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302" r:id="rId3"/>
    <p:sldId id="306" r:id="rId4"/>
    <p:sldId id="290" r:id="rId5"/>
    <p:sldId id="291" r:id="rId6"/>
    <p:sldId id="292" r:id="rId7"/>
    <p:sldId id="307" r:id="rId8"/>
    <p:sldId id="296" r:id="rId9"/>
    <p:sldId id="300" r:id="rId10"/>
    <p:sldId id="297" r:id="rId11"/>
    <p:sldId id="298" r:id="rId12"/>
    <p:sldId id="299" r:id="rId13"/>
    <p:sldId id="311" r:id="rId14"/>
    <p:sldId id="310" r:id="rId15"/>
    <p:sldId id="309" r:id="rId16"/>
    <p:sldId id="258" r:id="rId17"/>
    <p:sldId id="293" r:id="rId18"/>
    <p:sldId id="294" r:id="rId19"/>
    <p:sldId id="287" r:id="rId20"/>
    <p:sldId id="303" r:id="rId21"/>
    <p:sldId id="304" r:id="rId22"/>
    <p:sldId id="308" r:id="rId23"/>
    <p:sldId id="305" r:id="rId24"/>
    <p:sldId id="301" r:id="rId25"/>
  </p:sldIdLst>
  <p:sldSz cx="9144000" cy="5143500" type="screen16x9"/>
  <p:notesSz cx="6858000" cy="9144000"/>
  <p:embeddedFontLst>
    <p:embeddedFont>
      <p:font typeface="Barlow Light" panose="020B0604020202020204" charset="0"/>
      <p:regular r:id="rId27"/>
      <p:bold r:id="rId28"/>
      <p:italic r:id="rId29"/>
      <p:boldItalic r:id="rId30"/>
    </p:embeddedFont>
    <p:embeddedFont>
      <p:font typeface="Barlow SemiBold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EBA1D9-6BEB-45D5-A10A-77A63B48A42B}">
  <a:tblStyle styleId="{6BEBA1D9-6BEB-45D5-A10A-77A63B48A4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108" y="90"/>
      </p:cViewPr>
      <p:guideLst/>
    </p:cSldViewPr>
  </p:slideViewPr>
  <p:outlineViewPr>
    <p:cViewPr>
      <p:scale>
        <a:sx n="33" d="100"/>
        <a:sy n="33" d="100"/>
      </p:scale>
      <p:origin x="0" y="-10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739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373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800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013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590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347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35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50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1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80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23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" dirty="0"/>
              <a:t>Weergave?</a:t>
            </a:r>
          </a:p>
          <a:p>
            <a:r>
              <a:rPr lang="nl" dirty="0"/>
              <a:t>Toetsen</a:t>
            </a:r>
          </a:p>
          <a:p>
            <a:r>
              <a:rPr lang="nl" dirty="0"/>
              <a:t>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53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" dirty="0"/>
              <a:t>Weergave?</a:t>
            </a:r>
          </a:p>
          <a:p>
            <a:r>
              <a:rPr lang="nl" dirty="0"/>
              <a:t>Toetsen</a:t>
            </a:r>
          </a:p>
          <a:p>
            <a:r>
              <a:rPr lang="nl" dirty="0"/>
              <a:t>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89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47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>
            <a:off x="322375" y="664300"/>
            <a:ext cx="81819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7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327" name="Google Shape;327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7"/>
          <p:cNvSpPr/>
          <p:nvPr/>
        </p:nvSpPr>
        <p:spPr>
          <a:xfrm>
            <a:off x="198400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7"/>
          <p:cNvSpPr/>
          <p:nvPr/>
        </p:nvSpPr>
        <p:spPr>
          <a:xfrm>
            <a:off x="361981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7"/>
          <p:cNvSpPr/>
          <p:nvPr/>
        </p:nvSpPr>
        <p:spPr>
          <a:xfrm>
            <a:off x="510064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7"/>
          <p:cNvSpPr/>
          <p:nvPr/>
        </p:nvSpPr>
        <p:spPr>
          <a:xfrm>
            <a:off x="198400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7"/>
          <p:cNvSpPr/>
          <p:nvPr/>
        </p:nvSpPr>
        <p:spPr>
          <a:xfrm>
            <a:off x="361981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7"/>
          <p:cNvSpPr/>
          <p:nvPr/>
        </p:nvSpPr>
        <p:spPr>
          <a:xfrm>
            <a:off x="510064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7"/>
          <p:cNvSpPr/>
          <p:nvPr/>
        </p:nvSpPr>
        <p:spPr>
          <a:xfrm>
            <a:off x="198400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7"/>
          <p:cNvSpPr/>
          <p:nvPr/>
        </p:nvSpPr>
        <p:spPr>
          <a:xfrm>
            <a:off x="361981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7"/>
          <p:cNvSpPr/>
          <p:nvPr/>
        </p:nvSpPr>
        <p:spPr>
          <a:xfrm>
            <a:off x="510064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7"/>
          <p:cNvSpPr/>
          <p:nvPr/>
        </p:nvSpPr>
        <p:spPr>
          <a:xfrm>
            <a:off x="198400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7"/>
          <p:cNvSpPr/>
          <p:nvPr/>
        </p:nvSpPr>
        <p:spPr>
          <a:xfrm>
            <a:off x="361981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"/>
          <p:cNvSpPr/>
          <p:nvPr/>
        </p:nvSpPr>
        <p:spPr>
          <a:xfrm>
            <a:off x="510064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7"/>
          <p:cNvSpPr/>
          <p:nvPr/>
        </p:nvSpPr>
        <p:spPr>
          <a:xfrm>
            <a:off x="658147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7"/>
          <p:cNvSpPr/>
          <p:nvPr/>
        </p:nvSpPr>
        <p:spPr>
          <a:xfrm>
            <a:off x="658147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7"/>
          <p:cNvSpPr/>
          <p:nvPr/>
        </p:nvSpPr>
        <p:spPr>
          <a:xfrm>
            <a:off x="658147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7"/>
          <p:cNvSpPr/>
          <p:nvPr/>
        </p:nvSpPr>
        <p:spPr>
          <a:xfrm>
            <a:off x="658172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7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348" name="Google Shape;348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810547" y="1455438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 dirty="0"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4694785" y="1455438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43;p7">
            <a:extLst>
              <a:ext uri="{FF2B5EF4-FFF2-40B4-BE49-F238E27FC236}">
                <a16:creationId xmlns="" xmlns:a16="http://schemas.microsoft.com/office/drawing/2014/main" id="{C01B246A-2024-5D49-AC06-30913089B6B5}"/>
              </a:ext>
            </a:extLst>
          </p:cNvPr>
          <p:cNvSpPr/>
          <p:nvPr userDrawn="1"/>
        </p:nvSpPr>
        <p:spPr>
          <a:xfrm>
            <a:off x="810547" y="4488632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44;p7">
            <a:extLst>
              <a:ext uri="{FF2B5EF4-FFF2-40B4-BE49-F238E27FC236}">
                <a16:creationId xmlns="" xmlns:a16="http://schemas.microsoft.com/office/drawing/2014/main" id="{608ED338-511C-0F4B-874E-FB388EC87FC0}"/>
              </a:ext>
            </a:extLst>
          </p:cNvPr>
          <p:cNvSpPr/>
          <p:nvPr userDrawn="1"/>
        </p:nvSpPr>
        <p:spPr>
          <a:xfrm>
            <a:off x="810547" y="4690974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45;p7">
            <a:extLst>
              <a:ext uri="{FF2B5EF4-FFF2-40B4-BE49-F238E27FC236}">
                <a16:creationId xmlns="" xmlns:a16="http://schemas.microsoft.com/office/drawing/2014/main" id="{782043DC-AE87-814E-9844-E0F017B28471}"/>
              </a:ext>
            </a:extLst>
          </p:cNvPr>
          <p:cNvSpPr/>
          <p:nvPr userDrawn="1"/>
        </p:nvSpPr>
        <p:spPr>
          <a:xfrm>
            <a:off x="810547" y="489331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46;p7">
            <a:extLst>
              <a:ext uri="{FF2B5EF4-FFF2-40B4-BE49-F238E27FC236}">
                <a16:creationId xmlns="" xmlns:a16="http://schemas.microsoft.com/office/drawing/2014/main" id="{E48C8E77-7F02-E442-A353-AD0C7BB7C6C5}"/>
              </a:ext>
            </a:extLst>
          </p:cNvPr>
          <p:cNvSpPr/>
          <p:nvPr userDrawn="1"/>
        </p:nvSpPr>
        <p:spPr>
          <a:xfrm>
            <a:off x="810572" y="5095657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>
            <a:off x="322375" y="664300"/>
            <a:ext cx="81819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7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327" name="Google Shape;327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7"/>
          <p:cNvSpPr/>
          <p:nvPr/>
        </p:nvSpPr>
        <p:spPr>
          <a:xfrm>
            <a:off x="198400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7"/>
          <p:cNvSpPr/>
          <p:nvPr/>
        </p:nvSpPr>
        <p:spPr>
          <a:xfrm>
            <a:off x="361981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7"/>
          <p:cNvSpPr/>
          <p:nvPr/>
        </p:nvSpPr>
        <p:spPr>
          <a:xfrm>
            <a:off x="510064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7"/>
          <p:cNvSpPr/>
          <p:nvPr/>
        </p:nvSpPr>
        <p:spPr>
          <a:xfrm>
            <a:off x="198400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7"/>
          <p:cNvSpPr/>
          <p:nvPr/>
        </p:nvSpPr>
        <p:spPr>
          <a:xfrm>
            <a:off x="361981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7"/>
          <p:cNvSpPr/>
          <p:nvPr/>
        </p:nvSpPr>
        <p:spPr>
          <a:xfrm>
            <a:off x="510064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7"/>
          <p:cNvSpPr/>
          <p:nvPr/>
        </p:nvSpPr>
        <p:spPr>
          <a:xfrm>
            <a:off x="198400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7"/>
          <p:cNvSpPr/>
          <p:nvPr/>
        </p:nvSpPr>
        <p:spPr>
          <a:xfrm>
            <a:off x="361981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7"/>
          <p:cNvSpPr/>
          <p:nvPr/>
        </p:nvSpPr>
        <p:spPr>
          <a:xfrm>
            <a:off x="510064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7"/>
          <p:cNvSpPr/>
          <p:nvPr/>
        </p:nvSpPr>
        <p:spPr>
          <a:xfrm>
            <a:off x="198400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7"/>
          <p:cNvSpPr/>
          <p:nvPr/>
        </p:nvSpPr>
        <p:spPr>
          <a:xfrm>
            <a:off x="361981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"/>
          <p:cNvSpPr/>
          <p:nvPr/>
        </p:nvSpPr>
        <p:spPr>
          <a:xfrm>
            <a:off x="510064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7"/>
          <p:cNvSpPr/>
          <p:nvPr/>
        </p:nvSpPr>
        <p:spPr>
          <a:xfrm>
            <a:off x="658147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7"/>
          <p:cNvSpPr/>
          <p:nvPr/>
        </p:nvSpPr>
        <p:spPr>
          <a:xfrm>
            <a:off x="658147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7"/>
          <p:cNvSpPr/>
          <p:nvPr/>
        </p:nvSpPr>
        <p:spPr>
          <a:xfrm>
            <a:off x="658147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7"/>
          <p:cNvSpPr/>
          <p:nvPr/>
        </p:nvSpPr>
        <p:spPr>
          <a:xfrm>
            <a:off x="658172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7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348" name="Google Shape;348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639812" y="1599700"/>
            <a:ext cx="7864434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 dirty="0"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43;p7">
            <a:extLst>
              <a:ext uri="{FF2B5EF4-FFF2-40B4-BE49-F238E27FC236}">
                <a16:creationId xmlns="" xmlns:a16="http://schemas.microsoft.com/office/drawing/2014/main" id="{C01B246A-2024-5D49-AC06-30913089B6B5}"/>
              </a:ext>
            </a:extLst>
          </p:cNvPr>
          <p:cNvSpPr/>
          <p:nvPr userDrawn="1"/>
        </p:nvSpPr>
        <p:spPr>
          <a:xfrm>
            <a:off x="810547" y="4488632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44;p7">
            <a:extLst>
              <a:ext uri="{FF2B5EF4-FFF2-40B4-BE49-F238E27FC236}">
                <a16:creationId xmlns="" xmlns:a16="http://schemas.microsoft.com/office/drawing/2014/main" id="{608ED338-511C-0F4B-874E-FB388EC87FC0}"/>
              </a:ext>
            </a:extLst>
          </p:cNvPr>
          <p:cNvSpPr/>
          <p:nvPr userDrawn="1"/>
        </p:nvSpPr>
        <p:spPr>
          <a:xfrm>
            <a:off x="810547" y="4690974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45;p7">
            <a:extLst>
              <a:ext uri="{FF2B5EF4-FFF2-40B4-BE49-F238E27FC236}">
                <a16:creationId xmlns="" xmlns:a16="http://schemas.microsoft.com/office/drawing/2014/main" id="{782043DC-AE87-814E-9844-E0F017B28471}"/>
              </a:ext>
            </a:extLst>
          </p:cNvPr>
          <p:cNvSpPr/>
          <p:nvPr userDrawn="1"/>
        </p:nvSpPr>
        <p:spPr>
          <a:xfrm>
            <a:off x="810547" y="489331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46;p7">
            <a:extLst>
              <a:ext uri="{FF2B5EF4-FFF2-40B4-BE49-F238E27FC236}">
                <a16:creationId xmlns="" xmlns:a16="http://schemas.microsoft.com/office/drawing/2014/main" id="{E48C8E77-7F02-E442-A353-AD0C7BB7C6C5}"/>
              </a:ext>
            </a:extLst>
          </p:cNvPr>
          <p:cNvSpPr/>
          <p:nvPr userDrawn="1"/>
        </p:nvSpPr>
        <p:spPr>
          <a:xfrm>
            <a:off x="810572" y="5095657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16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rimeLessons/photos/a.475884480005878/559955338265458/?type=3&amp;eid=ARCbGLeK-4XfPdpYQ0lv96UylA3KoJtfylN9NXTlbwu7AEpIVvqIPeQIG08am71DfKbQf9bQ_Fgp_QUy&amp;__xts__%5b0%5d=68.ARBSXnqLPFj_dw1lly-uMAPxuHWvFoO6sB5d0MS0esHGbuclo-VgAH0TFFv6iFRRLDrnzXuDb9XJ_CS5Fyb2e4FbjLU1N5eNHnha9pmQwN7xfg4StUdwhtAX5f8Sotnss_F8jdSkf8taUP8B5Fxnq6MWWpV7ze46keUGMLkOtEC2WvEd94sjvTobpiwqlbD0TicinUjSJ8IjUsBbgU7E7kjPyqD1vy4N3bmirFzrmTJ40u1wNQBn7d7bvG3WywhdnaEgqrxlHzWoyMTido3o8LAKcLcRTKGFoHHP6_Caou_IDPTpvwF02eFVqs9zB5258hkPctnSDnUCZGnrmYcKAfA&amp;__tn__=EEHH-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tif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acebook.com/PrimeLessons/photos/a.475884480005878/559955338265458/?type=3&amp;eid=ARCbGLeK-4XfPdpYQ0lv96UylA3KoJtfylN9NXTlbwu7AEpIVvqIPeQIG08am71DfKbQf9bQ_Fgp_QUy&amp;__xts__%5b0%5d=68.ARBSXnqLPFj_dw1lly-uMAPxuHWvFoO6sB5d0MS0esHGbuclo-VgAH0TFFv6iFRRLDrnzXuDb9XJ_CS5Fyb2e4FbjLU1N5eNHnha9pmQwN7xfg4StUdwhtAX5f8Sotnss_F8jdSkf8taUP8B5Fxnq6MWWpV7ze46keUGMLkOtEC2WvEd94sjvTobpiwqlbD0TicinUjSJ8IjUsBbgU7E7kjPyqD1vy4N3bmirFzrmTJ40u1wNQBn7d7bvG3WywhdnaEgqrxlHzWoyMTido3o8LAKcLcRTKGFoHHP6_Caou_IDPTpvwF02eFVqs9zB5258hkPctnSDnUCZGnrmYcKAfA&amp;__tn__=EEHH-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.com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hyperlink" Target="https://www.facebook.com/groups/FLLShareandLearn/" TargetMode="External"/><Relationship Id="rId4" Type="http://schemas.openxmlformats.org/officeDocument/2006/relationships/hyperlink" Target="http://www.ev3lesson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facebook.com/PrimeLessons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primelessons.org/" TargetMode="Externa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SPIKE PRIME &amp; </a:t>
            </a:r>
            <a:r>
              <a:rPr lang="en" dirty="0"/>
              <a:t/>
            </a:r>
            <a:br>
              <a:rPr lang="en" dirty="0"/>
            </a:br>
            <a:r>
              <a:rPr lang="nl" dirty="0"/>
              <a:t>FIRST LEGO LEAGUE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DA72996-92F1-A843-A6FF-AF8B0B3C4B9F}"/>
              </a:ext>
            </a:extLst>
          </p:cNvPr>
          <p:cNvSpPr txBox="1"/>
          <p:nvPr/>
        </p:nvSpPr>
        <p:spPr>
          <a:xfrm>
            <a:off x="685800" y="3680848"/>
            <a:ext cx="496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Sanjay Seshan en Arvind Seshan</a:t>
            </a:r>
          </a:p>
          <a:p>
            <a:r>
              <a:rPr lang="nl" dirty="0"/>
              <a:t>Primelessons.org, EV3Lessons.com, FLLTutorials.com</a:t>
            </a:r>
          </a:p>
          <a:p>
            <a:r>
              <a:rPr lang="nl-NL" dirty="0">
                <a:solidFill>
                  <a:schemeClr val="tx1"/>
                </a:solidFill>
              </a:rPr>
              <a:t>Vertaald </a:t>
            </a:r>
            <a:r>
              <a:rPr lang="nl-NL" dirty="0" smtClean="0">
                <a:solidFill>
                  <a:schemeClr val="tx1"/>
                </a:solidFill>
              </a:rPr>
              <a:t>door Roy </a:t>
            </a:r>
            <a:r>
              <a:rPr lang="nl-NL" dirty="0">
                <a:solidFill>
                  <a:schemeClr val="tx1"/>
                </a:solidFill>
              </a:rPr>
              <a:t>K</a:t>
            </a:r>
            <a:r>
              <a:rPr lang="nl-NL" dirty="0" smtClean="0">
                <a:solidFill>
                  <a:schemeClr val="tx1"/>
                </a:solidFill>
              </a:rPr>
              <a:t>rikke </a:t>
            </a:r>
            <a:r>
              <a:rPr lang="nl-NL" dirty="0">
                <a:solidFill>
                  <a:schemeClr val="tx1"/>
                </a:solidFill>
              </a:rPr>
              <a:t>en H</a:t>
            </a:r>
            <a:r>
              <a:rPr lang="nl-NL" dirty="0" smtClean="0">
                <a:solidFill>
                  <a:schemeClr val="tx1"/>
                </a:solidFill>
              </a:rPr>
              <a:t>enriëtte </a:t>
            </a:r>
            <a:r>
              <a:rPr lang="nl-NL" dirty="0">
                <a:solidFill>
                  <a:schemeClr val="tx1"/>
                </a:solidFill>
              </a:rPr>
              <a:t>van </a:t>
            </a:r>
            <a:r>
              <a:rPr lang="nl-NL" dirty="0" smtClean="0">
                <a:solidFill>
                  <a:schemeClr val="tx1"/>
                </a:solidFill>
              </a:rPr>
              <a:t>Dorp</a:t>
            </a:r>
            <a:endParaRPr lang="nl-N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Verbeteringen met SPIKE Prime (hardware)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1" y="1427802"/>
            <a:ext cx="5832690" cy="2890200"/>
          </a:xfrm>
        </p:spPr>
        <p:txBody>
          <a:bodyPr/>
          <a:lstStyle/>
          <a:p>
            <a:r>
              <a:rPr lang="nl" sz="1400" b="1" dirty="0"/>
              <a:t>Grootte: </a:t>
            </a:r>
            <a:r>
              <a:rPr lang="nl" sz="1400" dirty="0"/>
              <a:t>kleinere vormfactor voor elektronische componenten</a:t>
            </a:r>
          </a:p>
          <a:p>
            <a:r>
              <a:rPr lang="nl" sz="1400" b="1" dirty="0"/>
              <a:t>Vorm: </a:t>
            </a:r>
            <a:r>
              <a:rPr lang="nl" sz="1400" dirty="0"/>
              <a:t>elektrische componenten hebben een meer rechthoekige vorm en meer verbindingspunten (over het algemeen gemakkelijker om mee te bouwen)</a:t>
            </a:r>
          </a:p>
          <a:p>
            <a:r>
              <a:rPr lang="nl" sz="1400" b="1" dirty="0"/>
              <a:t>Draden: </a:t>
            </a:r>
            <a:r>
              <a:rPr lang="nl" sz="1400" dirty="0"/>
              <a:t>Draden zijn gemakkelijker te hanteren met dunnere draden en draadclips</a:t>
            </a:r>
          </a:p>
          <a:p>
            <a:r>
              <a:rPr lang="nl" sz="1400" b="1" dirty="0"/>
              <a:t>Motoren: </a:t>
            </a:r>
            <a:r>
              <a:rPr lang="nl" sz="1400" dirty="0"/>
              <a:t>Ingebouwde absolute positionering op motoren</a:t>
            </a:r>
          </a:p>
          <a:p>
            <a:r>
              <a:rPr lang="nl" sz="1400" b="1" dirty="0"/>
              <a:t>Opladen: </a:t>
            </a:r>
            <a:r>
              <a:rPr lang="nl" sz="1400" dirty="0"/>
              <a:t>USB-opladen voor batterij – hetzelfde als downloadpoort</a:t>
            </a:r>
          </a:p>
          <a:p>
            <a:r>
              <a:rPr lang="nl" sz="1400" b="1" dirty="0"/>
              <a:t>Kleursensor: </a:t>
            </a:r>
            <a:r>
              <a:rPr lang="nl" sz="1400" dirty="0"/>
              <a:t>Verbeterde kleursensor – meer kleuren en werkt op een grotere afstand van de mat</a:t>
            </a:r>
          </a:p>
        </p:txBody>
      </p:sp>
      <p:pic>
        <p:nvPicPr>
          <p:cNvPr id="1026" name="Picture 2" descr="No photo description available.">
            <a:hlinkClick r:id="rId3"/>
            <a:extLst>
              <a:ext uri="{FF2B5EF4-FFF2-40B4-BE49-F238E27FC236}">
                <a16:creationId xmlns="" xmlns:a16="http://schemas.microsoft.com/office/drawing/2014/main" id="{590EC05A-82C4-F346-9746-B61E6AA99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505" b="13469"/>
          <a:stretch/>
        </p:blipFill>
        <p:spPr bwMode="auto">
          <a:xfrm>
            <a:off x="6496644" y="1497966"/>
            <a:ext cx="2399544" cy="165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73C48C6-1A04-8A4D-87D9-872A2FE9B18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2876" y="3224443"/>
            <a:ext cx="943464" cy="1188630"/>
          </a:xfrm>
          <a:prstGeom prst="rect">
            <a:avLst/>
          </a:prstGeom>
        </p:spPr>
      </p:pic>
      <p:pic>
        <p:nvPicPr>
          <p:cNvPr id="1028" name="Picture 4" descr="Spike | H-Didakt">
            <a:extLst>
              <a:ext uri="{FF2B5EF4-FFF2-40B4-BE49-F238E27FC236}">
                <a16:creationId xmlns="" xmlns:a16="http://schemas.microsoft.com/office/drawing/2014/main" id="{35883226-0E3B-FA45-82FB-EBEA7B428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75977" y="3349925"/>
            <a:ext cx="986484" cy="96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8EA232C-B54B-44EA-AB2E-2667114525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6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 smtClean="0"/>
              <a:t>Verandering: </a:t>
            </a:r>
            <a:r>
              <a:rPr lang="nl" dirty="0"/>
              <a:t>mijn blokken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1" y="1427575"/>
            <a:ext cx="5776544" cy="2890200"/>
          </a:xfrm>
        </p:spPr>
        <p:txBody>
          <a:bodyPr/>
          <a:lstStyle/>
          <a:p>
            <a:r>
              <a:rPr lang="nl" sz="1500" dirty="0"/>
              <a:t>Mijn blokken zijn alleen beschikbaar voor gebruik in het project waarin ze zijn gemaakt.</a:t>
            </a:r>
          </a:p>
          <a:p>
            <a:pPr lvl="1"/>
            <a:r>
              <a:rPr lang="nl" sz="1500" dirty="0"/>
              <a:t>Ze kunnen echter wel van het ene project naar het andere worden gekopieerd en geplakt</a:t>
            </a:r>
          </a:p>
          <a:p>
            <a:r>
              <a:rPr lang="nl" sz="1500" dirty="0"/>
              <a:t>Geen uitvoer van Mijn blokken</a:t>
            </a:r>
          </a:p>
          <a:p>
            <a:pPr lvl="1"/>
            <a:r>
              <a:rPr lang="nl" sz="1500" dirty="0"/>
              <a:t>Er is een oplossing die variabelen gebruikt</a:t>
            </a:r>
          </a:p>
          <a:p>
            <a:r>
              <a:rPr lang="nl" sz="1500" dirty="0"/>
              <a:t>In </a:t>
            </a:r>
            <a:r>
              <a:rPr lang="nl" sz="1500" dirty="0" err="1"/>
              <a:t>MicroPython </a:t>
            </a:r>
            <a:r>
              <a:rPr lang="nl" sz="1500" dirty="0"/>
              <a:t>kunnen functies worden geïmporteerd en uitvoer hebben</a:t>
            </a:r>
          </a:p>
          <a:p>
            <a:r>
              <a:rPr lang="nl" sz="1500" dirty="0"/>
              <a:t>Dit zijn allemaal problemen specifiek voor Scratch </a:t>
            </a:r>
            <a:r>
              <a:rPr lang="nl" sz="1500" dirty="0" smtClean="0"/>
              <a:t>(waren ook al problemen </a:t>
            </a:r>
            <a:r>
              <a:rPr lang="nl" sz="1500" dirty="0"/>
              <a:t>met EV3 Classroom)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C30204F-8D50-DE42-8298-49C5F500E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9076" y="1571457"/>
            <a:ext cx="2042797" cy="957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63DE85-9F36-1140-8453-46543A1A0F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6130" y="3390902"/>
            <a:ext cx="2648687" cy="7063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BFBA234-4946-489A-BD2B-B235E375C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634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 smtClean="0"/>
              <a:t>Verandering: </a:t>
            </a:r>
            <a:r>
              <a:rPr lang="nl" dirty="0"/>
              <a:t>kalibratie, bestanden, draden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52468"/>
            <a:ext cx="5336744" cy="3437249"/>
          </a:xfrm>
        </p:spPr>
        <p:txBody>
          <a:bodyPr>
            <a:normAutofit fontScale="92500" lnSpcReduction="10000"/>
          </a:bodyPr>
          <a:lstStyle/>
          <a:p>
            <a:r>
              <a:rPr lang="nl" sz="1400" b="1" dirty="0"/>
              <a:t>Afstandssensor: </a:t>
            </a:r>
            <a:r>
              <a:rPr lang="nl" sz="1400" dirty="0"/>
              <a:t>Werkt niet onder hoeken als hij dicht bij een oppervlak is</a:t>
            </a:r>
          </a:p>
          <a:p>
            <a:r>
              <a:rPr lang="nl" sz="1400" b="1" dirty="0"/>
              <a:t>Kleursensorkalibratie: </a:t>
            </a:r>
            <a:r>
              <a:rPr lang="nl" sz="1400" dirty="0"/>
              <a:t>Geen</a:t>
            </a:r>
          </a:p>
          <a:p>
            <a:pPr lvl="1"/>
            <a:r>
              <a:rPr lang="nl" sz="1400" dirty="0"/>
              <a:t>Je kunt dit omzeilen met code</a:t>
            </a:r>
          </a:p>
          <a:p>
            <a:pPr lvl="1"/>
            <a:r>
              <a:rPr lang="nl" sz="1400" dirty="0"/>
              <a:t>De sensor lijkt goed te werken zonder kalibratie</a:t>
            </a:r>
          </a:p>
          <a:p>
            <a:r>
              <a:rPr lang="nl" sz="1400" b="1" dirty="0"/>
              <a:t>Bestanden: </a:t>
            </a:r>
            <a:r>
              <a:rPr lang="nl" sz="1400" dirty="0"/>
              <a:t>Geen bestanden lezen/schrijven</a:t>
            </a:r>
          </a:p>
          <a:p>
            <a:pPr lvl="1"/>
            <a:r>
              <a:rPr lang="nl" sz="1400" dirty="0"/>
              <a:t>Dit kan gedaan worden in </a:t>
            </a:r>
            <a:r>
              <a:rPr lang="nl" sz="1400" dirty="0" err="1"/>
              <a:t>MicroPython</a:t>
            </a:r>
            <a:endParaRPr lang="en-US" sz="1400" dirty="0"/>
          </a:p>
          <a:p>
            <a:r>
              <a:rPr lang="nl" sz="1400" b="1" dirty="0"/>
              <a:t>Batterij: </a:t>
            </a:r>
            <a:r>
              <a:rPr lang="nl" sz="1400" dirty="0"/>
              <a:t>de batterij moet op de hub zijn aangesloten om op te laden – </a:t>
            </a:r>
            <a:r>
              <a:rPr lang="nl" sz="1400" dirty="0" smtClean="0"/>
              <a:t>je </a:t>
            </a:r>
            <a:r>
              <a:rPr lang="nl" sz="1400" dirty="0"/>
              <a:t>kunt geen extra batterijen </a:t>
            </a:r>
            <a:r>
              <a:rPr lang="en-GB" sz="1400" dirty="0" err="1" smtClean="0"/>
              <a:t>los</a:t>
            </a:r>
            <a:r>
              <a:rPr lang="en-GB" sz="1400" dirty="0" smtClean="0"/>
              <a:t> </a:t>
            </a:r>
            <a:r>
              <a:rPr lang="nl" sz="1400" dirty="0" smtClean="0"/>
              <a:t>laten </a:t>
            </a:r>
            <a:r>
              <a:rPr lang="nl" sz="1400" dirty="0"/>
              <a:t>opladen (dat wil zeggen dat </a:t>
            </a:r>
            <a:r>
              <a:rPr lang="nl" sz="1400" dirty="0" smtClean="0"/>
              <a:t>je </a:t>
            </a:r>
            <a:r>
              <a:rPr lang="nl" sz="1400" dirty="0"/>
              <a:t>een andere hub moet hebben om </a:t>
            </a:r>
            <a:r>
              <a:rPr lang="nl" sz="1400" dirty="0" smtClean="0"/>
              <a:t>extra’s </a:t>
            </a:r>
            <a:r>
              <a:rPr lang="nl" sz="1400" dirty="0"/>
              <a:t>op te laden)</a:t>
            </a:r>
          </a:p>
          <a:p>
            <a:r>
              <a:rPr lang="nl" sz="1400" b="1" dirty="0"/>
              <a:t>Draadlengte: </a:t>
            </a:r>
            <a:r>
              <a:rPr lang="nl" sz="1400" dirty="0"/>
              <a:t>vast</a:t>
            </a:r>
          </a:p>
          <a:p>
            <a:pPr lvl="1"/>
            <a:r>
              <a:rPr lang="nl" sz="1400" dirty="0"/>
              <a:t>Voor FIRST LEGO League is de draadlengte echter voldoende</a:t>
            </a:r>
          </a:p>
          <a:p>
            <a:pPr lvl="1"/>
            <a:r>
              <a:rPr lang="nl" sz="1400" dirty="0"/>
              <a:t>Als de lengte te lang is, </a:t>
            </a:r>
            <a:r>
              <a:rPr lang="nl" sz="1400" dirty="0" smtClean="0"/>
              <a:t>kun je </a:t>
            </a:r>
            <a:r>
              <a:rPr lang="nl" sz="1400" dirty="0"/>
              <a:t>de draadclips gebruiken om de draden gemakkelijk uit de weg te houden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4A7D059-694D-0E4D-9CEB-69CA115BD1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4323" y="2146650"/>
            <a:ext cx="2682977" cy="150114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C35A605-E70E-44FD-94FF-49C8490979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219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33F270-18FB-AA41-B2AA-4128EE1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 smtClean="0"/>
              <a:t>Verandering: </a:t>
            </a:r>
            <a:r>
              <a:rPr lang="nl" dirty="0"/>
              <a:t>stuurblokken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FF6CF6-D510-5D4C-A4B8-2AA26F91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547" y="1455438"/>
            <a:ext cx="5475954" cy="2890200"/>
          </a:xfrm>
        </p:spPr>
        <p:txBody>
          <a:bodyPr/>
          <a:lstStyle/>
          <a:p>
            <a:r>
              <a:rPr lang="nl" dirty="0"/>
              <a:t>De stuurinput is niet lineair</a:t>
            </a:r>
          </a:p>
          <a:p>
            <a:r>
              <a:rPr lang="nl" dirty="0"/>
              <a:t>Het verschil tussen 100 besturing en 99 besturing is aanzienlijk</a:t>
            </a:r>
          </a:p>
          <a:p>
            <a:r>
              <a:rPr lang="nl" dirty="0"/>
              <a:t>Oplossing: gebruik tankblokken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BCFC592-2524-934A-9F51-A7405D979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8270" y="1455438"/>
            <a:ext cx="24066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="" xmlns:a16="http://schemas.microsoft.com/office/drawing/2014/main" id="{B80BA515-477C-7944-B7EF-54CAF0B26711}"/>
              </a:ext>
            </a:extLst>
          </p:cNvPr>
          <p:cNvSpPr/>
          <p:nvPr/>
        </p:nvSpPr>
        <p:spPr>
          <a:xfrm>
            <a:off x="6911340" y="2914407"/>
            <a:ext cx="792480" cy="388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EC0DAC8-81BD-4F72-ACF8-AE2282050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58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33F270-18FB-AA41-B2AA-4128EE1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 smtClean="0"/>
              <a:t>Verandering: </a:t>
            </a:r>
            <a:r>
              <a:rPr lang="nl" dirty="0"/>
              <a:t>bestandsgrootte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FF6CF6-D510-5D4C-A4B8-2AA26F91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546" y="1455438"/>
            <a:ext cx="7693753" cy="3688062"/>
          </a:xfrm>
        </p:spPr>
        <p:txBody>
          <a:bodyPr>
            <a:normAutofit/>
          </a:bodyPr>
          <a:lstStyle/>
          <a:p>
            <a:r>
              <a:rPr lang="nl" dirty="0"/>
              <a:t>Code kan niet worden gedownload bij zeer grote programma's</a:t>
            </a:r>
          </a:p>
          <a:p>
            <a:r>
              <a:rPr lang="nl" dirty="0"/>
              <a:t>De nieuwste versie van de software geeft een waarschuwing wanneer de limiet wordt bereikt en staat niet toe dat </a:t>
            </a:r>
            <a:r>
              <a:rPr lang="nl" dirty="0" smtClean="0"/>
              <a:t>je </a:t>
            </a:r>
            <a:r>
              <a:rPr lang="nl" dirty="0"/>
              <a:t>de code naar uw robot </a:t>
            </a:r>
            <a:r>
              <a:rPr lang="nl" dirty="0" smtClean="0"/>
              <a:t>downloadt.</a:t>
            </a:r>
            <a:endParaRPr lang="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6717342-3F00-43E8-8849-7BE9DBC6A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76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E78126B-3C51-8B46-87EC-AA32416C9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7880" y="1533360"/>
            <a:ext cx="2875280" cy="25949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 smtClean="0"/>
              <a:t>Verandering: </a:t>
            </a:r>
            <a:r>
              <a:rPr lang="nl" dirty="0"/>
              <a:t>Gyro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52468"/>
            <a:ext cx="5336744" cy="3437249"/>
          </a:xfrm>
        </p:spPr>
        <p:txBody>
          <a:bodyPr>
            <a:normAutofit fontScale="92500" lnSpcReduction="20000"/>
          </a:bodyPr>
          <a:lstStyle/>
          <a:p>
            <a:r>
              <a:rPr lang="nl" sz="1400" b="1" dirty="0"/>
              <a:t>Er is geen Gyro Drift of </a:t>
            </a:r>
            <a:r>
              <a:rPr lang="nl" sz="1400" b="1" dirty="0" smtClean="0"/>
              <a:t>Lag  (vertraging), </a:t>
            </a:r>
            <a:r>
              <a:rPr lang="nl" sz="1400" b="1" dirty="0"/>
              <a:t>maar er zijn andere </a:t>
            </a:r>
            <a:r>
              <a:rPr lang="nl" sz="1400" b="1" dirty="0" smtClean="0"/>
              <a:t>veranderingen</a:t>
            </a:r>
            <a:endParaRPr lang="nl" sz="1400" b="1" dirty="0"/>
          </a:p>
          <a:p>
            <a:r>
              <a:rPr lang="nl" sz="1400" b="1" dirty="0"/>
              <a:t>Gyrosnelheid: </a:t>
            </a:r>
            <a:r>
              <a:rPr lang="nl" sz="1400" dirty="0"/>
              <a:t>Geen toegang tot de gyrosnelheid of accelerometer in Scratch, maar dit kan wel in </a:t>
            </a:r>
            <a:r>
              <a:rPr lang="nl" sz="1400" dirty="0" err="1"/>
              <a:t>MicroPython</a:t>
            </a:r>
            <a:endParaRPr lang="en-US" sz="1400" dirty="0"/>
          </a:p>
          <a:p>
            <a:r>
              <a:rPr lang="nl" sz="1400" b="1" dirty="0"/>
              <a:t>Gyro-onnauwkeurigheden: </a:t>
            </a:r>
            <a:r>
              <a:rPr lang="nl" sz="1400" dirty="0"/>
              <a:t>Als </a:t>
            </a:r>
            <a:r>
              <a:rPr lang="nl" sz="1400" dirty="0" smtClean="0"/>
              <a:t>je </a:t>
            </a:r>
            <a:r>
              <a:rPr lang="nl" sz="1400" dirty="0"/>
              <a:t>bijvoorbeeld de naaf 360 graden draait, </a:t>
            </a:r>
            <a:r>
              <a:rPr lang="nl" sz="1400" dirty="0" smtClean="0"/>
              <a:t>krijg je </a:t>
            </a:r>
            <a:r>
              <a:rPr lang="nl" sz="1400" dirty="0"/>
              <a:t>een gyro-waarde die niet 360 graden is.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nl" sz="1400" dirty="0"/>
              <a:t>Dit is doorgaans hubspecifiek. Hub 1 zal bijvoorbeeld constant 7 graden afwijken en Hub 2 zal consistent 4 graden afwijken.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nl" sz="1400" dirty="0"/>
              <a:t>De fout wordt beïnvloed door de complexiteit van andere actieve code. Als </a:t>
            </a:r>
            <a:r>
              <a:rPr lang="nl" sz="1400" dirty="0" smtClean="0"/>
              <a:t>je </a:t>
            </a:r>
            <a:r>
              <a:rPr lang="nl" sz="1400" dirty="0"/>
              <a:t>bijvoorbeeld tegelijkertijd de lichtmatrix bijwerkt, wordt de fout met ongeveer 25 graden per draai van 360 graden vergroot.</a:t>
            </a:r>
          </a:p>
          <a:p>
            <a:r>
              <a:rPr lang="nl" sz="1400" dirty="0"/>
              <a:t>Tijdelijke oplossing: voor (1) moet </a:t>
            </a:r>
            <a:r>
              <a:rPr lang="nl" sz="1400" dirty="0" smtClean="0"/>
              <a:t>je </a:t>
            </a:r>
            <a:r>
              <a:rPr lang="nl" sz="1400" dirty="0"/>
              <a:t>mogelijk de gyro-uitlezingen schalen nadat </a:t>
            </a:r>
            <a:r>
              <a:rPr lang="nl" sz="1400" dirty="0" smtClean="0"/>
              <a:t>je </a:t>
            </a:r>
            <a:r>
              <a:rPr lang="nl" sz="1400" dirty="0"/>
              <a:t>de fout voor </a:t>
            </a:r>
            <a:r>
              <a:rPr lang="nl" sz="1400" dirty="0" smtClean="0"/>
              <a:t>je </a:t>
            </a:r>
            <a:r>
              <a:rPr lang="nl" sz="1400" dirty="0"/>
              <a:t>hub hebt gemeten. Voor (2) moet </a:t>
            </a:r>
            <a:r>
              <a:rPr lang="nl" sz="1400" dirty="0" smtClean="0"/>
              <a:t>je </a:t>
            </a:r>
            <a:r>
              <a:rPr lang="nl" sz="1400" dirty="0"/>
              <a:t>ervoor zorgen dat gyro-metingen minder vaak worden uitgevoerd en/of dat er tegelijkertijd weinig code wordt uitgevoerd.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CF6C7E1-E1FA-4691-9AF5-75E039C22F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26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Veelvoorkomende misvattingen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Wat mensen vinden van SPIKE Prime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Leeftijdsniveau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275" y="1477915"/>
            <a:ext cx="2878858" cy="861444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nl" sz="1400" dirty="0">
                <a:solidFill>
                  <a:srgbClr val="FF0000"/>
                </a:solidFill>
              </a:rPr>
              <a:t>SPIKE Prime is alleen bedoeld voor beginners en basisschoolleerlingen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23360" y="1455438"/>
            <a:ext cx="4480940" cy="2890200"/>
          </a:xfrm>
        </p:spPr>
        <p:txBody>
          <a:bodyPr/>
          <a:lstStyle/>
          <a:p>
            <a:r>
              <a:rPr lang="nl" sz="1800" dirty="0">
                <a:solidFill>
                  <a:srgbClr val="00B050"/>
                </a:solidFill>
              </a:rPr>
              <a:t>Hoewel de standaardsoftware Scratch is en de kleuren gericht zijn op jongere leeftijden, komen de mogelijkheden van SPIKE Prime overeen met die van de EV3</a:t>
            </a:r>
          </a:p>
          <a:p>
            <a:r>
              <a:rPr lang="nl" sz="1800" dirty="0">
                <a:solidFill>
                  <a:srgbClr val="00B050"/>
                </a:solidFill>
              </a:rPr>
              <a:t>Er is ook </a:t>
            </a:r>
            <a:r>
              <a:rPr lang="nl" sz="1800" dirty="0" err="1">
                <a:solidFill>
                  <a:srgbClr val="00B050"/>
                </a:solidFill>
              </a:rPr>
              <a:t>MicroPython </a:t>
            </a:r>
            <a:r>
              <a:rPr lang="nl" sz="1800" dirty="0">
                <a:solidFill>
                  <a:srgbClr val="00B050"/>
                </a:solidFill>
              </a:rPr>
              <a:t>voor oudere leerlingen</a:t>
            </a:r>
          </a:p>
          <a:p>
            <a:r>
              <a:rPr lang="nl" sz="1800" dirty="0">
                <a:solidFill>
                  <a:srgbClr val="00B050"/>
                </a:solidFill>
              </a:rPr>
              <a:t>SPIKE Prime heeft het instappunt verlaagd, maar het plafond is even hoog als EV3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E628CAA-FC60-44EF-885D-D7E2222185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770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SPIKE Prime-motoren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07" y="1537426"/>
            <a:ext cx="2938493" cy="977174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nl" sz="1400" dirty="0">
                <a:solidFill>
                  <a:srgbClr val="FF0000"/>
                </a:solidFill>
              </a:rPr>
              <a:t>SPIKE Prime-motoren zijn minder krachtig en slechter voor de FIRST LEGO League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07180" y="1455438"/>
            <a:ext cx="4034905" cy="2890200"/>
          </a:xfrm>
        </p:spPr>
        <p:txBody>
          <a:bodyPr/>
          <a:lstStyle/>
          <a:p>
            <a:r>
              <a:rPr lang="nl" dirty="0">
                <a:solidFill>
                  <a:srgbClr val="00B050"/>
                </a:solidFill>
              </a:rPr>
              <a:t>Het is waar dat de motoren minder krachtig zijn</a:t>
            </a:r>
          </a:p>
          <a:p>
            <a:r>
              <a:rPr lang="nl" dirty="0">
                <a:solidFill>
                  <a:srgbClr val="00B050"/>
                </a:solidFill>
              </a:rPr>
              <a:t>Er is echter echt geen behoefte aan meer vermogen dan wat de SPIKE Prime-motoren hebben. Als er meer koppel nodig is, zou het vergroten van de overbrengingsverhouding voldoende moeten zijn.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8EB0EA6-3370-2544-9562-DA7AFF1E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59" y="2870319"/>
            <a:ext cx="2359616" cy="17697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F1CE53C-16F8-4828-B346-2E58E9B18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768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Nauwkeurigheid en betrouwbaarheid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280" y="1589000"/>
            <a:ext cx="2296680" cy="97205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nl" sz="1400" dirty="0">
                <a:solidFill>
                  <a:srgbClr val="FF0000"/>
                </a:solidFill>
              </a:rPr>
              <a:t>SPIKE Prime is minder nauwkeurig en minder betrouwbaar dan EV3.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8426CB4-2369-2C42-8269-A1858EB941B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68980" y="1589000"/>
            <a:ext cx="5355827" cy="2890200"/>
          </a:xfrm>
        </p:spPr>
        <p:txBody>
          <a:bodyPr/>
          <a:lstStyle/>
          <a:p>
            <a:r>
              <a:rPr lang="nl" sz="1800" dirty="0">
                <a:solidFill>
                  <a:srgbClr val="00B050"/>
                </a:solidFill>
              </a:rPr>
              <a:t>SPIKE Prime heeft ingebouwde </a:t>
            </a:r>
            <a:r>
              <a:rPr lang="nl" sz="1800" dirty="0" smtClean="0">
                <a:solidFill>
                  <a:srgbClr val="00B050"/>
                </a:solidFill>
              </a:rPr>
              <a:t>overbelastingsdetectie en een </a:t>
            </a:r>
            <a:r>
              <a:rPr lang="nl" sz="1800" dirty="0">
                <a:solidFill>
                  <a:srgbClr val="00B050"/>
                </a:solidFill>
              </a:rPr>
              <a:t>verbeterde kleursensor</a:t>
            </a:r>
          </a:p>
          <a:p>
            <a:r>
              <a:rPr lang="nl" sz="1800" dirty="0">
                <a:solidFill>
                  <a:srgbClr val="00B050"/>
                </a:solidFill>
              </a:rPr>
              <a:t>De SPIKE Prime Gyro is minder nauwkeurig, maar kent geen drift en vertraging</a:t>
            </a:r>
          </a:p>
          <a:p>
            <a:r>
              <a:rPr lang="nl" sz="1800" dirty="0">
                <a:solidFill>
                  <a:srgbClr val="00B050"/>
                </a:solidFill>
              </a:rPr>
              <a:t>Wat betreft nauwkeurigheid zijn de SPIKE Prime-motoren vergelijkbaar met de EV3-motoren</a:t>
            </a:r>
          </a:p>
          <a:p>
            <a:r>
              <a:rPr lang="nl" sz="1800" dirty="0">
                <a:solidFill>
                  <a:srgbClr val="00B050"/>
                </a:solidFill>
              </a:rPr>
              <a:t>Alle betrouwbaarheidstechnieken die in EV3 kunnen worden uitgevoerd, kunnen ook in SPIKE Prime worden uitgevoerd.</a:t>
            </a:r>
          </a:p>
          <a:p>
            <a:endParaRPr lang="en-US" sz="1800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F8AB9E8-0A2B-454E-ADF1-FFF052A5F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83" y="2697606"/>
            <a:ext cx="1961273" cy="196127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B607F53-4720-4C15-AB41-A38D84E9C5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092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Doelstellingen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378642"/>
            <a:ext cx="5528686" cy="2890200"/>
          </a:xfrm>
        </p:spPr>
        <p:txBody>
          <a:bodyPr/>
          <a:lstStyle/>
          <a:p>
            <a:r>
              <a:rPr lang="nl" sz="1600" dirty="0" smtClean="0"/>
              <a:t>Vergelijken van </a:t>
            </a:r>
            <a:r>
              <a:rPr lang="nl" sz="1600" dirty="0"/>
              <a:t>EV3 en SPIKE Prime</a:t>
            </a:r>
          </a:p>
          <a:p>
            <a:r>
              <a:rPr lang="nl" sz="1600" dirty="0"/>
              <a:t>Focus op de behoeften van FIRST LEGO League-teams</a:t>
            </a:r>
          </a:p>
        </p:txBody>
      </p:sp>
      <p:pic>
        <p:nvPicPr>
          <p:cNvPr id="1026" name="Picture 2" descr="No photo description available.">
            <a:hlinkClick r:id="rId2"/>
            <a:extLst>
              <a:ext uri="{FF2B5EF4-FFF2-40B4-BE49-F238E27FC236}">
                <a16:creationId xmlns="" xmlns:a16="http://schemas.microsoft.com/office/drawing/2014/main" id="{590EC05A-82C4-F346-9746-B61E6AA99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505" b="13469"/>
          <a:stretch/>
        </p:blipFill>
        <p:spPr bwMode="auto">
          <a:xfrm>
            <a:off x="5649529" y="2276936"/>
            <a:ext cx="2399544" cy="165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photo, many, different, sitting&#10;&#10;Description automatically generated">
            <a:extLst>
              <a:ext uri="{FF2B5EF4-FFF2-40B4-BE49-F238E27FC236}">
                <a16:creationId xmlns="" xmlns:a16="http://schemas.microsoft.com/office/drawing/2014/main" id="{235AA72A-467A-5045-B005-21EF2F4647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226" y="2276936"/>
            <a:ext cx="3839781" cy="19610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D881D10-EB40-0142-AA14-5DD0E69549ED}"/>
              </a:ext>
            </a:extLst>
          </p:cNvPr>
          <p:cNvSpPr txBox="1"/>
          <p:nvPr/>
        </p:nvSpPr>
        <p:spPr>
          <a:xfrm>
            <a:off x="983673" y="4489800"/>
            <a:ext cx="7467600" cy="307777"/>
          </a:xfrm>
          <a:prstGeom prst="rect">
            <a:avLst/>
          </a:prstGeom>
          <a:solidFill>
            <a:srgbClr val="FFCA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" dirty="0"/>
              <a:t>Let op: Wij vertegenwoordigen niet </a:t>
            </a:r>
            <a:r>
              <a:rPr lang="nl" i="1" dirty="0"/>
              <a:t>FIRST </a:t>
            </a:r>
            <a:r>
              <a:rPr lang="nl" dirty="0"/>
              <a:t>of LEGO Education. Alle meningen zijn de onze.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2454ECE-C2F8-4559-BF5A-1165963B2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15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Bronnen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664" y="1470629"/>
            <a:ext cx="2731020" cy="89105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nl" sz="1400" dirty="0">
                <a:solidFill>
                  <a:srgbClr val="FF0000"/>
                </a:solidFill>
              </a:rPr>
              <a:t>Er zijn weinig bronnen voor SPIKE Prime, maar er zijn er veel beschikbaar voor EV3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8426CB4-2369-2C42-8269-A1858EB941B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23364" y="1421333"/>
            <a:ext cx="4399656" cy="3722167"/>
          </a:xfrm>
        </p:spPr>
        <p:txBody>
          <a:bodyPr>
            <a:normAutofit/>
          </a:bodyPr>
          <a:lstStyle/>
          <a:p>
            <a:r>
              <a:rPr lang="nl" sz="1600" dirty="0" err="1">
                <a:solidFill>
                  <a:srgbClr val="00B050"/>
                </a:solidFill>
              </a:rPr>
              <a:t>PrimeLessons.org </a:t>
            </a:r>
            <a:r>
              <a:rPr lang="nl" sz="1600" dirty="0">
                <a:solidFill>
                  <a:srgbClr val="00B050"/>
                </a:solidFill>
              </a:rPr>
              <a:t>heeft een complete lessenreeks, van beginner tot gevorderd</a:t>
            </a:r>
          </a:p>
          <a:p>
            <a:r>
              <a:rPr lang="nl" sz="1600" dirty="0">
                <a:solidFill>
                  <a:srgbClr val="00B050"/>
                </a:solidFill>
              </a:rPr>
              <a:t>Wij zullen alle teams ondersteunen</a:t>
            </a:r>
          </a:p>
          <a:p>
            <a:r>
              <a:rPr lang="nl" sz="1600" dirty="0">
                <a:solidFill>
                  <a:srgbClr val="00B050"/>
                </a:solidFill>
              </a:rPr>
              <a:t>Er is een online community waar je om hulp kunt vragen (LEGO SPIKE Community en FLL Challenge Share &amp; Learn op Facebook)</a:t>
            </a:r>
          </a:p>
          <a:p>
            <a:r>
              <a:rPr lang="nl" sz="1600" dirty="0">
                <a:solidFill>
                  <a:srgbClr val="00B050"/>
                </a:solidFill>
              </a:rPr>
              <a:t>Elke week komen er nieuwe bronnen uit.</a:t>
            </a:r>
          </a:p>
          <a:p>
            <a:r>
              <a:rPr lang="nl" sz="1600" dirty="0">
                <a:solidFill>
                  <a:srgbClr val="00B050"/>
                </a:solidFill>
              </a:rPr>
              <a:t>Ingebouwde </a:t>
            </a:r>
            <a:r>
              <a:rPr lang="nl" sz="1600" dirty="0" smtClean="0">
                <a:solidFill>
                  <a:srgbClr val="00B050"/>
                </a:solidFill>
              </a:rPr>
              <a:t>hu</a:t>
            </a:r>
            <a:r>
              <a:rPr lang="en-GB" sz="1600" dirty="0" err="1" smtClean="0">
                <a:solidFill>
                  <a:srgbClr val="00B050"/>
                </a:solidFill>
              </a:rPr>
              <a:t>lp</a:t>
            </a:r>
            <a:r>
              <a:rPr lang="nl" sz="1600" dirty="0" smtClean="0">
                <a:solidFill>
                  <a:srgbClr val="00B050"/>
                </a:solidFill>
              </a:rPr>
              <a:t>bronnen </a:t>
            </a:r>
            <a:r>
              <a:rPr lang="nl" sz="1600" dirty="0">
                <a:solidFill>
                  <a:srgbClr val="00B050"/>
                </a:solidFill>
              </a:rPr>
              <a:t>in de software voor Scratch en MicroPython</a:t>
            </a:r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3F6EF245-D130-CD4A-A36E-85E1682A20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879" y="2506237"/>
            <a:ext cx="1767631" cy="181384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5DDFA88-0DE3-5949-ADCD-83AE9EA26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9125" y="2490757"/>
            <a:ext cx="1770131" cy="18200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278FA76-3652-4511-8EC5-4D9D19D6D2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30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Kosten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5599" y="1554508"/>
            <a:ext cx="2662440" cy="65370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nl" sz="1400" dirty="0">
                <a:solidFill>
                  <a:srgbClr val="FF0000"/>
                </a:solidFill>
              </a:rPr>
              <a:t>SPIKE Prime is duur of dezelfde prijs als EV3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8426CB4-2369-2C42-8269-A1858EB941B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10393" y="1589000"/>
            <a:ext cx="3614414" cy="2890200"/>
          </a:xfrm>
        </p:spPr>
        <p:txBody>
          <a:bodyPr/>
          <a:lstStyle/>
          <a:p>
            <a:r>
              <a:rPr lang="nl" sz="1800" dirty="0">
                <a:solidFill>
                  <a:srgbClr val="00B050"/>
                </a:solidFill>
              </a:rPr>
              <a:t>SPIKE Prime is eigenlijk goedkoper dan de EV3</a:t>
            </a:r>
          </a:p>
          <a:p>
            <a:r>
              <a:rPr lang="nl" sz="1800" dirty="0">
                <a:solidFill>
                  <a:srgbClr val="00B050"/>
                </a:solidFill>
              </a:rPr>
              <a:t>Het uitbreidingspakket geeft je motoren en sensoren (veel voordeliger vergeleken met EV3-uitbreiding)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0D11890-B96A-7845-A49D-68BB87C783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429" y="3506971"/>
            <a:ext cx="2444779" cy="1144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5872C22-6DCF-B248-90CB-CCC7ECF06C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9101" y="2388857"/>
            <a:ext cx="2171292" cy="1290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344BB6F-F374-4B32-B324-7AF9690E0E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52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Insecten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00" y="1599700"/>
            <a:ext cx="1953780" cy="65370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nl" sz="1400" dirty="0">
                <a:solidFill>
                  <a:srgbClr val="FF0000"/>
                </a:solidFill>
              </a:rPr>
              <a:t>SPIKE Prime zal bugs bevatten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8426CB4-2369-2C42-8269-A1858EB941B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25240" y="1589000"/>
            <a:ext cx="4799567" cy="2890200"/>
          </a:xfrm>
        </p:spPr>
        <p:txBody>
          <a:bodyPr>
            <a:normAutofit fontScale="92500"/>
          </a:bodyPr>
          <a:lstStyle/>
          <a:p>
            <a:r>
              <a:rPr lang="nl" sz="1800" dirty="0">
                <a:solidFill>
                  <a:srgbClr val="00B050"/>
                </a:solidFill>
              </a:rPr>
              <a:t>SPIKE Prime is nieuw.</a:t>
            </a:r>
          </a:p>
          <a:p>
            <a:r>
              <a:rPr lang="nl" sz="1800" dirty="0">
                <a:solidFill>
                  <a:srgbClr val="00B050"/>
                </a:solidFill>
              </a:rPr>
              <a:t>Er komen voortdurend updates om bugs op te lossen. Installeer de updates.</a:t>
            </a:r>
          </a:p>
          <a:p>
            <a:r>
              <a:rPr lang="nl" sz="1800" dirty="0">
                <a:solidFill>
                  <a:srgbClr val="00B050"/>
                </a:solidFill>
              </a:rPr>
              <a:t>EV3 had ook bugs. LEGO heeft deze historisch gezien snel aangepakt in updates, maar sommige bugs werden pas na enkele jaren ontdekt/geadresseerd.</a:t>
            </a:r>
          </a:p>
          <a:p>
            <a:r>
              <a:rPr lang="nl" sz="1800" dirty="0">
                <a:solidFill>
                  <a:srgbClr val="00B050"/>
                </a:solidFill>
              </a:rPr>
              <a:t>Meestal ontwikkelt de community oplossingen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4E2670C-CB04-E140-81F6-A19C040C8B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700" y="2535100"/>
            <a:ext cx="1683411" cy="16834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CED639A-67C0-4A58-A209-E3E39CA3A3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416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Algemene conclusies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00" y="1318000"/>
            <a:ext cx="7864554" cy="3171900"/>
          </a:xfrm>
        </p:spPr>
        <p:txBody>
          <a:bodyPr/>
          <a:lstStyle/>
          <a:p>
            <a:r>
              <a:rPr lang="nl" dirty="0">
                <a:solidFill>
                  <a:schemeClr val="tx1"/>
                </a:solidFill>
              </a:rPr>
              <a:t>Als je EV3's hebt of net hebt gekocht, is dat geen probleem</a:t>
            </a:r>
          </a:p>
          <a:p>
            <a:pPr lvl="1"/>
            <a:r>
              <a:rPr lang="nl" dirty="0">
                <a:solidFill>
                  <a:schemeClr val="tx1"/>
                </a:solidFill>
              </a:rPr>
              <a:t>EV3 is een geweldig product</a:t>
            </a:r>
          </a:p>
          <a:p>
            <a:pPr lvl="1"/>
            <a:r>
              <a:rPr lang="nl" i="1" dirty="0">
                <a:solidFill>
                  <a:schemeClr val="tx1"/>
                </a:solidFill>
              </a:rPr>
              <a:t>FIRST </a:t>
            </a:r>
            <a:r>
              <a:rPr lang="nl" dirty="0">
                <a:solidFill>
                  <a:schemeClr val="tx1"/>
                </a:solidFill>
              </a:rPr>
              <a:t>staat altijd meerdere platforms toe</a:t>
            </a:r>
          </a:p>
          <a:p>
            <a:pPr lvl="1"/>
            <a:r>
              <a:rPr lang="nl" dirty="0">
                <a:solidFill>
                  <a:schemeClr val="tx1"/>
                </a:solidFill>
              </a:rPr>
              <a:t>Competities zijn niet gericht op een platform (geen extra punten voor het ene platform boven het andere)</a:t>
            </a:r>
          </a:p>
          <a:p>
            <a:r>
              <a:rPr lang="nl" dirty="0">
                <a:solidFill>
                  <a:schemeClr val="tx1"/>
                </a:solidFill>
              </a:rPr>
              <a:t>Als je het budget hebt of net begint (ongeacht de leeftijd van de studenten), en een nieuwe uitdaging wilt, kun je SPIKE Prime eens proberen</a:t>
            </a:r>
          </a:p>
          <a:p>
            <a:pPr lvl="1"/>
            <a:r>
              <a:rPr lang="nl" dirty="0">
                <a:solidFill>
                  <a:schemeClr val="tx1"/>
                </a:solidFill>
              </a:rPr>
              <a:t>Er zijn beperkingen in SPIKE Prime. Het is niet hetzelfde als EV3</a:t>
            </a:r>
          </a:p>
          <a:p>
            <a:pPr lvl="1"/>
            <a:r>
              <a:rPr lang="nl" dirty="0">
                <a:solidFill>
                  <a:schemeClr val="tx1"/>
                </a:solidFill>
              </a:rPr>
              <a:t>Maar onderschat de mogelijkheden van SPIKE Prime NIET</a:t>
            </a:r>
          </a:p>
          <a:p>
            <a:pPr marL="1016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466845F-2F7C-4E56-B31A-E635E2920D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11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9568B-99A5-8740-AAB5-D12A843F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Bedankt!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D685B7-149E-2945-8F64-FCED8536F432}"/>
              </a:ext>
            </a:extLst>
          </p:cNvPr>
          <p:cNvSpPr txBox="1"/>
          <p:nvPr/>
        </p:nvSpPr>
        <p:spPr>
          <a:xfrm>
            <a:off x="1135251" y="1953701"/>
            <a:ext cx="5199682" cy="5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nl" sz="2800" b="1" dirty="0">
                <a:solidFill>
                  <a:schemeClr val="tx1"/>
                </a:solidFill>
                <a:latin typeface="Barlow Light"/>
                <a:sym typeface="Barlow Light"/>
              </a:rPr>
              <a:t>Heb je nog vragen?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4B6A48B-DA05-744D-8AC1-57DA46CB2DB0}"/>
              </a:ext>
            </a:extLst>
          </p:cNvPr>
          <p:cNvSpPr txBox="1"/>
          <p:nvPr/>
        </p:nvSpPr>
        <p:spPr>
          <a:xfrm>
            <a:off x="949271" y="2991791"/>
            <a:ext cx="5385662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nl" sz="1600" dirty="0">
                <a:solidFill>
                  <a:schemeClr val="tx1"/>
                </a:solidFill>
                <a:latin typeface="Barlow Ligh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www.primelessons.org</a:t>
            </a:r>
            <a:endParaRPr lang="en-US" sz="1600" dirty="0">
              <a:solidFill>
                <a:schemeClr val="tx1"/>
              </a:solidFill>
              <a:latin typeface="Barlow Light"/>
            </a:endParaRPr>
          </a:p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nl" sz="1600" dirty="0">
                <a:solidFill>
                  <a:schemeClr val="tx1"/>
                </a:solidFill>
                <a:latin typeface="Barlow Ligh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www.flltutorials.com</a:t>
            </a:r>
            <a:endParaRPr lang="en-US" sz="1600" dirty="0">
              <a:solidFill>
                <a:schemeClr val="tx1"/>
              </a:solidFill>
              <a:latin typeface="Barlow Light"/>
            </a:endParaRPr>
          </a:p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nl" sz="1600" dirty="0">
                <a:solidFill>
                  <a:schemeClr val="tx1"/>
                </a:solidFill>
                <a:latin typeface="Barlow Light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www.ev3lessons.com</a:t>
            </a:r>
            <a:endParaRPr lang="en-US" sz="1600" dirty="0">
              <a:solidFill>
                <a:schemeClr val="tx1"/>
              </a:solidFill>
              <a:latin typeface="Barlow Light"/>
            </a:endParaRPr>
          </a:p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nl" sz="1600" dirty="0">
                <a:solidFill>
                  <a:schemeClr val="tx1"/>
                </a:solidFill>
                <a:latin typeface="Barlow Light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https://www.facebook.com/groups/FLLShareandLearn/</a:t>
            </a:r>
            <a:endParaRPr lang="en-US" sz="1600" dirty="0">
              <a:solidFill>
                <a:schemeClr val="tx1"/>
              </a:solidFill>
              <a:latin typeface="Barlow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20CFB77-760E-C74A-B4A7-ACDCBA77D6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3770" y="1568223"/>
            <a:ext cx="1971408" cy="2628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858F630-0B7A-6146-A0F3-E386F9229C2E}"/>
              </a:ext>
            </a:extLst>
          </p:cNvPr>
          <p:cNvSpPr txBox="1"/>
          <p:nvPr/>
        </p:nvSpPr>
        <p:spPr>
          <a:xfrm>
            <a:off x="7017978" y="1724008"/>
            <a:ext cx="1743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100" dirty="0">
                <a:solidFill>
                  <a:schemeClr val="tx1"/>
                </a:solidFill>
                <a:latin typeface="Barlow Light"/>
              </a:rPr>
              <a:t>Fotoprinter gemaakt met SPIKE Prime in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BB9A01-11C6-485C-8D2A-1AB5FACAC5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59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Vergelijking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 smtClean="0"/>
              <a:t>Overzicht SPIKE </a:t>
            </a:r>
            <a:r>
              <a:rPr lang="nl" dirty="0"/>
              <a:t>Prime vs. </a:t>
            </a:r>
            <a:r>
              <a:rPr lang="nl" dirty="0" smtClean="0"/>
              <a:t>EV3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Hub/poorten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2650" y="1539220"/>
            <a:ext cx="3447300" cy="284805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nl" dirty="0">
                <a:solidFill>
                  <a:schemeClr val="bg2"/>
                </a:solidFill>
              </a:rPr>
              <a:t>Opstarttijd van 5 seconden (handig voor teams als de hub/steen voor of tijdens een run zou crashen)</a:t>
            </a:r>
          </a:p>
          <a:p>
            <a:r>
              <a:rPr lang="nl" dirty="0">
                <a:solidFill>
                  <a:schemeClr val="bg2"/>
                </a:solidFill>
              </a:rPr>
              <a:t>6 universele poorten (te gebruiken voor sensoren of motoren) met ingebouwde gyro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72416" y="1539249"/>
            <a:ext cx="3447300" cy="284802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nl" dirty="0"/>
              <a:t>Opstarttijd van 30 seconden, zelfs langer voor </a:t>
            </a:r>
            <a:r>
              <a:rPr lang="nl" dirty="0" err="1"/>
              <a:t>MicroPython</a:t>
            </a:r>
            <a:endParaRPr lang="en-US" dirty="0"/>
          </a:p>
          <a:p>
            <a:r>
              <a:rPr lang="nl" dirty="0"/>
              <a:t>4 sensor + 4 motorgespecialiseerde poorten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C021345-8F8C-8F48-9775-FA27BADE4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112" y="3825501"/>
            <a:ext cx="512217" cy="512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2C581B-A9B3-E145-A92D-35019280CB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2037" y="3799919"/>
            <a:ext cx="512217" cy="5122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59E8E1-3AA0-4ADD-86AC-301582ADA70F}"/>
              </a:ext>
            </a:extLst>
          </p:cNvPr>
          <p:cNvSpPr txBox="1"/>
          <p:nvPr/>
        </p:nvSpPr>
        <p:spPr>
          <a:xfrm>
            <a:off x="1061331" y="4489800"/>
            <a:ext cx="7255733" cy="307777"/>
          </a:xfrm>
          <a:prstGeom prst="rect">
            <a:avLst/>
          </a:prstGeom>
          <a:solidFill>
            <a:srgbClr val="FFCA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" b="1" dirty="0">
                <a:latin typeface="Barlow Light" panose="020B0604020202020204" charset="0"/>
              </a:rPr>
              <a:t>Conclusie: Je verliest niet veel qua poorten door over te stappen naar de SPIKE Prime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40A016B-20EC-4528-AE39-45E253305E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730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Sensoren gebruikt in </a:t>
            </a:r>
            <a:r>
              <a:rPr lang="nl" i="1" dirty="0"/>
              <a:t>FIRST </a:t>
            </a:r>
            <a:r>
              <a:rPr lang="nl" dirty="0"/>
              <a:t>LEGO League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325" y="1458517"/>
            <a:ext cx="3447300" cy="320094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nl" sz="1400" dirty="0"/>
              <a:t>Kleursensor (verbeterd met meer kleuren en betere herkenning)</a:t>
            </a:r>
          </a:p>
          <a:p>
            <a:r>
              <a:rPr lang="nl" sz="1400" dirty="0"/>
              <a:t>Afstandssensor (kan uit elkaar worden gehaald voor aangepaste componenten – voor hobbyisten, niet FLL)</a:t>
            </a:r>
          </a:p>
          <a:p>
            <a:r>
              <a:rPr lang="nl" sz="1400" dirty="0"/>
              <a:t>Krachtsensor (leest druk van 0-10N)</a:t>
            </a:r>
          </a:p>
          <a:p>
            <a:r>
              <a:rPr lang="nl" sz="1400" dirty="0"/>
              <a:t>Ingebouwde 6-assige gyroscoop en versnellingsmeter (geen drift en minimale vertraging)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70877" y="1458516"/>
            <a:ext cx="3447300" cy="320094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nl" sz="1400" dirty="0"/>
              <a:t>Kleursensor</a:t>
            </a:r>
          </a:p>
          <a:p>
            <a:r>
              <a:rPr lang="nl" sz="1400" dirty="0" smtClean="0"/>
              <a:t>Ultrasoonsensor</a:t>
            </a:r>
            <a:endParaRPr lang="nl" sz="1400" dirty="0"/>
          </a:p>
          <a:p>
            <a:r>
              <a:rPr lang="nl" sz="1400" dirty="0"/>
              <a:t>Aanraaksensor (binair – ingedrukt of losgelaten)</a:t>
            </a:r>
          </a:p>
          <a:p>
            <a:r>
              <a:rPr lang="nl" sz="1400" dirty="0"/>
              <a:t>Gyrosensor (problemen met drift en vertraging)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FD05DDB-F014-4E48-8BE3-F4FFBC248DAC}"/>
              </a:ext>
            </a:extLst>
          </p:cNvPr>
          <p:cNvSpPr txBox="1"/>
          <p:nvPr/>
        </p:nvSpPr>
        <p:spPr>
          <a:xfrm>
            <a:off x="1091129" y="4765489"/>
            <a:ext cx="7194130" cy="307777"/>
          </a:xfrm>
          <a:prstGeom prst="rect">
            <a:avLst/>
          </a:prstGeom>
          <a:solidFill>
            <a:srgbClr val="FFCA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" b="1" dirty="0">
                <a:latin typeface="Barlow Light" panose="020B0604020202020204" charset="0"/>
              </a:rPr>
              <a:t>Conclusie: SPIKE Prime heeft dezelfde sensoren </a:t>
            </a:r>
            <a:r>
              <a:rPr lang="nl" b="1" dirty="0" smtClean="0">
                <a:latin typeface="Barlow Light" panose="020B0604020202020204" charset="0"/>
              </a:rPr>
              <a:t>die globaal beter zijn dan </a:t>
            </a:r>
            <a:r>
              <a:rPr lang="nl" b="1" dirty="0">
                <a:latin typeface="Barlow Light" panose="020B0604020202020204" charset="0"/>
              </a:rPr>
              <a:t>die van de EV3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553B74F-2559-0E4E-A5D8-2B95B66C40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073" y="4253272"/>
            <a:ext cx="512217" cy="5122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50BE601-F90E-CE4D-943D-1D27A8E65D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5098" y="4253272"/>
            <a:ext cx="512217" cy="5122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222A75F-3A57-4941-81E6-CA0C994898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56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Programmeertalen beschikbaar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94" y="1460088"/>
            <a:ext cx="3705550" cy="288981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nl" sz="1400" dirty="0"/>
              <a:t>Primair: Woordblokken: Scratch-gebaseerd programmeren</a:t>
            </a:r>
          </a:p>
          <a:p>
            <a:r>
              <a:rPr lang="nl" sz="1400" dirty="0"/>
              <a:t>Secundair: [Micro-]Python (tekstgebaseerd): ingebouwd in dezelfde app, er zijn basistutorials en voorbeelden beschikbaar. Heeft wat extra commando's en functionaliteit (vergelijkbaar met EV3)</a:t>
            </a:r>
          </a:p>
          <a:p>
            <a:r>
              <a:rPr lang="nl" sz="1400" dirty="0"/>
              <a:t>Kan alleen Scratch of </a:t>
            </a:r>
            <a:r>
              <a:rPr lang="nl" sz="1400" dirty="0" err="1"/>
              <a:t>MicroPython gebruiken</a:t>
            </a:r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5704" y="1460088"/>
            <a:ext cx="3705550" cy="2892010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nl" sz="1400" dirty="0"/>
              <a:t>Op blokken gebaseerd: EV3-G/EV3 Lab (LabView-achtig) of Scratch-gebaseerd EV3 Classroom (nu alleen Mac)</a:t>
            </a:r>
          </a:p>
          <a:p>
            <a:r>
              <a:rPr lang="nl" sz="1400" dirty="0"/>
              <a:t>Op tekst gebaseerd </a:t>
            </a:r>
            <a:r>
              <a:rPr lang="nl" sz="1400" dirty="0" smtClean="0"/>
              <a:t> (</a:t>
            </a:r>
            <a:r>
              <a:rPr lang="nl" sz="1400" dirty="0"/>
              <a:t>officieel): </a:t>
            </a:r>
            <a:r>
              <a:rPr lang="nl" sz="1400" dirty="0" smtClean="0"/>
              <a:t>MicroPython. </a:t>
            </a:r>
            <a:r>
              <a:rPr lang="nl" sz="1400" dirty="0"/>
              <a:t>Vereist microSD-kaart, Visual Studio Code IDE (vereist extra werk/niet ingebouwd)</a:t>
            </a:r>
          </a:p>
          <a:p>
            <a:r>
              <a:rPr lang="nl" sz="1400" dirty="0"/>
              <a:t>Kan talen gebruiken die niet door LEGO worden ondersteund (bijv. Java, C++, etc.), maar vereist meestal een SD-kaart</a:t>
            </a:r>
          </a:p>
          <a:p>
            <a:r>
              <a:rPr lang="nl" sz="1400" dirty="0"/>
              <a:t>De op tekst gebaseerde talen bieden over het algemeen meer functionaliteit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EE22C74-91D1-4DF1-9EC7-449F72D2D784}"/>
              </a:ext>
            </a:extLst>
          </p:cNvPr>
          <p:cNvSpPr txBox="1"/>
          <p:nvPr/>
        </p:nvSpPr>
        <p:spPr>
          <a:xfrm>
            <a:off x="1001864" y="4433399"/>
            <a:ext cx="7347681" cy="461665"/>
          </a:xfrm>
          <a:prstGeom prst="rect">
            <a:avLst/>
          </a:prstGeom>
          <a:solidFill>
            <a:srgbClr val="FFCA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" sz="1200" b="1" dirty="0">
                <a:latin typeface="Barlow Light" panose="020B0604020202020204" charset="0"/>
              </a:rPr>
              <a:t>Conclusie: De software van SPIKE Prime is gemakkelijker te schakelen tussen blokgebaseerd en Python,</a:t>
            </a:r>
          </a:p>
          <a:p>
            <a:pPr algn="ctr"/>
            <a:r>
              <a:rPr lang="nl" sz="1200" b="1" dirty="0">
                <a:latin typeface="Barlow Light" panose="020B0604020202020204" charset="0"/>
              </a:rPr>
              <a:t>maar er zijn minder talen beschikbaar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02C4F70-028D-014A-8B89-B2354E8BC0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786" y="3921182"/>
            <a:ext cx="512217" cy="5122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E28D7C0-2EDE-4947-B2E6-A388E62CDB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9606" y="3879435"/>
            <a:ext cx="512217" cy="5122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7394E7A-84AC-4B75-82AF-25897B589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104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Kenmerken en </a:t>
            </a:r>
            <a:r>
              <a:rPr lang="nl" dirty="0" smtClean="0"/>
              <a:t>veranderingen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Meer gedetailleerde kijk op SPIKE Prime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1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00" y="654057"/>
            <a:ext cx="7843200" cy="653700"/>
          </a:xfrm>
        </p:spPr>
        <p:txBody>
          <a:bodyPr/>
          <a:lstStyle/>
          <a:p>
            <a:r>
              <a:rPr lang="nl" dirty="0" smtClean="0"/>
              <a:t>Geavanceerd programmeren</a:t>
            </a:r>
            <a:endParaRPr lang="nl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400" y="1386546"/>
            <a:ext cx="3720634" cy="2890200"/>
          </a:xfrm>
        </p:spPr>
        <p:txBody>
          <a:bodyPr/>
          <a:lstStyle/>
          <a:p>
            <a:r>
              <a:rPr lang="nl" sz="1800" dirty="0"/>
              <a:t>EV3-programmeertechnieken kunnen ook worden uitgevoerd in SPIKE Prime</a:t>
            </a:r>
          </a:p>
          <a:p>
            <a:r>
              <a:rPr lang="nl" sz="1800" dirty="0" smtClean="0"/>
              <a:t>Je </a:t>
            </a:r>
            <a:r>
              <a:rPr lang="nl" sz="1800" dirty="0"/>
              <a:t>kunt Proportionele besturing, gyro rechtdoor bewegen, PID-lijnvolger, </a:t>
            </a:r>
            <a:r>
              <a:rPr lang="nl" sz="1800" dirty="0" smtClean="0"/>
              <a:t>uitlijnen op </a:t>
            </a:r>
            <a:r>
              <a:rPr lang="nl" sz="1800" dirty="0"/>
              <a:t>een lijn, enz. gebruiken in zowel Scratch als </a:t>
            </a:r>
            <a:r>
              <a:rPr lang="nl" sz="1800" dirty="0" err="1"/>
              <a:t>MicroPython</a:t>
            </a:r>
            <a:endParaRPr lang="en-US" sz="1800" dirty="0"/>
          </a:p>
          <a:p>
            <a:r>
              <a:rPr lang="nl" sz="1800" dirty="0"/>
              <a:t>Video's </a:t>
            </a:r>
            <a:r>
              <a:rPr lang="nl" sz="1200" dirty="0">
                <a:hlinkClick r:id="rId3"/>
              </a:rPr>
              <a:t>https://www.facebook.com/PrimeLessons/</a:t>
            </a:r>
            <a:endParaRPr lang="en-US" sz="1200" dirty="0"/>
          </a:p>
          <a:p>
            <a:r>
              <a:rPr lang="nl" sz="1800" dirty="0"/>
              <a:t>Lessen: </a:t>
            </a:r>
            <a:r>
              <a:rPr lang="nl" sz="1200" dirty="0">
                <a:hlinkClick r:id="rId4"/>
              </a:rPr>
              <a:t>http://www.primelessons.org/</a:t>
            </a:r>
            <a:r>
              <a:rPr lang="nl" sz="1200" dirty="0"/>
              <a:t>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4FB96E3-0244-0D42-92A5-5A3C1C5755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362" y="1386546"/>
            <a:ext cx="1850814" cy="1377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9C8B2BDB-B8DA-8544-8D1D-E014C1626E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1377" y="2871041"/>
            <a:ext cx="1840531" cy="1377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97D165C8-DF15-1C4F-9853-61D45B356F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578" y="1865575"/>
            <a:ext cx="1896659" cy="1431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5779330-0D0B-9D4A-8017-B76572BBF5A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3610" y="274732"/>
            <a:ext cx="1924627" cy="1431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8D8E797-8F94-684C-9543-8F0C5B3B0F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7595" y="3465365"/>
            <a:ext cx="1896659" cy="14224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80F1252-CA67-4B77-A70C-F7463CA59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49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Verbeteringen met SPIKE Prime (software)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378641"/>
            <a:ext cx="5956978" cy="3636221"/>
          </a:xfrm>
        </p:spPr>
        <p:txBody>
          <a:bodyPr>
            <a:noAutofit/>
          </a:bodyPr>
          <a:lstStyle/>
          <a:p>
            <a:r>
              <a:rPr lang="nl" sz="1200" b="1" dirty="0"/>
              <a:t>Programma's zoeken en </a:t>
            </a:r>
            <a:r>
              <a:rPr lang="nl" sz="1200" b="1" dirty="0" smtClean="0"/>
              <a:t>ordenen: </a:t>
            </a:r>
            <a:r>
              <a:rPr lang="nl" sz="1200" dirty="0"/>
              <a:t>Ingebouwd menu met ruimte voor projecten (kan de lijst ordenen op runnummer, in tegenstelling tot de EV3)</a:t>
            </a:r>
          </a:p>
          <a:p>
            <a:r>
              <a:rPr lang="nl" sz="1200" b="1" dirty="0"/>
              <a:t>Variabelen eenvoudig monitoren: </a:t>
            </a:r>
            <a:r>
              <a:rPr lang="nl" sz="1200" dirty="0"/>
              <a:t>Met Variabelenmonitor kunnen gebruikers eenvoudig gegevens bekijken om code te debuggen - </a:t>
            </a:r>
            <a:r>
              <a:rPr lang="nl" sz="1200" dirty="0" smtClean="0"/>
              <a:t>je </a:t>
            </a:r>
            <a:r>
              <a:rPr lang="nl" sz="1200" dirty="0"/>
              <a:t>kunt eenvoudig fouten opsporen zonder een LCD-scherm - </a:t>
            </a:r>
            <a:r>
              <a:rPr lang="nl" sz="1200" dirty="0" smtClean="0"/>
              <a:t> schrijf foutopsporingsgegevens </a:t>
            </a:r>
            <a:r>
              <a:rPr lang="nl" sz="1200" dirty="0"/>
              <a:t>naar een variabele </a:t>
            </a:r>
            <a:r>
              <a:rPr lang="nl" sz="1200" dirty="0" smtClean="0"/>
              <a:t>en </a:t>
            </a:r>
            <a:r>
              <a:rPr lang="nl" sz="1200" dirty="0"/>
              <a:t>deze </a:t>
            </a:r>
            <a:r>
              <a:rPr lang="nl" sz="1200" dirty="0" smtClean="0"/>
              <a:t>verschijnen </a:t>
            </a:r>
            <a:r>
              <a:rPr lang="nl" sz="1200" dirty="0"/>
              <a:t>op het pc-scherm wanneer deze is aangesloten</a:t>
            </a:r>
          </a:p>
          <a:p>
            <a:r>
              <a:rPr lang="nl" sz="1200" b="1" dirty="0"/>
              <a:t>Verschillende platforms – Dezelfde blokken: </a:t>
            </a:r>
            <a:r>
              <a:rPr lang="nl" sz="1200" dirty="0"/>
              <a:t>Dezelfde software op alle platforms (voor EV3 hadden Chromebooks, Android en iPads een beperkte versie van de software) – maakt </a:t>
            </a:r>
            <a:r>
              <a:rPr lang="nl" sz="1200" dirty="0" smtClean="0"/>
              <a:t>programmeren </a:t>
            </a:r>
            <a:r>
              <a:rPr lang="nl" sz="1200" dirty="0"/>
              <a:t>op gemengde platforms tussen teamleden mogelijk</a:t>
            </a:r>
          </a:p>
          <a:p>
            <a:r>
              <a:rPr lang="nl" sz="1200" b="1" dirty="0"/>
              <a:t>Move_CM : </a:t>
            </a:r>
            <a:r>
              <a:rPr lang="nl" sz="1200" dirty="0"/>
              <a:t>Bewegingsblokken kunnen centimeters/inch als invoer gebruiken naast graden, rotaties en seconden – eenvoudiger </a:t>
            </a:r>
            <a:r>
              <a:rPr lang="nl" sz="1200" dirty="0" smtClean="0"/>
              <a:t>om de robot te </a:t>
            </a:r>
            <a:r>
              <a:rPr lang="nl" sz="1200" dirty="0"/>
              <a:t>programmeren </a:t>
            </a:r>
            <a:r>
              <a:rPr lang="nl" sz="1200" dirty="0" smtClean="0"/>
              <a:t>om te navigeren door </a:t>
            </a:r>
            <a:r>
              <a:rPr lang="nl" sz="1200" dirty="0"/>
              <a:t>het </a:t>
            </a:r>
            <a:r>
              <a:rPr lang="nl" sz="1200" dirty="0" smtClean="0"/>
              <a:t>veld </a:t>
            </a:r>
            <a:r>
              <a:rPr lang="nl" sz="1200" dirty="0"/>
              <a:t>(voor EV3 zou je een Mijn blok moeten maken)</a:t>
            </a:r>
          </a:p>
          <a:p>
            <a:r>
              <a:rPr lang="nl" sz="1200" b="1" dirty="0" smtClean="0"/>
              <a:t>Overbelastingsdetectie</a:t>
            </a:r>
            <a:r>
              <a:rPr lang="nl" sz="1200" b="1" dirty="0"/>
              <a:t>: </a:t>
            </a:r>
            <a:r>
              <a:rPr lang="nl" sz="1200" dirty="0"/>
              <a:t>Ingebouwde </a:t>
            </a:r>
            <a:r>
              <a:rPr lang="nl" sz="1200" dirty="0" smtClean="0"/>
              <a:t>detectie voor het </a:t>
            </a:r>
            <a:r>
              <a:rPr lang="nl" sz="1200" dirty="0"/>
              <a:t>overbelasten </a:t>
            </a:r>
            <a:r>
              <a:rPr lang="nl" sz="1200" dirty="0" smtClean="0"/>
              <a:t>van </a:t>
            </a:r>
            <a:r>
              <a:rPr lang="nl" sz="1200" dirty="0" smtClean="0"/>
              <a:t>motoren</a:t>
            </a:r>
            <a:endParaRPr lang="nl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8AB97A1-400F-A549-B016-864E801D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648" y="1469712"/>
            <a:ext cx="1425548" cy="1434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EB875D0-22B2-8441-B861-63216869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22" y="3042800"/>
            <a:ext cx="1930400" cy="1308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E4B20FB-AC25-447D-AE52-BBFDB9FD56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5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odovico templat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6046</TotalTime>
  <Words>1545</Words>
  <Application>Microsoft Office PowerPoint</Application>
  <PresentationFormat>On-screen Show (16:9)</PresentationFormat>
  <Paragraphs>163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Barlow Light</vt:lpstr>
      <vt:lpstr>Barlow SemiBold</vt:lpstr>
      <vt:lpstr>Arial</vt:lpstr>
      <vt:lpstr>Lodovico template</vt:lpstr>
      <vt:lpstr>SPIKE PRIME &amp;  FIRST LEGO LEAGUE</vt:lpstr>
      <vt:lpstr>Doelstellingen</vt:lpstr>
      <vt:lpstr>Vergelijking</vt:lpstr>
      <vt:lpstr>Hub/poorten</vt:lpstr>
      <vt:lpstr>Sensoren gebruikt in FIRST LEGO League</vt:lpstr>
      <vt:lpstr>Programmeertalen beschikbaar</vt:lpstr>
      <vt:lpstr>Kenmerken en veranderingen</vt:lpstr>
      <vt:lpstr>Geavanceerd programmeren</vt:lpstr>
      <vt:lpstr>Verbeteringen met SPIKE Prime (software)</vt:lpstr>
      <vt:lpstr>Verbeteringen met SPIKE Prime (hardware)</vt:lpstr>
      <vt:lpstr>Verandering: mijn blokken</vt:lpstr>
      <vt:lpstr>Verandering: kalibratie, bestanden, draden</vt:lpstr>
      <vt:lpstr>Verandering: stuurblokken</vt:lpstr>
      <vt:lpstr>Verandering: bestandsgrootte</vt:lpstr>
      <vt:lpstr>Verandering: Gyro</vt:lpstr>
      <vt:lpstr>Veelvoorkomende misvattingen</vt:lpstr>
      <vt:lpstr>Leeftijdsniveau</vt:lpstr>
      <vt:lpstr>SPIKE Prime-motoren</vt:lpstr>
      <vt:lpstr>Nauwkeurigheid en betrouwbaarheid</vt:lpstr>
      <vt:lpstr>Bronnen</vt:lpstr>
      <vt:lpstr>Kosten</vt:lpstr>
      <vt:lpstr>Insecten</vt:lpstr>
      <vt:lpstr>Algemene conclusies</vt:lpstr>
      <vt:lpstr>Bedankt!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SPIKE PRIME &amp;  FIRST LEGO LEAGUE</dc:title>
  <cp:lastModifiedBy>Jet .</cp:lastModifiedBy>
  <cp:revision>176</cp:revision>
  <dcterms:modified xsi:type="dcterms:W3CDTF">2023-10-01T12:23:41Z</dcterms:modified>
</cp:coreProperties>
</file>