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02" r:id="rId3"/>
    <p:sldId id="306" r:id="rId4"/>
    <p:sldId id="290" r:id="rId5"/>
    <p:sldId id="291" r:id="rId6"/>
    <p:sldId id="292" r:id="rId7"/>
    <p:sldId id="307" r:id="rId8"/>
    <p:sldId id="296" r:id="rId9"/>
    <p:sldId id="300" r:id="rId10"/>
    <p:sldId id="297" r:id="rId11"/>
    <p:sldId id="298" r:id="rId12"/>
    <p:sldId id="299" r:id="rId13"/>
    <p:sldId id="311" r:id="rId14"/>
    <p:sldId id="310" r:id="rId15"/>
    <p:sldId id="309" r:id="rId16"/>
    <p:sldId id="258" r:id="rId17"/>
    <p:sldId id="293" r:id="rId18"/>
    <p:sldId id="294" r:id="rId19"/>
    <p:sldId id="287" r:id="rId20"/>
    <p:sldId id="303" r:id="rId21"/>
    <p:sldId id="304" r:id="rId22"/>
    <p:sldId id="308" r:id="rId23"/>
    <p:sldId id="305" r:id="rId24"/>
    <p:sldId id="301" r:id="rId25"/>
  </p:sldIdLst>
  <p:sldSz cx="9144000" cy="5143500" type="screen16x9"/>
  <p:notesSz cx="6858000" cy="9144000"/>
  <p:embeddedFontLst>
    <p:embeddedFont>
      <p:font typeface="Barlow Light" panose="00000400000000000000" pitchFamily="2" charset="-18"/>
      <p:regular r:id="rId27"/>
      <p:bold r:id="rId28"/>
      <p:italic r:id="rId29"/>
      <p:boldItalic r:id="rId30"/>
    </p:embeddedFont>
    <p:embeddedFont>
      <p:font typeface="Barlow SemiBold" panose="00000700000000000000" pitchFamily="2" charset="-18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BA1D9-6BEB-45D5-A10A-77A63B48A42B}">
  <a:tblStyle styleId="{6BEBA1D9-6BEB-45D5-A10A-77A63B48A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706" y="72"/>
      </p:cViewPr>
      <p:guideLst/>
    </p:cSldViewPr>
  </p:slideViewPr>
  <p:outlineViewPr>
    <p:cViewPr>
      <p:scale>
        <a:sx n="33" d="100"/>
        <a:sy n="33" d="100"/>
      </p:scale>
      <p:origin x="0" y="-10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0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01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59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34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5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50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Display?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Display?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8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810547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4694785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43;p7">
            <a:extLst>
              <a:ext uri="{FF2B5EF4-FFF2-40B4-BE49-F238E27FC236}">
                <a16:creationId xmlns:a16="http://schemas.microsoft.com/office/drawing/2014/main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44;p7">
            <a:extLst>
              <a:ext uri="{FF2B5EF4-FFF2-40B4-BE49-F238E27FC236}">
                <a16:creationId xmlns:a16="http://schemas.microsoft.com/office/drawing/2014/main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5;p7">
            <a:extLst>
              <a:ext uri="{FF2B5EF4-FFF2-40B4-BE49-F238E27FC236}">
                <a16:creationId xmlns:a16="http://schemas.microsoft.com/office/drawing/2014/main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46;p7">
            <a:extLst>
              <a:ext uri="{FF2B5EF4-FFF2-40B4-BE49-F238E27FC236}">
                <a16:creationId xmlns:a16="http://schemas.microsoft.com/office/drawing/2014/main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639812" y="1599700"/>
            <a:ext cx="7864434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43;p7">
            <a:extLst>
              <a:ext uri="{FF2B5EF4-FFF2-40B4-BE49-F238E27FC236}">
                <a16:creationId xmlns:a16="http://schemas.microsoft.com/office/drawing/2014/main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44;p7">
            <a:extLst>
              <a:ext uri="{FF2B5EF4-FFF2-40B4-BE49-F238E27FC236}">
                <a16:creationId xmlns:a16="http://schemas.microsoft.com/office/drawing/2014/main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5;p7">
            <a:extLst>
              <a:ext uri="{FF2B5EF4-FFF2-40B4-BE49-F238E27FC236}">
                <a16:creationId xmlns:a16="http://schemas.microsoft.com/office/drawing/2014/main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46;p7">
            <a:extLst>
              <a:ext uri="{FF2B5EF4-FFF2-40B4-BE49-F238E27FC236}">
                <a16:creationId xmlns:a16="http://schemas.microsoft.com/office/drawing/2014/main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.com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hyperlink" Target="https://www.facebook.com/groups/FLLShareandLearn/" TargetMode="External"/><Relationship Id="rId4" Type="http://schemas.openxmlformats.org/officeDocument/2006/relationships/hyperlink" Target="http://www.ev3lesson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PrimeLesson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primelessons.org/" TargetMode="Externa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SPIKE PRIME &amp; </a:t>
            </a:r>
            <a:br>
              <a:rPr lang="en" dirty="0"/>
            </a:br>
            <a:r>
              <a:rPr lang="en" dirty="0"/>
              <a:t>FIRST LEGO LEAGUE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72996-92F1-A843-A6FF-AF8B0B3C4B9F}"/>
              </a:ext>
            </a:extLst>
          </p:cNvPr>
          <p:cNvSpPr txBox="1"/>
          <p:nvPr/>
        </p:nvSpPr>
        <p:spPr>
          <a:xfrm>
            <a:off x="685800" y="3680848"/>
            <a:ext cx="496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Sanjay Seshan and Arvind Seshan</a:t>
            </a:r>
          </a:p>
          <a:p>
            <a:r>
              <a:rPr lang="en-US" dirty="0"/>
              <a:t>Primelessons.org, EV3Lessons.com, </a:t>
            </a:r>
            <a:r>
              <a:rPr lang="en-US" dirty="0" err="1"/>
              <a:t>FLLTutorials.com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Îmbunătățiri la </a:t>
            </a:r>
            <a:r>
              <a:rPr lang="en-US" dirty="0"/>
              <a:t>SPIKE Prime (Hardware)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1" y="1427802"/>
            <a:ext cx="5832690" cy="3619398"/>
          </a:xfrm>
        </p:spPr>
        <p:txBody>
          <a:bodyPr/>
          <a:lstStyle/>
          <a:p>
            <a:r>
              <a:rPr lang="ro-RO" sz="1600" b="1" dirty="0"/>
              <a:t>Mărime</a:t>
            </a:r>
            <a:r>
              <a:rPr lang="en-US" sz="1600" b="1" dirty="0"/>
              <a:t>: </a:t>
            </a:r>
            <a:r>
              <a:rPr lang="ro-RO" sz="1600" dirty="0"/>
              <a:t>Componente electronice mai mici.</a:t>
            </a:r>
            <a:endParaRPr lang="en-US" sz="1600" dirty="0"/>
          </a:p>
          <a:p>
            <a:r>
              <a:rPr lang="ro-RO" sz="1600" b="1" dirty="0"/>
              <a:t>Formă</a:t>
            </a:r>
            <a:r>
              <a:rPr lang="en-US" sz="1600" b="1" dirty="0"/>
              <a:t>: </a:t>
            </a:r>
            <a:r>
              <a:rPr lang="ro-RO" sz="1600" dirty="0"/>
              <a:t>Componentele electronice au formă rectangulară și mai multe puncte de conectare ( mai ușor de introdus în construcție).</a:t>
            </a:r>
          </a:p>
          <a:p>
            <a:r>
              <a:rPr lang="ro-RO" sz="1600" b="1" dirty="0"/>
              <a:t>Cabluri</a:t>
            </a:r>
            <a:r>
              <a:rPr lang="en-US" sz="1600" b="1" dirty="0"/>
              <a:t>: </a:t>
            </a:r>
            <a:r>
              <a:rPr lang="ro-RO" sz="1600" dirty="0"/>
              <a:t>Cabluri mai ușor de manageriat în construcție, mai subțiri și cu clips-uri speciale de aranjare.</a:t>
            </a:r>
            <a:endParaRPr lang="en-US" sz="1600" dirty="0"/>
          </a:p>
          <a:p>
            <a:r>
              <a:rPr lang="en-US" sz="1600" b="1" dirty="0"/>
              <a:t>Moto</a:t>
            </a:r>
            <a:r>
              <a:rPr lang="ro-RO" sz="1600" b="1" dirty="0"/>
              <a:t>are</a:t>
            </a:r>
            <a:r>
              <a:rPr lang="en-US" sz="1600" b="1" dirty="0"/>
              <a:t>: </a:t>
            </a:r>
            <a:r>
              <a:rPr lang="ro-RO" sz="1600" dirty="0"/>
              <a:t>Motoare compacte rectangulare.</a:t>
            </a:r>
            <a:endParaRPr lang="en-US" sz="1600" dirty="0"/>
          </a:p>
          <a:p>
            <a:r>
              <a:rPr lang="ro-RO" sz="1600" b="1" dirty="0"/>
              <a:t>Încărcare</a:t>
            </a:r>
            <a:r>
              <a:rPr lang="en-US" sz="1600" b="1" dirty="0"/>
              <a:t>: </a:t>
            </a:r>
            <a:r>
              <a:rPr lang="ro-RO" sz="1600" dirty="0"/>
              <a:t>Se încarcă prin port USB</a:t>
            </a:r>
            <a:r>
              <a:rPr lang="en-US" sz="1600" dirty="0"/>
              <a:t>– </a:t>
            </a:r>
            <a:r>
              <a:rPr lang="ro-RO" sz="1600" dirty="0"/>
              <a:t>același cu portul de download.</a:t>
            </a:r>
          </a:p>
          <a:p>
            <a:r>
              <a:rPr lang="ro-RO" sz="1600" b="1" dirty="0"/>
              <a:t>Senzori de culoare</a:t>
            </a:r>
            <a:r>
              <a:rPr lang="en-US" sz="1600" b="1" dirty="0"/>
              <a:t>: </a:t>
            </a:r>
            <a:r>
              <a:rPr lang="ro-RO" sz="1600" dirty="0"/>
              <a:t>Senzor de culoare îmbunătățit- citește mai multe culori și la distanță mai mare de planșă.</a:t>
            </a:r>
            <a:endParaRPr lang="en-US" sz="1600" dirty="0"/>
          </a:p>
        </p:txBody>
      </p:sp>
      <p:pic>
        <p:nvPicPr>
          <p:cNvPr id="1026" name="Picture 2" descr="No photo description available.">
            <a:hlinkClick r:id="rId3"/>
            <a:extLst>
              <a:ext uri="{FF2B5EF4-FFF2-40B4-BE49-F238E27FC236}">
                <a16:creationId xmlns:a16="http://schemas.microsoft.com/office/drawing/2014/main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6496644" y="1497966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C48C6-1A04-8A4D-87D9-872A2FE9B1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2876" y="3224443"/>
            <a:ext cx="943464" cy="1188630"/>
          </a:xfrm>
          <a:prstGeom prst="rect">
            <a:avLst/>
          </a:prstGeom>
        </p:spPr>
      </p:pic>
      <p:pic>
        <p:nvPicPr>
          <p:cNvPr id="1028" name="Picture 4" descr="Spike | H-Didakt">
            <a:extLst>
              <a:ext uri="{FF2B5EF4-FFF2-40B4-BE49-F238E27FC236}">
                <a16:creationId xmlns:a16="http://schemas.microsoft.com/office/drawing/2014/main" id="{35883226-0E3B-FA45-82FB-EBEA7B428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5977" y="3349925"/>
            <a:ext cx="986484" cy="9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A232C-B54B-44EA-AB2E-266711452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Compromisuri</a:t>
            </a:r>
            <a:r>
              <a:rPr lang="en-US" dirty="0"/>
              <a:t>: </a:t>
            </a:r>
            <a:r>
              <a:rPr lang="ro-RO" dirty="0"/>
              <a:t>Blocurile mele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1" y="1427575"/>
            <a:ext cx="5776544" cy="2890200"/>
          </a:xfrm>
        </p:spPr>
        <p:txBody>
          <a:bodyPr/>
          <a:lstStyle/>
          <a:p>
            <a:r>
              <a:rPr lang="ro-RO" sz="1500" dirty="0"/>
              <a:t>Comanda ,,Blocurile Mele</a:t>
            </a:r>
            <a:r>
              <a:rPr lang="en-US" sz="1500" dirty="0"/>
              <a:t>’’</a:t>
            </a:r>
            <a:r>
              <a:rPr lang="ro-RO" sz="1500" dirty="0"/>
              <a:t> este disponibilă doar dacă este utilizată în proiectul în care este creată</a:t>
            </a:r>
            <a:r>
              <a:rPr lang="en-US" sz="1500" dirty="0"/>
              <a:t>.</a:t>
            </a:r>
          </a:p>
          <a:p>
            <a:pPr lvl="1"/>
            <a:r>
              <a:rPr lang="ro-RO" sz="1500" dirty="0"/>
              <a:t>Cu toate acestea, blocurile pot fi copiate și introduse dintr-un proiect într-altul. </a:t>
            </a:r>
            <a:endParaRPr lang="en-US" sz="1500" dirty="0"/>
          </a:p>
          <a:p>
            <a:r>
              <a:rPr lang="en-US" sz="1500" dirty="0"/>
              <a:t>No outputs </a:t>
            </a:r>
            <a:r>
              <a:rPr lang="ro-RO" sz="1500" dirty="0"/>
              <a:t>din comanda ,,Blocurile Mele</a:t>
            </a:r>
            <a:r>
              <a:rPr lang="en-US" sz="1500" dirty="0"/>
              <a:t>’’</a:t>
            </a:r>
          </a:p>
          <a:p>
            <a:pPr lvl="1"/>
            <a:r>
              <a:rPr lang="ro-RO" sz="1500" dirty="0"/>
              <a:t>Este disponibilă o variantă prin crearea de variabile</a:t>
            </a:r>
            <a:endParaRPr lang="en-US" sz="1500" dirty="0"/>
          </a:p>
          <a:p>
            <a:r>
              <a:rPr lang="ro-RO" sz="1500" dirty="0"/>
              <a:t>Î</a:t>
            </a:r>
            <a:r>
              <a:rPr lang="en-US" sz="1500" dirty="0"/>
              <a:t>n </a:t>
            </a:r>
            <a:r>
              <a:rPr lang="en-US" sz="1500" dirty="0" err="1"/>
              <a:t>MicroPython</a:t>
            </a:r>
            <a:r>
              <a:rPr lang="en-US" sz="1500" dirty="0"/>
              <a:t>, </a:t>
            </a:r>
            <a:r>
              <a:rPr lang="ro-RO" sz="1500" dirty="0"/>
              <a:t>funcțiile pot fi importate și au output-uri.</a:t>
            </a:r>
            <a:endParaRPr lang="en-US" sz="1500" dirty="0"/>
          </a:p>
          <a:p>
            <a:r>
              <a:rPr lang="ro-RO" sz="1500" dirty="0"/>
              <a:t>Acestea sunt toate probleme specifice ale </a:t>
            </a:r>
            <a:r>
              <a:rPr lang="en-US" sz="1500" dirty="0"/>
              <a:t>Scratch (</a:t>
            </a:r>
            <a:r>
              <a:rPr lang="ro-RO" sz="1500" dirty="0"/>
              <a:t>ca și probleme specifice ale </a:t>
            </a:r>
            <a:r>
              <a:rPr lang="en-US" sz="1500" dirty="0"/>
              <a:t>EV3 Classroom)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0204F-8D50-DE42-8298-49C5F500E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9076" y="1571457"/>
            <a:ext cx="2042797" cy="957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3DE85-9F36-1140-8453-46543A1A0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2921345"/>
            <a:ext cx="2648687" cy="7063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BA234-4946-489A-BD2B-B235E375C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3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Compromisuri</a:t>
            </a:r>
            <a:r>
              <a:rPr lang="en-US" dirty="0"/>
              <a:t>: </a:t>
            </a:r>
            <a:r>
              <a:rPr lang="en-US" dirty="0" err="1"/>
              <a:t>Calibra</a:t>
            </a:r>
            <a:r>
              <a:rPr lang="ro-RO" dirty="0"/>
              <a:t>re</a:t>
            </a:r>
            <a:r>
              <a:rPr lang="en-US" dirty="0"/>
              <a:t>, Fi</a:t>
            </a:r>
            <a:r>
              <a:rPr lang="ro-RO" dirty="0"/>
              <a:t>șiere</a:t>
            </a:r>
            <a:r>
              <a:rPr lang="en-US" dirty="0"/>
              <a:t>, </a:t>
            </a:r>
            <a:r>
              <a:rPr lang="ro-RO" dirty="0"/>
              <a:t>Cabluri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437249"/>
          </a:xfrm>
        </p:spPr>
        <p:txBody>
          <a:bodyPr>
            <a:normAutofit fontScale="92500" lnSpcReduction="20000"/>
          </a:bodyPr>
          <a:lstStyle/>
          <a:p>
            <a:r>
              <a:rPr lang="ro-RO" sz="1400" b="1" dirty="0"/>
              <a:t>Senzor de distanță</a:t>
            </a:r>
            <a:r>
              <a:rPr lang="en-US" sz="1400" b="1" dirty="0"/>
              <a:t>: </a:t>
            </a:r>
            <a:r>
              <a:rPr lang="ro-RO" sz="1400" dirty="0"/>
              <a:t>Nu funcționează dacă este montat la un anumit unghi față de suprafața planșei. </a:t>
            </a:r>
            <a:endParaRPr lang="en-US" sz="1400" dirty="0"/>
          </a:p>
          <a:p>
            <a:r>
              <a:rPr lang="ro-RO" sz="1400" b="1" dirty="0"/>
              <a:t>Calibrarea senzorului de culoare</a:t>
            </a:r>
            <a:r>
              <a:rPr lang="en-US" sz="1400" b="1" dirty="0"/>
              <a:t>: </a:t>
            </a:r>
            <a:r>
              <a:rPr lang="en-US" sz="1400" dirty="0"/>
              <a:t>N</a:t>
            </a:r>
            <a:r>
              <a:rPr lang="ro-RO" sz="1400" dirty="0"/>
              <a:t>u există</a:t>
            </a:r>
            <a:endParaRPr lang="en-US" sz="1400" dirty="0"/>
          </a:p>
          <a:p>
            <a:pPr lvl="1"/>
            <a:r>
              <a:rPr lang="ro-RO" sz="1400" dirty="0"/>
              <a:t>Poți realiza asta din cod</a:t>
            </a:r>
            <a:endParaRPr lang="en-US" sz="1400" dirty="0"/>
          </a:p>
          <a:p>
            <a:pPr lvl="1"/>
            <a:r>
              <a:rPr lang="ro-RO" sz="1400" dirty="0"/>
              <a:t>Senzorul pare să lucreze corespunzător fără calibrare</a:t>
            </a:r>
            <a:endParaRPr lang="en-US" sz="1400" dirty="0"/>
          </a:p>
          <a:p>
            <a:r>
              <a:rPr lang="en-US" sz="1400" b="1" dirty="0"/>
              <a:t>Fi</a:t>
            </a:r>
            <a:r>
              <a:rPr lang="ro-RO" sz="1400" b="1" dirty="0"/>
              <a:t>șiere</a:t>
            </a:r>
            <a:r>
              <a:rPr lang="en-US" sz="1400" b="1" dirty="0"/>
              <a:t>: </a:t>
            </a:r>
            <a:r>
              <a:rPr lang="en-US" sz="1400" dirty="0"/>
              <a:t>Fi</a:t>
            </a:r>
            <a:r>
              <a:rPr lang="ro-RO" sz="1400" dirty="0"/>
              <a:t>ș</a:t>
            </a:r>
            <a:r>
              <a:rPr lang="en-US" sz="1400" dirty="0" err="1"/>
              <a:t>ierele</a:t>
            </a:r>
            <a:r>
              <a:rPr lang="en-US" sz="1400" dirty="0"/>
              <a:t> nu pot fi </a:t>
            </a:r>
            <a:r>
              <a:rPr lang="ro-RO" sz="1400" dirty="0"/>
              <a:t>citite sau scrise</a:t>
            </a:r>
            <a:endParaRPr lang="en-US" sz="1400" dirty="0"/>
          </a:p>
          <a:p>
            <a:pPr lvl="1"/>
            <a:r>
              <a:rPr lang="ro-RO" sz="1400" dirty="0"/>
              <a:t>Aceasta poate fi făcut doar în </a:t>
            </a:r>
            <a:r>
              <a:rPr lang="en-US" sz="1400" dirty="0" err="1"/>
              <a:t>MicroPython</a:t>
            </a:r>
            <a:endParaRPr lang="en-US" sz="1400" dirty="0"/>
          </a:p>
          <a:p>
            <a:r>
              <a:rPr lang="en-US" sz="1400" b="1" dirty="0"/>
              <a:t>Bat</a:t>
            </a:r>
            <a:r>
              <a:rPr lang="ro-RO" sz="1400" b="1" dirty="0"/>
              <a:t>eria</a:t>
            </a:r>
            <a:r>
              <a:rPr lang="en-US" sz="1400" b="1" dirty="0"/>
              <a:t>: </a:t>
            </a:r>
            <a:r>
              <a:rPr lang="ro-RO" sz="1400" dirty="0"/>
              <a:t>Bateria trebuie să fie conectată la hub pentru a se încărca, nu poți avea baterii suplimentare care să se încarce separat, este nevoie să ai un hub suplimentar la încărcat. </a:t>
            </a:r>
          </a:p>
          <a:p>
            <a:r>
              <a:rPr lang="ro-RO" sz="1400" b="1" dirty="0"/>
              <a:t>Lungimea firelor</a:t>
            </a:r>
            <a:r>
              <a:rPr lang="en-US" sz="1400" b="1" dirty="0"/>
              <a:t>: </a:t>
            </a:r>
            <a:r>
              <a:rPr lang="en-US" sz="1400" dirty="0"/>
              <a:t>Fi</a:t>
            </a:r>
            <a:r>
              <a:rPr lang="ro-RO" sz="1400" dirty="0"/>
              <a:t>xă</a:t>
            </a:r>
            <a:endParaRPr lang="en-US" sz="1400" dirty="0"/>
          </a:p>
          <a:p>
            <a:pPr lvl="1"/>
            <a:r>
              <a:rPr lang="ro-RO" sz="1400" dirty="0"/>
              <a:t>Cu toate acestea</a:t>
            </a:r>
            <a:r>
              <a:rPr lang="en-US" sz="1400" dirty="0"/>
              <a:t>, </a:t>
            </a:r>
            <a:r>
              <a:rPr lang="ro-RO" sz="1400" dirty="0"/>
              <a:t>pntru</a:t>
            </a:r>
            <a:r>
              <a:rPr lang="en-US" sz="1400" dirty="0"/>
              <a:t> FIRST LEGO League,</a:t>
            </a:r>
            <a:r>
              <a:rPr lang="ro-RO" sz="1400" dirty="0"/>
              <a:t> lungimea firelor este suficientă</a:t>
            </a:r>
            <a:endParaRPr lang="en-US" sz="1400" dirty="0"/>
          </a:p>
          <a:p>
            <a:pPr lvl="1"/>
            <a:r>
              <a:rPr lang="ro-RO" sz="1400" dirty="0"/>
              <a:t>Dacă lungimea firelor este prea mare, poți utiliza clips-urile de fire pentru a le fixa pe robot.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7D059-694D-0E4D-9CEB-69CA115BD1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4323" y="2146650"/>
            <a:ext cx="2682977" cy="15011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5A605-E70E-44FD-94FF-49C849097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1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Compromisuri</a:t>
            </a:r>
            <a:r>
              <a:rPr lang="en-US" dirty="0"/>
              <a:t>: </a:t>
            </a:r>
            <a:r>
              <a:rPr lang="ro-RO" dirty="0"/>
              <a:t>Blocurile de întoarcere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7" y="1455438"/>
            <a:ext cx="5475954" cy="2890200"/>
          </a:xfrm>
        </p:spPr>
        <p:txBody>
          <a:bodyPr/>
          <a:lstStyle/>
          <a:p>
            <a:r>
              <a:rPr lang="ro-RO" dirty="0"/>
              <a:t>Input-ul de întoarcere nu este linear.</a:t>
            </a:r>
            <a:endParaRPr lang="en-US" dirty="0"/>
          </a:p>
          <a:p>
            <a:r>
              <a:rPr lang="ro-RO" dirty="0"/>
              <a:t>Diferența dintre întoarcere</a:t>
            </a:r>
            <a:r>
              <a:rPr lang="en-US" dirty="0"/>
              <a:t>100 </a:t>
            </a:r>
            <a:r>
              <a:rPr lang="ro-RO" dirty="0"/>
              <a:t>și întoarcere 9</a:t>
            </a:r>
            <a:r>
              <a:rPr lang="en-US" dirty="0"/>
              <a:t>9 </a:t>
            </a:r>
            <a:r>
              <a:rPr lang="ro-RO" dirty="0"/>
              <a:t>este semnificativă.</a:t>
            </a:r>
            <a:endParaRPr lang="en-US" dirty="0"/>
          </a:p>
          <a:p>
            <a:r>
              <a:rPr lang="ro-RO" dirty="0"/>
              <a:t>Soluție de rezolvare</a:t>
            </a:r>
            <a:r>
              <a:rPr lang="en-US" dirty="0"/>
              <a:t>: </a:t>
            </a:r>
            <a:r>
              <a:rPr lang="ro-RO" dirty="0"/>
              <a:t>Utilizează blocurile de tip Tank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CFC592-2524-934A-9F51-A7405D97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8270" y="1455438"/>
            <a:ext cx="2406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0BA515-477C-7944-B7EF-54CAF0B26711}"/>
              </a:ext>
            </a:extLst>
          </p:cNvPr>
          <p:cNvSpPr/>
          <p:nvPr/>
        </p:nvSpPr>
        <p:spPr>
          <a:xfrm>
            <a:off x="6911340" y="2914407"/>
            <a:ext cx="792480" cy="38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0DAC8-81BD-4F72-ACF8-AE2282050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8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Compromisuri</a:t>
            </a:r>
            <a:r>
              <a:rPr lang="en-US" dirty="0"/>
              <a:t>: </a:t>
            </a:r>
            <a:r>
              <a:rPr lang="ro-RO" dirty="0"/>
              <a:t>Mărimea Fișierelor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6" y="1455438"/>
            <a:ext cx="7693753" cy="3688062"/>
          </a:xfrm>
        </p:spPr>
        <p:txBody>
          <a:bodyPr>
            <a:normAutofit/>
          </a:bodyPr>
          <a:lstStyle/>
          <a:p>
            <a:r>
              <a:rPr lang="ro-RO" dirty="0"/>
              <a:t>Codul nu se încarcă în robot atunci când este un program foarte mare.</a:t>
            </a:r>
            <a:endParaRPr lang="en-US" dirty="0"/>
          </a:p>
          <a:p>
            <a:r>
              <a:rPr lang="ro-RO" dirty="0"/>
              <a:t>Ultima versiune a soft-lui are disponibilă o atenționare atunci când limita de mărime este atunsă și nu telasă să descarci programul în robot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17342-3F00-43E8-8849-7BE9DBC6A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7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78126B-3C51-8B46-87EC-AA32416C9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880" y="1533360"/>
            <a:ext cx="2875280" cy="2594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Compromisuri</a:t>
            </a:r>
            <a:r>
              <a:rPr lang="en-US" dirty="0"/>
              <a:t>: </a:t>
            </a:r>
            <a:r>
              <a:rPr lang="ro-RO" dirty="0"/>
              <a:t>Senzorul giroscopic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437249"/>
          </a:xfrm>
        </p:spPr>
        <p:txBody>
          <a:bodyPr>
            <a:normAutofit fontScale="85000" lnSpcReduction="10000"/>
          </a:bodyPr>
          <a:lstStyle/>
          <a:p>
            <a:r>
              <a:rPr lang="ro-RO" sz="1400" b="1" dirty="0"/>
              <a:t>Nu mai există erori de citire a giroscopului, dar sunt alte câteva probleme care pot apărea</a:t>
            </a:r>
            <a:endParaRPr lang="en-US" sz="1400" b="1" dirty="0"/>
          </a:p>
          <a:p>
            <a:r>
              <a:rPr lang="ro-RO" sz="1400" b="1" dirty="0"/>
              <a:t>Rata giroscopului</a:t>
            </a:r>
            <a:r>
              <a:rPr lang="en-US" sz="1400" b="1" dirty="0"/>
              <a:t>: </a:t>
            </a:r>
            <a:r>
              <a:rPr lang="ro-RO" sz="1400" dirty="0"/>
              <a:t>Nu poti accesa rata giroscopului sau accelrometru în Scrath , dar poate fi făcut asta în </a:t>
            </a:r>
            <a:r>
              <a:rPr lang="en-US" sz="1400" dirty="0" err="1"/>
              <a:t>MicroPython</a:t>
            </a:r>
            <a:endParaRPr lang="en-US" sz="1400" dirty="0"/>
          </a:p>
          <a:p>
            <a:r>
              <a:rPr lang="ro-RO" sz="1400" b="1" dirty="0"/>
              <a:t>Inexactitățile senzorului giroscopic</a:t>
            </a:r>
            <a:r>
              <a:rPr lang="en-US" sz="1400" b="1" dirty="0"/>
              <a:t>: </a:t>
            </a:r>
            <a:r>
              <a:rPr lang="en-US" sz="1400" dirty="0"/>
              <a:t>E.g. </a:t>
            </a:r>
            <a:r>
              <a:rPr lang="ro-RO" sz="1400" dirty="0"/>
              <a:t>Întoarcerea hub-ului cu </a:t>
            </a:r>
            <a:r>
              <a:rPr lang="en-US" sz="1400" dirty="0"/>
              <a:t>360 </a:t>
            </a:r>
            <a:r>
              <a:rPr lang="ro-RO" sz="1400" dirty="0"/>
              <a:t>grade produce o citire a senzorului care nu este </a:t>
            </a:r>
            <a:r>
              <a:rPr lang="en-US" sz="1400" dirty="0"/>
              <a:t>360.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ro-RO" sz="1400" dirty="0"/>
              <a:t>Aceasta este specifică fiecărui hub</a:t>
            </a:r>
            <a:r>
              <a:rPr lang="en-US" sz="1400" dirty="0"/>
              <a:t>. E.g. Hub 1 </a:t>
            </a:r>
            <a:r>
              <a:rPr lang="ro-RO" sz="1400" dirty="0"/>
              <a:t>va citi în mod constant cu o eroare de 7 grade</a:t>
            </a:r>
            <a:r>
              <a:rPr lang="en-US" sz="1400" dirty="0"/>
              <a:t> and Hub 2 </a:t>
            </a:r>
            <a:r>
              <a:rPr lang="ro-RO" sz="1400" dirty="0"/>
              <a:t>va citi în mod constant cu o eroare de </a:t>
            </a:r>
            <a:r>
              <a:rPr lang="en-US" sz="1400" dirty="0"/>
              <a:t>4 </a:t>
            </a:r>
            <a:r>
              <a:rPr lang="ro-RO" sz="1400" dirty="0"/>
              <a:t>grade</a:t>
            </a:r>
            <a:r>
              <a:rPr lang="en-US" sz="1400" dirty="0"/>
              <a:t>. 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ro-RO" sz="1400" dirty="0"/>
              <a:t>Această eroare de citire depinde de complexitatea codului aflat în execuție.</a:t>
            </a:r>
            <a:r>
              <a:rPr lang="en-US" sz="1400" dirty="0"/>
              <a:t> E.g. </a:t>
            </a:r>
            <a:r>
              <a:rPr lang="ro-RO" sz="1400" dirty="0"/>
              <a:t>Updatarea matricii de lumină în același timp va crește eroarea cu 25 de grade la fiecare întoarcere de 360 de grade.</a:t>
            </a:r>
            <a:endParaRPr lang="en-US" sz="1400" dirty="0"/>
          </a:p>
          <a:p>
            <a:r>
              <a:rPr lang="ro-RO" sz="1400" dirty="0"/>
              <a:t>Soluție găsită</a:t>
            </a:r>
            <a:r>
              <a:rPr lang="en-US" sz="1400" dirty="0"/>
              <a:t>: </a:t>
            </a:r>
            <a:r>
              <a:rPr lang="ro-RO" sz="1400" dirty="0"/>
              <a:t>Pentru</a:t>
            </a:r>
            <a:r>
              <a:rPr lang="en-US" sz="1400" dirty="0"/>
              <a:t> (1), </a:t>
            </a:r>
            <a:r>
              <a:rPr lang="ro-RO" sz="1400" dirty="0"/>
              <a:t>este nevoie să corectezi citirile  senzorului giroscopic după măsurarea fiecărui hub. Pentru </a:t>
            </a:r>
            <a:r>
              <a:rPr lang="en-US" sz="1400" dirty="0"/>
              <a:t>(2), </a:t>
            </a:r>
            <a:r>
              <a:rPr lang="ro-RO" sz="1400" dirty="0"/>
              <a:t>trebuie să te asiguri că citirile senzorului giroscopic sunt realizate cu o frecvență  mai mică sau codul să nu ruleze mai multe instanțe în același timp.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7E1-E1FA-4691-9AF5-75E039C22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6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920925"/>
            <a:ext cx="5497200" cy="650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Concepții comune greșite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 cred oamenii despre </a:t>
            </a:r>
            <a:r>
              <a:rPr lang="en" dirty="0"/>
              <a:t>SPIKE Prime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Nivelul de vârstă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75" y="1477915"/>
            <a:ext cx="2878858" cy="86144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</a:t>
            </a:r>
            <a:r>
              <a:rPr lang="ro-RO" sz="1400" dirty="0">
                <a:solidFill>
                  <a:srgbClr val="FF0000"/>
                </a:solidFill>
              </a:rPr>
              <a:t> este doar pentru începători și elevii din clasele primare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16160" y="1455438"/>
            <a:ext cx="4480940" cy="3620562"/>
          </a:xfrm>
        </p:spPr>
        <p:txBody>
          <a:bodyPr/>
          <a:lstStyle/>
          <a:p>
            <a:r>
              <a:rPr lang="ro-RO" sz="1800" dirty="0">
                <a:solidFill>
                  <a:srgbClr val="00B050"/>
                </a:solidFill>
              </a:rPr>
              <a:t>Cu toate că soft-ul de bază este </a:t>
            </a:r>
            <a:r>
              <a:rPr lang="en-US" sz="1800" dirty="0">
                <a:solidFill>
                  <a:srgbClr val="00B050"/>
                </a:solidFill>
              </a:rPr>
              <a:t>Scratch </a:t>
            </a:r>
            <a:r>
              <a:rPr lang="ro-RO" sz="1800" dirty="0">
                <a:solidFill>
                  <a:srgbClr val="00B050"/>
                </a:solidFill>
              </a:rPr>
              <a:t>și culorile vii au impact la copiii de vârste mici, capabilitățile lui</a:t>
            </a:r>
            <a:r>
              <a:rPr lang="en-US" sz="1800" dirty="0">
                <a:solidFill>
                  <a:srgbClr val="00B050"/>
                </a:solidFill>
              </a:rPr>
              <a:t> SPIKE Prime </a:t>
            </a:r>
            <a:r>
              <a:rPr lang="ro-RO" sz="1800" dirty="0">
                <a:solidFill>
                  <a:srgbClr val="00B050"/>
                </a:solidFill>
              </a:rPr>
              <a:t>sunt pe măsura celor de la</a:t>
            </a:r>
            <a:r>
              <a:rPr lang="en-US" sz="1800" dirty="0">
                <a:solidFill>
                  <a:srgbClr val="00B050"/>
                </a:solidFill>
              </a:rPr>
              <a:t> EV3</a:t>
            </a:r>
          </a:p>
          <a:p>
            <a:r>
              <a:rPr lang="ro-RO" sz="1800" dirty="0">
                <a:solidFill>
                  <a:srgbClr val="00B050"/>
                </a:solidFill>
              </a:rPr>
              <a:t>Există de asemenea </a:t>
            </a:r>
            <a:r>
              <a:rPr lang="en-US" sz="1800" dirty="0" err="1">
                <a:solidFill>
                  <a:srgbClr val="00B050"/>
                </a:solidFill>
              </a:rPr>
              <a:t>MicroPython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ro-RO" sz="1800" dirty="0">
                <a:solidFill>
                  <a:srgbClr val="00B050"/>
                </a:solidFill>
              </a:rPr>
              <a:t>pentru elevii mai mari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</a:rPr>
              <a:t>SPIKE Prime </a:t>
            </a:r>
            <a:r>
              <a:rPr lang="ro-RO" sz="1800" dirty="0">
                <a:solidFill>
                  <a:srgbClr val="00B050"/>
                </a:solidFill>
              </a:rPr>
              <a:t>a scăzut vârsta celor care să-l folosească ca începători, aplicațiile complexe care se pot realiza pe </a:t>
            </a:r>
            <a:r>
              <a:rPr lang="en-US" sz="1800" dirty="0">
                <a:solidFill>
                  <a:srgbClr val="00B050"/>
                </a:solidFill>
              </a:rPr>
              <a:t>EV3</a:t>
            </a:r>
            <a:r>
              <a:rPr lang="ro-RO" sz="1800" dirty="0">
                <a:solidFill>
                  <a:srgbClr val="00B050"/>
                </a:solidFill>
              </a:rPr>
              <a:t>, se pot face și pe SPIKEPrime.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28CAA-FC60-44EF-885D-D7E222218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7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 Prime </a:t>
            </a:r>
            <a:r>
              <a:rPr lang="ro-RO" dirty="0"/>
              <a:t>Motoarele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07" y="1537426"/>
            <a:ext cx="2938493" cy="111937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ro-RO" sz="1400" dirty="0">
                <a:solidFill>
                  <a:srgbClr val="FF0000"/>
                </a:solidFill>
              </a:rPr>
              <a:t>Motoarele </a:t>
            </a:r>
            <a:r>
              <a:rPr lang="en-US" sz="1400" dirty="0">
                <a:solidFill>
                  <a:srgbClr val="FF0000"/>
                </a:solidFill>
              </a:rPr>
              <a:t>SPIKE Prime </a:t>
            </a:r>
            <a:r>
              <a:rPr lang="ro-RO" sz="1400" dirty="0">
                <a:solidFill>
                  <a:srgbClr val="FF0000"/>
                </a:solidFill>
              </a:rPr>
              <a:t>sunt mai puțin puternice și destul de inadecvate pentru </a:t>
            </a:r>
            <a:r>
              <a:rPr lang="en-US" sz="1400" dirty="0">
                <a:solidFill>
                  <a:srgbClr val="FF0000"/>
                </a:solidFill>
              </a:rPr>
              <a:t>FIRST LEGO League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07180" y="1455438"/>
            <a:ext cx="4034905" cy="2890200"/>
          </a:xfrm>
        </p:spPr>
        <p:txBody>
          <a:bodyPr/>
          <a:lstStyle/>
          <a:p>
            <a:r>
              <a:rPr lang="ro-RO" dirty="0">
                <a:solidFill>
                  <a:srgbClr val="00B050"/>
                </a:solidFill>
              </a:rPr>
              <a:t>Este adevărat că motoarele nu sunt la fel de puternice.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o-RO" dirty="0">
                <a:solidFill>
                  <a:srgbClr val="00B050"/>
                </a:solidFill>
              </a:rPr>
              <a:t>Cu toate acestea, nu e nevoie de mai multă putere decât au motoarele de </a:t>
            </a:r>
            <a:r>
              <a:rPr lang="en-US" dirty="0">
                <a:solidFill>
                  <a:srgbClr val="00B050"/>
                </a:solidFill>
              </a:rPr>
              <a:t>SPIKE Prime. </a:t>
            </a:r>
            <a:r>
              <a:rPr lang="ro-RO" dirty="0">
                <a:solidFill>
                  <a:srgbClr val="00B050"/>
                </a:solidFill>
              </a:rPr>
              <a:t>Dacă e nevoie de mai multă tracțiune, o roată care să crească rația ar trebui să fie suficientă.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B0EA6-3370-2544-9562-DA7AFF1E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59" y="2870319"/>
            <a:ext cx="2359616" cy="17697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CE53C-16F8-4828-B346-2E58E9B18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6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</a:t>
            </a:r>
            <a:r>
              <a:rPr lang="ro-RO" dirty="0"/>
              <a:t>uratețe și </a:t>
            </a:r>
            <a:r>
              <a:rPr lang="en" dirty="0"/>
              <a:t> </a:t>
            </a:r>
            <a:r>
              <a:rPr lang="ro-RO" dirty="0"/>
              <a:t>Fiabilitate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280" y="1589000"/>
            <a:ext cx="2296680" cy="97205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 </a:t>
            </a:r>
            <a:r>
              <a:rPr lang="ro-RO" sz="1400" dirty="0">
                <a:solidFill>
                  <a:srgbClr val="FF0000"/>
                </a:solidFill>
              </a:rPr>
              <a:t>este mai puțin precis și  fiabil decât </a:t>
            </a:r>
            <a:r>
              <a:rPr lang="en-US" sz="1400" dirty="0">
                <a:solidFill>
                  <a:srgbClr val="FF0000"/>
                </a:solidFill>
              </a:rPr>
              <a:t>EV3.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08960" y="1589000"/>
            <a:ext cx="5761440" cy="2890200"/>
          </a:xfrm>
        </p:spPr>
        <p:txBody>
          <a:bodyPr/>
          <a:lstStyle/>
          <a:p>
            <a:r>
              <a:rPr lang="en-US" sz="1800" dirty="0">
                <a:solidFill>
                  <a:srgbClr val="00B050"/>
                </a:solidFill>
              </a:rPr>
              <a:t>SPIKE Prime </a:t>
            </a:r>
            <a:r>
              <a:rPr lang="ro-RO" sz="1800" dirty="0">
                <a:solidFill>
                  <a:srgbClr val="00B050"/>
                </a:solidFill>
              </a:rPr>
              <a:t>a construit un sistem de detectarea a stalării și un senzor de culoare îmbunătățit.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o-RO" sz="1800" dirty="0">
                <a:solidFill>
                  <a:srgbClr val="00B050"/>
                </a:solidFill>
              </a:rPr>
              <a:t>Senzorul giroscopic a </a:t>
            </a:r>
            <a:r>
              <a:rPr lang="en-US" sz="1800" dirty="0">
                <a:solidFill>
                  <a:srgbClr val="00B050"/>
                </a:solidFill>
              </a:rPr>
              <a:t>SPIKE Prime Gyro </a:t>
            </a:r>
            <a:r>
              <a:rPr lang="ro-RO" sz="1800" dirty="0">
                <a:solidFill>
                  <a:srgbClr val="00B050"/>
                </a:solidFill>
              </a:rPr>
              <a:t>este mai puțin precis dar nu mai are scăpări și citiri inconstante.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o-RO" sz="1800" dirty="0">
                <a:solidFill>
                  <a:srgbClr val="00B050"/>
                </a:solidFill>
              </a:rPr>
              <a:t>În ceea ce privește acuratețea, motoarele </a:t>
            </a:r>
            <a:r>
              <a:rPr lang="en-US" sz="1800" dirty="0">
                <a:solidFill>
                  <a:srgbClr val="00B050"/>
                </a:solidFill>
              </a:rPr>
              <a:t>SPIKE Prime motors </a:t>
            </a:r>
            <a:r>
              <a:rPr lang="ro-RO" sz="1800" dirty="0">
                <a:solidFill>
                  <a:srgbClr val="00B050"/>
                </a:solidFill>
              </a:rPr>
              <a:t>sunt comparabile cu motoarele </a:t>
            </a:r>
            <a:r>
              <a:rPr lang="en-US" sz="1800" dirty="0">
                <a:solidFill>
                  <a:srgbClr val="00B050"/>
                </a:solidFill>
              </a:rPr>
              <a:t>EV3</a:t>
            </a:r>
            <a:r>
              <a:rPr lang="ro-RO" sz="1800" dirty="0">
                <a:solidFill>
                  <a:srgbClr val="00B050"/>
                </a:solidFill>
              </a:rPr>
              <a:t>.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o-RO" sz="1800" dirty="0">
                <a:solidFill>
                  <a:srgbClr val="00B050"/>
                </a:solidFill>
              </a:rPr>
              <a:t>Toate tehnicile de ajustare a acurateții și fiabilității ce pot fi realizate în </a:t>
            </a:r>
            <a:r>
              <a:rPr lang="en-US" sz="1800" dirty="0">
                <a:solidFill>
                  <a:srgbClr val="00B050"/>
                </a:solidFill>
              </a:rPr>
              <a:t>EV3 </a:t>
            </a:r>
            <a:r>
              <a:rPr lang="ro-RO" sz="1800" dirty="0">
                <a:solidFill>
                  <a:srgbClr val="00B050"/>
                </a:solidFill>
              </a:rPr>
              <a:t>pot fi realizate și de SP</a:t>
            </a:r>
            <a:r>
              <a:rPr lang="en-US" sz="1800" dirty="0">
                <a:solidFill>
                  <a:srgbClr val="00B050"/>
                </a:solidFill>
              </a:rPr>
              <a:t>IKE Prime.</a:t>
            </a:r>
          </a:p>
          <a:p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AB9E8-0A2B-454E-ADF1-FFF052A5F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83" y="2697606"/>
            <a:ext cx="1961273" cy="19612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07F53-4720-4C15-AB41-A38D84E9C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09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378642"/>
            <a:ext cx="5528686" cy="2890200"/>
          </a:xfrm>
        </p:spPr>
        <p:txBody>
          <a:bodyPr/>
          <a:lstStyle/>
          <a:p>
            <a:r>
              <a:rPr lang="en-US" sz="1600" dirty="0" err="1"/>
              <a:t>Compar</a:t>
            </a:r>
            <a:r>
              <a:rPr lang="ro-RO" sz="1600" dirty="0"/>
              <a:t>ație între</a:t>
            </a:r>
            <a:r>
              <a:rPr lang="en-US" sz="1600" dirty="0"/>
              <a:t> EV3 </a:t>
            </a:r>
            <a:r>
              <a:rPr lang="ro-RO" sz="1600" dirty="0"/>
              <a:t>și</a:t>
            </a:r>
            <a:r>
              <a:rPr lang="en-US" sz="1600" dirty="0"/>
              <a:t> SPIKE Prime</a:t>
            </a:r>
          </a:p>
          <a:p>
            <a:r>
              <a:rPr lang="en-US" sz="1600" dirty="0"/>
              <a:t>Focus </a:t>
            </a:r>
            <a:r>
              <a:rPr lang="ro-RO" sz="1600" dirty="0"/>
              <a:t>pe nevoile unei echipe de</a:t>
            </a:r>
            <a:r>
              <a:rPr lang="en-US" sz="1600" dirty="0"/>
              <a:t> FIRST LEGO League</a:t>
            </a:r>
            <a:r>
              <a:rPr lang="ro-RO" sz="1600" dirty="0"/>
              <a:t>.</a:t>
            </a:r>
            <a:endParaRPr lang="en-US" sz="1600" dirty="0"/>
          </a:p>
        </p:txBody>
      </p:sp>
      <p:pic>
        <p:nvPicPr>
          <p:cNvPr id="1026" name="Picture 2" descr="No photo description available.">
            <a:hlinkClick r:id="rId2"/>
            <a:extLst>
              <a:ext uri="{FF2B5EF4-FFF2-40B4-BE49-F238E27FC236}">
                <a16:creationId xmlns:a16="http://schemas.microsoft.com/office/drawing/2014/main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5649529" y="2276936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photo, many, different, sitting&#10;&#10;Description automatically generated">
            <a:extLst>
              <a:ext uri="{FF2B5EF4-FFF2-40B4-BE49-F238E27FC236}">
                <a16:creationId xmlns:a16="http://schemas.microsoft.com/office/drawing/2014/main" id="{235AA72A-467A-5045-B005-21EF2F46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226" y="2276936"/>
            <a:ext cx="3839781" cy="1961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81D10-EB40-0142-AA14-5DD0E69549ED}"/>
              </a:ext>
            </a:extLst>
          </p:cNvPr>
          <p:cNvSpPr txBox="1"/>
          <p:nvPr/>
        </p:nvSpPr>
        <p:spPr>
          <a:xfrm>
            <a:off x="1061331" y="4489800"/>
            <a:ext cx="7255733" cy="523220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ro-RO" dirty="0"/>
              <a:t>Noi nu reprezentăm</a:t>
            </a:r>
            <a:r>
              <a:rPr lang="en-US" dirty="0"/>
              <a:t> </a:t>
            </a:r>
            <a:r>
              <a:rPr lang="en-US" i="1" dirty="0"/>
              <a:t>FIRST</a:t>
            </a:r>
            <a:r>
              <a:rPr lang="en-US" dirty="0"/>
              <a:t> </a:t>
            </a:r>
            <a:r>
              <a:rPr lang="ro-RO" dirty="0"/>
              <a:t>sau </a:t>
            </a:r>
            <a:r>
              <a:rPr lang="en-US" dirty="0"/>
              <a:t>LEGO Education. </a:t>
            </a:r>
            <a:r>
              <a:rPr lang="ro-RO" dirty="0"/>
              <a:t>Toate opiniile prezentate sunt opiniile noastre personale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54ECE-C2F8-4559-BF5A-1165963B2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Resurse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4" y="1470629"/>
            <a:ext cx="2731020" cy="89105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ro-RO" sz="1400" dirty="0">
                <a:solidFill>
                  <a:srgbClr val="FF0000"/>
                </a:solidFill>
              </a:rPr>
              <a:t>Sunt puține resurse pentru </a:t>
            </a:r>
            <a:r>
              <a:rPr lang="en-US" sz="1400" dirty="0">
                <a:solidFill>
                  <a:srgbClr val="FF0000"/>
                </a:solidFill>
              </a:rPr>
              <a:t>SPIKE Prime, </a:t>
            </a:r>
            <a:r>
              <a:rPr lang="ro-RO" sz="1400" dirty="0">
                <a:solidFill>
                  <a:srgbClr val="FF0000"/>
                </a:solidFill>
              </a:rPr>
              <a:t>dar multe disponibile pentru</a:t>
            </a:r>
            <a:r>
              <a:rPr lang="en-US" sz="1400" dirty="0">
                <a:solidFill>
                  <a:srgbClr val="FF0000"/>
                </a:solidFill>
              </a:rPr>
              <a:t> EV3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3364" y="1421333"/>
            <a:ext cx="4399656" cy="372216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PrimeLessons.org </a:t>
            </a:r>
            <a:r>
              <a:rPr lang="ro-RO" sz="1600" dirty="0">
                <a:solidFill>
                  <a:srgbClr val="00B050"/>
                </a:solidFill>
              </a:rPr>
              <a:t>va avea un set complet de lectii de la începători la avansați.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ro-RO" sz="1600" dirty="0">
                <a:solidFill>
                  <a:srgbClr val="00B050"/>
                </a:solidFill>
              </a:rPr>
              <a:t>Vom susține toate echipele.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ro-RO" sz="1600" dirty="0">
                <a:solidFill>
                  <a:srgbClr val="00B050"/>
                </a:solidFill>
              </a:rPr>
              <a:t>Există o comunitate la care se poate apela pentru ajutor</a:t>
            </a:r>
            <a:r>
              <a:rPr lang="en-US" sz="1600" dirty="0">
                <a:solidFill>
                  <a:srgbClr val="00B050"/>
                </a:solidFill>
              </a:rPr>
              <a:t>(LEGO SPIKE Community and FLL Challenge Share &amp; Learn on Facebook)</a:t>
            </a:r>
          </a:p>
          <a:p>
            <a:r>
              <a:rPr lang="ro-RO" sz="1600" dirty="0">
                <a:solidFill>
                  <a:srgbClr val="00B050"/>
                </a:solidFill>
              </a:rPr>
              <a:t>Noi resurse apar online in fiecare săptămână</a:t>
            </a:r>
            <a:r>
              <a:rPr lang="en-US" sz="1600" dirty="0">
                <a:solidFill>
                  <a:srgbClr val="00B050"/>
                </a:solidFill>
              </a:rPr>
              <a:t>. </a:t>
            </a:r>
          </a:p>
          <a:p>
            <a:r>
              <a:rPr lang="ro-RO" sz="1600" dirty="0">
                <a:solidFill>
                  <a:srgbClr val="00B050"/>
                </a:solidFill>
              </a:rPr>
              <a:t>Există resurse disponibile direct in aplicațiile </a:t>
            </a:r>
            <a:r>
              <a:rPr lang="en-US" sz="1600" dirty="0">
                <a:solidFill>
                  <a:srgbClr val="00B050"/>
                </a:solidFill>
              </a:rPr>
              <a:t> Scratch and </a:t>
            </a:r>
            <a:r>
              <a:rPr lang="en-US" sz="1600" dirty="0" err="1">
                <a:solidFill>
                  <a:srgbClr val="00B050"/>
                </a:solidFill>
              </a:rPr>
              <a:t>MicroPython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6EF245-D130-CD4A-A36E-85E1682A2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879" y="2506237"/>
            <a:ext cx="1767631" cy="181384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DDFA88-0DE3-5949-ADCD-83AE9EA26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125" y="2490757"/>
            <a:ext cx="1770131" cy="1820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8FA76-3652-4511-8EC5-4D9D19D6D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30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</a:t>
            </a:r>
            <a:r>
              <a:rPr lang="ro-RO" dirty="0"/>
              <a:t>uri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599" y="1554508"/>
            <a:ext cx="2662440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 </a:t>
            </a:r>
            <a:r>
              <a:rPr lang="ro-RO" sz="1400" dirty="0">
                <a:solidFill>
                  <a:srgbClr val="FF0000"/>
                </a:solidFill>
              </a:rPr>
              <a:t>este la fel de scump ca</a:t>
            </a:r>
            <a:r>
              <a:rPr lang="en-US" sz="1400" dirty="0">
                <a:solidFill>
                  <a:srgbClr val="FF0000"/>
                </a:solidFill>
              </a:rPr>
              <a:t> EV3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0393" y="1589000"/>
            <a:ext cx="3614414" cy="2890200"/>
          </a:xfrm>
        </p:spPr>
        <p:txBody>
          <a:bodyPr/>
          <a:lstStyle/>
          <a:p>
            <a:r>
              <a:rPr lang="en-US" sz="1800" dirty="0">
                <a:solidFill>
                  <a:srgbClr val="00B050"/>
                </a:solidFill>
              </a:rPr>
              <a:t>SPIKE Prime </a:t>
            </a:r>
            <a:r>
              <a:rPr lang="ro-RO" sz="1800" dirty="0">
                <a:solidFill>
                  <a:srgbClr val="00B050"/>
                </a:solidFill>
              </a:rPr>
              <a:t>este de fapt mai ieftin decât</a:t>
            </a:r>
            <a:r>
              <a:rPr lang="en-US" sz="1800" dirty="0">
                <a:solidFill>
                  <a:srgbClr val="00B050"/>
                </a:solidFill>
              </a:rPr>
              <a:t> EV3</a:t>
            </a:r>
          </a:p>
          <a:p>
            <a:r>
              <a:rPr lang="ro-RO" sz="1800" dirty="0">
                <a:solidFill>
                  <a:srgbClr val="00B050"/>
                </a:solidFill>
              </a:rPr>
              <a:t>Setul suplimentar conține motoare și senzori</a:t>
            </a:r>
            <a:r>
              <a:rPr lang="en-US" sz="1800" dirty="0">
                <a:solidFill>
                  <a:srgbClr val="00B050"/>
                </a:solidFill>
              </a:rPr>
              <a:t> (</a:t>
            </a:r>
            <a:r>
              <a:rPr lang="ro-RO" sz="1800" dirty="0">
                <a:solidFill>
                  <a:srgbClr val="00B050"/>
                </a:solidFill>
              </a:rPr>
              <a:t>raport mai bun preț- ce obții în comparație cu setul suplimentar de </a:t>
            </a:r>
            <a:r>
              <a:rPr lang="en-US" sz="1800" dirty="0">
                <a:solidFill>
                  <a:srgbClr val="00B050"/>
                </a:solidFill>
              </a:rPr>
              <a:t> EV3)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11890-B96A-7845-A49D-68BB87C78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429" y="3506971"/>
            <a:ext cx="2444779" cy="1144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72C22-6DCF-B248-90CB-CCC7ECF06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101" y="2388857"/>
            <a:ext cx="2171292" cy="1290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4BB6F-F374-4B32-B324-7AF9690E0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2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Probleme (bugs)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00" y="1599700"/>
            <a:ext cx="1953780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</a:t>
            </a:r>
            <a:r>
              <a:rPr lang="ro-RO" sz="1400" dirty="0">
                <a:solidFill>
                  <a:srgbClr val="FF0000"/>
                </a:solidFill>
              </a:rPr>
              <a:t> va avea probleme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5240" y="1589000"/>
            <a:ext cx="4799567" cy="28902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SPIKE Prime </a:t>
            </a:r>
            <a:r>
              <a:rPr lang="ro-RO" sz="1800" dirty="0">
                <a:solidFill>
                  <a:srgbClr val="00B050"/>
                </a:solidFill>
              </a:rPr>
              <a:t>este nou</a:t>
            </a:r>
            <a:r>
              <a:rPr lang="en-US" sz="1800" dirty="0">
                <a:solidFill>
                  <a:srgbClr val="00B050"/>
                </a:solidFill>
              </a:rPr>
              <a:t>.</a:t>
            </a:r>
          </a:p>
          <a:p>
            <a:r>
              <a:rPr lang="ro-RO" sz="1800" dirty="0">
                <a:solidFill>
                  <a:srgbClr val="00B050"/>
                </a:solidFill>
              </a:rPr>
              <a:t>Sunt update-uri permanente care apar tot timpul pentru a corecta problemele. Instalează update-urile</a:t>
            </a:r>
            <a:r>
              <a:rPr lang="en-US" sz="1800" dirty="0">
                <a:solidFill>
                  <a:srgbClr val="00B050"/>
                </a:solidFill>
              </a:rPr>
              <a:t>.</a:t>
            </a:r>
          </a:p>
          <a:p>
            <a:r>
              <a:rPr lang="ro-RO" sz="1800" dirty="0">
                <a:solidFill>
                  <a:srgbClr val="00B050"/>
                </a:solidFill>
              </a:rPr>
              <a:t>Și </a:t>
            </a:r>
            <a:r>
              <a:rPr lang="en-US" sz="1800" dirty="0">
                <a:solidFill>
                  <a:srgbClr val="00B050"/>
                </a:solidFill>
              </a:rPr>
              <a:t>EV3</a:t>
            </a:r>
            <a:r>
              <a:rPr lang="ro-RO" sz="1800" dirty="0">
                <a:solidFill>
                  <a:srgbClr val="00B050"/>
                </a:solidFill>
              </a:rPr>
              <a:t>-ul avea probleme.</a:t>
            </a:r>
            <a:r>
              <a:rPr lang="en-US" sz="1800" dirty="0">
                <a:solidFill>
                  <a:srgbClr val="00B050"/>
                </a:solidFill>
              </a:rPr>
              <a:t> LEGO </a:t>
            </a:r>
            <a:r>
              <a:rPr lang="ro-RO" sz="1800" dirty="0">
                <a:solidFill>
                  <a:srgbClr val="00B050"/>
                </a:solidFill>
              </a:rPr>
              <a:t>are un istoric de corecție rapidă pentru probleme în update-uri dar pentru unele dintre acestea, fie nu le-a sesizat, fie nu a dorit să le corecteze, acestea rămânând câțiva ani</a:t>
            </a:r>
            <a:r>
              <a:rPr lang="en-US" sz="1800" dirty="0">
                <a:solidFill>
                  <a:srgbClr val="00B050"/>
                </a:solidFill>
              </a:rPr>
              <a:t>.</a:t>
            </a:r>
          </a:p>
          <a:p>
            <a:r>
              <a:rPr lang="ro-RO" sz="1800" dirty="0">
                <a:solidFill>
                  <a:srgbClr val="00B050"/>
                </a:solidFill>
              </a:rPr>
              <a:t>De obicei comunitatea de robotică găsește soluții alternative.</a:t>
            </a: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2670C-CB04-E140-81F6-A19C040C8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700" y="2535100"/>
            <a:ext cx="1683411" cy="16834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D639A-67C0-4A58-A209-E3E39CA3A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1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 generale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00" y="1318000"/>
            <a:ext cx="7864554" cy="3171900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Dacă ai </a:t>
            </a:r>
            <a:r>
              <a:rPr lang="en-US" dirty="0">
                <a:solidFill>
                  <a:schemeClr val="tx1"/>
                </a:solidFill>
              </a:rPr>
              <a:t>EV3</a:t>
            </a:r>
            <a:r>
              <a:rPr lang="ro-RO" dirty="0">
                <a:solidFill>
                  <a:schemeClr val="tx1"/>
                </a:solidFill>
              </a:rPr>
              <a:t>-uri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sau doar ce ai achiziționat unul, nu e nicio problemă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EV3</a:t>
            </a:r>
            <a:r>
              <a:rPr lang="ro-RO" dirty="0">
                <a:solidFill>
                  <a:schemeClr val="tx1"/>
                </a:solidFill>
              </a:rPr>
              <a:t> este un produs extraordinar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permite utilizarea mai multor platforme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Competi</a:t>
            </a:r>
            <a:r>
              <a:rPr lang="ro-RO" dirty="0">
                <a:solidFill>
                  <a:schemeClr val="tx1"/>
                </a:solidFill>
              </a:rPr>
              <a:t>țiile nu sunt atașate unei platforme (nu primești puncte suplimentare pentru o platformă sau alta).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Dacă ai un buget sau ești la început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indiferent de vârsta elevilor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ro-RO" dirty="0">
                <a:solidFill>
                  <a:schemeClr val="tx1"/>
                </a:solidFill>
              </a:rPr>
              <a:t>și ești gata de o provocare, poți da </a:t>
            </a:r>
            <a:r>
              <a:rPr lang="en-US" dirty="0">
                <a:solidFill>
                  <a:schemeClr val="tx1"/>
                </a:solidFill>
              </a:rPr>
              <a:t>SPIKE Prime </a:t>
            </a:r>
            <a:r>
              <a:rPr lang="ro-RO" dirty="0">
                <a:solidFill>
                  <a:schemeClr val="tx1"/>
                </a:solidFill>
              </a:rPr>
              <a:t>o șansă.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o-RO" dirty="0">
                <a:solidFill>
                  <a:schemeClr val="tx1"/>
                </a:solidFill>
              </a:rPr>
              <a:t>Sunt limitări la </a:t>
            </a:r>
            <a:r>
              <a:rPr lang="en-US" dirty="0">
                <a:solidFill>
                  <a:schemeClr val="tx1"/>
                </a:solidFill>
              </a:rPr>
              <a:t>SPIKE Prime. </a:t>
            </a:r>
            <a:r>
              <a:rPr lang="ro-RO" dirty="0">
                <a:solidFill>
                  <a:schemeClr val="tx1"/>
                </a:solidFill>
              </a:rPr>
              <a:t>Nu seamănă cu </a:t>
            </a:r>
            <a:r>
              <a:rPr lang="en-US" dirty="0">
                <a:solidFill>
                  <a:schemeClr val="tx1"/>
                </a:solidFill>
              </a:rPr>
              <a:t>EV3</a:t>
            </a:r>
            <a:r>
              <a:rPr lang="ro-RO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ro-RO" dirty="0">
                <a:solidFill>
                  <a:schemeClr val="tx1"/>
                </a:solidFill>
              </a:rPr>
              <a:t>NU subestima capabilitățile lui </a:t>
            </a:r>
            <a:r>
              <a:rPr lang="en-US" dirty="0">
                <a:solidFill>
                  <a:schemeClr val="tx1"/>
                </a:solidFill>
              </a:rPr>
              <a:t>SPIKE Prime</a:t>
            </a:r>
            <a:r>
              <a:rPr lang="ro-RO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1016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6845F-2F7C-4E56-B31A-E635E2920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11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568B-99A5-8740-AAB5-D12A843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Mulțumim</a:t>
            </a:r>
            <a:r>
              <a:rPr lang="en-US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685B7-149E-2945-8F64-FCED8536F432}"/>
              </a:ext>
            </a:extLst>
          </p:cNvPr>
          <p:cNvSpPr txBox="1"/>
          <p:nvPr/>
        </p:nvSpPr>
        <p:spPr>
          <a:xfrm>
            <a:off x="1117444" y="1621608"/>
            <a:ext cx="5199682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ro-RO" sz="2800" b="1" dirty="0">
                <a:solidFill>
                  <a:schemeClr val="tx1"/>
                </a:solidFill>
                <a:latin typeface="Barlow Light"/>
                <a:sym typeface="Barlow Light"/>
              </a:rPr>
              <a:t>Ai intrebări</a:t>
            </a:r>
            <a:r>
              <a:rPr lang="en-US" sz="2800" b="1" dirty="0">
                <a:solidFill>
                  <a:schemeClr val="tx1"/>
                </a:solidFill>
                <a:latin typeface="Barlow Light"/>
                <a:sym typeface="Barlow Light"/>
              </a:rPr>
              <a:t>?</a:t>
            </a:r>
            <a:r>
              <a:rPr lang="ro-RO" sz="2800" b="1" dirty="0">
                <a:solidFill>
                  <a:schemeClr val="tx1"/>
                </a:solidFill>
                <a:latin typeface="Barlow Light"/>
                <a:sym typeface="Barlow Light"/>
              </a:rPr>
              <a:t> Ne poți găsi aici:</a:t>
            </a:r>
            <a:endParaRPr lang="en-US" sz="2800" b="1" dirty="0">
              <a:solidFill>
                <a:schemeClr val="tx1"/>
              </a:solidFill>
              <a:latin typeface="Barlow Light"/>
              <a:sym typeface="Barlow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A48B-DA05-744D-8AC1-57DA46CB2DB0}"/>
              </a:ext>
            </a:extLst>
          </p:cNvPr>
          <p:cNvSpPr txBox="1"/>
          <p:nvPr/>
        </p:nvSpPr>
        <p:spPr>
          <a:xfrm>
            <a:off x="931464" y="2630302"/>
            <a:ext cx="538566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b="1" dirty="0">
                <a:solidFill>
                  <a:schemeClr val="tx1"/>
                </a:solidFill>
                <a:latin typeface="Barlow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www.primelessons.org</a:t>
            </a:r>
            <a:endParaRPr lang="en-US" sz="1600" b="1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b="1" dirty="0">
                <a:solidFill>
                  <a:schemeClr val="tx1"/>
                </a:solidFill>
                <a:latin typeface="Barlow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www.flltutorials.com</a:t>
            </a:r>
            <a:endParaRPr lang="en-US" sz="1600" b="1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b="1" dirty="0">
                <a:solidFill>
                  <a:schemeClr val="tx1"/>
                </a:solidFill>
                <a:latin typeface="Barlow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www.ev3lessons.com</a:t>
            </a:r>
            <a:endParaRPr lang="en-US" sz="1600" b="1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b="1" dirty="0">
                <a:solidFill>
                  <a:schemeClr val="tx1"/>
                </a:solidFill>
                <a:latin typeface="Barlow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https://www.facebook.com/groups/FLLShareandLearn/</a:t>
            </a:r>
            <a:endParaRPr lang="en-US" sz="1600" b="1" dirty="0">
              <a:solidFill>
                <a:schemeClr val="tx1"/>
              </a:solidFill>
              <a:latin typeface="Barlow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CFB77-760E-C74A-B4A7-ACDCBA77D6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770" y="1568223"/>
            <a:ext cx="1971408" cy="2628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8F630-0B7A-6146-A0F3-E386F9229C2E}"/>
              </a:ext>
            </a:extLst>
          </p:cNvPr>
          <p:cNvSpPr txBox="1"/>
          <p:nvPr/>
        </p:nvSpPr>
        <p:spPr>
          <a:xfrm>
            <a:off x="7017978" y="1724008"/>
            <a:ext cx="174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Barlow Light"/>
              </a:rPr>
              <a:t>Photo Printer made with SPIKE Prime in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B9A01-11C6-485C-8D2A-1AB5FACAC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1AC31A-F78D-485A-90D3-E78A50B2F485}"/>
              </a:ext>
            </a:extLst>
          </p:cNvPr>
          <p:cNvSpPr txBox="1">
            <a:spLocks/>
          </p:cNvSpPr>
          <p:nvPr/>
        </p:nvSpPr>
        <p:spPr>
          <a:xfrm>
            <a:off x="892165" y="4422390"/>
            <a:ext cx="7381070" cy="3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indent="0">
              <a:buNone/>
            </a:pPr>
            <a:r>
              <a:rPr lang="ro-RO" sz="1600" b="1" i="1" dirty="0"/>
              <a:t>Acest document a fost tradus în limba română de echipa de robotică  FTC- ROSOPHIA #21455 RO-020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3459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</a:t>
            </a:r>
            <a:r>
              <a:rPr lang="ro-RO" dirty="0"/>
              <a:t>rație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SPIKE Prime vs. EV3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  <a:r>
              <a:rPr lang="ro-RO" dirty="0"/>
              <a:t>-ul (Calculatorul robotului)</a:t>
            </a:r>
            <a:r>
              <a:rPr lang="en-US" dirty="0"/>
              <a:t>/Port</a:t>
            </a:r>
            <a:r>
              <a:rPr lang="ro-RO" dirty="0"/>
              <a:t>uri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650" y="1539220"/>
            <a:ext cx="3447300" cy="2561173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5 sec</a:t>
            </a:r>
            <a:r>
              <a:rPr lang="ro-RO" dirty="0">
                <a:solidFill>
                  <a:schemeClr val="bg2"/>
                </a:solidFill>
              </a:rPr>
              <a:t>u</a:t>
            </a:r>
            <a:r>
              <a:rPr lang="en-US" dirty="0" err="1">
                <a:solidFill>
                  <a:schemeClr val="bg2"/>
                </a:solidFill>
              </a:rPr>
              <a:t>nd</a:t>
            </a:r>
            <a:r>
              <a:rPr lang="ro-RO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o-RO" dirty="0">
                <a:solidFill>
                  <a:schemeClr val="bg2"/>
                </a:solidFill>
              </a:rPr>
              <a:t>timp de pornire sau re-startare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ro-RO" dirty="0">
                <a:solidFill>
                  <a:schemeClr val="bg2"/>
                </a:solidFill>
              </a:rPr>
              <a:t>convenabil pentru echipe, dacă hub-ul sau brick ul cedează în timpul unei runde.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 </a:t>
            </a:r>
            <a:r>
              <a:rPr lang="ro-RO" dirty="0">
                <a:solidFill>
                  <a:schemeClr val="bg2"/>
                </a:solidFill>
              </a:rPr>
              <a:t>porturi universale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ro-RO" dirty="0">
                <a:solidFill>
                  <a:schemeClr val="bg2"/>
                </a:solidFill>
              </a:rPr>
              <a:t>pot fi folosite atât pentru senzori cât si pentru motoare)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o-RO" dirty="0">
                <a:solidFill>
                  <a:schemeClr val="bg2"/>
                </a:solidFill>
              </a:rPr>
              <a:t>cu un senzor giroscopic în interior.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2416" y="1539249"/>
            <a:ext cx="3447300" cy="256117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700" dirty="0"/>
              <a:t>30 sec</a:t>
            </a:r>
            <a:r>
              <a:rPr lang="ro-RO" sz="1700" dirty="0"/>
              <a:t>u</a:t>
            </a:r>
            <a:r>
              <a:rPr lang="en-US" sz="1700" dirty="0" err="1"/>
              <a:t>nd</a:t>
            </a:r>
            <a:r>
              <a:rPr lang="ro-RO" sz="1700" dirty="0"/>
              <a:t>e</a:t>
            </a:r>
            <a:r>
              <a:rPr lang="en-US" sz="1700" dirty="0"/>
              <a:t> </a:t>
            </a:r>
            <a:r>
              <a:rPr lang="ro-RO" sz="1700" dirty="0">
                <a:solidFill>
                  <a:schemeClr val="bg2"/>
                </a:solidFill>
              </a:rPr>
              <a:t>timp de pornire sau re-startare și chiar mai mult pentru </a:t>
            </a:r>
            <a:r>
              <a:rPr lang="en-US" sz="1700" dirty="0" err="1"/>
              <a:t>MicroPython</a:t>
            </a:r>
            <a:endParaRPr lang="en-US" sz="1700" dirty="0"/>
          </a:p>
          <a:p>
            <a:r>
              <a:rPr lang="en-US" sz="1700" dirty="0"/>
              <a:t>4 </a:t>
            </a:r>
            <a:r>
              <a:rPr lang="ro-RO" sz="1700" dirty="0"/>
              <a:t>porturi specializate pentru </a:t>
            </a:r>
            <a:r>
              <a:rPr lang="en-US" sz="1700" dirty="0" err="1"/>
              <a:t>sen</a:t>
            </a:r>
            <a:r>
              <a:rPr lang="ro-RO" sz="1700" dirty="0"/>
              <a:t>z</a:t>
            </a:r>
            <a:r>
              <a:rPr lang="en-US" sz="1700" dirty="0"/>
              <a:t>or</a:t>
            </a:r>
            <a:r>
              <a:rPr lang="ro-RO" sz="1700" dirty="0"/>
              <a:t>i</a:t>
            </a:r>
            <a:r>
              <a:rPr lang="en-US" sz="1700" dirty="0"/>
              <a:t> + 4 </a:t>
            </a:r>
            <a:r>
              <a:rPr lang="ro-RO" sz="1700" dirty="0"/>
              <a:t>porturi specializate pentru </a:t>
            </a:r>
            <a:r>
              <a:rPr lang="en-US" sz="1700" dirty="0"/>
              <a:t>moto</a:t>
            </a:r>
            <a:r>
              <a:rPr lang="ro-RO" sz="1700" dirty="0"/>
              <a:t>a</a:t>
            </a:r>
            <a:r>
              <a:rPr lang="en-US" sz="1700" dirty="0"/>
              <a:t>r</a:t>
            </a:r>
            <a:r>
              <a:rPr lang="ro-RO" sz="1700" dirty="0"/>
              <a:t>e.</a:t>
            </a: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21345-8F8C-8F48-9775-FA27BADE4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2" y="3825501"/>
            <a:ext cx="512217" cy="51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C581B-A9B3-E145-A92D-35019280CB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037" y="3799919"/>
            <a:ext cx="512217" cy="512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9E8E1-3AA0-4ADD-86AC-301582ADA70F}"/>
              </a:ext>
            </a:extLst>
          </p:cNvPr>
          <p:cNvSpPr txBox="1"/>
          <p:nvPr/>
        </p:nvSpPr>
        <p:spPr>
          <a:xfrm>
            <a:off x="1061331" y="4489800"/>
            <a:ext cx="7255733" cy="523220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arlow Light" panose="020B0604020202020204" charset="0"/>
              </a:rPr>
              <a:t>Conclu</a:t>
            </a:r>
            <a:r>
              <a:rPr lang="ro-RO" b="1" dirty="0">
                <a:latin typeface="Barlow Light" panose="020B0604020202020204" charset="0"/>
              </a:rPr>
              <a:t>zie</a:t>
            </a:r>
            <a:r>
              <a:rPr lang="en-US" b="1" dirty="0">
                <a:latin typeface="Barlow Light" panose="020B0604020202020204" charset="0"/>
              </a:rPr>
              <a:t>: </a:t>
            </a:r>
            <a:r>
              <a:rPr lang="ro-RO" b="1" dirty="0">
                <a:latin typeface="Barlow Light" panose="020B0604020202020204" charset="0"/>
              </a:rPr>
              <a:t>Nu se pierde foarte mult, dacă ne gândim la numărul de porturi prin trecerea la </a:t>
            </a:r>
            <a:r>
              <a:rPr lang="en-US" b="1" dirty="0">
                <a:latin typeface="Barlow Light" panose="020B0604020202020204" charset="0"/>
              </a:rPr>
              <a:t>SPIKE Prime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A016B-20EC-4528-AE39-45E253305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3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</a:t>
            </a:r>
            <a:r>
              <a:rPr lang="ro-RO" dirty="0"/>
              <a:t>zori utilizați î</a:t>
            </a:r>
            <a:r>
              <a:rPr lang="en-US" dirty="0"/>
              <a:t>n </a:t>
            </a:r>
            <a:r>
              <a:rPr lang="en-US" i="1" dirty="0"/>
              <a:t>FIRST</a:t>
            </a:r>
            <a:r>
              <a:rPr lang="en-US" dirty="0"/>
              <a:t> LEGO League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25" y="1458517"/>
            <a:ext cx="3447300" cy="32009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o-RO" sz="1600" dirty="0"/>
              <a:t>Senzorul de culoare </a:t>
            </a:r>
            <a:r>
              <a:rPr lang="en-US" sz="1600" dirty="0"/>
              <a:t>(</a:t>
            </a:r>
            <a:r>
              <a:rPr lang="ro-RO" sz="1600" dirty="0"/>
              <a:t>îmbunătățit cu mai multe culori și o recunoaștere mai bună</a:t>
            </a:r>
            <a:r>
              <a:rPr lang="en-US" sz="1600" dirty="0"/>
              <a:t>)</a:t>
            </a:r>
          </a:p>
          <a:p>
            <a:r>
              <a:rPr lang="ro-RO" sz="1600" dirty="0"/>
              <a:t>Senzorul de distanță </a:t>
            </a:r>
            <a:r>
              <a:rPr lang="en-US" sz="1600" dirty="0"/>
              <a:t>(</a:t>
            </a:r>
            <a:r>
              <a:rPr lang="ro-RO" sz="1600" dirty="0"/>
              <a:t>poate fi demontat în componente custom pentru </a:t>
            </a:r>
            <a:r>
              <a:rPr lang="en-US" sz="1600" dirty="0"/>
              <a:t>– for hobbyists, n</a:t>
            </a:r>
            <a:r>
              <a:rPr lang="ro-RO" sz="1600" dirty="0"/>
              <a:t>u</a:t>
            </a:r>
            <a:r>
              <a:rPr lang="en-US" sz="1600" dirty="0"/>
              <a:t> FLL)</a:t>
            </a:r>
          </a:p>
          <a:p>
            <a:r>
              <a:rPr lang="ro-RO" sz="1600" dirty="0"/>
              <a:t>Senzor de atingere </a:t>
            </a:r>
            <a:r>
              <a:rPr lang="en-US" sz="1600" dirty="0"/>
              <a:t>(</a:t>
            </a:r>
            <a:r>
              <a:rPr lang="ro-RO" sz="1600" dirty="0"/>
              <a:t>citește presiuni între </a:t>
            </a:r>
            <a:r>
              <a:rPr lang="en-US" sz="1600" dirty="0"/>
              <a:t>0</a:t>
            </a:r>
            <a:r>
              <a:rPr lang="ro-RO" sz="1600" dirty="0"/>
              <a:t> și </a:t>
            </a:r>
            <a:r>
              <a:rPr lang="en-US" sz="1600" dirty="0"/>
              <a:t>10N</a:t>
            </a:r>
          </a:p>
          <a:p>
            <a:r>
              <a:rPr lang="ro-RO" sz="1600" dirty="0"/>
              <a:t>Senzor giroscopic pe 6 axe cu accelerometru (fără citiri eronate)</a:t>
            </a: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0877" y="1458516"/>
            <a:ext cx="3447300" cy="320094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ro-RO" sz="1600" dirty="0"/>
              <a:t>Senzor de culoare</a:t>
            </a:r>
            <a:endParaRPr lang="en-US" sz="1600" dirty="0"/>
          </a:p>
          <a:p>
            <a:r>
              <a:rPr lang="ro-RO" sz="1600" dirty="0"/>
              <a:t>Senzor ultrasonic</a:t>
            </a:r>
            <a:endParaRPr lang="en-US" sz="1600" dirty="0"/>
          </a:p>
          <a:p>
            <a:r>
              <a:rPr lang="ro-RO" sz="1600" dirty="0"/>
              <a:t>Senzor de atingere </a:t>
            </a:r>
            <a:r>
              <a:rPr lang="en-US" sz="1600" dirty="0"/>
              <a:t>(</a:t>
            </a:r>
            <a:r>
              <a:rPr lang="en-US" sz="1600" dirty="0" err="1"/>
              <a:t>binar</a:t>
            </a:r>
            <a:r>
              <a:rPr lang="en-US" sz="1600" dirty="0"/>
              <a:t>–</a:t>
            </a:r>
            <a:r>
              <a:rPr lang="ro-RO" sz="1600" dirty="0"/>
              <a:t>apăsat sau </a:t>
            </a:r>
            <a:r>
              <a:rPr lang="en-US" sz="1600" dirty="0"/>
              <a:t> </a:t>
            </a:r>
            <a:r>
              <a:rPr lang="ro-RO" sz="1600" dirty="0"/>
              <a:t>ne-apăsat</a:t>
            </a:r>
            <a:r>
              <a:rPr lang="en-US" sz="1600" dirty="0"/>
              <a:t>)</a:t>
            </a:r>
          </a:p>
          <a:p>
            <a:r>
              <a:rPr lang="ro-RO" sz="1600" dirty="0"/>
              <a:t>Senzor giroscopic </a:t>
            </a:r>
            <a:r>
              <a:rPr lang="en-US" sz="1600" dirty="0"/>
              <a:t>(</a:t>
            </a:r>
            <a:r>
              <a:rPr lang="ro-RO" sz="1600" dirty="0"/>
              <a:t>multe citiri eronate</a:t>
            </a:r>
            <a:r>
              <a:rPr lang="en-US" sz="1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05DDB-F014-4E48-8BE3-F4FFBC248DAC}"/>
              </a:ext>
            </a:extLst>
          </p:cNvPr>
          <p:cNvSpPr txBox="1"/>
          <p:nvPr/>
        </p:nvSpPr>
        <p:spPr>
          <a:xfrm>
            <a:off x="1091129" y="4765489"/>
            <a:ext cx="7194130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arlow Light" panose="020B0604020202020204" charset="0"/>
              </a:rPr>
              <a:t>Conclu</a:t>
            </a:r>
            <a:r>
              <a:rPr lang="ro-RO" b="1" dirty="0">
                <a:latin typeface="Barlow Light" panose="020B0604020202020204" charset="0"/>
              </a:rPr>
              <a:t>zie</a:t>
            </a:r>
            <a:r>
              <a:rPr lang="en-US" b="1" dirty="0">
                <a:latin typeface="Barlow Light" panose="020B0604020202020204" charset="0"/>
              </a:rPr>
              <a:t>: SPIKE Prime </a:t>
            </a:r>
            <a:r>
              <a:rPr lang="ro-RO" b="1" dirty="0">
                <a:latin typeface="Barlow Light" panose="020B0604020202020204" charset="0"/>
              </a:rPr>
              <a:t>are aceeași senzori și per total sunt mai buni ca cei de la </a:t>
            </a:r>
            <a:r>
              <a:rPr lang="en-US" b="1" dirty="0">
                <a:latin typeface="Barlow Light" panose="020B0604020202020204" charset="0"/>
              </a:rPr>
              <a:t>EV3’s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53B74F-2559-0E4E-A5D8-2B95B66C40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3" y="4253272"/>
            <a:ext cx="512217" cy="512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BE601-F90E-CE4D-943D-1D27A8E65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5098" y="4253272"/>
            <a:ext cx="512217" cy="5122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2A75F-3A57-4941-81E6-CA0C99489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56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Limbaje de programare disponibile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94" y="1460088"/>
            <a:ext cx="3705550" cy="288981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/>
              <a:t>P</a:t>
            </a:r>
            <a:r>
              <a:rPr lang="ro-RO" sz="1400" dirty="0"/>
              <a:t>entru primar</a:t>
            </a:r>
            <a:r>
              <a:rPr lang="en-US" sz="1400" dirty="0"/>
              <a:t>: Word Blocks: </a:t>
            </a:r>
            <a:r>
              <a:rPr lang="ro-RO" sz="1400" dirty="0"/>
              <a:t>limbaj de programare bazat pe blocuri de cuvinte</a:t>
            </a:r>
            <a:endParaRPr lang="en-US" sz="1400" dirty="0"/>
          </a:p>
          <a:p>
            <a:r>
              <a:rPr lang="ro-RO" sz="1400" dirty="0"/>
              <a:t>Gimnaziu</a:t>
            </a:r>
            <a:r>
              <a:rPr lang="en-US" sz="1400" dirty="0"/>
              <a:t>: [Micro-]Python (</a:t>
            </a:r>
            <a:r>
              <a:rPr lang="ro-RO" sz="1400" dirty="0"/>
              <a:t>pe bază de linii de cod</a:t>
            </a:r>
            <a:r>
              <a:rPr lang="en-US" sz="1400" dirty="0"/>
              <a:t>): </a:t>
            </a:r>
            <a:r>
              <a:rPr lang="ro-RO" sz="1400" dirty="0"/>
              <a:t>construit în aceeași aplicație</a:t>
            </a:r>
            <a:r>
              <a:rPr lang="en-US" sz="1400" dirty="0"/>
              <a:t>, </a:t>
            </a:r>
            <a:r>
              <a:rPr lang="ro-RO" sz="1400" dirty="0"/>
              <a:t>conține tutoriale și exemple</a:t>
            </a:r>
            <a:r>
              <a:rPr lang="en-US" sz="1400" dirty="0"/>
              <a:t>. </a:t>
            </a:r>
            <a:r>
              <a:rPr lang="ro-RO" sz="1400" dirty="0"/>
              <a:t>Are câteva comenzi și funcționalități suplimentare (similar cu EV3)</a:t>
            </a:r>
            <a:endParaRPr lang="en-US" sz="1400" dirty="0"/>
          </a:p>
          <a:p>
            <a:r>
              <a:rPr lang="ro-RO" sz="1400" dirty="0"/>
              <a:t>Poți folosi doar </a:t>
            </a:r>
            <a:r>
              <a:rPr lang="en-US" sz="1400" dirty="0"/>
              <a:t>Scratch </a:t>
            </a:r>
            <a:r>
              <a:rPr lang="ro-RO" sz="1400" dirty="0"/>
              <a:t>sau</a:t>
            </a:r>
            <a:r>
              <a:rPr lang="en-US" sz="1400" dirty="0"/>
              <a:t> </a:t>
            </a:r>
            <a:r>
              <a:rPr lang="en-US" sz="1400" dirty="0" err="1"/>
              <a:t>MicroPython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5704" y="1460088"/>
            <a:ext cx="3705550" cy="289201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ro-RO" sz="1400" dirty="0"/>
              <a:t>Limbaj de programare bazat pe blocuri</a:t>
            </a:r>
            <a:r>
              <a:rPr lang="en-US" sz="1400" dirty="0"/>
              <a:t>:EV3-G/EV3 Lab (LabView-like) </a:t>
            </a:r>
            <a:r>
              <a:rPr lang="ro-RO" sz="1400" dirty="0"/>
              <a:t>sau </a:t>
            </a:r>
            <a:r>
              <a:rPr lang="en-US" sz="1400" dirty="0"/>
              <a:t> Scratch- EV3 Classroom (Mac only right now)</a:t>
            </a:r>
          </a:p>
          <a:p>
            <a:r>
              <a:rPr lang="ro-RO" sz="1400" dirty="0"/>
              <a:t>Programare pe linii de cod </a:t>
            </a:r>
            <a:r>
              <a:rPr lang="en-US" sz="1400" dirty="0"/>
              <a:t>(</a:t>
            </a:r>
            <a:r>
              <a:rPr lang="en-US" sz="1400" dirty="0" err="1"/>
              <a:t>oficial</a:t>
            </a:r>
            <a:r>
              <a:rPr lang="en-US" sz="1400" dirty="0"/>
              <a:t>): </a:t>
            </a:r>
            <a:r>
              <a:rPr lang="en-US" sz="1400" dirty="0" err="1"/>
              <a:t>MicroPython</a:t>
            </a:r>
            <a:r>
              <a:rPr lang="en-US" sz="1400" dirty="0"/>
              <a:t>. Requires microSD Card, Visual Studio Code IDE (</a:t>
            </a:r>
            <a:r>
              <a:rPr lang="ro-RO" sz="1400" dirty="0"/>
              <a:t>sunt necesare acțiuni suplimentare, nu vine preinstalat</a:t>
            </a:r>
            <a:r>
              <a:rPr lang="en-US" sz="1400" dirty="0"/>
              <a:t>)</a:t>
            </a:r>
          </a:p>
          <a:p>
            <a:r>
              <a:rPr lang="ro-RO" sz="1400" dirty="0"/>
              <a:t>Poate fi utilizat și cu alte limbaje de programare </a:t>
            </a:r>
            <a:r>
              <a:rPr lang="en-US" sz="1400" dirty="0"/>
              <a:t>(e.g. Java, C++, etc.), </a:t>
            </a:r>
            <a:r>
              <a:rPr lang="ro-RO" sz="1400" dirty="0"/>
              <a:t>dar de obicei e necesar un </a:t>
            </a:r>
            <a:r>
              <a:rPr lang="en-US" sz="1400" dirty="0"/>
              <a:t>SD card</a:t>
            </a:r>
          </a:p>
          <a:p>
            <a:r>
              <a:rPr lang="ro-RO" sz="1400" dirty="0"/>
              <a:t>Limbajele de programare care se bazează pe linii de cod pot furniza mai multe funcționalități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22C74-91D1-4DF1-9EC7-449F72D2D784}"/>
              </a:ext>
            </a:extLst>
          </p:cNvPr>
          <p:cNvSpPr txBox="1"/>
          <p:nvPr/>
        </p:nvSpPr>
        <p:spPr>
          <a:xfrm>
            <a:off x="1001864" y="4433399"/>
            <a:ext cx="7347681" cy="461665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Barlow Light" panose="020B0604020202020204" charset="0"/>
              </a:rPr>
              <a:t>Conclu</a:t>
            </a:r>
            <a:r>
              <a:rPr lang="ro-RO" sz="1200" b="1" dirty="0">
                <a:latin typeface="Barlow Light" panose="020B0604020202020204" charset="0"/>
              </a:rPr>
              <a:t>zie</a:t>
            </a:r>
            <a:r>
              <a:rPr lang="en-US" sz="1200" b="1" dirty="0">
                <a:latin typeface="Barlow Light" panose="020B0604020202020204" charset="0"/>
              </a:rPr>
              <a:t>: </a:t>
            </a:r>
            <a:r>
              <a:rPr lang="ro-RO" sz="1200" b="1" dirty="0">
                <a:latin typeface="Barlow Light" panose="020B0604020202020204" charset="0"/>
              </a:rPr>
              <a:t>Soft-ul </a:t>
            </a:r>
            <a:r>
              <a:rPr lang="en-US" sz="1200" b="1" dirty="0">
                <a:latin typeface="Barlow Light" panose="020B0604020202020204" charset="0"/>
              </a:rPr>
              <a:t>SPIKE Prime’s </a:t>
            </a:r>
            <a:r>
              <a:rPr lang="ro-RO" sz="1200" b="1" dirty="0">
                <a:latin typeface="Barlow Light" panose="020B0604020202020204" charset="0"/>
              </a:rPr>
              <a:t>este mult mai ușor de utilizat și  interschimbat cu </a:t>
            </a:r>
            <a:r>
              <a:rPr lang="en-US" sz="1200" b="1" dirty="0">
                <a:latin typeface="Barlow Light" panose="020B0604020202020204" charset="0"/>
              </a:rPr>
              <a:t>Python, </a:t>
            </a:r>
          </a:p>
          <a:p>
            <a:pPr algn="ctr"/>
            <a:r>
              <a:rPr lang="ro-RO" sz="1200" b="1" dirty="0">
                <a:latin typeface="Barlow Light" panose="020B0604020202020204" charset="0"/>
              </a:rPr>
              <a:t>dar are mult mai puține limbaje disponibile cu care poate funcționa</a:t>
            </a:r>
            <a:endParaRPr lang="en-US" sz="1200" b="1" dirty="0">
              <a:latin typeface="Barlow Light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C4F70-028D-014A-8B89-B2354E8BC0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6" y="3921182"/>
            <a:ext cx="512217" cy="512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8D7C0-2EDE-4947-B2E6-A388E62CD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191" y="3921181"/>
            <a:ext cx="512217" cy="5122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94E7A-84AC-4B75-82AF-25897B589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10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4" y="2010401"/>
            <a:ext cx="6524576" cy="528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Caracteristici</a:t>
            </a:r>
            <a:r>
              <a:rPr lang="en" dirty="0"/>
              <a:t> </a:t>
            </a:r>
            <a:r>
              <a:rPr lang="ro-RO" dirty="0"/>
              <a:t>și</a:t>
            </a:r>
            <a:r>
              <a:rPr lang="en" dirty="0"/>
              <a:t> </a:t>
            </a:r>
            <a:r>
              <a:rPr lang="ro-RO" dirty="0"/>
              <a:t>Compromisuri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4" y="2604674"/>
            <a:ext cx="5768575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 privire mai detaliată asupra </a:t>
            </a:r>
            <a:r>
              <a:rPr lang="en" dirty="0"/>
              <a:t>SPIKE Prime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1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00" y="654057"/>
            <a:ext cx="7843200" cy="653700"/>
          </a:xfrm>
        </p:spPr>
        <p:txBody>
          <a:bodyPr/>
          <a:lstStyle/>
          <a:p>
            <a:r>
              <a:rPr lang="ro-RO" dirty="0"/>
              <a:t>Programare avansată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00" y="1386546"/>
            <a:ext cx="3720634" cy="2890200"/>
          </a:xfrm>
        </p:spPr>
        <p:txBody>
          <a:bodyPr/>
          <a:lstStyle/>
          <a:p>
            <a:r>
              <a:rPr lang="ro-RO" sz="1800" dirty="0"/>
              <a:t>Tehnicile de programare pentru </a:t>
            </a:r>
            <a:r>
              <a:rPr lang="en-US" sz="1800" dirty="0"/>
              <a:t>EV3 </a:t>
            </a:r>
            <a:r>
              <a:rPr lang="ro-RO" sz="1800" dirty="0"/>
              <a:t>pot fi utilizate și la </a:t>
            </a:r>
            <a:r>
              <a:rPr lang="en-US" sz="1800" dirty="0"/>
              <a:t>SPIKE Prime</a:t>
            </a:r>
          </a:p>
          <a:p>
            <a:r>
              <a:rPr lang="ro-RO" sz="1800" dirty="0"/>
              <a:t>Poți utiliza controlul proporțional pentru mersul înainte drept</a:t>
            </a:r>
            <a:r>
              <a:rPr lang="en-US" sz="1800" dirty="0"/>
              <a:t>, PID </a:t>
            </a:r>
            <a:r>
              <a:rPr lang="ro-RO" sz="1800" dirty="0"/>
              <a:t>urmăritor de linie </a:t>
            </a:r>
            <a:r>
              <a:rPr lang="en-US" sz="1800" dirty="0"/>
              <a:t>, </a:t>
            </a:r>
            <a:r>
              <a:rPr lang="ro-RO" sz="1800" dirty="0"/>
              <a:t>aliniere perpendiculară pe linie</a:t>
            </a:r>
            <a:r>
              <a:rPr lang="en-US" sz="1800" dirty="0"/>
              <a:t>,  etc. </a:t>
            </a:r>
            <a:r>
              <a:rPr lang="ro-RO" sz="1800" dirty="0"/>
              <a:t>atât în </a:t>
            </a:r>
            <a:r>
              <a:rPr lang="en-US" sz="1800" dirty="0"/>
              <a:t>Scratch </a:t>
            </a:r>
            <a:r>
              <a:rPr lang="ro-RO" sz="1800" dirty="0"/>
              <a:t>cât și în</a:t>
            </a:r>
            <a:r>
              <a:rPr lang="en-US" sz="1800" dirty="0"/>
              <a:t> </a:t>
            </a:r>
            <a:r>
              <a:rPr lang="en-US" sz="1800" dirty="0" err="1"/>
              <a:t>MicroPython</a:t>
            </a:r>
            <a:endParaRPr lang="en-US" sz="1800" dirty="0"/>
          </a:p>
          <a:p>
            <a:r>
              <a:rPr lang="en-US" sz="1800" dirty="0"/>
              <a:t>Videos </a:t>
            </a:r>
            <a:r>
              <a:rPr lang="en-US" sz="1200" dirty="0">
                <a:hlinkClick r:id="rId3"/>
              </a:rPr>
              <a:t>https://www.facebook.com/PrimeLessons/</a:t>
            </a:r>
            <a:endParaRPr lang="en-US" sz="1200" dirty="0"/>
          </a:p>
          <a:p>
            <a:r>
              <a:rPr lang="en-US" sz="1800" dirty="0"/>
              <a:t>Lessons: </a:t>
            </a:r>
            <a:r>
              <a:rPr lang="en-US" sz="1200" dirty="0">
                <a:hlinkClick r:id="rId4"/>
              </a:rPr>
              <a:t>http://www.primelessons.org/</a:t>
            </a:r>
            <a:r>
              <a:rPr lang="en-US" sz="1200" dirty="0"/>
              <a:t>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B96E3-0244-0D42-92A5-5A3C1C5755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330" y="1414723"/>
            <a:ext cx="1850814" cy="1377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B2BDB-B8DA-8544-8D1D-E014C1626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345" y="2899218"/>
            <a:ext cx="1840531" cy="13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165C8-DF15-1C4F-9853-61D45B356F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360" y="1856029"/>
            <a:ext cx="1896659" cy="14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79330-0D0B-9D4A-8017-B76572BBF5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377" y="265186"/>
            <a:ext cx="1924627" cy="14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D8E797-8F94-684C-9543-8F0C5B3B0F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377" y="3455819"/>
            <a:ext cx="1896659" cy="1422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0F1252-CA67-4B77-A70C-F7463CA59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49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</a:t>
            </a:r>
            <a:r>
              <a:rPr lang="ro-RO" dirty="0"/>
              <a:t>bunătățiri la </a:t>
            </a:r>
            <a:r>
              <a:rPr lang="en-US" dirty="0"/>
              <a:t>SPIKE Prime (Software)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378641"/>
            <a:ext cx="5956978" cy="3636221"/>
          </a:xfrm>
        </p:spPr>
        <p:txBody>
          <a:bodyPr>
            <a:normAutofit fontScale="85000" lnSpcReduction="20000"/>
          </a:bodyPr>
          <a:lstStyle/>
          <a:p>
            <a:r>
              <a:rPr lang="ro-RO" sz="1600" b="1" dirty="0"/>
              <a:t>Găsirea și controlul programelor</a:t>
            </a:r>
            <a:r>
              <a:rPr lang="en-US" sz="1600" b="1" dirty="0"/>
              <a:t>: </a:t>
            </a:r>
            <a:r>
              <a:rPr lang="ro-RO" sz="1600" dirty="0"/>
              <a:t>Meniu deja construit cu sloturi pentru fiecare proiect</a:t>
            </a:r>
            <a:r>
              <a:rPr lang="ro-RO" sz="1600" b="1" dirty="0"/>
              <a:t> </a:t>
            </a:r>
            <a:r>
              <a:rPr lang="en-US" sz="1600" dirty="0"/>
              <a:t>(</a:t>
            </a:r>
            <a:r>
              <a:rPr lang="ro-RO" sz="1600" dirty="0"/>
              <a:t>poate fi organizat și controlat după număr, nu ca la  EV3.</a:t>
            </a:r>
            <a:endParaRPr lang="en-US" sz="1600" dirty="0"/>
          </a:p>
          <a:p>
            <a:r>
              <a:rPr lang="ro-RO" sz="1600" b="1" dirty="0"/>
              <a:t>Monitorizarea ușoară a variabilelor</a:t>
            </a:r>
            <a:r>
              <a:rPr lang="en-US" sz="1600" b="1" dirty="0"/>
              <a:t>: </a:t>
            </a:r>
            <a:r>
              <a:rPr lang="ro-RO" sz="1600" dirty="0"/>
              <a:t>Monitorizarea variabilelor permite utilizatorilor să vadă ușor datele pentru a le utiliza în cod, poți corecta ușor, fără să ai nevoie de ecranul LCD, scrii datele într-o variabilă și aceasta va fi arătată pe ecranul</a:t>
            </a:r>
            <a:r>
              <a:rPr lang="en-US" sz="1600" dirty="0"/>
              <a:t> PC</a:t>
            </a:r>
            <a:r>
              <a:rPr lang="ro-RO" sz="1600" dirty="0"/>
              <a:t>-ului, când acesta se conectează la robot.</a:t>
            </a:r>
            <a:endParaRPr lang="en-US" sz="1600" dirty="0"/>
          </a:p>
          <a:p>
            <a:r>
              <a:rPr lang="ro-RO" sz="1600" b="1" dirty="0"/>
              <a:t>Platforme diferite</a:t>
            </a:r>
            <a:r>
              <a:rPr lang="en-US" sz="1600" b="1" dirty="0"/>
              <a:t>– </a:t>
            </a:r>
            <a:r>
              <a:rPr lang="ro-RO" sz="1600" b="1" dirty="0"/>
              <a:t>Aceleași blocuri</a:t>
            </a:r>
            <a:r>
              <a:rPr lang="en-US" sz="1600" b="1" dirty="0"/>
              <a:t>: </a:t>
            </a:r>
            <a:r>
              <a:rPr lang="ro-RO" sz="1600" dirty="0"/>
              <a:t>Același soft pe toate platformele </a:t>
            </a:r>
            <a:r>
              <a:rPr lang="en-US" sz="1600" dirty="0"/>
              <a:t>(</a:t>
            </a:r>
            <a:r>
              <a:rPr lang="ro-RO" sz="1600" dirty="0"/>
              <a:t>pentru</a:t>
            </a:r>
            <a:r>
              <a:rPr lang="en-US" sz="1600" dirty="0"/>
              <a:t> EV3, Chromebooks, Android, </a:t>
            </a:r>
            <a:r>
              <a:rPr lang="ro-RO" sz="1600" dirty="0"/>
              <a:t>și</a:t>
            </a:r>
            <a:r>
              <a:rPr lang="en-US" sz="1600" dirty="0"/>
              <a:t> iPads </a:t>
            </a:r>
            <a:r>
              <a:rPr lang="ro-RO" sz="1600" dirty="0"/>
              <a:t>au versiuni limitate de soft-uri</a:t>
            </a:r>
            <a:r>
              <a:rPr lang="en-US" sz="1600" dirty="0"/>
              <a:t>) – </a:t>
            </a:r>
            <a:r>
              <a:rPr lang="ro-RO" sz="1600" dirty="0"/>
              <a:t>mixul de platforme permite programarea în comun de către membrii echipei, indiferent de platforma pe care  lucrează fiecare.</a:t>
            </a:r>
            <a:endParaRPr lang="en-US" sz="1600" dirty="0"/>
          </a:p>
          <a:p>
            <a:r>
              <a:rPr lang="en-US" sz="1600" b="1" dirty="0"/>
              <a:t>M</a:t>
            </a:r>
            <a:r>
              <a:rPr lang="ro-RO" sz="1600" b="1" dirty="0"/>
              <a:t>ișcarea</a:t>
            </a:r>
            <a:r>
              <a:rPr lang="en-US" sz="1600" b="1" dirty="0"/>
              <a:t>_CM: </a:t>
            </a:r>
            <a:r>
              <a:rPr lang="ro-RO" sz="1600" dirty="0"/>
              <a:t>Blocurile de mișcare conțin în plus opțiunea de setare a distanței în cm sau inch, în plus față de grade, rotații și secunde </a:t>
            </a:r>
            <a:r>
              <a:rPr lang="en-US" sz="1600" dirty="0"/>
              <a:t>–</a:t>
            </a:r>
            <a:r>
              <a:rPr lang="ro-RO" sz="1600" dirty="0"/>
              <a:t> e mai ușor de programat robotul să se deplaseze pe planșă </a:t>
            </a:r>
            <a:r>
              <a:rPr lang="en-US" sz="1600" dirty="0"/>
              <a:t>(</a:t>
            </a:r>
            <a:r>
              <a:rPr lang="ro-RO" sz="1600" dirty="0"/>
              <a:t>pentru asta la </a:t>
            </a:r>
            <a:r>
              <a:rPr lang="en-US" sz="1600" dirty="0"/>
              <a:t>EV3, </a:t>
            </a:r>
            <a:r>
              <a:rPr lang="ro-RO" sz="1600" dirty="0"/>
              <a:t>era necesară construcția unui block de comandă customizat).</a:t>
            </a:r>
            <a:endParaRPr lang="en-US" sz="1600" dirty="0"/>
          </a:p>
          <a:p>
            <a:r>
              <a:rPr lang="ro-RO" sz="1600" b="1" dirty="0"/>
              <a:t>Detecția stalării</a:t>
            </a:r>
            <a:r>
              <a:rPr lang="en-US" sz="1600" b="1" dirty="0"/>
              <a:t>: </a:t>
            </a:r>
            <a:r>
              <a:rPr lang="ro-RO" sz="1600" dirty="0"/>
              <a:t>Are din construcție detecția stalării pentru motoare.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B97A1-400F-A549-B016-864E801D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48" y="1469712"/>
            <a:ext cx="1425548" cy="1434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875D0-22B2-8441-B861-63216869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2" y="3042800"/>
            <a:ext cx="1930400" cy="1308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B20FB-AC25-447D-AE52-BBFDB9FD56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odovico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1945</Words>
  <Application>Microsoft Office PowerPoint</Application>
  <PresentationFormat>On-screen Show (16:9)</PresentationFormat>
  <Paragraphs>163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Barlow Light</vt:lpstr>
      <vt:lpstr>Barlow SemiBold</vt:lpstr>
      <vt:lpstr>Arial</vt:lpstr>
      <vt:lpstr>Lodovico template</vt:lpstr>
      <vt:lpstr>SPIKE PRIME &amp;  FIRST LEGO LEAGUE</vt:lpstr>
      <vt:lpstr>Objectives</vt:lpstr>
      <vt:lpstr>Comparație</vt:lpstr>
      <vt:lpstr>Hub-ul (Calculatorul robotului)/Porturi</vt:lpstr>
      <vt:lpstr>Senzori utilizați în FIRST LEGO League</vt:lpstr>
      <vt:lpstr>Limbaje de programare disponibile</vt:lpstr>
      <vt:lpstr>Caracteristici și Compromisuri</vt:lpstr>
      <vt:lpstr>Programare avansată</vt:lpstr>
      <vt:lpstr>Imbunătățiri la SPIKE Prime (Software)</vt:lpstr>
      <vt:lpstr>Îmbunătățiri la SPIKE Prime (Hardware)</vt:lpstr>
      <vt:lpstr>Compromisuri: Blocurile mele</vt:lpstr>
      <vt:lpstr>Compromisuri: Calibrare, Fișiere, Cabluri</vt:lpstr>
      <vt:lpstr>Compromisuri: Blocurile de întoarcere</vt:lpstr>
      <vt:lpstr>Compromisuri: Mărimea Fișierelor</vt:lpstr>
      <vt:lpstr>Compromisuri: Senzorul giroscopic</vt:lpstr>
      <vt:lpstr>Concepții comune greșite</vt:lpstr>
      <vt:lpstr>Nivelul de vârstă</vt:lpstr>
      <vt:lpstr>SPIKE Prime Motoarele</vt:lpstr>
      <vt:lpstr>Acuratețe și  Fiabilitate</vt:lpstr>
      <vt:lpstr>Resurse</vt:lpstr>
      <vt:lpstr>Costuri</vt:lpstr>
      <vt:lpstr>Probleme (bugs)</vt:lpstr>
      <vt:lpstr>Concluzii generale</vt:lpstr>
      <vt:lpstr>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PRIME &amp;  FIRST LEGO LEAGUE</dc:title>
  <cp:lastModifiedBy>Adnim</cp:lastModifiedBy>
  <cp:revision>234</cp:revision>
  <dcterms:modified xsi:type="dcterms:W3CDTF">2023-08-15T19:53:22Z</dcterms:modified>
</cp:coreProperties>
</file>