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8"/>
  </p:notesMasterIdLst>
  <p:handoutMasterIdLst>
    <p:handoutMasterId r:id="rId19"/>
  </p:handoutMasterIdLst>
  <p:sldIdLst>
    <p:sldId id="275" r:id="rId2"/>
    <p:sldId id="257" r:id="rId3"/>
    <p:sldId id="292" r:id="rId4"/>
    <p:sldId id="293" r:id="rId5"/>
    <p:sldId id="295" r:id="rId6"/>
    <p:sldId id="296" r:id="rId7"/>
    <p:sldId id="297" r:id="rId8"/>
    <p:sldId id="298" r:id="rId9"/>
    <p:sldId id="299" r:id="rId10"/>
    <p:sldId id="305" r:id="rId11"/>
    <p:sldId id="304" r:id="rId12"/>
    <p:sldId id="303" r:id="rId13"/>
    <p:sldId id="302" r:id="rId14"/>
    <p:sldId id="300" r:id="rId15"/>
    <p:sldId id="301"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E9F"/>
    <a:srgbClr val="FFD500"/>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3"/>
  </p:normalViewPr>
  <p:slideViewPr>
    <p:cSldViewPr snapToGrid="0" snapToObjects="1">
      <p:cViewPr varScale="1">
        <p:scale>
          <a:sx n="85" d="100"/>
          <a:sy n="85" d="100"/>
        </p:scale>
        <p:origin x="1406"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AC9B87F-F9AE-8345-8C25-5CF59F10E868}"/>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31846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7314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67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63B2E47-057D-E34B-BDAE-4300ED168BB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645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B79AE35F-2131-C647-ADC8-420B256B15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81522502-CB5B-B642-8AF0-A837898DA5A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90428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92C7AD5-AE97-0449-8108-1B2564F0376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C1E0A7B-15F6-3644-A375-2BA9B003DEB8}"/>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694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ECA8D25D-FF40-234F-9D8D-D3DE40529A8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3996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A38E7D4-1AA5-2543-9640-A0EEBB66977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C1AC93D-2425-9842-884A-8752FD7948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6840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7" name="Rectangle 6">
            <a:extLst>
              <a:ext uri="{FF2B5EF4-FFF2-40B4-BE49-F238E27FC236}">
                <a16:creationId xmlns:a16="http://schemas.microsoft.com/office/drawing/2014/main" id="{D85BA61A-3EB3-664B-BB06-64EE2F0D4B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71D11DF-A5BF-E744-BA9B-D578BAD44DA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532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38987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3625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05/12/2023)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E2A8002-2827-044C-9DE5-F1A0B1B3CD9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82228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389707"/>
            <a:ext cx="8528356" cy="1504844"/>
          </a:xfrm>
        </p:spPr>
        <p:txBody>
          <a:bodyPr>
            <a:normAutofit/>
          </a:bodyPr>
          <a:lstStyle/>
          <a:p>
            <a:r>
              <a:rPr lang="ro-RO" dirty="0"/>
              <a:t>Fișiere de back up</a:t>
            </a:r>
            <a:r>
              <a:rPr lang="en-US" dirty="0"/>
              <a:t>(</a:t>
            </a:r>
            <a:r>
              <a:rPr lang="en-US" dirty="0" err="1"/>
              <a:t>iPAD</a:t>
            </a:r>
            <a:r>
              <a:rPr lang="en-US" dirty="0"/>
              <a:t>, MAC LAPTOP &amp; CHROMEBOOK)</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92500" lnSpcReduction="20000"/>
          </a:bodyPr>
          <a:lstStyle/>
          <a:p>
            <a:r>
              <a:rPr lang="ro-RO" dirty="0"/>
              <a:t>de</a:t>
            </a:r>
            <a:r>
              <a:rPr lang="en-US" dirty="0"/>
              <a:t> MANJIRI MCCOY </a:t>
            </a:r>
            <a:r>
              <a:rPr lang="ro-RO" dirty="0"/>
              <a:t>și</a:t>
            </a:r>
            <a:r>
              <a:rPr lang="en-US" dirty="0"/>
              <a:t> BRUCE SCHAFER</a:t>
            </a:r>
          </a:p>
          <a:p>
            <a:r>
              <a:rPr lang="ro-RO" dirty="0"/>
              <a:t>Editat de </a:t>
            </a:r>
            <a:r>
              <a:rPr lang="en-US" dirty="0"/>
              <a:t>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142F-3C5F-D255-09D8-502DAA1202E5}"/>
              </a:ext>
            </a:extLst>
          </p:cNvPr>
          <p:cNvSpPr>
            <a:spLocks noGrp="1"/>
          </p:cNvSpPr>
          <p:nvPr>
            <p:ph type="title"/>
          </p:nvPr>
        </p:nvSpPr>
        <p:spPr/>
        <p:txBody>
          <a:bodyPr>
            <a:normAutofit fontScale="90000"/>
          </a:bodyPr>
          <a:lstStyle/>
          <a:p>
            <a:r>
              <a:rPr lang="ro-RO" dirty="0"/>
              <a:t>Exportarea proiectelor în chromebook - partea 1</a:t>
            </a:r>
            <a:endParaRPr lang="en-US" dirty="0"/>
          </a:p>
        </p:txBody>
      </p:sp>
      <p:sp>
        <p:nvSpPr>
          <p:cNvPr id="3" name="Content Placeholder 2">
            <a:extLst>
              <a:ext uri="{FF2B5EF4-FFF2-40B4-BE49-F238E27FC236}">
                <a16:creationId xmlns:a16="http://schemas.microsoft.com/office/drawing/2014/main" id="{96C9959D-31DB-7208-1353-A9FAB33784F7}"/>
              </a:ext>
            </a:extLst>
          </p:cNvPr>
          <p:cNvSpPr>
            <a:spLocks noGrp="1"/>
          </p:cNvSpPr>
          <p:nvPr>
            <p:ph idx="1"/>
          </p:nvPr>
        </p:nvSpPr>
        <p:spPr>
          <a:xfrm>
            <a:off x="175260" y="1117397"/>
            <a:ext cx="8831580" cy="5082601"/>
          </a:xfrm>
        </p:spPr>
        <p:txBody>
          <a:bodyPr>
            <a:normAutofit fontScale="92500"/>
          </a:bodyPr>
          <a:lstStyle/>
          <a:p>
            <a:r>
              <a:rPr lang="ro-RO" sz="2400" b="0" i="0" u="none" strike="noStrike" dirty="0">
                <a:solidFill>
                  <a:srgbClr val="000000"/>
                </a:solidFill>
                <a:effectLst/>
                <a:latin typeface="Calibri" panose="020F0502020204030204" pitchFamily="34" charset="0"/>
              </a:rPr>
              <a:t>Versiunea de Chromebook pentru aplicația Spike Prime nu stochează proiectele cu block-uri într-o locație specifică în Chromebook.</a:t>
            </a:r>
            <a:endParaRPr lang="en-US" sz="2400" b="0" i="0" u="none" strike="noStrike" dirty="0">
              <a:solidFill>
                <a:srgbClr val="000000"/>
              </a:solidFill>
              <a:effectLst/>
              <a:latin typeface="Calibri" panose="020F0502020204030204" pitchFamily="34" charset="0"/>
            </a:endParaRPr>
          </a:p>
          <a:p>
            <a:r>
              <a:rPr lang="ro-RO" sz="2400" b="0" i="0" u="none" strike="noStrike" dirty="0">
                <a:solidFill>
                  <a:srgbClr val="000000"/>
                </a:solidFill>
                <a:effectLst/>
                <a:latin typeface="Calibri" panose="020F0502020204030204" pitchFamily="34" charset="0"/>
              </a:rPr>
              <a:t>În schimb, această versiune oferă posibilitatea de a distribui proiectele, ceea ce înseamnă salvarea unei copii într-un fișier în calculator (într-un mod nu foarte comun).</a:t>
            </a:r>
            <a:r>
              <a:rPr lang="en-US" sz="2400" b="0" i="0" u="none" strike="noStrike" dirty="0">
                <a:solidFill>
                  <a:srgbClr val="000000"/>
                </a:solidFill>
                <a:effectLst/>
                <a:latin typeface="Calibri" panose="020F0502020204030204" pitchFamily="34" charset="0"/>
              </a:rPr>
              <a:t> </a:t>
            </a:r>
          </a:p>
          <a:p>
            <a:r>
              <a:rPr lang="ro-RO" sz="2400" dirty="0">
                <a:solidFill>
                  <a:srgbClr val="000000"/>
                </a:solidFill>
                <a:latin typeface="Calibri" panose="020F0502020204030204" pitchFamily="34" charset="0"/>
              </a:rPr>
              <a:t>Pentru a accesa această opțiune, du-te în My Projects pentru a obține lista tuturor proiectelor.</a:t>
            </a:r>
            <a:endParaRPr lang="en-US" sz="2400" b="0" i="0" u="none" strike="noStrike" dirty="0">
              <a:solidFill>
                <a:srgbClr val="000000"/>
              </a:solidFill>
              <a:effectLst/>
              <a:latin typeface="Calibri" panose="020F0502020204030204" pitchFamily="34" charset="0"/>
            </a:endParaRPr>
          </a:p>
          <a:p>
            <a:r>
              <a:rPr lang="ro-RO" sz="2400" dirty="0">
                <a:solidFill>
                  <a:srgbClr val="000000"/>
                </a:solidFill>
                <a:latin typeface="Calibri" panose="020F0502020204030204" pitchFamily="34" charset="0"/>
              </a:rPr>
              <a:t>Pentru a salva o copie pentru unul dintre proiecte este necesar să selectezi cerculețul aflat lângă proiect. Va apărea opțiunea „Share”.</a:t>
            </a:r>
            <a:endParaRPr lang="en-US" sz="2400" dirty="0">
              <a:solidFill>
                <a:srgbClr val="000000"/>
              </a:solidFill>
              <a:latin typeface="Calibri" panose="020F0502020204030204" pitchFamily="34" charset="0"/>
            </a:endParaRPr>
          </a:p>
          <a:p>
            <a:r>
              <a:rPr lang="ro-RO" sz="2400" b="0" i="0" u="none" strike="noStrike" dirty="0">
                <a:solidFill>
                  <a:srgbClr val="000000"/>
                </a:solidFill>
                <a:effectLst/>
                <a:latin typeface="Calibri" panose="020F0502020204030204" pitchFamily="34" charset="0"/>
              </a:rPr>
              <a:t>Prin selectarea opțiunii „Share” se va afișa fereastra manager-ului de fișier. Daca nu ai set up pentru aplicația File Manager, va fi nevoie să îl creezi în acest moment (prin urmarea instrucțiunilor de pe următorul slide).</a:t>
            </a:r>
            <a:endParaRPr lang="en-US" sz="2400" dirty="0"/>
          </a:p>
        </p:txBody>
      </p:sp>
      <p:sp>
        <p:nvSpPr>
          <p:cNvPr id="4" name="Footer Placeholder 3">
            <a:extLst>
              <a:ext uri="{FF2B5EF4-FFF2-40B4-BE49-F238E27FC236}">
                <a16:creationId xmlns:a16="http://schemas.microsoft.com/office/drawing/2014/main" id="{7A652FD4-073F-2B05-6A50-71DF22481CB7}"/>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E78DA5DC-0079-1C19-3F12-5EFC272B5BAC}"/>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269714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6542-737C-808C-601C-AC7E31E912BA}"/>
              </a:ext>
            </a:extLst>
          </p:cNvPr>
          <p:cNvSpPr>
            <a:spLocks noGrp="1"/>
          </p:cNvSpPr>
          <p:nvPr>
            <p:ph type="title"/>
          </p:nvPr>
        </p:nvSpPr>
        <p:spPr/>
        <p:txBody>
          <a:bodyPr>
            <a:normAutofit fontScale="90000"/>
          </a:bodyPr>
          <a:lstStyle/>
          <a:p>
            <a:r>
              <a:rPr lang="ro-RO" dirty="0"/>
              <a:t>Exportarea proiectelor în chromebook - partea 2</a:t>
            </a:r>
            <a:endParaRPr lang="en-US" dirty="0"/>
          </a:p>
        </p:txBody>
      </p:sp>
      <p:sp>
        <p:nvSpPr>
          <p:cNvPr id="3" name="Content Placeholder 2">
            <a:extLst>
              <a:ext uri="{FF2B5EF4-FFF2-40B4-BE49-F238E27FC236}">
                <a16:creationId xmlns:a16="http://schemas.microsoft.com/office/drawing/2014/main" id="{A60292A8-6641-AACE-23FE-A616B4032740}"/>
              </a:ext>
            </a:extLst>
          </p:cNvPr>
          <p:cNvSpPr>
            <a:spLocks noGrp="1"/>
          </p:cNvSpPr>
          <p:nvPr>
            <p:ph idx="1"/>
          </p:nvPr>
        </p:nvSpPr>
        <p:spPr/>
        <p:txBody>
          <a:bodyPr>
            <a:normAutofit/>
          </a:bodyPr>
          <a:lstStyle/>
          <a:p>
            <a:pPr fontAlgn="base">
              <a:spcBef>
                <a:spcPts val="0"/>
              </a:spcBef>
              <a:spcAft>
                <a:spcPts val="0"/>
              </a:spcAft>
            </a:pPr>
            <a:r>
              <a:rPr lang="ro-RO" sz="2800" b="0" i="0" u="none" strike="noStrike" dirty="0">
                <a:solidFill>
                  <a:srgbClr val="000000"/>
                </a:solidFill>
                <a:effectLst/>
                <a:latin typeface="Calibri" panose="020F0502020204030204" pitchFamily="34" charset="0"/>
              </a:rPr>
              <a:t>Instalarea unui File Manager</a:t>
            </a:r>
            <a:endParaRPr lang="en-US" sz="2800" b="0" i="0" u="none" strike="noStrike" dirty="0">
              <a:solidFill>
                <a:srgbClr val="000000"/>
              </a:solidFill>
              <a:effectLst/>
              <a:latin typeface="Calibri" panose="020F0502020204030204" pitchFamily="34" charset="0"/>
            </a:endParaRPr>
          </a:p>
          <a:p>
            <a:pPr fontAlgn="base">
              <a:spcBef>
                <a:spcPts val="0"/>
              </a:spcBef>
              <a:spcAft>
                <a:spcPts val="0"/>
              </a:spcAft>
            </a:pPr>
            <a:endParaRPr lang="en-US" sz="2800" b="0" i="0" u="none" strike="noStrike" dirty="0">
              <a:solidFill>
                <a:srgbClr val="000000"/>
              </a:solidFill>
              <a:effectLst/>
              <a:latin typeface="Calibri" panose="020F050202020403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Minimizează aplicația Spike Prime.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Deschide aplicația Play Store.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Caută „Total Commander”. (Cel mai probabil există și alte variante de File Manager care funcționează, însă acesta este exemplul pe care îl vom urma.)</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Apasă pe instalare și așteaptă până când instalarea este finalizată.</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Te poți întoarce la fereastra aplicației Spike Prime cu My Projects.</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Reselectează proiectul. (Urmează pașii de pe slide-ul anterior.)</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Apasă pe „Share”.</a:t>
            </a:r>
            <a:endParaRPr lang="en-US" sz="2400" b="0" i="0" u="none" strike="noStrike" dirty="0">
              <a:solidFill>
                <a:srgbClr val="000000"/>
              </a:solidFill>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5324CC72-F844-3BE8-8AC7-0EAC048DA730}"/>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755D8C1A-CDB3-105C-8102-C0C4B13E1464}"/>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425808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EFFE-3AF5-51E3-A8E6-81F97AEA9758}"/>
              </a:ext>
            </a:extLst>
          </p:cNvPr>
          <p:cNvSpPr>
            <a:spLocks noGrp="1"/>
          </p:cNvSpPr>
          <p:nvPr>
            <p:ph type="title"/>
          </p:nvPr>
        </p:nvSpPr>
        <p:spPr/>
        <p:txBody>
          <a:bodyPr/>
          <a:lstStyle/>
          <a:p>
            <a:r>
              <a:rPr lang="ro-RO" dirty="0"/>
              <a:t>Restraurarea fișierelor din chromebook</a:t>
            </a:r>
            <a:endParaRPr lang="en-US" dirty="0"/>
          </a:p>
        </p:txBody>
      </p:sp>
      <p:sp>
        <p:nvSpPr>
          <p:cNvPr id="3" name="Content Placeholder 2">
            <a:extLst>
              <a:ext uri="{FF2B5EF4-FFF2-40B4-BE49-F238E27FC236}">
                <a16:creationId xmlns:a16="http://schemas.microsoft.com/office/drawing/2014/main" id="{03FAF68F-649F-1594-16DA-474E125780D5}"/>
              </a:ext>
            </a:extLst>
          </p:cNvPr>
          <p:cNvSpPr>
            <a:spLocks noGrp="1"/>
          </p:cNvSpPr>
          <p:nvPr>
            <p:ph idx="1"/>
          </p:nvPr>
        </p:nvSpPr>
        <p:spPr/>
        <p:txBody>
          <a:bodyPr>
            <a:normAutofit lnSpcReduction="10000"/>
          </a:bodyPr>
          <a:lstStyle/>
          <a:p>
            <a:pPr rtl="0">
              <a:spcBef>
                <a:spcPts val="0"/>
              </a:spcBef>
              <a:spcAft>
                <a:spcPts val="0"/>
              </a:spcAft>
            </a:pPr>
            <a:r>
              <a:rPr lang="ro-RO" sz="1800" b="0" i="0" u="none" strike="noStrike" dirty="0">
                <a:solidFill>
                  <a:srgbClr val="000000"/>
                </a:solidFill>
                <a:effectLst/>
                <a:latin typeface="Calibri" panose="020F0502020204030204" pitchFamily="34" charset="0"/>
              </a:rPr>
              <a:t>Fereastra Total Commander ar trebui să afișeze opțiunea „Save File As” în partea de sus, urmată de numele proiectului pe care l-ai ales și de extensia „.llsp” sau „.llsp3”.</a:t>
            </a: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r>
              <a:rPr lang="ro-RO" sz="1800" b="0" i="0" u="none" strike="noStrike" dirty="0">
                <a:solidFill>
                  <a:srgbClr val="000000"/>
                </a:solidFill>
                <a:effectLst/>
                <a:latin typeface="Calibri" panose="020F0502020204030204" pitchFamily="34" charset="0"/>
              </a:rPr>
              <a:t>Prima dată când vei face acest lucru, cel mai probabil nu vei avea un folder setat pe Chromebook pentru fișierele tale de proiect. Pentru a crea un folder pentru copiile tale de back up, urmează pașii de mai jos:</a:t>
            </a:r>
            <a:endParaRPr lang="en-US" b="0" dirty="0">
              <a:effectLst/>
            </a:endParaRPr>
          </a:p>
          <a:p>
            <a:pPr lvl="1" fontAlgn="base">
              <a:spcBef>
                <a:spcPts val="0"/>
              </a:spcBef>
              <a:spcAft>
                <a:spcPts val="0"/>
              </a:spcAft>
              <a:buFont typeface="+mj-lt"/>
              <a:buAutoNum type="arabicPeriod"/>
            </a:pPr>
            <a:r>
              <a:rPr lang="ro-RO" b="0" i="0" u="none" strike="noStrike" dirty="0">
                <a:solidFill>
                  <a:srgbClr val="000000"/>
                </a:solidFill>
                <a:effectLst/>
                <a:latin typeface="Calibri" panose="020F0502020204030204" pitchFamily="34" charset="0"/>
              </a:rPr>
              <a:t>Apasă pe linia care include „My Files”.</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b="0" i="0" u="none" strike="noStrike" dirty="0">
                <a:solidFill>
                  <a:srgbClr val="000000"/>
                </a:solidFill>
                <a:effectLst/>
                <a:latin typeface="Calibri" panose="020F0502020204030204" pitchFamily="34" charset="0"/>
              </a:rPr>
              <a:t>Apasă pe butonul care arată ca un folder alături de semnul „+”. Ar trebui să fie afișată opțiunea „Creează un folder nou” urmată de câmpul în care poți completa numele folder-ului. Încearcă să îl denumești „My Projects” sau ceva similar.</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b="0" i="0" u="none" strike="noStrike" dirty="0">
                <a:solidFill>
                  <a:srgbClr val="000000"/>
                </a:solidFill>
                <a:effectLst/>
                <a:latin typeface="Calibri" panose="020F0502020204030204" pitchFamily="34" charset="0"/>
              </a:rPr>
              <a:t>Dacă nu poți completa câmpul respectiv, apasă pe căsuța albă de mai jos, care va copia cuvintele pe linia respectivă. Înlocuiește acele cuvinte cu denumirea „My Projects”.</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ro-RO" b="0" i="0" u="none" strike="noStrike" dirty="0">
                <a:solidFill>
                  <a:srgbClr val="000000"/>
                </a:solidFill>
                <a:effectLst/>
                <a:latin typeface="Calibri" panose="020F0502020204030204" pitchFamily="34" charset="0"/>
              </a:rPr>
              <a:t>Apasă pe „OK”. Această opțiune te va întoarce la fereastra cu „Save File As”.</a:t>
            </a:r>
            <a:endParaRPr lang="en-US" b="0" i="0" u="none" strike="noStrike" dirty="0">
              <a:solidFill>
                <a:srgbClr val="000000"/>
              </a:solidFill>
              <a:effectLst/>
              <a:latin typeface="Arial" panose="020B0604020202020204" pitchFamily="34" charset="0"/>
            </a:endParaRPr>
          </a:p>
          <a:p>
            <a:pPr>
              <a:spcBef>
                <a:spcPts val="0"/>
              </a:spcBef>
              <a:spcAft>
                <a:spcPts val="0"/>
              </a:spcAft>
            </a:pPr>
            <a:r>
              <a:rPr lang="ro-RO" dirty="0">
                <a:solidFill>
                  <a:srgbClr val="000000"/>
                </a:solidFill>
                <a:latin typeface="Calibri" panose="020F0502020204030204" pitchFamily="34" charset="0"/>
              </a:rPr>
              <a:t>Apasă pe opțiunea OK pentru a salva proiectul selectat mai devreme. Aceasta te va întoarce la fereastra cu proiectele tale în aplicatia Spike Prime unde vei putea selecta și distribui un proiect diferit.</a:t>
            </a:r>
            <a:endParaRPr lang="en-US" dirty="0">
              <a:solidFill>
                <a:srgbClr val="000000"/>
              </a:solidFill>
              <a:latin typeface="Calibri" panose="020F0502020204030204" pitchFamily="34" charset="0"/>
            </a:endParaRPr>
          </a:p>
          <a:p>
            <a:pPr>
              <a:spcBef>
                <a:spcPts val="0"/>
              </a:spcBef>
              <a:spcAft>
                <a:spcPts val="0"/>
              </a:spcAft>
            </a:pPr>
            <a:r>
              <a:rPr lang="ro-RO" b="0" i="0" u="none" strike="noStrike" dirty="0">
                <a:solidFill>
                  <a:srgbClr val="000000"/>
                </a:solidFill>
                <a:effectLst/>
                <a:latin typeface="Calibri" panose="020F0502020204030204" pitchFamily="34" charset="0"/>
              </a:rPr>
              <a:t>Nu vei fi nevoit să creezi foldere noi din salvările ulterioare. În schimb, ar trebui să observi folderul creat anterior pe linia cu numele fișierului proiectului tău. Dacă acest lucru nu apare, poți apăsa pe butonul cu 3 puncte din dreapta săgeții albastre de sub linia de search din folder.</a:t>
            </a:r>
            <a:endParaRPr lang="en-US" b="0" dirty="0">
              <a:effectLst/>
            </a:endParaRPr>
          </a:p>
        </p:txBody>
      </p:sp>
      <p:sp>
        <p:nvSpPr>
          <p:cNvPr id="4" name="Footer Placeholder 3">
            <a:extLst>
              <a:ext uri="{FF2B5EF4-FFF2-40B4-BE49-F238E27FC236}">
                <a16:creationId xmlns:a16="http://schemas.microsoft.com/office/drawing/2014/main" id="{5E9416ED-8992-EE5C-8673-E26D8560AB4F}"/>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30D39F2B-9BF8-28C1-6AD8-6D872C54BC24}"/>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11407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9E25-DBB5-4B08-6C7C-4F4DC16A5B70}"/>
              </a:ext>
            </a:extLst>
          </p:cNvPr>
          <p:cNvSpPr>
            <a:spLocks noGrp="1"/>
          </p:cNvSpPr>
          <p:nvPr>
            <p:ph type="title"/>
          </p:nvPr>
        </p:nvSpPr>
        <p:spPr/>
        <p:txBody>
          <a:bodyPr>
            <a:normAutofit fontScale="90000"/>
          </a:bodyPr>
          <a:lstStyle/>
          <a:p>
            <a:r>
              <a:rPr lang="ro-RO" dirty="0"/>
              <a:t>Restraurarea fișierelor în afara chromebook</a:t>
            </a:r>
            <a:endParaRPr lang="en-US" dirty="0"/>
          </a:p>
        </p:txBody>
      </p:sp>
      <p:sp>
        <p:nvSpPr>
          <p:cNvPr id="3" name="Content Placeholder 2">
            <a:extLst>
              <a:ext uri="{FF2B5EF4-FFF2-40B4-BE49-F238E27FC236}">
                <a16:creationId xmlns:a16="http://schemas.microsoft.com/office/drawing/2014/main" id="{E5A982E0-7547-6946-38A7-06078C141CCE}"/>
              </a:ext>
            </a:extLst>
          </p:cNvPr>
          <p:cNvSpPr>
            <a:spLocks noGrp="1"/>
          </p:cNvSpPr>
          <p:nvPr>
            <p:ph idx="1"/>
          </p:nvPr>
        </p:nvSpPr>
        <p:spPr/>
        <p:txBody>
          <a:bodyPr/>
          <a:lstStyle/>
          <a:p>
            <a:pPr rtl="0">
              <a:spcBef>
                <a:spcPts val="0"/>
              </a:spcBef>
              <a:spcAft>
                <a:spcPts val="0"/>
              </a:spcAft>
            </a:pPr>
            <a:r>
              <a:rPr lang="ro-RO" sz="1800" b="0" i="0" u="none" strike="noStrike" dirty="0">
                <a:solidFill>
                  <a:srgbClr val="000000"/>
                </a:solidFill>
                <a:effectLst/>
                <a:latin typeface="Calibri" panose="020F0502020204030204" pitchFamily="34" charset="0"/>
              </a:rPr>
              <a:t>Procesul descris mai devreme va oferi un back up al fișierelor de pe Chromebook-ul tău dar nu îți va asigura un back up dacă dispozitivul tău pățește ceva.</a:t>
            </a: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r>
              <a:rPr lang="ro-RO" dirty="0">
                <a:solidFill>
                  <a:srgbClr val="000000"/>
                </a:solidFill>
                <a:latin typeface="Calibri" panose="020F0502020204030204" pitchFamily="34" charset="0"/>
              </a:rPr>
              <a:t>Pentru a salva un back up al fișierelor din proiectul tău într-un „cloud”, utilizează browser-ul Chrome pentru a căuta „drive.search.com” și folosește butonul „+New” pentru a încărca fișierele. În schimbul folosirii Google Drive din browser, poți instala direct aplicația Google Drive din Play Store. </a:t>
            </a:r>
            <a:endParaRPr lang="en-US" sz="1800" i="0" u="none" strike="noStrike" dirty="0">
              <a:solidFill>
                <a:srgbClr val="000000"/>
              </a:solidFill>
              <a:latin typeface="Calibri" panose="020F0502020204030204" pitchFamily="34" charset="0"/>
            </a:endParaRPr>
          </a:p>
          <a:p>
            <a:pPr rtl="0">
              <a:spcBef>
                <a:spcPts val="0"/>
              </a:spcBef>
              <a:spcAft>
                <a:spcPts val="0"/>
              </a:spcAft>
            </a:pPr>
            <a:r>
              <a:rPr lang="ro-RO" sz="1800" b="0" i="0" u="none" strike="noStrike" dirty="0">
                <a:solidFill>
                  <a:srgbClr val="000000"/>
                </a:solidFill>
                <a:effectLst/>
                <a:latin typeface="Calibri" panose="020F0502020204030204" pitchFamily="34" charset="0"/>
              </a:rPr>
              <a:t>De asemenea, poți face back up al fișierelor pe un dispozitiv extern. De exemplu, poți salva fișierele pe un drive USB.</a:t>
            </a:r>
            <a:br>
              <a:rPr lang="en-US" dirty="0"/>
            </a:br>
            <a:endParaRPr lang="en-US" dirty="0"/>
          </a:p>
        </p:txBody>
      </p:sp>
      <p:sp>
        <p:nvSpPr>
          <p:cNvPr id="4" name="Footer Placeholder 3">
            <a:extLst>
              <a:ext uri="{FF2B5EF4-FFF2-40B4-BE49-F238E27FC236}">
                <a16:creationId xmlns:a16="http://schemas.microsoft.com/office/drawing/2014/main" id="{C627CA88-C089-839C-B260-5A21305356E0}"/>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A88FE257-5235-9FAC-242F-8BD9982CAF90}"/>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231925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lstStyle/>
          <a:p>
            <a:r>
              <a:rPr lang="ro-RO" dirty="0"/>
              <a:t>Restraurarea fișierelor în chromebook</a:t>
            </a:r>
            <a:endParaRPr lang="en-US" dirty="0"/>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a:bodyPr>
          <a:lstStyle/>
          <a:p>
            <a:pPr rtl="0">
              <a:spcBef>
                <a:spcPts val="0"/>
              </a:spcBef>
              <a:spcAft>
                <a:spcPts val="0"/>
              </a:spcAft>
            </a:pPr>
            <a:r>
              <a:rPr lang="ro-RO" sz="2400" b="0" i="0" u="none" strike="noStrike" dirty="0">
                <a:solidFill>
                  <a:srgbClr val="000000"/>
                </a:solidFill>
                <a:effectLst/>
                <a:latin typeface="Calibri" panose="020F0502020204030204" pitchFamily="34" charset="0"/>
              </a:rPr>
              <a:t>Dacă ai nevoie să restaurezi unul dintre proiectele tale dintr-un back up, utilizează Total Commander sau alt File Manager pentru Chromebook pentru a naviga în folder-ului My Projects și poți accesa fișierul prin dublu click. </a:t>
            </a:r>
            <a:endParaRPr lang="en-US" sz="2400" b="0" i="0" u="none" strike="noStrike" dirty="0">
              <a:solidFill>
                <a:srgbClr val="000000"/>
              </a:solidFill>
              <a:effectLst/>
              <a:latin typeface="Calibri" panose="020F0502020204030204" pitchFamily="34" charset="0"/>
            </a:endParaRPr>
          </a:p>
          <a:p>
            <a:pPr rtl="0">
              <a:spcBef>
                <a:spcPts val="0"/>
              </a:spcBef>
              <a:spcAft>
                <a:spcPts val="0"/>
              </a:spcAft>
            </a:pPr>
            <a:r>
              <a:rPr lang="ro-RO" sz="2400" b="0" i="0" u="none" strike="noStrike" dirty="0">
                <a:solidFill>
                  <a:srgbClr val="000000"/>
                </a:solidFill>
                <a:effectLst/>
                <a:latin typeface="Calibri" panose="020F0502020204030204" pitchFamily="34" charset="0"/>
              </a:rPr>
              <a:t>Această acțiune va încărca fișierul direct în aplicația Spike Prime.</a:t>
            </a:r>
            <a:endParaRPr lang="en-US" sz="2400" b="0" dirty="0">
              <a:effectLst/>
            </a:endParaRPr>
          </a:p>
          <a:p>
            <a:pPr marL="0" indent="0">
              <a:buNone/>
            </a:pPr>
            <a:br>
              <a:rPr lang="en-US" sz="2400" dirty="0"/>
            </a:br>
            <a:endParaRPr lang="en-US" sz="2400" dirty="0"/>
          </a:p>
        </p:txBody>
      </p:sp>
      <p:sp>
        <p:nvSpPr>
          <p:cNvPr id="4" name="Footer Placeholder 3">
            <a:extLst>
              <a:ext uri="{FF2B5EF4-FFF2-40B4-BE49-F238E27FC236}">
                <a16:creationId xmlns:a16="http://schemas.microsoft.com/office/drawing/2014/main" id="{CC053780-585A-8E17-EB11-A82162112E26}"/>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417533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normAutofit fontScale="90000"/>
          </a:bodyPr>
          <a:lstStyle/>
          <a:p>
            <a:r>
              <a:rPr lang="ro-RO" dirty="0"/>
              <a:t>Transferarea proiectului într-un alt calculator</a:t>
            </a:r>
            <a:endParaRPr lang="en-US" dirty="0"/>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a:bodyPr>
          <a:lstStyle/>
          <a:p>
            <a:pPr rtl="0">
              <a:spcBef>
                <a:spcPts val="0"/>
              </a:spcBef>
              <a:spcAft>
                <a:spcPts val="0"/>
              </a:spcAft>
            </a:pPr>
            <a:r>
              <a:rPr lang="ro-RO" sz="2400" b="0" i="0" u="none" strike="noStrike" dirty="0">
                <a:solidFill>
                  <a:srgbClr val="000000"/>
                </a:solidFill>
                <a:effectLst/>
                <a:latin typeface="Calibri" panose="020F0502020204030204" pitchFamily="34" charset="0"/>
              </a:rPr>
              <a:t>Dacă dorești să muți fișierele pe un dispozitiv Windows sau Mac, le poți copia sau descărca și să le încarci din folderul LEGO Education Spike din Documents.</a:t>
            </a:r>
            <a:endParaRPr lang="en-US" sz="2400" b="0" i="0" u="none" strike="noStrike" dirty="0">
              <a:solidFill>
                <a:srgbClr val="000000"/>
              </a:solidFill>
              <a:effectLst/>
              <a:latin typeface="Calibri" panose="020F0502020204030204" pitchFamily="34" charset="0"/>
            </a:endParaRPr>
          </a:p>
          <a:p>
            <a:pPr rtl="0">
              <a:spcBef>
                <a:spcPts val="0"/>
              </a:spcBef>
              <a:spcAft>
                <a:spcPts val="0"/>
              </a:spcAft>
            </a:pPr>
            <a:r>
              <a:rPr lang="ro-RO" sz="2400" dirty="0">
                <a:solidFill>
                  <a:srgbClr val="000000"/>
                </a:solidFill>
                <a:latin typeface="Calibri" panose="020F0502020204030204" pitchFamily="34" charset="0"/>
              </a:rPr>
              <a:t>Odată ce ai încărcat fișierele din Chromebook într-unul dintre aceste foldere, vei fi nevoit să le imporți în Spike Prime prin deschiderea unui proiect deja existent în calculator și utilizarea opțiunii File Open.</a:t>
            </a:r>
            <a:endParaRPr lang="en-US" sz="2400" b="0" i="0" u="none" strike="noStrike" dirty="0">
              <a:solidFill>
                <a:srgbClr val="000000"/>
              </a:solidFill>
              <a:effectLst/>
              <a:latin typeface="Calibri" panose="020F0502020204030204" pitchFamily="34" charset="0"/>
            </a:endParaRPr>
          </a:p>
          <a:p>
            <a:pPr rtl="0">
              <a:spcBef>
                <a:spcPts val="0"/>
              </a:spcBef>
              <a:spcAft>
                <a:spcPts val="0"/>
              </a:spcAft>
            </a:pPr>
            <a:r>
              <a:rPr lang="ro-RO" sz="2400" b="0" i="0" u="none" strike="noStrike" dirty="0">
                <a:solidFill>
                  <a:srgbClr val="000000"/>
                </a:solidFill>
                <a:effectLst/>
                <a:latin typeface="Calibri" panose="020F0502020204030204" pitchFamily="34" charset="0"/>
              </a:rPr>
              <a:t>Următorul pas este reprezentat de apariția proiectului în fereastra cu My Projects.</a:t>
            </a:r>
            <a:endParaRPr lang="en-US" sz="2400" i="0" u="none" strike="noStrike" dirty="0">
              <a:solidFill>
                <a:srgbClr val="000000"/>
              </a:solidFill>
              <a:latin typeface="Calibri" panose="020F0502020204030204" pitchFamily="34" charset="0"/>
            </a:endParaRPr>
          </a:p>
          <a:p>
            <a:pPr rtl="0">
              <a:spcBef>
                <a:spcPts val="0"/>
              </a:spcBef>
              <a:spcAft>
                <a:spcPts val="0"/>
              </a:spcAft>
            </a:pPr>
            <a:r>
              <a:rPr lang="ro-RO" sz="2400" b="0" i="0" u="none" strike="noStrike" dirty="0">
                <a:solidFill>
                  <a:srgbClr val="000000"/>
                </a:solidFill>
                <a:effectLst/>
                <a:latin typeface="Calibri" panose="020F0502020204030204" pitchFamily="34" charset="0"/>
              </a:rPr>
              <a:t>Dacă vrei să muți fișierele pe un Chromebook diferit, copiază-le sau descarcă-le pe Chromebook și folosește pașii de la restaurea proiectului.</a:t>
            </a:r>
            <a:br>
              <a:rPr lang="en-US" sz="2400" dirty="0"/>
            </a:br>
            <a:endParaRPr lang="en-US" sz="2400" dirty="0"/>
          </a:p>
        </p:txBody>
      </p:sp>
      <p:sp>
        <p:nvSpPr>
          <p:cNvPr id="4" name="Footer Placeholder 3">
            <a:extLst>
              <a:ext uri="{FF2B5EF4-FFF2-40B4-BE49-F238E27FC236}">
                <a16:creationId xmlns:a16="http://schemas.microsoft.com/office/drawing/2014/main" id="{CC053780-585A-8E17-EB11-A82162112E26}"/>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15</a:t>
            </a:fld>
            <a:endParaRPr lang="en-US"/>
          </a:p>
        </p:txBody>
      </p:sp>
    </p:spTree>
    <p:extLst>
      <p:ext uri="{BB962C8B-B14F-4D97-AF65-F5344CB8AC3E}">
        <p14:creationId xmlns:p14="http://schemas.microsoft.com/office/powerpoint/2010/main" val="339719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a:t>
            </a:r>
            <a:r>
              <a:rPr lang="ro-RO"/>
              <a:t>e</a:t>
            </a:r>
            <a:endParaRPr lang="en-US" dirty="0"/>
          </a:p>
        </p:txBody>
      </p:sp>
      <p:sp>
        <p:nvSpPr>
          <p:cNvPr id="3" name="Content Placeholder 2"/>
          <p:cNvSpPr>
            <a:spLocks noGrp="1"/>
          </p:cNvSpPr>
          <p:nvPr>
            <p:ph idx="1"/>
          </p:nvPr>
        </p:nvSpPr>
        <p:spPr>
          <a:xfrm>
            <a:off x="457200" y="1317983"/>
            <a:ext cx="8245474" cy="1145345"/>
          </a:xfrm>
        </p:spPr>
        <p:txBody>
          <a:bodyPr>
            <a:normAutofit fontScale="92500" lnSpcReduction="20000"/>
          </a:bodyPr>
          <a:lstStyle/>
          <a:p>
            <a:r>
              <a:rPr lang="ro-RO" sz="1600" dirty="0"/>
              <a:t>Această lecție de SPIKE Prime a fost realizată de </a:t>
            </a:r>
            <a:r>
              <a:rPr lang="en-US" sz="1600" dirty="0"/>
              <a:t>Sanjay </a:t>
            </a:r>
            <a:r>
              <a:rPr lang="en-US" sz="1600" dirty="0" err="1"/>
              <a:t>Seshan</a:t>
            </a:r>
            <a:r>
              <a:rPr lang="en-US" sz="1600" dirty="0"/>
              <a:t> </a:t>
            </a:r>
            <a:r>
              <a:rPr lang="ro-RO" sz="1600" dirty="0"/>
              <a:t>și</a:t>
            </a:r>
            <a:r>
              <a:rPr lang="en-US" sz="1600" dirty="0"/>
              <a:t> Arvind </a:t>
            </a:r>
            <a:r>
              <a:rPr lang="en-US" sz="1600" dirty="0" err="1"/>
              <a:t>Seshan</a:t>
            </a:r>
            <a:r>
              <a:rPr lang="ro-RO" sz="1600" dirty="0"/>
              <a:t>.</a:t>
            </a:r>
          </a:p>
          <a:p>
            <a:r>
              <a:rPr lang="ro-RO" sz="1600" dirty="0"/>
              <a:t>Mai multe lecții sunt disponibile pe </a:t>
            </a:r>
            <a:r>
              <a:rPr lang="en-US" sz="1600" dirty="0">
                <a:hlinkClick r:id="rId2"/>
              </a:rPr>
              <a:t>www.primelessons.org</a:t>
            </a:r>
            <a:endParaRPr lang="ro-RO" sz="1600" dirty="0"/>
          </a:p>
          <a:p>
            <a:r>
              <a:rPr lang="ro-RO" sz="1600" dirty="0"/>
              <a:t>Această lecție a fost tradusă în limba romană de echipa de robotică FTC – ROSOPHIA #21455 RO20</a:t>
            </a:r>
            <a:endParaRPr lang="en-US" sz="1600" dirty="0"/>
          </a:p>
        </p:txBody>
      </p:sp>
      <p:sp>
        <p:nvSpPr>
          <p:cNvPr id="4" name="Footer Placeholder 3"/>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16</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Obiectivele lecției</a:t>
            </a:r>
            <a:endParaRPr lang="en-US" dirty="0"/>
          </a:p>
        </p:txBody>
      </p:sp>
      <p:sp>
        <p:nvSpPr>
          <p:cNvPr id="3" name="Content Placeholder 2"/>
          <p:cNvSpPr>
            <a:spLocks noGrp="1"/>
          </p:cNvSpPr>
          <p:nvPr>
            <p:ph idx="1"/>
          </p:nvPr>
        </p:nvSpPr>
        <p:spPr>
          <a:xfrm>
            <a:off x="155088" y="1140007"/>
            <a:ext cx="8831580" cy="2409220"/>
          </a:xfrm>
        </p:spPr>
        <p:txBody>
          <a:bodyPr>
            <a:normAutofit/>
          </a:bodyPr>
          <a:lstStyle/>
          <a:p>
            <a:r>
              <a:rPr lang="ro-RO" dirty="0"/>
              <a:t>Învață cum să faci backup pentru fișierele SPIKE Prime pe iPad</a:t>
            </a:r>
          </a:p>
          <a:p>
            <a:r>
              <a:rPr lang="ro-RO" dirty="0"/>
              <a:t>Învață cum să faci backup pentru fișierele SPIKE Prime pe Mac Laptop</a:t>
            </a:r>
          </a:p>
          <a:p>
            <a:r>
              <a:rPr lang="ro-RO" dirty="0"/>
              <a:t>Învață cum să faci backup pentru fișierele SPIKE Prime pe Chromebook</a:t>
            </a:r>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1C94-D5B1-8F1E-4E3C-F8CD33AC9CEC}"/>
              </a:ext>
            </a:extLst>
          </p:cNvPr>
          <p:cNvSpPr>
            <a:spLocks noGrp="1"/>
          </p:cNvSpPr>
          <p:nvPr>
            <p:ph type="title"/>
          </p:nvPr>
        </p:nvSpPr>
        <p:spPr/>
        <p:txBody>
          <a:bodyPr>
            <a:normAutofit/>
          </a:bodyPr>
          <a:lstStyle/>
          <a:p>
            <a:r>
              <a:rPr lang="ro-RO" dirty="0"/>
              <a:t>De ce trebuie să faci back up la fișiere?</a:t>
            </a:r>
            <a:endParaRPr lang="en-US" dirty="0"/>
          </a:p>
        </p:txBody>
      </p:sp>
      <p:sp>
        <p:nvSpPr>
          <p:cNvPr id="3" name="Content Placeholder 2">
            <a:extLst>
              <a:ext uri="{FF2B5EF4-FFF2-40B4-BE49-F238E27FC236}">
                <a16:creationId xmlns:a16="http://schemas.microsoft.com/office/drawing/2014/main" id="{D6679849-6E21-11D3-C754-ABC55F172479}"/>
              </a:ext>
            </a:extLst>
          </p:cNvPr>
          <p:cNvSpPr>
            <a:spLocks noGrp="1"/>
          </p:cNvSpPr>
          <p:nvPr>
            <p:ph idx="1"/>
          </p:nvPr>
        </p:nvSpPr>
        <p:spPr/>
        <p:txBody>
          <a:bodyPr>
            <a:normAutofit/>
          </a:bodyPr>
          <a:lstStyle/>
          <a:p>
            <a:pPr rtl="0">
              <a:spcBef>
                <a:spcPts val="0"/>
              </a:spcBef>
              <a:spcAft>
                <a:spcPts val="0"/>
              </a:spcAft>
            </a:pPr>
            <a:r>
              <a:rPr lang="ro-RO" sz="2400" dirty="0">
                <a:solidFill>
                  <a:srgbClr val="000000"/>
                </a:solidFill>
                <a:latin typeface="Calibri" panose="020F0502020204030204" pitchFamily="34" charset="0"/>
              </a:rPr>
              <a:t>Este o idee bună să faci back up la fișiere altundeva față de iPad-ul sau laptop-ul tău, în cazul în care se întâmplă ceva cu dispozitivul tău și îți pierzi fișierele. Acest scenariu se întâmplă echipelor </a:t>
            </a:r>
            <a:r>
              <a:rPr lang="ro-RO" sz="2400" b="1" dirty="0">
                <a:solidFill>
                  <a:srgbClr val="000000"/>
                </a:solidFill>
                <a:latin typeface="Calibri" panose="020F0502020204030204" pitchFamily="34" charset="0"/>
              </a:rPr>
              <a:t>în fiecare an </a:t>
            </a:r>
            <a:r>
              <a:rPr lang="ro-RO" sz="2400" dirty="0">
                <a:solidFill>
                  <a:srgbClr val="000000"/>
                </a:solidFill>
                <a:latin typeface="Calibri" panose="020F0502020204030204" pitchFamily="34" charset="0"/>
              </a:rPr>
              <a:t>și astfel pierd luni întregi de muncă, ceea ce este foarte trist.</a:t>
            </a:r>
            <a:r>
              <a:rPr lang="en-US" sz="2400" b="0" i="0" u="none" strike="noStrike" dirty="0">
                <a:solidFill>
                  <a:srgbClr val="000000"/>
                </a:solidFill>
                <a:effectLst/>
                <a:latin typeface="Calibri" panose="020F0502020204030204" pitchFamily="34" charset="0"/>
              </a:rPr>
              <a:t> </a:t>
            </a:r>
            <a:endParaRPr lang="ro-RO" sz="2400" b="0" i="0" u="none" strike="noStrike" dirty="0">
              <a:solidFill>
                <a:srgbClr val="000000"/>
              </a:solidFill>
              <a:effectLst/>
              <a:latin typeface="Calibri" panose="020F0502020204030204" pitchFamily="34" charset="0"/>
            </a:endParaRPr>
          </a:p>
          <a:p>
            <a:pPr rtl="0">
              <a:spcBef>
                <a:spcPts val="0"/>
              </a:spcBef>
              <a:spcAft>
                <a:spcPts val="0"/>
              </a:spcAft>
            </a:pPr>
            <a:r>
              <a:rPr lang="ro-RO" sz="2400" b="0" dirty="0">
                <a:solidFill>
                  <a:srgbClr val="000000"/>
                </a:solidFill>
                <a:effectLst/>
                <a:latin typeface="Calibri" panose="020F0502020204030204" pitchFamily="34" charset="0"/>
              </a:rPr>
              <a:t>Fișierele de program pentru SPIKE</a:t>
            </a:r>
            <a:r>
              <a:rPr lang="ro-RO" sz="2400" dirty="0">
                <a:solidFill>
                  <a:srgbClr val="000000"/>
                </a:solidFill>
                <a:latin typeface="Calibri" panose="020F0502020204030204" pitchFamily="34" charset="0"/>
              </a:rPr>
              <a:t> 2 au extensia „.llsp”. Fișierele de program SPIKE 3 au extensia „.llsp3”. </a:t>
            </a:r>
          </a:p>
          <a:p>
            <a:pPr marL="0" indent="0" rtl="0">
              <a:spcBef>
                <a:spcPts val="0"/>
              </a:spcBef>
              <a:spcAft>
                <a:spcPts val="0"/>
              </a:spcAft>
              <a:buNone/>
            </a:pPr>
            <a:endParaRPr lang="ro-RO" sz="2400" dirty="0">
              <a:solidFill>
                <a:srgbClr val="000000"/>
              </a:solidFill>
              <a:latin typeface="Calibri" panose="020F0502020204030204" pitchFamily="34" charset="0"/>
            </a:endParaRPr>
          </a:p>
          <a:p>
            <a:pPr rtl="0">
              <a:spcBef>
                <a:spcPts val="0"/>
              </a:spcBef>
              <a:spcAft>
                <a:spcPts val="0"/>
              </a:spcAft>
            </a:pPr>
            <a:r>
              <a:rPr lang="ro-RO" sz="2400" b="1" dirty="0">
                <a:solidFill>
                  <a:srgbClr val="FF0000"/>
                </a:solidFill>
                <a:effectLst/>
                <a:latin typeface="Calibri" panose="020F0502020204030204" pitchFamily="34" charset="0"/>
              </a:rPr>
              <a:t>NOTĂ</a:t>
            </a:r>
            <a:r>
              <a:rPr lang="ro-RO" sz="2400" dirty="0">
                <a:solidFill>
                  <a:srgbClr val="FF0000"/>
                </a:solidFill>
                <a:latin typeface="Calibri" panose="020F0502020204030204" pitchFamily="34" charset="0"/>
              </a:rPr>
              <a:t>: </a:t>
            </a:r>
            <a:r>
              <a:rPr lang="ro-RO" sz="2400" b="1" dirty="0">
                <a:solidFill>
                  <a:srgbClr val="FF0000"/>
                </a:solidFill>
                <a:latin typeface="Calibri" panose="020F0502020204030204" pitchFamily="34" charset="0"/>
              </a:rPr>
              <a:t>Nu poți </a:t>
            </a:r>
            <a:r>
              <a:rPr lang="ro-RO" sz="2400" dirty="0">
                <a:solidFill>
                  <a:srgbClr val="FF0000"/>
                </a:solidFill>
                <a:latin typeface="Calibri" panose="020F0502020204030204" pitchFamily="34" charset="0"/>
              </a:rPr>
              <a:t>copia fișierele de pe Hub pe iPad sau laptop. Hub-ul conține cod compilat (machine language) și nu este un program care poate fi citit de oameni.</a:t>
            </a:r>
            <a:endParaRPr lang="en-US" sz="2400" b="0" dirty="0">
              <a:solidFill>
                <a:srgbClr val="FF0000"/>
              </a:solidFill>
              <a:effectLst/>
            </a:endParaRPr>
          </a:p>
          <a:p>
            <a:pPr marL="0" indent="0" rtl="0">
              <a:spcBef>
                <a:spcPts val="0"/>
              </a:spcBef>
              <a:spcAft>
                <a:spcPts val="0"/>
              </a:spcAft>
              <a:buNone/>
            </a:pPr>
            <a:br>
              <a:rPr lang="en-US" sz="1600" dirty="0"/>
            </a:br>
            <a:endParaRPr lang="en-US" sz="1600" dirty="0"/>
          </a:p>
        </p:txBody>
      </p:sp>
      <p:sp>
        <p:nvSpPr>
          <p:cNvPr id="4" name="Footer Placeholder 3">
            <a:extLst>
              <a:ext uri="{FF2B5EF4-FFF2-40B4-BE49-F238E27FC236}">
                <a16:creationId xmlns:a16="http://schemas.microsoft.com/office/drawing/2014/main" id="{4DA174B2-2025-A410-C4A9-36D0D65DC894}"/>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46D49B52-437A-573C-8B98-875D2F1EC2F7}"/>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75190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AF9-2DD0-ECBD-3563-AF7125403E39}"/>
              </a:ext>
            </a:extLst>
          </p:cNvPr>
          <p:cNvSpPr>
            <a:spLocks noGrp="1"/>
          </p:cNvSpPr>
          <p:nvPr>
            <p:ph type="title"/>
          </p:nvPr>
        </p:nvSpPr>
        <p:spPr/>
        <p:txBody>
          <a:bodyPr/>
          <a:lstStyle/>
          <a:p>
            <a:r>
              <a:rPr lang="ro-RO" dirty="0"/>
              <a:t>SETarea inițială a ipad-ului</a:t>
            </a:r>
            <a:endParaRPr lang="en-US" dirty="0"/>
          </a:p>
        </p:txBody>
      </p:sp>
      <p:sp>
        <p:nvSpPr>
          <p:cNvPr id="3" name="Content Placeholder 2">
            <a:extLst>
              <a:ext uri="{FF2B5EF4-FFF2-40B4-BE49-F238E27FC236}">
                <a16:creationId xmlns:a16="http://schemas.microsoft.com/office/drawing/2014/main" id="{A365F2E5-58E2-C8E0-0495-60DD18301913}"/>
              </a:ext>
            </a:extLst>
          </p:cNvPr>
          <p:cNvSpPr>
            <a:spLocks noGrp="1"/>
          </p:cNvSpPr>
          <p:nvPr>
            <p:ph idx="1"/>
          </p:nvPr>
        </p:nvSpPr>
        <p:spPr>
          <a:xfrm>
            <a:off x="155088" y="1140006"/>
            <a:ext cx="5429786" cy="5082601"/>
          </a:xfrm>
        </p:spPr>
        <p:txBody>
          <a:bodyPr>
            <a:normAutofit fontScale="77500" lnSpcReduction="20000"/>
          </a:bodyPr>
          <a:lstStyle/>
          <a:p>
            <a:pPr marL="0" indent="0" rtl="0">
              <a:spcBef>
                <a:spcPts val="0"/>
              </a:spcBef>
              <a:spcAft>
                <a:spcPts val="0"/>
              </a:spcAft>
              <a:buNone/>
            </a:pPr>
            <a:r>
              <a:rPr lang="ro-RO" sz="2400" dirty="0">
                <a:solidFill>
                  <a:srgbClr val="000000"/>
                </a:solidFill>
                <a:latin typeface="Calibri" panose="020F0502020204030204" pitchFamily="34" charset="0"/>
              </a:rPr>
              <a:t>Vei avea nevoie de aplicația Google Drive și de aplicația Files pentru a crea un back up pentru programe în Google Drive.</a:t>
            </a:r>
            <a:endParaRPr lang="en-US" sz="2400" b="0" dirty="0">
              <a:effectLst/>
            </a:endParaRPr>
          </a:p>
          <a:p>
            <a:pPr marL="0" indent="0" rtl="0">
              <a:spcBef>
                <a:spcPts val="200"/>
              </a:spcBef>
              <a:spcAft>
                <a:spcPts val="0"/>
              </a:spcAft>
              <a:buNone/>
            </a:pPr>
            <a:br>
              <a:rPr lang="en-US" sz="2400" b="0" dirty="0">
                <a:effectLst/>
              </a:rPr>
            </a:br>
            <a:r>
              <a:rPr lang="ro-RO" sz="2400" b="0" i="0" u="none" strike="noStrike" dirty="0">
                <a:solidFill>
                  <a:srgbClr val="2F5496"/>
                </a:solidFill>
                <a:effectLst/>
                <a:latin typeface="Calibri" panose="020F0502020204030204" pitchFamily="34" charset="0"/>
              </a:rPr>
              <a:t>Set-up pentru Google Drive:</a:t>
            </a: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Din Appstore, descarcă și instalează aplicația Google Drive. Este publicată de Google și este considerată sigură.</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Conectează-te în aplicație. Crează un folder nou și denumește-l „Spike Prime” prin apăsarea butonului „+” în partea din dreapta jos.</a:t>
            </a:r>
            <a:endParaRPr lang="en-US" sz="2400" b="0" i="0" u="none" strike="noStrike" dirty="0">
              <a:solidFill>
                <a:srgbClr val="000000"/>
              </a:solidFill>
              <a:effectLst/>
              <a:latin typeface="Calibri" panose="020F0502020204030204" pitchFamily="34" charset="0"/>
            </a:endParaRPr>
          </a:p>
          <a:p>
            <a:pPr marL="0" indent="0">
              <a:spcBef>
                <a:spcPts val="200"/>
              </a:spcBef>
              <a:spcAft>
                <a:spcPts val="0"/>
              </a:spcAft>
              <a:buNone/>
            </a:pPr>
            <a:r>
              <a:rPr lang="ro-RO" sz="2400" dirty="0">
                <a:solidFill>
                  <a:srgbClr val="2F5496"/>
                </a:solidFill>
                <a:latin typeface="Calibri" panose="020F0502020204030204" pitchFamily="34" charset="0"/>
              </a:rPr>
              <a:t>Set- up pentru Files:</a:t>
            </a:r>
            <a:endParaRPr lang="en-US" sz="2400" dirty="0">
              <a:solidFill>
                <a:srgbClr val="2F5496"/>
              </a:solidFill>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Din Appstore, descarcă și instalează aplicația Files. Este publicată de Apple și este considerată sigură.</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Deschide aplicația. În partea din dreapta, în meniul lateral, sub „Locații”, vei vedea o notificare care permite aplicației Google Drive să fie considerată locație pentru fișiere. Asigură-te că această opțiune este activată. </a:t>
            </a:r>
            <a:r>
              <a:rPr lang="ro-RO" sz="2400" dirty="0">
                <a:solidFill>
                  <a:srgbClr val="000000"/>
                </a:solidFill>
                <a:latin typeface="Calibri" panose="020F0502020204030204" pitchFamily="34" charset="0"/>
              </a:rPr>
              <a:t>În acest moment, Google Drive ar trebui să fie o locație recunoscută de dispozitiv.</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endParaRPr lang="en-US" sz="2400" b="0" i="0" u="none" strike="noStrike" dirty="0">
              <a:solidFill>
                <a:srgbClr val="000000"/>
              </a:solidFill>
              <a:effectLst/>
              <a:latin typeface="Calibri" panose="020F0502020204030204" pitchFamily="34" charset="0"/>
            </a:endParaRPr>
          </a:p>
          <a:p>
            <a:endParaRPr lang="en-US" dirty="0"/>
          </a:p>
          <a:p>
            <a:endParaRPr lang="en-US" dirty="0"/>
          </a:p>
        </p:txBody>
      </p:sp>
      <p:sp>
        <p:nvSpPr>
          <p:cNvPr id="4" name="Footer Placeholder 3">
            <a:extLst>
              <a:ext uri="{FF2B5EF4-FFF2-40B4-BE49-F238E27FC236}">
                <a16:creationId xmlns:a16="http://schemas.microsoft.com/office/drawing/2014/main" id="{E944C5BF-E41D-DF6A-58AD-51C389CDF9D2}"/>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F3FBEA27-E098-A303-2210-5285F0F32BFC}"/>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2">
            <a:extLst>
              <a:ext uri="{FF2B5EF4-FFF2-40B4-BE49-F238E27FC236}">
                <a16:creationId xmlns:a16="http://schemas.microsoft.com/office/drawing/2014/main" id="{4602A885-599B-974F-9BE2-7E2311F3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022" y="1262478"/>
            <a:ext cx="2882801" cy="216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6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A92D-930C-1FE0-3CDC-7BFF810C5AA7}"/>
              </a:ext>
            </a:extLst>
          </p:cNvPr>
          <p:cNvSpPr>
            <a:spLocks noGrp="1"/>
          </p:cNvSpPr>
          <p:nvPr>
            <p:ph type="title"/>
          </p:nvPr>
        </p:nvSpPr>
        <p:spPr/>
        <p:txBody>
          <a:bodyPr/>
          <a:lstStyle/>
          <a:p>
            <a:r>
              <a:rPr lang="ro-RO" dirty="0"/>
              <a:t>Crearea de back-up pe ipad</a:t>
            </a:r>
            <a:endParaRPr lang="en-US" dirty="0"/>
          </a:p>
        </p:txBody>
      </p:sp>
      <p:sp>
        <p:nvSpPr>
          <p:cNvPr id="3" name="Content Placeholder 2">
            <a:extLst>
              <a:ext uri="{FF2B5EF4-FFF2-40B4-BE49-F238E27FC236}">
                <a16:creationId xmlns:a16="http://schemas.microsoft.com/office/drawing/2014/main" id="{01966AFB-BA3E-48E4-59FE-2A4B7A3FDA78}"/>
              </a:ext>
            </a:extLst>
          </p:cNvPr>
          <p:cNvSpPr>
            <a:spLocks noGrp="1"/>
          </p:cNvSpPr>
          <p:nvPr>
            <p:ph idx="1"/>
          </p:nvPr>
        </p:nvSpPr>
        <p:spPr>
          <a:xfrm>
            <a:off x="155088" y="1140006"/>
            <a:ext cx="5956152" cy="5082601"/>
          </a:xfrm>
        </p:spPr>
        <p:txBody>
          <a:bodyPr>
            <a:normAutofit fontScale="92500" lnSpcReduction="10000"/>
          </a:bodyPr>
          <a:lstStyle/>
          <a:p>
            <a:pPr rtl="0" fontAlgn="base">
              <a:spcBef>
                <a:spcPts val="0"/>
              </a:spcBef>
              <a:spcAft>
                <a:spcPts val="0"/>
              </a:spcAft>
              <a:buFont typeface="+mj-lt"/>
              <a:buAutoNum type="arabicPeriod"/>
            </a:pPr>
            <a:r>
              <a:rPr lang="ro-RO" dirty="0">
                <a:solidFill>
                  <a:srgbClr val="000000"/>
                </a:solidFill>
                <a:latin typeface="Calibri" panose="020F0502020204030204" pitchFamily="34" charset="0"/>
              </a:rPr>
              <a:t>Selectează „On My iPad” din meniul de locații. Vei vedea folderele în panoul principal, unul dintre ele fiind Spike.</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dirty="0">
                <a:solidFill>
                  <a:srgbClr val="000000"/>
                </a:solidFill>
                <a:latin typeface="Calibri" panose="020F0502020204030204" pitchFamily="34" charset="0"/>
              </a:rPr>
              <a:t>Apasă pe Spike și apoi pe Lego Education Spike. Vei vedea o listă de fișiere .llsp . Acestea sunt programele tale.</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1800" b="0" i="0" u="none" strike="noStrike" dirty="0">
                <a:solidFill>
                  <a:srgbClr val="000000"/>
                </a:solidFill>
                <a:effectLst/>
                <a:latin typeface="Calibri" panose="020F0502020204030204" pitchFamily="34" charset="0"/>
              </a:rPr>
              <a:t>Selectează programele </a:t>
            </a:r>
            <a:r>
              <a:rPr lang="ro-RO" dirty="0">
                <a:solidFill>
                  <a:srgbClr val="000000"/>
                </a:solidFill>
                <a:latin typeface="Calibri" panose="020F0502020204030204" pitchFamily="34" charset="0"/>
              </a:rPr>
              <a:t>la care vrei să faci back up.</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dirty="0">
                <a:solidFill>
                  <a:srgbClr val="000000"/>
                </a:solidFill>
                <a:latin typeface="Calibri" panose="020F0502020204030204" pitchFamily="34" charset="0"/>
              </a:rPr>
              <a:t>Apasă pe opțiunea „share”/„distribuie” în meniul de jos.</a:t>
            </a:r>
            <a:endParaRPr lang="en-US" dirty="0">
              <a:solidFill>
                <a:srgbClr val="000000"/>
              </a:solidFill>
              <a:latin typeface="Calibri" panose="020F0502020204030204" pitchFamily="34" charset="0"/>
            </a:endParaRPr>
          </a:p>
          <a:p>
            <a:pPr rtl="0" fontAlgn="base">
              <a:spcBef>
                <a:spcPts val="0"/>
              </a:spcBef>
              <a:spcAft>
                <a:spcPts val="0"/>
              </a:spcAft>
              <a:buFont typeface="+mj-lt"/>
              <a:buAutoNum type="arabicPeriod"/>
            </a:pPr>
            <a:r>
              <a:rPr lang="ro-RO" sz="1800" b="0" i="0" u="none" strike="noStrike" dirty="0">
                <a:solidFill>
                  <a:srgbClr val="000000"/>
                </a:solidFill>
                <a:effectLst/>
                <a:latin typeface="Calibri" panose="020F0502020204030204" pitchFamily="34" charset="0"/>
              </a:rPr>
              <a:t>Alege din lista de programe opțiunea de Google Drive.</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dirty="0">
                <a:solidFill>
                  <a:srgbClr val="000000"/>
                </a:solidFill>
                <a:latin typeface="Calibri" panose="020F0502020204030204" pitchFamily="34" charset="0"/>
              </a:rPr>
              <a:t>În fereastra care apare, apasă pe opțiunea „My Drive” aproape de partea de jos, apoi selectează folderul „Spike Prime”.</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US" sz="1800" b="0" i="0" u="none" strike="noStrike" dirty="0" err="1">
                <a:solidFill>
                  <a:srgbClr val="000000"/>
                </a:solidFill>
                <a:effectLst/>
                <a:latin typeface="Calibri" panose="020F0502020204030204" pitchFamily="34" charset="0"/>
              </a:rPr>
              <a:t>În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momentul</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în</a:t>
            </a:r>
            <a:r>
              <a:rPr lang="en-US" sz="1800" b="0" i="0" u="none" strike="noStrike" dirty="0">
                <a:solidFill>
                  <a:srgbClr val="000000"/>
                </a:solidFill>
                <a:effectLst/>
                <a:latin typeface="Calibri" panose="020F0502020204030204" pitchFamily="34" charset="0"/>
              </a:rPr>
              <a:t> care </a:t>
            </a:r>
            <a:r>
              <a:rPr lang="en-US" sz="1800" b="0" i="0" u="none" strike="noStrike" dirty="0" err="1">
                <a:solidFill>
                  <a:srgbClr val="000000"/>
                </a:solidFill>
                <a:effectLst/>
                <a:latin typeface="Calibri" panose="020F0502020204030204" pitchFamily="34" charset="0"/>
              </a:rPr>
              <a:t>te</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afli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în</a:t>
            </a:r>
            <a:r>
              <a:rPr lang="en-US" sz="1800" b="0" i="0" u="none" strike="noStrike" dirty="0">
                <a:solidFill>
                  <a:srgbClr val="000000"/>
                </a:solidFill>
                <a:effectLst/>
                <a:latin typeface="Calibri" panose="020F0502020204030204" pitchFamily="34" charset="0"/>
              </a:rPr>
              <a:t> folder, </a:t>
            </a:r>
            <a:r>
              <a:rPr lang="en-US" sz="1800" b="0" i="0" u="none" strike="noStrike" dirty="0" err="1">
                <a:solidFill>
                  <a:srgbClr val="000000"/>
                </a:solidFill>
                <a:effectLst/>
                <a:latin typeface="Calibri" panose="020F0502020204030204" pitchFamily="34" charset="0"/>
              </a:rPr>
              <a:t>apasă</a:t>
            </a:r>
            <a:r>
              <a:rPr lang="en-US" sz="1800" b="0" i="0" u="none" strike="noStrike" dirty="0">
                <a:solidFill>
                  <a:srgbClr val="000000"/>
                </a:solidFill>
                <a:effectLst/>
                <a:latin typeface="Calibri" panose="020F0502020204030204" pitchFamily="34" charset="0"/>
              </a:rPr>
              <a:t> pe </a:t>
            </a:r>
            <a:r>
              <a:rPr lang="en-US" sz="1800" b="0" i="0" u="none" strike="noStrike" dirty="0" err="1">
                <a:solidFill>
                  <a:srgbClr val="000000"/>
                </a:solidFill>
                <a:effectLst/>
                <a:latin typeface="Calibri" panose="020F0502020204030204" pitchFamily="34" charset="0"/>
              </a:rPr>
              <a:t>opțiunea</a:t>
            </a:r>
            <a:r>
              <a:rPr lang="en-US" sz="1800" b="0" i="0" u="none" strike="noStrike" dirty="0">
                <a:solidFill>
                  <a:srgbClr val="000000"/>
                </a:solidFill>
                <a:effectLst/>
                <a:latin typeface="Calibri" panose="020F0502020204030204" pitchFamily="34" charset="0"/>
              </a:rPr>
              <a:t> „Create Folder” </a:t>
            </a:r>
            <a:r>
              <a:rPr lang="en-US" sz="1800" b="0" i="0" u="none" strike="noStrike" dirty="0" err="1">
                <a:solidFill>
                  <a:srgbClr val="000000"/>
                </a:solidFill>
                <a:effectLst/>
                <a:latin typeface="Calibri" panose="020F0502020204030204" pitchFamily="34" charset="0"/>
              </a:rPr>
              <a:t>în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partea</a:t>
            </a:r>
            <a:r>
              <a:rPr lang="en-US" sz="1800" b="0" i="0" u="none" strike="noStrike" dirty="0">
                <a:solidFill>
                  <a:srgbClr val="000000"/>
                </a:solidFill>
                <a:effectLst/>
                <a:latin typeface="Calibri" panose="020F0502020204030204" pitchFamily="34" charset="0"/>
              </a:rPr>
              <a:t> din </a:t>
            </a:r>
            <a:r>
              <a:rPr lang="en-US" sz="1800" b="0" i="0" u="none" strike="noStrike" dirty="0" err="1">
                <a:solidFill>
                  <a:srgbClr val="000000"/>
                </a:solidFill>
                <a:effectLst/>
                <a:latin typeface="Calibri" panose="020F0502020204030204" pitchFamily="34" charset="0"/>
              </a:rPr>
              <a:t>dreapta</a:t>
            </a:r>
            <a:r>
              <a:rPr lang="en-US" sz="1800" b="0" i="0" u="none" strike="noStrike" dirty="0">
                <a:solidFill>
                  <a:srgbClr val="000000"/>
                </a:solidFill>
                <a:effectLst/>
                <a:latin typeface="Calibri" panose="020F0502020204030204" pitchFamily="34" charset="0"/>
              </a:rPr>
              <a:t> sus. </a:t>
            </a:r>
            <a:r>
              <a:rPr lang="en-US" sz="1800" b="0" i="0" u="none" strike="noStrike" dirty="0" err="1">
                <a:solidFill>
                  <a:srgbClr val="000000"/>
                </a:solidFill>
                <a:effectLst/>
                <a:latin typeface="Calibri" panose="020F0502020204030204" pitchFamily="34" charset="0"/>
              </a:rPr>
              <a:t>Crează</a:t>
            </a:r>
            <a:r>
              <a:rPr lang="en-US" sz="1800" b="0" i="0" u="none" strike="noStrike" dirty="0">
                <a:solidFill>
                  <a:srgbClr val="000000"/>
                </a:solidFill>
                <a:effectLst/>
                <a:latin typeface="Calibri" panose="020F0502020204030204" pitchFamily="34" charset="0"/>
              </a:rPr>
              <a:t> un folder </a:t>
            </a:r>
            <a:r>
              <a:rPr lang="en-US" sz="1800" b="0" i="0" u="none" strike="noStrike" dirty="0" err="1">
                <a:solidFill>
                  <a:srgbClr val="000000"/>
                </a:solidFill>
                <a:effectLst/>
                <a:latin typeface="Calibri" panose="020F0502020204030204" pitchFamily="34" charset="0"/>
              </a:rPr>
              <a:t>nou</a:t>
            </a:r>
            <a:r>
              <a:rPr lang="en-US" sz="1800" b="0" i="0" u="none" strike="noStrike" dirty="0">
                <a:solidFill>
                  <a:srgbClr val="000000"/>
                </a:solidFill>
                <a:effectLst/>
                <a:latin typeface="Calibri" panose="020F0502020204030204" pitchFamily="34" charset="0"/>
              </a:rPr>
              <a:t> cu data </a:t>
            </a:r>
            <a:r>
              <a:rPr lang="en-US" sz="1800" b="0" i="0" u="none" strike="noStrike" dirty="0" err="1">
                <a:solidFill>
                  <a:srgbClr val="000000"/>
                </a:solidFill>
                <a:effectLst/>
                <a:latin typeface="Calibri" panose="020F0502020204030204" pitchFamily="34" charset="0"/>
              </a:rPr>
              <a:t>zilei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curente</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după</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tiparul</a:t>
            </a:r>
            <a:r>
              <a:rPr lang="en-US" sz="1800" b="0" i="0" u="none" strike="noStrike" dirty="0">
                <a:solidFill>
                  <a:srgbClr val="000000"/>
                </a:solidFill>
                <a:effectLst/>
                <a:latin typeface="Calibri" panose="020F0502020204030204" pitchFamily="34" charset="0"/>
              </a:rPr>
              <a:t> AAAA/LL/ZZ, de </a:t>
            </a:r>
            <a:r>
              <a:rPr lang="en-US" sz="1800" b="0" i="0" u="none" strike="noStrike" dirty="0" err="1">
                <a:solidFill>
                  <a:srgbClr val="000000"/>
                </a:solidFill>
                <a:effectLst/>
                <a:latin typeface="Calibri" panose="020F0502020204030204" pitchFamily="34" charset="0"/>
              </a:rPr>
              <a:t>exemplu</a:t>
            </a:r>
            <a:r>
              <a:rPr lang="en-US" sz="1800" b="0" i="0" u="none" strike="noStrike" dirty="0">
                <a:solidFill>
                  <a:srgbClr val="000000"/>
                </a:solidFill>
                <a:effectLst/>
                <a:latin typeface="Calibri" panose="020F0502020204030204" pitchFamily="34" charset="0"/>
              </a:rPr>
              <a:t> 2021/10/25. </a:t>
            </a:r>
            <a:r>
              <a:rPr lang="en-US" sz="1800" b="1" i="0" u="none" strike="noStrike" dirty="0">
                <a:solidFill>
                  <a:srgbClr val="000000"/>
                </a:solidFill>
                <a:effectLst/>
                <a:latin typeface="Calibri" panose="020F0502020204030204" pitchFamily="34" charset="0"/>
              </a:rPr>
              <a:t>ÎNTOTDEAUNA </a:t>
            </a:r>
            <a:r>
              <a:rPr lang="en-US" sz="1800" b="1" i="0" u="none" strike="noStrike" dirty="0" err="1">
                <a:solidFill>
                  <a:srgbClr val="000000"/>
                </a:solidFill>
                <a:effectLst/>
                <a:latin typeface="Calibri" panose="020F0502020204030204" pitchFamily="34" charset="0"/>
              </a:rPr>
              <a:t>creează</a:t>
            </a:r>
            <a:r>
              <a:rPr lang="en-US" sz="1800" b="1" i="0" u="none" strike="noStrike" dirty="0">
                <a:solidFill>
                  <a:srgbClr val="000000"/>
                </a:solidFill>
                <a:effectLst/>
                <a:latin typeface="Calibri" panose="020F0502020204030204" pitchFamily="34" charset="0"/>
              </a:rPr>
              <a:t> un folder </a:t>
            </a:r>
            <a:r>
              <a:rPr lang="en-US" sz="1800" b="1" i="0" u="none" strike="noStrike" dirty="0" err="1">
                <a:solidFill>
                  <a:srgbClr val="000000"/>
                </a:solidFill>
                <a:effectLst/>
                <a:latin typeface="Calibri" panose="020F0502020204030204" pitchFamily="34" charset="0"/>
              </a:rPr>
              <a:t>nou</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când</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faci</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modificări</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într</a:t>
            </a:r>
            <a:r>
              <a:rPr lang="en-US" sz="1800" b="1" i="0" u="none" strike="noStrike" dirty="0">
                <a:solidFill>
                  <a:srgbClr val="000000"/>
                </a:solidFill>
                <a:effectLst/>
                <a:latin typeface="Calibri" panose="020F0502020204030204" pitchFamily="34" charset="0"/>
              </a:rPr>
              <a:t>-un program. </a:t>
            </a:r>
            <a:r>
              <a:rPr lang="en-US" sz="1800" b="0" i="0" u="none" strike="noStrike" dirty="0" err="1">
                <a:solidFill>
                  <a:srgbClr val="000000"/>
                </a:solidFill>
                <a:effectLst/>
                <a:latin typeface="Calibri" panose="020F0502020204030204" pitchFamily="34" charset="0"/>
              </a:rPr>
              <a:t>În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acest</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fel</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te</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poți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întoarce</a:t>
            </a:r>
            <a:r>
              <a:rPr lang="en-US" sz="1800" b="0" i="0" u="none" strike="noStrike" dirty="0">
                <a:solidFill>
                  <a:srgbClr val="000000"/>
                </a:solidFill>
                <a:effectLst/>
                <a:latin typeface="Calibri" panose="020F0502020204030204" pitchFamily="34" charset="0"/>
              </a:rPr>
              <a:t> la o </a:t>
            </a:r>
            <a:r>
              <a:rPr lang="en-US" sz="1800" b="0" i="0" u="none" strike="noStrike" dirty="0" err="1">
                <a:solidFill>
                  <a:srgbClr val="000000"/>
                </a:solidFill>
                <a:effectLst/>
                <a:latin typeface="Calibri" panose="020F0502020204030204" pitchFamily="34" charset="0"/>
              </a:rPr>
              <a:t>versiune</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trecută</a:t>
            </a:r>
            <a:r>
              <a:rPr lang="en-US" sz="1800" b="0" i="0" u="none" strike="noStrike" dirty="0">
                <a:solidFill>
                  <a:srgbClr val="000000"/>
                </a:solidFill>
                <a:effectLst/>
                <a:latin typeface="Calibri" panose="020F0502020204030204" pitchFamily="34" charset="0"/>
              </a:rPr>
              <a:t> a </a:t>
            </a:r>
            <a:r>
              <a:rPr lang="en-US" sz="1800" b="0" i="0" u="none" strike="noStrike" dirty="0" err="1">
                <a:solidFill>
                  <a:srgbClr val="000000"/>
                </a:solidFill>
                <a:effectLst/>
                <a:latin typeface="Calibri" panose="020F0502020204030204" pitchFamily="34" charset="0"/>
              </a:rPr>
              <a:t>programului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dacă</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este</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nevoie</a:t>
            </a:r>
            <a:r>
              <a:rPr lang="en-US" sz="1800" b="0" i="0" u="none" strike="noStrike" dirty="0">
                <a:solidFill>
                  <a:srgbClr val="000000"/>
                </a:solidFill>
                <a:effectLst/>
                <a:latin typeface="Calibri" panose="020F0502020204030204" pitchFamily="34" charset="0"/>
              </a:rPr>
              <a:t>. </a:t>
            </a:r>
            <a:endParaRPr lang="ro-RO"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1800" b="0" i="0" u="none" strike="noStrike" dirty="0">
                <a:solidFill>
                  <a:srgbClr val="000000"/>
                </a:solidFill>
                <a:effectLst/>
                <a:latin typeface="Calibri" panose="020F0502020204030204" pitchFamily="34" charset="0"/>
              </a:rPr>
              <a:t>Odată ce folder-ul este creat, apasă pe opțiunea „Save here” din partea dreaptă jos. Vei fi întors la fereastra principală.</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1800" b="0" i="0" u="none" strike="noStrike" dirty="0">
                <a:solidFill>
                  <a:srgbClr val="000000"/>
                </a:solidFill>
                <a:effectLst/>
                <a:latin typeface="Calibri" panose="020F0502020204030204" pitchFamily="34" charset="0"/>
              </a:rPr>
              <a:t>Încarcă fișierele selectate prin selectearea opțiunii „Upload” din partea dreaptă sus.</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1800" b="0" i="0" u="none" strike="noStrike" dirty="0">
                <a:solidFill>
                  <a:srgbClr val="000000"/>
                </a:solidFill>
                <a:effectLst/>
                <a:latin typeface="Calibri" panose="020F0502020204030204" pitchFamily="34" charset="0"/>
              </a:rPr>
              <a:t>Programele tale sunt acum salvate în Google Drive.</a:t>
            </a:r>
            <a:endParaRPr lang="en-US" sz="1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endParaRPr lang="en-US" sz="1800" b="0" i="0" u="none" strike="noStrike" dirty="0">
              <a:solidFill>
                <a:srgbClr val="000000"/>
              </a:solidFill>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C6F18448-F0BE-F305-EB56-B77767512571}"/>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203E3DF7-F2ED-767D-D458-E82D458AAC28}"/>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2052" name="Picture 4">
            <a:extLst>
              <a:ext uri="{FF2B5EF4-FFF2-40B4-BE49-F238E27FC236}">
                <a16:creationId xmlns:a16="http://schemas.microsoft.com/office/drawing/2014/main" id="{4B4D250D-D1E1-88E9-FB95-2F1E23155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183" y="2878247"/>
            <a:ext cx="2248102"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F99A42-DC6A-BB29-FB4B-D803778CD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632" y="4597374"/>
            <a:ext cx="2253653"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657FACF-5A31-6C57-C124-3E50A05FA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632" y="1135119"/>
            <a:ext cx="2202603" cy="165368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6881891C-3274-2153-3F5F-1E2F52642966}"/>
              </a:ext>
            </a:extLst>
          </p:cNvPr>
          <p:cNvSpPr/>
          <p:nvPr/>
        </p:nvSpPr>
        <p:spPr>
          <a:xfrm>
            <a:off x="8131127" y="1491174"/>
            <a:ext cx="534572" cy="7023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C518D6-F85E-F6FA-7BBC-9459A1A03D6E}"/>
              </a:ext>
            </a:extLst>
          </p:cNvPr>
          <p:cNvSpPr/>
          <p:nvPr/>
        </p:nvSpPr>
        <p:spPr>
          <a:xfrm>
            <a:off x="8219961" y="2795413"/>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0A8A06-86B5-8861-97E1-1B46EA0CADBD}"/>
              </a:ext>
            </a:extLst>
          </p:cNvPr>
          <p:cNvSpPr/>
          <p:nvPr/>
        </p:nvSpPr>
        <p:spPr>
          <a:xfrm>
            <a:off x="6593632" y="5974860"/>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19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D78D-E545-0769-3E48-F02966374904}"/>
              </a:ext>
            </a:extLst>
          </p:cNvPr>
          <p:cNvSpPr>
            <a:spLocks noGrp="1"/>
          </p:cNvSpPr>
          <p:nvPr>
            <p:ph type="title"/>
          </p:nvPr>
        </p:nvSpPr>
        <p:spPr/>
        <p:txBody>
          <a:bodyPr/>
          <a:lstStyle/>
          <a:p>
            <a:r>
              <a:rPr lang="ro-RO" dirty="0"/>
              <a:t>Restaurarea fișierelor pe ipad</a:t>
            </a:r>
            <a:endParaRPr lang="en-US" dirty="0"/>
          </a:p>
        </p:txBody>
      </p:sp>
      <p:sp>
        <p:nvSpPr>
          <p:cNvPr id="3" name="Content Placeholder 2">
            <a:extLst>
              <a:ext uri="{FF2B5EF4-FFF2-40B4-BE49-F238E27FC236}">
                <a16:creationId xmlns:a16="http://schemas.microsoft.com/office/drawing/2014/main" id="{B8C3360F-F3C0-CA0F-57DF-B9D60BB64933}"/>
              </a:ext>
            </a:extLst>
          </p:cNvPr>
          <p:cNvSpPr>
            <a:spLocks noGrp="1"/>
          </p:cNvSpPr>
          <p:nvPr>
            <p:ph idx="1"/>
          </p:nvPr>
        </p:nvSpPr>
        <p:spPr/>
        <p:txBody>
          <a:bodyPr>
            <a:normAutofit lnSpcReduction="10000"/>
          </a:bodyPr>
          <a:lstStyle/>
          <a:p>
            <a:pPr rtl="0" fontAlgn="base">
              <a:spcBef>
                <a:spcPts val="0"/>
              </a:spcBef>
              <a:spcAft>
                <a:spcPts val="0"/>
              </a:spcAft>
              <a:buFont typeface="+mj-lt"/>
              <a:buAutoNum type="arabicPeriod"/>
            </a:pPr>
            <a:r>
              <a:rPr lang="ro-RO" sz="2800" b="0" i="0" u="none" strike="noStrike" dirty="0">
                <a:solidFill>
                  <a:srgbClr val="000000"/>
                </a:solidFill>
                <a:effectLst/>
                <a:latin typeface="Calibri" panose="020F0502020204030204" pitchFamily="34" charset="0"/>
              </a:rPr>
              <a:t>În aplicația Files, du-te la Google Drive și alege locația în care se află fișierul tău.</a:t>
            </a:r>
            <a:endParaRPr lang="en-US" sz="2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800" b="0" i="0" u="none" strike="noStrike" dirty="0">
                <a:solidFill>
                  <a:srgbClr val="000000"/>
                </a:solidFill>
                <a:effectLst/>
                <a:latin typeface="Calibri" panose="020F0502020204030204" pitchFamily="34" charset="0"/>
              </a:rPr>
              <a:t>Apasă pe fișierul respectiv și adu-l în „On My iPad” din meniul de locații. Menține fișierul apăsat.</a:t>
            </a:r>
            <a:endParaRPr lang="en-US" sz="2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800" b="0" i="0" u="none" strike="noStrike" dirty="0">
                <a:solidFill>
                  <a:srgbClr val="000000"/>
                </a:solidFill>
                <a:effectLst/>
                <a:latin typeface="Calibri" panose="020F0502020204030204" pitchFamily="34" charset="0"/>
              </a:rPr>
              <a:t>Folderul se va deschide. Cât timp fișierul este apăsat, adu-l în dreptul folderului Spike. Acesta se va deschide.</a:t>
            </a:r>
            <a:endParaRPr lang="en-US" sz="2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800" b="0" i="0" u="none" strike="noStrike" dirty="0">
                <a:solidFill>
                  <a:srgbClr val="000000"/>
                </a:solidFill>
                <a:effectLst/>
                <a:latin typeface="Calibri" panose="020F0502020204030204" pitchFamily="34" charset="0"/>
              </a:rPr>
              <a:t>Du-te apoi în folderul Lego Education Spike. Acesta se va deschide.</a:t>
            </a:r>
            <a:endParaRPr lang="en-US" sz="28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800" b="0" i="0" u="none" strike="noStrike" dirty="0">
                <a:solidFill>
                  <a:srgbClr val="000000"/>
                </a:solidFill>
                <a:effectLst/>
                <a:latin typeface="Calibri" panose="020F0502020204030204" pitchFamily="34" charset="0"/>
              </a:rPr>
              <a:t>Adu fișierul în această locație. Poți înlocui un fișier deja existent sau poți salva o nouă copie a acestuia. Aceastea vor fi disponibile în proiecte tale când vei deschide aplicația.</a:t>
            </a:r>
            <a:endParaRPr lang="en-US" sz="2800" b="0" i="0" u="none" strike="noStrike" dirty="0">
              <a:solidFill>
                <a:srgbClr val="000000"/>
              </a:solidFill>
              <a:effectLst/>
              <a:latin typeface="Calibri" panose="020F0502020204030204" pitchFamily="34" charset="0"/>
            </a:endParaRPr>
          </a:p>
          <a:p>
            <a:endParaRPr lang="en-US" sz="2800" dirty="0"/>
          </a:p>
        </p:txBody>
      </p:sp>
      <p:sp>
        <p:nvSpPr>
          <p:cNvPr id="4" name="Footer Placeholder 3">
            <a:extLst>
              <a:ext uri="{FF2B5EF4-FFF2-40B4-BE49-F238E27FC236}">
                <a16:creationId xmlns:a16="http://schemas.microsoft.com/office/drawing/2014/main" id="{5576F1B7-9AC2-0EF9-1029-07FDFBE34535}"/>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8527AFD8-B64C-5B44-A04A-F0F469540930}"/>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2595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ro-RO" dirty="0"/>
              <a:t>SETup-ul inițial pe mac</a:t>
            </a:r>
            <a:endParaRPr lang="en-US" dirty="0"/>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a:bodyPr>
          <a:lstStyle/>
          <a:p>
            <a:pPr rtl="0">
              <a:spcBef>
                <a:spcPts val="0"/>
              </a:spcBef>
              <a:spcAft>
                <a:spcPts val="0"/>
              </a:spcAft>
            </a:pPr>
            <a:r>
              <a:rPr lang="ro-RO" sz="2800" b="0" i="0" u="none" strike="noStrike" dirty="0">
                <a:solidFill>
                  <a:srgbClr val="000000"/>
                </a:solidFill>
                <a:effectLst/>
                <a:latin typeface="Calibri" panose="020F0502020204030204" pitchFamily="34" charset="0"/>
              </a:rPr>
              <a:t>Pe un laptop Mac, fișierele de program cu extensia .llsp sunt stocate în două locații:</a:t>
            </a:r>
            <a:endParaRPr lang="en-US" sz="2800" b="0" dirty="0">
              <a:effectLst/>
            </a:endParaRPr>
          </a:p>
          <a:p>
            <a:pPr lvl="1" fontAlgn="base">
              <a:spcBef>
                <a:spcPts val="0"/>
              </a:spcBef>
              <a:spcAft>
                <a:spcPts val="0"/>
              </a:spcAft>
              <a:buFont typeface="+mj-lt"/>
              <a:buAutoNum type="arabicPeriod"/>
            </a:pPr>
            <a:r>
              <a:rPr lang="en-US" sz="2400" b="0" i="0" u="none" strike="noStrike" dirty="0">
                <a:solidFill>
                  <a:srgbClr val="000000"/>
                </a:solidFill>
                <a:effectLst/>
                <a:latin typeface="Courier" panose="02070309020205020404" pitchFamily="49" charset="0"/>
              </a:rPr>
              <a:t>~/Library/Containers/Spike/Data/Documents/LEGO Education SPIKE/</a:t>
            </a:r>
          </a:p>
          <a:p>
            <a:pPr lvl="1" fontAlgn="base">
              <a:spcBef>
                <a:spcPts val="0"/>
              </a:spcBef>
              <a:spcAft>
                <a:spcPts val="0"/>
              </a:spcAft>
              <a:buFont typeface="+mj-lt"/>
              <a:buAutoNum type="arabicPeriod"/>
            </a:pPr>
            <a:r>
              <a:rPr lang="en-US" sz="2400" b="0" i="0" u="none" strike="noStrike" dirty="0">
                <a:solidFill>
                  <a:srgbClr val="000000"/>
                </a:solidFill>
                <a:effectLst/>
                <a:latin typeface="Courier" panose="02070309020205020404" pitchFamily="49" charset="0"/>
              </a:rPr>
              <a:t>~/Documents</a:t>
            </a:r>
          </a:p>
          <a:p>
            <a:pPr rtl="0">
              <a:spcBef>
                <a:spcPts val="200"/>
              </a:spcBef>
              <a:spcAft>
                <a:spcPts val="0"/>
              </a:spcAft>
            </a:pPr>
            <a:r>
              <a:rPr lang="ro-RO" sz="2800" b="0" i="0" u="none" strike="noStrike" dirty="0">
                <a:solidFill>
                  <a:srgbClr val="2F5496"/>
                </a:solidFill>
                <a:effectLst/>
                <a:latin typeface="Calibri" panose="020F0502020204030204" pitchFamily="34" charset="0"/>
              </a:rPr>
              <a:t>Setup de Google Drive</a:t>
            </a:r>
            <a:endParaRPr lang="en-US" sz="2800" b="1" dirty="0">
              <a:effectLst/>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Du-te în Google Drive</a:t>
            </a:r>
            <a:endParaRPr lang="en-US" sz="2400" b="0" i="0" u="none" strike="noStrike" dirty="0">
              <a:solidFill>
                <a:srgbClr val="000000"/>
              </a:solidFill>
              <a:effectLst/>
              <a:latin typeface="Calibri" panose="020F0502020204030204" pitchFamily="34" charset="0"/>
            </a:endParaRPr>
          </a:p>
          <a:p>
            <a:pPr lvl="1"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Creează un nou folder numit „Spike Prime”.</a:t>
            </a:r>
            <a:endParaRPr lang="en-US" sz="2400" b="0" i="0" u="none" strike="noStrike" dirty="0">
              <a:solidFill>
                <a:srgbClr val="000000"/>
              </a:solidFill>
              <a:effectLst/>
              <a:latin typeface="Calibri" panose="020F0502020204030204" pitchFamily="34" charset="0"/>
            </a:endParaRPr>
          </a:p>
        </p:txBody>
      </p:sp>
      <p:sp>
        <p:nvSpPr>
          <p:cNvPr id="4" name="Footer Placeholder 3">
            <a:extLst>
              <a:ext uri="{FF2B5EF4-FFF2-40B4-BE49-F238E27FC236}">
                <a16:creationId xmlns:a16="http://schemas.microsoft.com/office/drawing/2014/main" id="{73BA2472-EA51-C0B6-E8B7-D978ACDDCA28}"/>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0848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ro-RO" dirty="0"/>
              <a:t>Crearea de back up pe mac</a:t>
            </a:r>
            <a:endParaRPr lang="en-US" dirty="0"/>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lnSpcReduction="10000"/>
          </a:bodyPr>
          <a:lstStyle/>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Deschide aplicația Finder.</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Din toolbar, apasă pe opțiunile Go -</a:t>
            </a:r>
            <a:r>
              <a:rPr lang="en-US" sz="2400" b="0" i="0" u="none" strike="noStrike" dirty="0">
                <a:solidFill>
                  <a:srgbClr val="000000"/>
                </a:solidFill>
                <a:effectLst/>
                <a:latin typeface="Calibri" panose="020F0502020204030204" pitchFamily="34" charset="0"/>
              </a:rPr>
              <a:t>&gt;</a:t>
            </a:r>
            <a:r>
              <a:rPr lang="ro-RO" sz="2400" b="0" i="0" u="none" strike="noStrike" dirty="0">
                <a:solidFill>
                  <a:srgbClr val="000000"/>
                </a:solidFill>
                <a:effectLst/>
                <a:latin typeface="Calibri" panose="020F0502020204030204" pitchFamily="34" charset="0"/>
              </a:rPr>
              <a:t> Go to folder și apoi copiază prima locație afișată anterior.</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Ar trebui să îți apară o listă de .llsp. Dacă ceea ce cauți nu se află aici, încearcă cea de-a doua locație.</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Deschide fereastra de browser și du-te în Google Drive, în folderul Spike Prime.</a:t>
            </a:r>
            <a:endParaRPr lang="en-US" sz="24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Apasă </a:t>
            </a:r>
            <a:r>
              <a:rPr lang="en-US" sz="2400" b="0" i="0" u="none" strike="noStrike" dirty="0">
                <a:solidFill>
                  <a:srgbClr val="000000"/>
                </a:solidFill>
                <a:effectLst/>
                <a:latin typeface="Calibri" panose="020F0502020204030204" pitchFamily="34" charset="0"/>
              </a:rPr>
              <a:t>pe </a:t>
            </a:r>
            <a:r>
              <a:rPr lang="en-US" sz="2400" b="0" i="0" u="none" strike="noStrike" dirty="0" err="1">
                <a:solidFill>
                  <a:srgbClr val="000000"/>
                </a:solidFill>
                <a:effectLst/>
                <a:latin typeface="Calibri" panose="020F0502020204030204" pitchFamily="34" charset="0"/>
              </a:rPr>
              <a:t>opțiunea</a:t>
            </a:r>
            <a:r>
              <a:rPr lang="en-US" sz="2400" b="0" i="0" u="none" strike="noStrike" dirty="0">
                <a:solidFill>
                  <a:srgbClr val="000000"/>
                </a:solidFill>
                <a:effectLst/>
                <a:latin typeface="Calibri" panose="020F0502020204030204" pitchFamily="34" charset="0"/>
              </a:rPr>
              <a:t> „Create Folder” </a:t>
            </a:r>
            <a:r>
              <a:rPr lang="en-US" sz="2400" b="0" i="0" u="none" strike="noStrike" dirty="0" err="1">
                <a:solidFill>
                  <a:srgbClr val="000000"/>
                </a:solidFill>
                <a:effectLst/>
                <a:latin typeface="Calibri" panose="020F0502020204030204" pitchFamily="34" charset="0"/>
              </a:rPr>
              <a:t>în</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partea</a:t>
            </a:r>
            <a:r>
              <a:rPr lang="en-US" sz="2400" b="0" i="0" u="none" strike="noStrike" dirty="0">
                <a:solidFill>
                  <a:srgbClr val="000000"/>
                </a:solidFill>
                <a:effectLst/>
                <a:latin typeface="Calibri" panose="020F0502020204030204" pitchFamily="34" charset="0"/>
              </a:rPr>
              <a:t> din </a:t>
            </a:r>
            <a:r>
              <a:rPr lang="en-US" sz="2400" b="0" i="0" u="none" strike="noStrike" dirty="0" err="1">
                <a:solidFill>
                  <a:srgbClr val="000000"/>
                </a:solidFill>
                <a:effectLst/>
                <a:latin typeface="Calibri" panose="020F0502020204030204" pitchFamily="34" charset="0"/>
              </a:rPr>
              <a:t>dreapta</a:t>
            </a:r>
            <a:r>
              <a:rPr lang="en-US" sz="2400" b="0" i="0" u="none" strike="noStrike" dirty="0">
                <a:solidFill>
                  <a:srgbClr val="000000"/>
                </a:solidFill>
                <a:effectLst/>
                <a:latin typeface="Calibri" panose="020F0502020204030204" pitchFamily="34" charset="0"/>
              </a:rPr>
              <a:t> sus. </a:t>
            </a:r>
            <a:r>
              <a:rPr lang="en-US" sz="2400" b="0" i="0" u="none" strike="noStrike" dirty="0" err="1">
                <a:solidFill>
                  <a:srgbClr val="000000"/>
                </a:solidFill>
                <a:effectLst/>
                <a:latin typeface="Calibri" panose="020F0502020204030204" pitchFamily="34" charset="0"/>
              </a:rPr>
              <a:t>Crează</a:t>
            </a:r>
            <a:r>
              <a:rPr lang="en-US" sz="2400" b="0" i="0" u="none" strike="noStrike" dirty="0">
                <a:solidFill>
                  <a:srgbClr val="000000"/>
                </a:solidFill>
                <a:effectLst/>
                <a:latin typeface="Calibri" panose="020F0502020204030204" pitchFamily="34" charset="0"/>
              </a:rPr>
              <a:t> un folder </a:t>
            </a:r>
            <a:r>
              <a:rPr lang="en-US" sz="2400" b="0" i="0" u="none" strike="noStrike" dirty="0" err="1">
                <a:solidFill>
                  <a:srgbClr val="000000"/>
                </a:solidFill>
                <a:effectLst/>
                <a:latin typeface="Calibri" panose="020F0502020204030204" pitchFamily="34" charset="0"/>
              </a:rPr>
              <a:t>nou</a:t>
            </a:r>
            <a:r>
              <a:rPr lang="en-US" sz="2400" b="0" i="0" u="none" strike="noStrike" dirty="0">
                <a:solidFill>
                  <a:srgbClr val="000000"/>
                </a:solidFill>
                <a:effectLst/>
                <a:latin typeface="Calibri" panose="020F0502020204030204" pitchFamily="34" charset="0"/>
              </a:rPr>
              <a:t> cu data </a:t>
            </a:r>
            <a:r>
              <a:rPr lang="en-US" sz="2400" b="0" i="0" u="none" strike="noStrike" dirty="0" err="1">
                <a:solidFill>
                  <a:srgbClr val="000000"/>
                </a:solidFill>
                <a:effectLst/>
                <a:latin typeface="Calibri" panose="020F0502020204030204" pitchFamily="34" charset="0"/>
              </a:rPr>
              <a:t>zilei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curente</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după</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tiparul</a:t>
            </a:r>
            <a:r>
              <a:rPr lang="en-US" sz="2400" b="0" i="0" u="none" strike="noStrike" dirty="0">
                <a:solidFill>
                  <a:srgbClr val="000000"/>
                </a:solidFill>
                <a:effectLst/>
                <a:latin typeface="Calibri" panose="020F0502020204030204" pitchFamily="34" charset="0"/>
              </a:rPr>
              <a:t> AAAA/LL/ZZ, de </a:t>
            </a:r>
            <a:r>
              <a:rPr lang="en-US" sz="2400" b="0" i="0" u="none" strike="noStrike" dirty="0" err="1">
                <a:solidFill>
                  <a:srgbClr val="000000"/>
                </a:solidFill>
                <a:effectLst/>
                <a:latin typeface="Calibri" panose="020F0502020204030204" pitchFamily="34" charset="0"/>
              </a:rPr>
              <a:t>exemplu</a:t>
            </a:r>
            <a:r>
              <a:rPr lang="en-US" sz="2400" b="0" i="0" u="none" strike="noStrike" dirty="0">
                <a:solidFill>
                  <a:srgbClr val="000000"/>
                </a:solidFill>
                <a:effectLst/>
                <a:latin typeface="Calibri" panose="020F0502020204030204" pitchFamily="34" charset="0"/>
              </a:rPr>
              <a:t> 2021/10/25. </a:t>
            </a:r>
            <a:r>
              <a:rPr lang="en-US" sz="2400" b="1" i="0" u="none" strike="noStrike" dirty="0">
                <a:solidFill>
                  <a:srgbClr val="000000"/>
                </a:solidFill>
                <a:effectLst/>
                <a:latin typeface="Calibri" panose="020F0502020204030204" pitchFamily="34" charset="0"/>
              </a:rPr>
              <a:t>ÎNTOTDEAUNA </a:t>
            </a:r>
            <a:r>
              <a:rPr lang="en-US" sz="2400" b="1" i="0" u="none" strike="noStrike" dirty="0" err="1">
                <a:solidFill>
                  <a:srgbClr val="000000"/>
                </a:solidFill>
                <a:effectLst/>
                <a:latin typeface="Calibri" panose="020F0502020204030204" pitchFamily="34" charset="0"/>
              </a:rPr>
              <a:t>creează</a:t>
            </a:r>
            <a:r>
              <a:rPr lang="en-US" sz="2400" b="1" i="0" u="none" strike="noStrike" dirty="0">
                <a:solidFill>
                  <a:srgbClr val="000000"/>
                </a:solidFill>
                <a:effectLst/>
                <a:latin typeface="Calibri" panose="020F0502020204030204" pitchFamily="34" charset="0"/>
              </a:rPr>
              <a:t> un folder </a:t>
            </a:r>
            <a:r>
              <a:rPr lang="en-US" sz="2400" b="1" i="0" u="none" strike="noStrike" dirty="0" err="1">
                <a:solidFill>
                  <a:srgbClr val="000000"/>
                </a:solidFill>
                <a:effectLst/>
                <a:latin typeface="Calibri" panose="020F0502020204030204" pitchFamily="34" charset="0"/>
              </a:rPr>
              <a:t>nou</a:t>
            </a:r>
            <a:r>
              <a:rPr lang="en-US" sz="2400" b="1" i="0" u="none" strike="noStrike" dirty="0">
                <a:solidFill>
                  <a:srgbClr val="000000"/>
                </a:solidFill>
                <a:effectLst/>
                <a:latin typeface="Calibri" panose="020F0502020204030204" pitchFamily="34" charset="0"/>
              </a:rPr>
              <a:t> </a:t>
            </a:r>
            <a:r>
              <a:rPr lang="en-US" sz="2400" b="1" i="0" u="none" strike="noStrike" dirty="0" err="1">
                <a:solidFill>
                  <a:srgbClr val="000000"/>
                </a:solidFill>
                <a:effectLst/>
                <a:latin typeface="Calibri" panose="020F0502020204030204" pitchFamily="34" charset="0"/>
              </a:rPr>
              <a:t>când</a:t>
            </a:r>
            <a:r>
              <a:rPr lang="en-US" sz="2400" b="1" i="0" u="none" strike="noStrike" dirty="0">
                <a:solidFill>
                  <a:srgbClr val="000000"/>
                </a:solidFill>
                <a:effectLst/>
                <a:latin typeface="Calibri" panose="020F0502020204030204" pitchFamily="34" charset="0"/>
              </a:rPr>
              <a:t> </a:t>
            </a:r>
            <a:r>
              <a:rPr lang="en-US" sz="2400" b="1" i="0" u="none" strike="noStrike" dirty="0" err="1">
                <a:solidFill>
                  <a:srgbClr val="000000"/>
                </a:solidFill>
                <a:effectLst/>
                <a:latin typeface="Calibri" panose="020F0502020204030204" pitchFamily="34" charset="0"/>
              </a:rPr>
              <a:t>faci</a:t>
            </a:r>
            <a:r>
              <a:rPr lang="en-US" sz="2400" b="1" i="0" u="none" strike="noStrike" dirty="0">
                <a:solidFill>
                  <a:srgbClr val="000000"/>
                </a:solidFill>
                <a:effectLst/>
                <a:latin typeface="Calibri" panose="020F0502020204030204" pitchFamily="34" charset="0"/>
              </a:rPr>
              <a:t> </a:t>
            </a:r>
            <a:r>
              <a:rPr lang="en-US" sz="2400" b="1" i="0" u="none" strike="noStrike" dirty="0" err="1">
                <a:solidFill>
                  <a:srgbClr val="000000"/>
                </a:solidFill>
                <a:effectLst/>
                <a:latin typeface="Calibri" panose="020F0502020204030204" pitchFamily="34" charset="0"/>
              </a:rPr>
              <a:t>modificări</a:t>
            </a:r>
            <a:r>
              <a:rPr lang="en-US" sz="2400" b="1" i="0" u="none" strike="noStrike" dirty="0">
                <a:solidFill>
                  <a:srgbClr val="000000"/>
                </a:solidFill>
                <a:effectLst/>
                <a:latin typeface="Calibri" panose="020F0502020204030204" pitchFamily="34" charset="0"/>
              </a:rPr>
              <a:t> </a:t>
            </a:r>
            <a:r>
              <a:rPr lang="en-US" sz="2400" b="1" i="0" u="none" strike="noStrike" dirty="0" err="1">
                <a:solidFill>
                  <a:srgbClr val="000000"/>
                </a:solidFill>
                <a:effectLst/>
                <a:latin typeface="Calibri" panose="020F0502020204030204" pitchFamily="34" charset="0"/>
              </a:rPr>
              <a:t>într</a:t>
            </a:r>
            <a:r>
              <a:rPr lang="en-US" sz="2400" b="1" i="0" u="none" strike="noStrike" dirty="0">
                <a:solidFill>
                  <a:srgbClr val="000000"/>
                </a:solidFill>
                <a:effectLst/>
                <a:latin typeface="Calibri" panose="020F0502020204030204" pitchFamily="34" charset="0"/>
              </a:rPr>
              <a:t>-un program. </a:t>
            </a:r>
            <a:r>
              <a:rPr lang="en-US" sz="2400" b="0" i="0" u="none" strike="noStrike" dirty="0" err="1">
                <a:solidFill>
                  <a:srgbClr val="000000"/>
                </a:solidFill>
                <a:effectLst/>
                <a:latin typeface="Calibri" panose="020F0502020204030204" pitchFamily="34" charset="0"/>
              </a:rPr>
              <a:t>În</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acest</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fel</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te</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poți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întoarce</a:t>
            </a:r>
            <a:r>
              <a:rPr lang="en-US" sz="2400" b="0" i="0" u="none" strike="noStrike" dirty="0">
                <a:solidFill>
                  <a:srgbClr val="000000"/>
                </a:solidFill>
                <a:effectLst/>
                <a:latin typeface="Calibri" panose="020F0502020204030204" pitchFamily="34" charset="0"/>
              </a:rPr>
              <a:t> la o </a:t>
            </a:r>
            <a:r>
              <a:rPr lang="en-US" sz="2400" b="0" i="0" u="none" strike="noStrike" dirty="0" err="1">
                <a:solidFill>
                  <a:srgbClr val="000000"/>
                </a:solidFill>
                <a:effectLst/>
                <a:latin typeface="Calibri" panose="020F0502020204030204" pitchFamily="34" charset="0"/>
              </a:rPr>
              <a:t>versiune</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trecută</a:t>
            </a:r>
            <a:r>
              <a:rPr lang="en-US" sz="2400" b="0" i="0" u="none" strike="noStrike" dirty="0">
                <a:solidFill>
                  <a:srgbClr val="000000"/>
                </a:solidFill>
                <a:effectLst/>
                <a:latin typeface="Calibri" panose="020F0502020204030204" pitchFamily="34" charset="0"/>
              </a:rPr>
              <a:t> a </a:t>
            </a:r>
            <a:r>
              <a:rPr lang="en-US" sz="2400" b="0" i="0" u="none" strike="noStrike" dirty="0" err="1">
                <a:solidFill>
                  <a:srgbClr val="000000"/>
                </a:solidFill>
                <a:effectLst/>
                <a:latin typeface="Calibri" panose="020F0502020204030204" pitchFamily="34" charset="0"/>
              </a:rPr>
              <a:t>programului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dacă</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este</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nevoie</a:t>
            </a:r>
            <a:r>
              <a:rPr lang="en-US" sz="2400" b="0" i="0" u="none" strike="noStrike" dirty="0">
                <a:solidFill>
                  <a:srgbClr val="000000"/>
                </a:solidFill>
                <a:effectLst/>
                <a:latin typeface="Calibri" panose="020F0502020204030204" pitchFamily="34" charset="0"/>
              </a:rPr>
              <a:t>. </a:t>
            </a:r>
            <a:endParaRPr lang="en-US" sz="3200" b="0" dirty="0">
              <a:effectLst/>
            </a:endParaRPr>
          </a:p>
          <a:p>
            <a:pPr rtl="0" fontAlgn="base">
              <a:spcBef>
                <a:spcPts val="0"/>
              </a:spcBef>
              <a:spcAft>
                <a:spcPts val="0"/>
              </a:spcAft>
              <a:buFont typeface="+mj-lt"/>
              <a:buAutoNum type="arabicPeriod"/>
            </a:pPr>
            <a:r>
              <a:rPr lang="ro-RO" sz="2400" b="0" i="0" u="none" strike="noStrike" dirty="0">
                <a:solidFill>
                  <a:srgbClr val="000000"/>
                </a:solidFill>
                <a:effectLst/>
                <a:latin typeface="Calibri" panose="020F0502020204030204" pitchFamily="34" charset="0"/>
              </a:rPr>
              <a:t>Folosește opțiunea de „Drag and drop” pentru a muta fișierele din fereastra de Finder în folderul din Drive.</a:t>
            </a:r>
            <a:endParaRPr lang="en-US" sz="2400" b="0" i="0" u="none" strike="noStrike" dirty="0">
              <a:solidFill>
                <a:srgbClr val="000000"/>
              </a:solidFill>
              <a:effectLst/>
              <a:latin typeface="Calibri" panose="020F0502020204030204" pitchFamily="34" charset="0"/>
            </a:endParaRPr>
          </a:p>
        </p:txBody>
      </p:sp>
      <p:sp>
        <p:nvSpPr>
          <p:cNvPr id="4" name="Footer Placeholder 3">
            <a:extLst>
              <a:ext uri="{FF2B5EF4-FFF2-40B4-BE49-F238E27FC236}">
                <a16:creationId xmlns:a16="http://schemas.microsoft.com/office/drawing/2014/main" id="{73BA2472-EA51-C0B6-E8B7-D978ACDDCA28}"/>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394668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E370-D958-4741-3BE5-C4271AEECBD3}"/>
              </a:ext>
            </a:extLst>
          </p:cNvPr>
          <p:cNvSpPr>
            <a:spLocks noGrp="1"/>
          </p:cNvSpPr>
          <p:nvPr>
            <p:ph type="title"/>
          </p:nvPr>
        </p:nvSpPr>
        <p:spPr/>
        <p:txBody>
          <a:bodyPr/>
          <a:lstStyle/>
          <a:p>
            <a:r>
              <a:rPr lang="ro-RO" dirty="0"/>
              <a:t>Restaurarea fișierelor din drive</a:t>
            </a:r>
            <a:endParaRPr lang="en-US" dirty="0"/>
          </a:p>
        </p:txBody>
      </p:sp>
      <p:sp>
        <p:nvSpPr>
          <p:cNvPr id="3" name="Content Placeholder 2">
            <a:extLst>
              <a:ext uri="{FF2B5EF4-FFF2-40B4-BE49-F238E27FC236}">
                <a16:creationId xmlns:a16="http://schemas.microsoft.com/office/drawing/2014/main" id="{1BEABB5E-B195-9EF7-E1C3-88045552DF98}"/>
              </a:ext>
            </a:extLst>
          </p:cNvPr>
          <p:cNvSpPr>
            <a:spLocks noGrp="1"/>
          </p:cNvSpPr>
          <p:nvPr>
            <p:ph idx="1"/>
          </p:nvPr>
        </p:nvSpPr>
        <p:spPr/>
        <p:txBody>
          <a:bodyPr>
            <a:normAutofit/>
          </a:bodyPr>
          <a:lstStyle/>
          <a:p>
            <a:pPr>
              <a:spcBef>
                <a:spcPts val="200"/>
              </a:spcBef>
              <a:spcAft>
                <a:spcPts val="0"/>
              </a:spcAft>
            </a:pPr>
            <a:r>
              <a:rPr lang="ro-RO" sz="3200" b="0" i="0" u="none" strike="noStrike" dirty="0">
                <a:solidFill>
                  <a:srgbClr val="000000"/>
                </a:solidFill>
                <a:effectLst/>
                <a:latin typeface="Calibri" panose="020F0502020204030204" pitchFamily="34" charset="0"/>
              </a:rPr>
              <a:t>Deschide </a:t>
            </a:r>
            <a:r>
              <a:rPr lang="ro-RO" sz="3200" dirty="0">
                <a:solidFill>
                  <a:srgbClr val="000000"/>
                </a:solidFill>
                <a:latin typeface="Calibri" panose="020F0502020204030204" pitchFamily="34" charset="0"/>
              </a:rPr>
              <a:t>Google Drive în browser și du-te la folderul în care ai făcut back up la fișiere.</a:t>
            </a:r>
            <a:endParaRPr lang="en-US" sz="3200" b="0" i="0" u="none" strike="noStrike" dirty="0">
              <a:solidFill>
                <a:srgbClr val="000000"/>
              </a:solidFill>
              <a:effectLst/>
              <a:latin typeface="Calibri" panose="020F0502020204030204" pitchFamily="34" charset="0"/>
            </a:endParaRPr>
          </a:p>
          <a:p>
            <a:pPr>
              <a:spcBef>
                <a:spcPts val="200"/>
              </a:spcBef>
              <a:spcAft>
                <a:spcPts val="0"/>
              </a:spcAft>
            </a:pPr>
            <a:r>
              <a:rPr lang="ro-RO" sz="3200" b="0" i="0" u="none" strike="noStrike" dirty="0">
                <a:solidFill>
                  <a:srgbClr val="000000"/>
                </a:solidFill>
                <a:effectLst/>
                <a:latin typeface="Calibri" panose="020F0502020204030204" pitchFamily="34" charset="0"/>
              </a:rPr>
              <a:t>Deschide aplicația Finder și alege prima locație din folderul Library.</a:t>
            </a:r>
            <a:endParaRPr lang="en-US" sz="3200" b="0" i="0" u="none" strike="noStrike" dirty="0">
              <a:solidFill>
                <a:srgbClr val="000000"/>
              </a:solidFill>
              <a:effectLst/>
              <a:latin typeface="Calibri" panose="020F0502020204030204" pitchFamily="34" charset="0"/>
            </a:endParaRPr>
          </a:p>
          <a:p>
            <a:pPr>
              <a:spcBef>
                <a:spcPts val="200"/>
              </a:spcBef>
              <a:spcAft>
                <a:spcPts val="0"/>
              </a:spcAft>
            </a:pPr>
            <a:r>
              <a:rPr lang="ro-RO" sz="3200" b="0" i="0" u="none" strike="noStrike" dirty="0">
                <a:solidFill>
                  <a:srgbClr val="000000"/>
                </a:solidFill>
                <a:effectLst/>
                <a:latin typeface="Calibri" panose="020F0502020204030204" pitchFamily="34" charset="0"/>
              </a:rPr>
              <a:t>Folosește opțiunea de „Drag and drop” pentru fișierele din Drive, pentru a le aduce în folder. Acestea ar trebui să fie disponibilie în lista de proiecte în momentul în care deschizi aplicația.</a:t>
            </a:r>
            <a:endParaRPr lang="en-US" sz="3200" b="0" i="0" u="none" strike="noStrike" dirty="0">
              <a:solidFill>
                <a:srgbClr val="000000"/>
              </a:solidFill>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A0C92BBF-422F-35D4-2CED-51EA0E961745}"/>
              </a:ext>
            </a:extLst>
          </p:cNvPr>
          <p:cNvSpPr>
            <a:spLocks noGrp="1"/>
          </p:cNvSpPr>
          <p:nvPr>
            <p:ph type="ftr" sz="quarter" idx="11"/>
          </p:nvPr>
        </p:nvSpPr>
        <p:spPr/>
        <p:txBody>
          <a:bodyPr/>
          <a:lstStyle/>
          <a:p>
            <a:r>
              <a:rPr lang="en-US"/>
              <a:t>Copyright © 2023 Prime Lessons (primelessons.org) CC-BY-NC-SA.  (Last edit: 05/12/2023)</a:t>
            </a:r>
            <a:endParaRPr lang="en-US" dirty="0"/>
          </a:p>
        </p:txBody>
      </p:sp>
      <p:sp>
        <p:nvSpPr>
          <p:cNvPr id="5" name="Slide Number Placeholder 4">
            <a:extLst>
              <a:ext uri="{FF2B5EF4-FFF2-40B4-BE49-F238E27FC236}">
                <a16:creationId xmlns:a16="http://schemas.microsoft.com/office/drawing/2014/main" id="{D11D7B77-41A0-DAAA-47F1-81B66DA754E4}"/>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55940729"/>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483</TotalTime>
  <Words>2102</Words>
  <Application>Microsoft Office PowerPoint</Application>
  <PresentationFormat>On-screen Show (4:3)</PresentationFormat>
  <Paragraphs>132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vt:lpstr>
      <vt:lpstr>Gill Sans MT</vt:lpstr>
      <vt:lpstr>Helvetica Neue</vt:lpstr>
      <vt:lpstr>Wingdings 2</vt:lpstr>
      <vt:lpstr>Dividend</vt:lpstr>
      <vt:lpstr>Fișiere de back up(iPAD, MAC LAPTOP &amp; CHROMEBOOK)</vt:lpstr>
      <vt:lpstr>Obiectivele lecției</vt:lpstr>
      <vt:lpstr>De ce trebuie să faci back up la fișiere?</vt:lpstr>
      <vt:lpstr>SETarea inițială a ipad-ului</vt:lpstr>
      <vt:lpstr>Crearea de back-up pe ipad</vt:lpstr>
      <vt:lpstr>Restaurarea fișierelor pe ipad</vt:lpstr>
      <vt:lpstr>SETup-ul inițial pe mac</vt:lpstr>
      <vt:lpstr>Crearea de back up pe mac</vt:lpstr>
      <vt:lpstr>Restaurarea fișierelor din drive</vt:lpstr>
      <vt:lpstr>Exportarea proiectelor în chromebook - partea 1</vt:lpstr>
      <vt:lpstr>Exportarea proiectelor în chromebook - partea 2</vt:lpstr>
      <vt:lpstr>Restraurarea fișierelor din chromebook</vt:lpstr>
      <vt:lpstr>Restraurarea fișierelor în afara chromebook</vt:lpstr>
      <vt:lpstr>Restraurarea fișierelor în chromebook</vt:lpstr>
      <vt:lpstr>Transferarea proiectului într-un alt calculator</vt:lpstr>
      <vt:lpstr>CREDITe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Adnim</cp:lastModifiedBy>
  <cp:revision>61</cp:revision>
  <dcterms:created xsi:type="dcterms:W3CDTF">2019-12-31T03:18:51Z</dcterms:created>
  <dcterms:modified xsi:type="dcterms:W3CDTF">2023-08-19T15:46:19Z</dcterms:modified>
</cp:coreProperties>
</file>