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75" r:id="rId2"/>
    <p:sldId id="415" r:id="rId3"/>
    <p:sldId id="417" r:id="rId4"/>
    <p:sldId id="418" r:id="rId5"/>
    <p:sldId id="420" r:id="rId6"/>
    <p:sldId id="419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7"/>
    <p:restoredTop sz="94613"/>
  </p:normalViewPr>
  <p:slideViewPr>
    <p:cSldViewPr snapToGrid="0" snapToObjects="1">
      <p:cViewPr varScale="1">
        <p:scale>
          <a:sx n="107" d="100"/>
          <a:sy n="107" d="100"/>
        </p:scale>
        <p:origin x="18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73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31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4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ECA5993-7A2F-3C4A-A5F6-B2DB79DA9554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339201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4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9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FF1FE6-9898-1645-91E9-FE25DD4F11CE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23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65A614-7C79-6646-9B0E-3FAA4BA7AD6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B59048-1288-6342-8046-639D0FBCEF88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9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8D831C-FF8B-804D-805D-F24630470E5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3CA8321-07DD-2E4D-84BE-04FC0BD0B12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1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96EDCD-5801-D341-949F-8EEA624C07B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6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EED93E-4CC6-B648-BF69-194C27270BD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93E24-1E67-284F-A50F-F074CC06EA0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2116CB-A0CE-554E-A69B-ADA38842A79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A6192-DDB7-C342-AB49-80E161680A1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85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5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4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E548B2-F468-2241-8060-B3E9B4821E1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2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1" y="2773840"/>
            <a:ext cx="8584534" cy="998951"/>
          </a:xfrm>
        </p:spPr>
        <p:txBody>
          <a:bodyPr/>
          <a:lstStyle/>
          <a:p>
            <a:r>
              <a:rPr lang="en-US" dirty="0" err="1"/>
              <a:t>Provoc</a:t>
            </a:r>
            <a:r>
              <a:rPr lang="ro-RO" dirty="0"/>
              <a:t>ări finale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</a:t>
            </a:r>
            <a:r>
              <a:rPr lang="ro-RO" dirty="0"/>
              <a:t>țiuni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9" y="1140006"/>
            <a:ext cx="5355098" cy="5082601"/>
          </a:xfrm>
        </p:spPr>
        <p:txBody>
          <a:bodyPr/>
          <a:lstStyle/>
          <a:p>
            <a:r>
              <a:rPr lang="ro-RO" dirty="0"/>
              <a:t>Ținta acestor provocări este să combinăm tot ceea ce elevii au învățat până acum</a:t>
            </a:r>
            <a:r>
              <a:rPr lang="en-US" dirty="0"/>
              <a:t>: </a:t>
            </a:r>
            <a:r>
              <a:rPr lang="ro-RO" dirty="0"/>
              <a:t>deplasări, întoarceri și utlizarea de bază a senzorilor</a:t>
            </a:r>
            <a:endParaRPr lang="en-US" dirty="0"/>
          </a:p>
          <a:p>
            <a:r>
              <a:rPr lang="ro-RO" dirty="0"/>
              <a:t>Poți inventa orice provocare dorești utilizând banda izoler neagră pe o planșă albă. (banda izoler este disponibilă în magazinele cu materiale de construcții</a:t>
            </a:r>
            <a:r>
              <a:rPr lang="en-US" dirty="0"/>
              <a:t>).  </a:t>
            </a:r>
            <a:r>
              <a:rPr lang="ro-RO" dirty="0"/>
              <a:t>Poți folosi un poster mare și chiar podeaua</a:t>
            </a:r>
            <a:r>
              <a:rPr lang="en-US" dirty="0"/>
              <a:t>.</a:t>
            </a:r>
          </a:p>
          <a:p>
            <a:r>
              <a:rPr lang="en-US" dirty="0"/>
              <a:t>Not</a:t>
            </a:r>
            <a:r>
              <a:rPr lang="ro-RO" dirty="0"/>
              <a:t>ă</a:t>
            </a:r>
            <a:r>
              <a:rPr lang="en-US" dirty="0"/>
              <a:t>: </a:t>
            </a:r>
            <a:r>
              <a:rPr lang="ro-RO" dirty="0"/>
              <a:t>culorile benzilor izoler nu sunt aceleași cu cele ale LEGO</a:t>
            </a:r>
            <a:r>
              <a:rPr lang="en-US" dirty="0"/>
              <a:t>. </a:t>
            </a:r>
            <a:r>
              <a:rPr lang="ro-RO" dirty="0"/>
              <a:t> Așa că senzorii e posibil să aibă dificultăți în citirea acelor culori.</a:t>
            </a:r>
            <a:endParaRPr lang="en-US" dirty="0"/>
          </a:p>
          <a:p>
            <a:r>
              <a:rPr lang="ro-RO" dirty="0"/>
              <a:t> Poți folosi de asemenea planșele </a:t>
            </a:r>
            <a:r>
              <a:rPr lang="en-US" dirty="0"/>
              <a:t>FIRST LEGO League </a:t>
            </a:r>
            <a:r>
              <a:rPr lang="ro-RO" dirty="0"/>
              <a:t>mai vechi pentru antrenament</a:t>
            </a:r>
            <a:r>
              <a:rPr lang="en-US" dirty="0"/>
              <a:t>. </a:t>
            </a:r>
            <a:r>
              <a:rPr lang="ro-RO" dirty="0"/>
              <a:t> Sunt câteva disponibile pe </a:t>
            </a:r>
            <a:r>
              <a:rPr lang="en-US" dirty="0"/>
              <a:t>eBay </a:t>
            </a:r>
            <a:r>
              <a:rPr lang="ro-RO" dirty="0"/>
              <a:t>sau la alte echipe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0186" y="1312113"/>
            <a:ext cx="3408671" cy="226357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28685" y="4013965"/>
            <a:ext cx="4122736" cy="268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0186" y="3880877"/>
            <a:ext cx="3478726" cy="22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0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provocarea</a:t>
            </a:r>
            <a:r>
              <a:rPr lang="en-US" dirty="0"/>
              <a:t> 1: </a:t>
            </a:r>
            <a:br>
              <a:rPr lang="en-US" dirty="0"/>
            </a:br>
            <a:r>
              <a:rPr lang="ro-RO" dirty="0"/>
              <a:t>antrenament cu </a:t>
            </a:r>
            <a:r>
              <a:rPr lang="en-US" dirty="0"/>
              <a:t>M</a:t>
            </a:r>
            <a:r>
              <a:rPr lang="ro-RO" dirty="0"/>
              <a:t>ers înainte și întoarceri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 AREA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59711" y="1641201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20405" y="1562995"/>
            <a:ext cx="28677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ro-RO" dirty="0"/>
              <a:t>Așează robotul pe </a:t>
            </a:r>
            <a:r>
              <a:rPr lang="en-US" dirty="0"/>
              <a:t>Launch Area</a:t>
            </a:r>
          </a:p>
          <a:p>
            <a:pPr marL="342900" indent="-342900">
              <a:buAutoNum type="arabicParenR"/>
            </a:pPr>
            <a:r>
              <a:rPr lang="ro-RO" dirty="0"/>
              <a:t>Întoarce stânga și mergi înainte în pasaj</a:t>
            </a:r>
            <a:endParaRPr lang="en-US" dirty="0"/>
          </a:p>
          <a:p>
            <a:pPr marL="342900" indent="-342900">
              <a:buAutoNum type="arabicParenR"/>
            </a:pPr>
            <a:r>
              <a:rPr lang="ro-RO" dirty="0"/>
              <a:t>Întoarce dreapta</a:t>
            </a:r>
            <a:endParaRPr lang="en-US" dirty="0"/>
          </a:p>
          <a:p>
            <a:pPr marL="342900" indent="-342900">
              <a:buAutoNum type="arabicParenR"/>
            </a:pPr>
            <a:r>
              <a:rPr lang="ro-RO" dirty="0"/>
              <a:t>Întoarce dreapta și oprește pe ,,</a:t>
            </a:r>
            <a:r>
              <a:rPr lang="en-US" dirty="0"/>
              <a:t>Home’’</a:t>
            </a:r>
            <a:r>
              <a:rPr lang="ro-RO" dirty="0"/>
              <a:t>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3273287"/>
            <a:ext cx="0" cy="1593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18957" y="3273287"/>
            <a:ext cx="36815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5567" y="2115604"/>
            <a:ext cx="0" cy="1157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08682" y="4068907"/>
            <a:ext cx="0" cy="20434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11974" y="4068907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11974" y="272154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92195" y="2057669"/>
            <a:ext cx="2346135" cy="3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4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91" y="292975"/>
            <a:ext cx="8647533" cy="752706"/>
          </a:xfrm>
        </p:spPr>
        <p:txBody>
          <a:bodyPr>
            <a:normAutofit fontScale="90000"/>
          </a:bodyPr>
          <a:lstStyle/>
          <a:p>
            <a:r>
              <a:rPr lang="ro-RO" dirty="0"/>
              <a:t>provocarea</a:t>
            </a:r>
            <a:r>
              <a:rPr lang="en-US" dirty="0"/>
              <a:t> 2: </a:t>
            </a:r>
            <a:r>
              <a:rPr lang="ro-RO" dirty="0"/>
              <a:t> antrenament - utilizarea senzorilor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2818" y="1415395"/>
            <a:ext cx="5153003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2819" y="1137876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Solid North Wall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77378" y="4846222"/>
            <a:ext cx="1328443" cy="10803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 Area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4591" y="1415395"/>
            <a:ext cx="1328443" cy="1080344"/>
          </a:xfrm>
          <a:prstGeom prst="rect">
            <a:avLst/>
          </a:prstGeom>
          <a:solidFill>
            <a:srgbClr val="FFD5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73158" y="5926566"/>
            <a:ext cx="2777682" cy="29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Nu atinge acest perete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30183" y="1446476"/>
            <a:ext cx="3463580" cy="47684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ro-RO" dirty="0"/>
              <a:t>Așează robotul pe </a:t>
            </a:r>
            <a:r>
              <a:rPr lang="en-US" dirty="0"/>
              <a:t>Launch Area</a:t>
            </a:r>
          </a:p>
          <a:p>
            <a:pPr marL="342900" indent="-342900">
              <a:buAutoNum type="arabicParenR"/>
            </a:pPr>
            <a:r>
              <a:rPr lang="ro-RO" dirty="0"/>
              <a:t>Robotul trebuie să se deplaseze spre Peretele de la Nord și </a:t>
            </a:r>
            <a:r>
              <a:rPr lang="ro-RO" dirty="0">
                <a:solidFill>
                  <a:srgbClr val="FF0000"/>
                </a:solidFill>
              </a:rPr>
              <a:t>să-l atingă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arenR"/>
            </a:pPr>
            <a:r>
              <a:rPr lang="ro-RO" dirty="0"/>
              <a:t>Robotul merge înapoi și trebuie să navigheze prin pasaj.</a:t>
            </a:r>
            <a:endParaRPr lang="en-US" dirty="0"/>
          </a:p>
          <a:p>
            <a:pPr marL="342900" indent="-342900">
              <a:buAutoNum type="arabicParenR"/>
            </a:pPr>
            <a:r>
              <a:rPr lang="ro-RO" dirty="0"/>
              <a:t>Robotul merge până la </a:t>
            </a:r>
            <a:r>
              <a:rPr lang="en-US" dirty="0"/>
              <a:t>“do not touch this wall”.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o-RO" dirty="0">
                <a:solidFill>
                  <a:srgbClr val="FF0000"/>
                </a:solidFill>
              </a:rPr>
              <a:t>Nu atinge peretele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ro-RO" dirty="0">
                <a:solidFill>
                  <a:schemeClr val="tx1"/>
                </a:solidFill>
              </a:rPr>
              <a:t>poate fi folosită acolo, o cutie ușoară de carton care să cadă dacă e atinsă</a:t>
            </a:r>
            <a:r>
              <a:rPr lang="en-US" dirty="0">
                <a:solidFill>
                  <a:schemeClr val="tx1"/>
                </a:solidFill>
              </a:rPr>
              <a:t>light box)</a:t>
            </a:r>
          </a:p>
          <a:p>
            <a:pPr marL="342900" indent="-342900">
              <a:buAutoNum type="arabicParenR"/>
            </a:pPr>
            <a:r>
              <a:rPr lang="ro-RO" dirty="0"/>
              <a:t>Robotul se întoarce și merge spre peretele din Vest</a:t>
            </a:r>
            <a:r>
              <a:rPr lang="en-US" dirty="0"/>
              <a:t>.</a:t>
            </a:r>
          </a:p>
          <a:p>
            <a:pPr marL="342900" indent="-342900">
              <a:buAutoNum type="arabicParenR"/>
            </a:pPr>
            <a:r>
              <a:rPr lang="ro-RO" dirty="0"/>
              <a:t>Robotul se întoarce și continuă deplasarea spre ,,H</a:t>
            </a:r>
            <a:r>
              <a:rPr lang="en-US" dirty="0" err="1"/>
              <a:t>ome</a:t>
            </a:r>
            <a:r>
              <a:rPr lang="en-US" dirty="0"/>
              <a:t>’’.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 err="1"/>
              <a:t>Utilizeaz</a:t>
            </a:r>
            <a:r>
              <a:rPr lang="ro-RO" dirty="0"/>
              <a:t>ă</a:t>
            </a:r>
            <a:r>
              <a:rPr lang="en-US" dirty="0"/>
              <a:t> 2-3 SEN</a:t>
            </a:r>
            <a:r>
              <a:rPr lang="ro-RO" dirty="0"/>
              <a:t>ZORI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617514" y="1404637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90981" y="2852281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87653" y="5580527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58071" y="2349748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33817" y="1415395"/>
            <a:ext cx="0" cy="34308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077378" y="2782959"/>
            <a:ext cx="0" cy="31436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458449" y="1447118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430364" y="2043156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2880823" y="1921625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2581" y="1629591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2880823" y="2141778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26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831580" cy="752706"/>
          </a:xfrm>
        </p:spPr>
        <p:txBody>
          <a:bodyPr>
            <a:normAutofit fontScale="90000"/>
          </a:bodyPr>
          <a:lstStyle/>
          <a:p>
            <a:r>
              <a:rPr lang="ro-RO" dirty="0"/>
              <a:t>provocarea</a:t>
            </a:r>
            <a:r>
              <a:rPr lang="en-US" dirty="0"/>
              <a:t> 3: </a:t>
            </a:r>
            <a:r>
              <a:rPr lang="ro-RO" dirty="0"/>
              <a:t>ridicarea și transportul obiectelor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2818" y="1415395"/>
            <a:ext cx="5153003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2819" y="1137876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Solid North Wall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77378" y="4846222"/>
            <a:ext cx="1328443" cy="10803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 Area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4591" y="1415395"/>
            <a:ext cx="1328443" cy="1080344"/>
          </a:xfrm>
          <a:prstGeom prst="rect">
            <a:avLst/>
          </a:prstGeom>
          <a:solidFill>
            <a:srgbClr val="FFD5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41727" y="1395169"/>
            <a:ext cx="3327675" cy="451117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ro-RO" dirty="0"/>
              <a:t>Așează robotul pe </a:t>
            </a:r>
            <a:r>
              <a:rPr lang="en-US" dirty="0"/>
              <a:t>Launch Area</a:t>
            </a:r>
          </a:p>
          <a:p>
            <a:pPr marL="342900" indent="-342900">
              <a:buAutoNum type="arabicParenR"/>
            </a:pPr>
            <a:r>
              <a:rPr lang="ro-RO" dirty="0"/>
              <a:t>Robotul trebuie să se deplaseze spre peretele de la Nord și </a:t>
            </a:r>
            <a:r>
              <a:rPr lang="ro-RO" dirty="0">
                <a:solidFill>
                  <a:srgbClr val="FF0000"/>
                </a:solidFill>
              </a:rPr>
              <a:t>să-l atingă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arenR"/>
            </a:pPr>
            <a:r>
              <a:rPr lang="ro-RO" dirty="0"/>
              <a:t>Robotul merge înapoi și trebuie să navigheze prin pasaj.</a:t>
            </a:r>
            <a:endParaRPr lang="en-US" dirty="0"/>
          </a:p>
          <a:p>
            <a:pPr marL="342900" indent="-342900">
              <a:buAutoNum type="arabicParenR"/>
            </a:pPr>
            <a:r>
              <a:rPr lang="ro-RO" dirty="0"/>
              <a:t>Robotul capturează și ridică un pahar de carton.</a:t>
            </a:r>
            <a:endParaRPr lang="en-US" dirty="0"/>
          </a:p>
          <a:p>
            <a:pPr marL="342900" indent="-342900">
              <a:buFontTx/>
              <a:buAutoNum type="arabicParenR"/>
            </a:pPr>
            <a:r>
              <a:rPr lang="ro-RO" dirty="0"/>
              <a:t>Robotul se întoarce și merge spre peretele din Vest</a:t>
            </a:r>
            <a:r>
              <a:rPr lang="en-US" dirty="0"/>
              <a:t>.</a:t>
            </a:r>
          </a:p>
          <a:p>
            <a:pPr marL="342900" indent="-342900">
              <a:buAutoNum type="arabicParenR"/>
            </a:pPr>
            <a:r>
              <a:rPr lang="ro-RO" dirty="0"/>
              <a:t>Robotul se întoarce și continuă deplasarea spre ,,H</a:t>
            </a:r>
            <a:r>
              <a:rPr lang="en-US" dirty="0" err="1"/>
              <a:t>ome</a:t>
            </a:r>
            <a:r>
              <a:rPr lang="en-US" dirty="0"/>
              <a:t>’’.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617514" y="1404637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90981" y="2852281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87653" y="5580527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58071" y="2349748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33817" y="1415395"/>
            <a:ext cx="0" cy="34308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077378" y="2782959"/>
            <a:ext cx="0" cy="31436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458449" y="1447118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430364" y="2043156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2880823" y="1921625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2581" y="1629591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2880823" y="2141778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2D9728F-EB7D-4BB4-83F0-D82A1EAABA67}"/>
              </a:ext>
            </a:extLst>
          </p:cNvPr>
          <p:cNvSpPr/>
          <p:nvPr/>
        </p:nvSpPr>
        <p:spPr>
          <a:xfrm>
            <a:off x="2340421" y="3347453"/>
            <a:ext cx="308630" cy="308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Oprirea la linie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6566494" cy="5082601"/>
          </a:xfrm>
        </p:spPr>
        <p:txBody>
          <a:bodyPr/>
          <a:lstStyle/>
          <a:p>
            <a:r>
              <a:rPr lang="en-US" dirty="0"/>
              <a:t>Program</a:t>
            </a:r>
            <a:r>
              <a:rPr lang="ro-RO" dirty="0"/>
              <a:t>ează robotul să înainteze și să se oprească la exact a treia linie</a:t>
            </a:r>
            <a:r>
              <a:rPr lang="en-US" dirty="0"/>
              <a:t>.</a:t>
            </a:r>
          </a:p>
          <a:p>
            <a:r>
              <a:rPr lang="ro-RO" dirty="0"/>
              <a:t>Mergi înainte până la prima linie neagră</a:t>
            </a:r>
            <a:endParaRPr lang="en-US" dirty="0"/>
          </a:p>
          <a:p>
            <a:r>
              <a:rPr lang="ro-RO" dirty="0"/>
              <a:t>Repetă această acțiune de 3 ori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Combin</a:t>
            </a:r>
            <a:r>
              <a:rPr lang="ro-RO" dirty="0"/>
              <a:t>ă ce ai învățat atunci când ai studiat lecțiile despre block-urile de </a:t>
            </a:r>
            <a:r>
              <a:rPr lang="en-US" dirty="0"/>
              <a:t>R</a:t>
            </a:r>
            <a:r>
              <a:rPr lang="ro-RO" dirty="0"/>
              <a:t>EPEAT</a:t>
            </a:r>
            <a:r>
              <a:rPr lang="en-US" dirty="0"/>
              <a:t>, I</a:t>
            </a:r>
            <a:r>
              <a:rPr lang="ro-RO" dirty="0"/>
              <a:t>F/THEN, senzor de culoare și mers înainte/înapoi.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46650" y="1372396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46650" y="2173835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46650" y="2962022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46650" y="3763780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831226" y="2245457"/>
            <a:ext cx="0" cy="3036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265C6A-CEB1-4821-8940-79026D2704D9}"/>
              </a:ext>
            </a:extLst>
          </p:cNvPr>
          <p:cNvGrpSpPr/>
          <p:nvPr/>
        </p:nvGrpSpPr>
        <p:grpSpPr>
          <a:xfrm>
            <a:off x="7510892" y="4845637"/>
            <a:ext cx="660559" cy="790597"/>
            <a:chOff x="6310708" y="2223671"/>
            <a:chExt cx="809489" cy="898563"/>
          </a:xfrm>
        </p:grpSpPr>
        <p:sp>
          <p:nvSpPr>
            <p:cNvPr id="12" name="Rounded Rectangle 48">
              <a:extLst>
                <a:ext uri="{FF2B5EF4-FFF2-40B4-BE49-F238E27FC236}">
                  <a16:creationId xmlns:a16="http://schemas.microsoft.com/office/drawing/2014/main" id="{024955E6-DE0E-42D3-8CA8-7AE67E0C4B2E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Rounded Rectangle 49">
              <a:extLst>
                <a:ext uri="{FF2B5EF4-FFF2-40B4-BE49-F238E27FC236}">
                  <a16:creationId xmlns:a16="http://schemas.microsoft.com/office/drawing/2014/main" id="{6267A0F2-1B5D-47BF-A555-EFEA8AA0BB57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Rounded Rectangle 58">
              <a:extLst>
                <a:ext uri="{FF2B5EF4-FFF2-40B4-BE49-F238E27FC236}">
                  <a16:creationId xmlns:a16="http://schemas.microsoft.com/office/drawing/2014/main" id="{B75F900C-68AB-4EF4-A2E0-CE8CB856DD14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5EA8E6B-C11F-43A5-BD48-7A998891A2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661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129</TotalTime>
  <Words>574</Words>
  <Application>Microsoft Office PowerPoint</Application>
  <PresentationFormat>On-screen Show (4:3)</PresentationFormat>
  <Paragraphs>63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Provocări finale</vt:lpstr>
      <vt:lpstr>INSTRUCțiuni</vt:lpstr>
      <vt:lpstr>provocarea 1:  antrenament cu Mers înainte și întoarceri </vt:lpstr>
      <vt:lpstr>provocarea 2:  antrenament - utilizarea senzorilor</vt:lpstr>
      <vt:lpstr>provocarea 3: ridicarea și transportul obiectelor</vt:lpstr>
      <vt:lpstr>Oprirea la linie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Robotica</cp:lastModifiedBy>
  <cp:revision>40</cp:revision>
  <dcterms:created xsi:type="dcterms:W3CDTF">2019-12-31T03:18:51Z</dcterms:created>
  <dcterms:modified xsi:type="dcterms:W3CDTF">2023-08-19T07:40:47Z</dcterms:modified>
</cp:coreProperties>
</file>