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8"/>
  </p:notesMasterIdLst>
  <p:handoutMasterIdLst>
    <p:handoutMasterId r:id="rId9"/>
  </p:handoutMasterIdLst>
  <p:sldIdLst>
    <p:sldId id="275" r:id="rId2"/>
    <p:sldId id="257" r:id="rId3"/>
    <p:sldId id="276" r:id="rId4"/>
    <p:sldId id="277" r:id="rId5"/>
    <p:sldId id="278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A94D"/>
    <a:srgbClr val="FDFAD9"/>
    <a:srgbClr val="FFD500"/>
    <a:srgbClr val="0EAE9F"/>
    <a:srgbClr val="13B09B"/>
    <a:srgbClr val="0290F8"/>
    <a:srgbClr val="FE59D0"/>
    <a:srgbClr val="F55455"/>
    <a:srgbClr val="FF9732"/>
    <a:srgbClr val="02B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49B5C5E9-9AF0-F241-AF01-EF95063F33A5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71040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0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3B9F0-3294-2D4E-ACEF-6CFD8210416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41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B27DCA-B7AB-1B42-AA8F-4C6998C8E9E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12C6A8-B678-9E4E-90EF-2D3775B02175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2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6CA47D-AA67-AF46-8FEB-566A1C0DF82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B7EFA1-A622-474A-A901-81B4702A2BE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9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34AF7-623B-B74C-B05E-55C449E35CA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649581-A2A2-AA40-9328-3037C44C279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37005-2BA6-C645-9A51-F8134AE6870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3A2B1-9F6A-8944-B63D-EE2969475ED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BB5139-D1B6-3347-8D15-ACB1E890E66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03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4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5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3CE44-623D-C648-9123-CAED88BC763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2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470390"/>
            <a:ext cx="8584534" cy="1504844"/>
          </a:xfrm>
        </p:spPr>
        <p:txBody>
          <a:bodyPr/>
          <a:lstStyle/>
          <a:p>
            <a:r>
              <a:rPr lang="ro-RO" dirty="0"/>
              <a:t>Comentarea codului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/>
              <a:t>de</a:t>
            </a:r>
            <a:r>
              <a:rPr lang="en-US"/>
              <a:t> </a:t>
            </a:r>
            <a:r>
              <a:rPr lang="en-US" dirty="0"/>
              <a:t>SANJAY </a:t>
            </a:r>
            <a:r>
              <a:rPr lang="ro-RO" dirty="0"/>
              <a:t>și </a:t>
            </a:r>
            <a:r>
              <a:rPr lang="en-US" dirty="0"/>
              <a:t>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OBIECTIVELE LEC</a:t>
            </a:r>
            <a:r>
              <a:rPr lang="ro-RO" dirty="0"/>
              <a:t>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Învață cum să faci comentarii relevante în cod</a:t>
            </a:r>
            <a:endParaRPr lang="en-US" dirty="0"/>
          </a:p>
          <a:p>
            <a:r>
              <a:rPr lang="ro-RO" dirty="0"/>
              <a:t>Învață importanța adăugării comentariilor în cod</a:t>
            </a:r>
            <a:endParaRPr lang="en-US" dirty="0"/>
          </a:p>
          <a:p>
            <a:r>
              <a:rPr lang="ro-RO" dirty="0"/>
              <a:t>Învață ce determină un comentariu să fie folositor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C188-0189-4088-9777-3E94EAF7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să pui comentarii în cod?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B323-521F-47E4-95DD-28A8676B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Comentariile din cod ajută autorul codului să își aducă aminte ce a încercat să obțină.</a:t>
            </a:r>
            <a:endParaRPr lang="en-US" dirty="0"/>
          </a:p>
          <a:p>
            <a:r>
              <a:rPr lang="ro-RO" dirty="0"/>
              <a:t>Poți folosi comentariile să ții evidența obiectivelor sau să reproduci pseudocod-ul care stă la baza programului.</a:t>
            </a:r>
            <a:r>
              <a:rPr lang="en-US" dirty="0"/>
              <a:t> </a:t>
            </a:r>
            <a:endParaRPr lang="ro-RO" dirty="0"/>
          </a:p>
          <a:p>
            <a:r>
              <a:rPr lang="ro-RO" dirty="0"/>
              <a:t>Comentariile ajută să faci corecțiile mai ușor.</a:t>
            </a:r>
            <a:endParaRPr lang="en-US" dirty="0"/>
          </a:p>
          <a:p>
            <a:r>
              <a:rPr lang="ro-RO" dirty="0"/>
              <a:t>Poți folosi comentariile ca să salvezi valorile folosite.</a:t>
            </a:r>
            <a:endParaRPr lang="en-US" dirty="0"/>
          </a:p>
          <a:p>
            <a:r>
              <a:rPr lang="ro-RO" dirty="0"/>
              <a:t>Cel mai important motiv </a:t>
            </a:r>
            <a:r>
              <a:rPr lang="ro-RO"/>
              <a:t>este acela că </a:t>
            </a:r>
            <a:r>
              <a:rPr lang="ro-RO" dirty="0"/>
              <a:t>aceste comentarii presărate în cod ajută altă persoană (în afara autorului inițial) să înțeleagă codul.</a:t>
            </a:r>
            <a:r>
              <a:rPr lang="en-US" dirty="0"/>
              <a:t> </a:t>
            </a:r>
            <a:endParaRPr lang="ro-RO" dirty="0"/>
          </a:p>
          <a:p>
            <a:r>
              <a:rPr lang="ro-RO" dirty="0"/>
              <a:t>Încearcă să te obișnuiești în a pune comentarii în cod.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AA240-7F92-4B96-A06C-3978A16B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F7C3A-8F2B-4421-93EA-3685E905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1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228F-CECE-409E-8133-D0623731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Adăugarea comentariilor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B98F-9CFD-4797-B433-B4DF2DC1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05290"/>
            <a:ext cx="4142592" cy="2441394"/>
          </a:xfrm>
        </p:spPr>
        <p:txBody>
          <a:bodyPr/>
          <a:lstStyle/>
          <a:p>
            <a:r>
              <a:rPr lang="ro-RO" dirty="0"/>
              <a:t>Click dreapta pe orice block pentru a adauga un comentariu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3140A-27A8-4568-99A5-646F4F7D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0F1FD-AF1C-4564-8E11-1F9C414C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8FECB-5CD5-4474-824B-B4ACA97D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26" y="1797723"/>
            <a:ext cx="2103120" cy="1724069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4EFA1-DFC5-47C9-A60D-A59BEDDD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346089"/>
            <a:ext cx="3224212" cy="147042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490A1-A254-4916-96E0-534484AAB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217440"/>
            <a:ext cx="3664372" cy="3210379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F7A4F6-A95C-4EF3-83C8-6917AA713680}"/>
              </a:ext>
            </a:extLst>
          </p:cNvPr>
          <p:cNvSpPr txBox="1">
            <a:spLocks/>
          </p:cNvSpPr>
          <p:nvPr/>
        </p:nvSpPr>
        <p:spPr>
          <a:xfrm>
            <a:off x="137160" y="3641010"/>
            <a:ext cx="4142592" cy="705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Scrie comentariul, redimensionează notița și continuă programarea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E4DAC1-4923-48B9-9EC1-25B4F1FDDF27}"/>
              </a:ext>
            </a:extLst>
          </p:cNvPr>
          <p:cNvSpPr txBox="1">
            <a:spLocks/>
          </p:cNvSpPr>
          <p:nvPr/>
        </p:nvSpPr>
        <p:spPr>
          <a:xfrm>
            <a:off x="4846320" y="1140007"/>
            <a:ext cx="4142592" cy="89453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Poți face click dreapta pe panoul programului pentru a crea o notiță pentru comentarii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5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1B18-D0C3-44A9-82DC-9A3295ED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Ce înseamnă un comentariu de cod folositor?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329B-13BD-4934-84C3-9EF3EF81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3849021" cy="5082601"/>
          </a:xfrm>
        </p:spPr>
        <p:txBody>
          <a:bodyPr>
            <a:normAutofit/>
          </a:bodyPr>
          <a:lstStyle/>
          <a:p>
            <a:r>
              <a:rPr lang="ro-RO" dirty="0"/>
              <a:t>Introdu acele comentarii care să conteze: Comentariile nu trebuie să repete conținutul block-ului.</a:t>
            </a:r>
            <a:endParaRPr lang="en-US" dirty="0"/>
          </a:p>
          <a:p>
            <a:r>
              <a:rPr lang="ro-RO" dirty="0"/>
              <a:t>Comentariile pot fi folosite ca să rezume codul sau să documenteze pseudocodul pe care l-ai scris.</a:t>
            </a:r>
            <a:endParaRPr lang="en-US" dirty="0"/>
          </a:p>
          <a:p>
            <a:r>
              <a:rPr lang="ro-RO" dirty="0"/>
              <a:t>Comentariile pot fi folosite pentru a documenta valorile pe care le încerci în interiorul codului.</a:t>
            </a:r>
            <a:endParaRPr lang="en-US" dirty="0"/>
          </a:p>
          <a:p>
            <a:r>
              <a:rPr lang="ro-RO" dirty="0"/>
              <a:t>Notă: În lecțiile noastre, nu folosim block-urile </a:t>
            </a:r>
            <a:r>
              <a:rPr lang="ro-RO"/>
              <a:t>de comentarii </a:t>
            </a:r>
            <a:r>
              <a:rPr lang="ro-RO" dirty="0"/>
              <a:t>pentru a nu le îngreuna sarcina colaboratorilor noștri să traducă. În schimb, folosim cutiile de text din PowerPoint.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A3E5A-309E-452C-B754-3213F329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E00A7-1921-42F5-8C96-E084BCA7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2D2E6-ACD1-4878-840E-DF23EF74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516" y="1334572"/>
            <a:ext cx="4974608" cy="46934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59CFAB-8C2E-61CF-83B5-728D86EB2271}"/>
              </a:ext>
            </a:extLst>
          </p:cNvPr>
          <p:cNvSpPr txBox="1"/>
          <p:nvPr/>
        </p:nvSpPr>
        <p:spPr>
          <a:xfrm>
            <a:off x="4107180" y="1827607"/>
            <a:ext cx="1653540" cy="769441"/>
          </a:xfrm>
          <a:prstGeom prst="rect">
            <a:avLst/>
          </a:prstGeom>
          <a:solidFill>
            <a:srgbClr val="FDFAD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o-RO" sz="1100" dirty="0">
                <a:solidFill>
                  <a:srgbClr val="B2A94D"/>
                </a:solidFill>
              </a:rPr>
              <a:t>Acest program înaintează până când un senzor de culoare detectează o linie neagră.</a:t>
            </a:r>
            <a:endParaRPr lang="en-US" sz="1100" dirty="0">
              <a:solidFill>
                <a:srgbClr val="B2A94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F8C64-E256-14D2-115F-3F1533A55C95}"/>
              </a:ext>
            </a:extLst>
          </p:cNvPr>
          <p:cNvSpPr txBox="1"/>
          <p:nvPr/>
        </p:nvSpPr>
        <p:spPr>
          <a:xfrm>
            <a:off x="5902363" y="1742967"/>
            <a:ext cx="1894174" cy="938719"/>
          </a:xfrm>
          <a:prstGeom prst="rect">
            <a:avLst/>
          </a:prstGeom>
          <a:solidFill>
            <a:srgbClr val="FDFAD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sz="1100" dirty="0">
                <a:solidFill>
                  <a:srgbClr val="B2A94D"/>
                </a:solidFill>
              </a:rPr>
              <a:t>Pseudocod:</a:t>
            </a:r>
          </a:p>
          <a:p>
            <a:r>
              <a:rPr lang="ro-RO" sz="1100" dirty="0">
                <a:solidFill>
                  <a:srgbClr val="B2A94D"/>
                </a:solidFill>
              </a:rPr>
              <a:t>Configurează robotul</a:t>
            </a:r>
          </a:p>
          <a:p>
            <a:r>
              <a:rPr lang="ro-RO" sz="1100" dirty="0">
                <a:solidFill>
                  <a:srgbClr val="B2A94D"/>
                </a:solidFill>
              </a:rPr>
              <a:t>Mergi înainte până când senzorul de culoare vede negru</a:t>
            </a:r>
            <a:endParaRPr lang="en-US" sz="1100" dirty="0">
              <a:solidFill>
                <a:srgbClr val="B2A9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D55F0-D6A6-7F00-95B7-7708C3360496}"/>
              </a:ext>
            </a:extLst>
          </p:cNvPr>
          <p:cNvSpPr txBox="1"/>
          <p:nvPr/>
        </p:nvSpPr>
        <p:spPr>
          <a:xfrm>
            <a:off x="7223859" y="3643728"/>
            <a:ext cx="1513046" cy="430887"/>
          </a:xfrm>
          <a:prstGeom prst="rect">
            <a:avLst/>
          </a:prstGeom>
          <a:solidFill>
            <a:srgbClr val="FDFAD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sz="1100" dirty="0">
                <a:solidFill>
                  <a:srgbClr val="B2A94D"/>
                </a:solidFill>
              </a:rPr>
              <a:t>S-a încercat viteza 75%, dar era prea repede</a:t>
            </a:r>
            <a:endParaRPr lang="en-US" sz="1100" dirty="0">
              <a:solidFill>
                <a:srgbClr val="B2A9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9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  <a:r>
              <a:rPr lang="ro-RO" dirty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1042</TotalTime>
  <Words>464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Helvetica Neue</vt:lpstr>
      <vt:lpstr>Wingdings 2</vt:lpstr>
      <vt:lpstr>Dividend</vt:lpstr>
      <vt:lpstr>Comentarea codului</vt:lpstr>
      <vt:lpstr>OBIECTIVELE LECȚIEI</vt:lpstr>
      <vt:lpstr>De ce să pui comentarii în cod?</vt:lpstr>
      <vt:lpstr>Adăugarea comentariilor</vt:lpstr>
      <vt:lpstr>Ce înseamnă un comentariu de cod folositor?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127</cp:revision>
  <dcterms:created xsi:type="dcterms:W3CDTF">2016-07-04T02:35:12Z</dcterms:created>
  <dcterms:modified xsi:type="dcterms:W3CDTF">2023-08-19T16:01:17Z</dcterms:modified>
</cp:coreProperties>
</file>