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3" r:id="rId3"/>
    <p:sldId id="289" r:id="rId4"/>
    <p:sldId id="262" r:id="rId5"/>
    <p:sldId id="263" r:id="rId6"/>
    <p:sldId id="264" r:id="rId7"/>
    <p:sldId id="265" r:id="rId8"/>
    <p:sldId id="270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4613"/>
  </p:normalViewPr>
  <p:slideViewPr>
    <p:cSldViewPr snapToGrid="0" snapToObjects="1">
      <p:cViewPr varScale="1">
        <p:scale>
          <a:sx n="131" d="100"/>
          <a:sy n="131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89B58BA0-139D-404E-9C45-81754443DC7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5067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F0BCB-8A51-4B49-96A2-A056E25F886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1C5D5-BB58-B543-8FE6-BFAA39ED86A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E7093D-F5A5-6C41-B5EC-886DA3F3725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0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FDAB2-FD2F-F741-9B39-67EA71B8B5A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3131D-28C3-9D49-ADFE-4D86FFA031C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8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E9E27-85CF-C64F-8745-0E14B0DC96A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DE2038-7E4A-9F47-8C67-13ACEC1F59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F2303-5DAE-AD44-B841-BE430DE9F88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F0900-6363-4E47-9E5D-7DA0109673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BEF4F0-0E64-D14F-8D71-BEE331022B9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9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B84501-4EB1-184D-AC69-0A868036018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TEHNICI DE FIABILITATE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de</a:t>
            </a:r>
            <a:r>
              <a:rPr lang="en-US" dirty="0"/>
              <a:t> SANJAY </a:t>
            </a:r>
            <a:r>
              <a:rPr lang="ro-RO" dirty="0"/>
              <a:t>și</a:t>
            </a:r>
            <a:r>
              <a:rPr lang="en-US" dirty="0"/>
              <a:t>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Aflați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fiabil</a:t>
            </a:r>
            <a:endParaRPr lang="en-US" dirty="0"/>
          </a:p>
          <a:p>
            <a:r>
              <a:rPr lang="en-US" dirty="0" err="1"/>
              <a:t>Aflați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cu care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confrunta</a:t>
            </a:r>
            <a:endParaRPr lang="en-US" dirty="0"/>
          </a:p>
          <a:p>
            <a:r>
              <a:rPr lang="en-US" dirty="0" err="1"/>
              <a:t>Aflați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soluții</a:t>
            </a:r>
            <a:r>
              <a:rPr lang="en-US" dirty="0"/>
              <a:t> </a:t>
            </a:r>
            <a:r>
              <a:rPr lang="en-US" dirty="0" err="1"/>
              <a:t>posibile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7F7C-D926-41ED-9637-51840E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A11-65DE-4858-B333-94DB033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să discutăm despre fiabilitate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7A86-C678-49D5-B014-CE918867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lucrați</a:t>
            </a:r>
            <a:r>
              <a:rPr lang="en-US" dirty="0"/>
              <a:t> la </a:t>
            </a:r>
            <a:r>
              <a:rPr lang="en-US" dirty="0" err="1"/>
              <a:t>lecția</a:t>
            </a:r>
            <a:r>
              <a:rPr lang="en-US" dirty="0"/>
              <a:t> </a:t>
            </a:r>
            <a:r>
              <a:rPr lang="en-US" dirty="0" err="1"/>
              <a:t>Provocări</a:t>
            </a:r>
            <a:r>
              <a:rPr lang="ro-RO" dirty="0"/>
              <a:t> (Challenges)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 </a:t>
            </a:r>
            <a:r>
              <a:rPr lang="en-US" dirty="0" err="1"/>
              <a:t>experimentat</a:t>
            </a:r>
            <a:r>
              <a:rPr lang="en-US" dirty="0"/>
              <a:t> </a:t>
            </a:r>
            <a:r>
              <a:rPr lang="en-US" dirty="0" err="1"/>
              <a:t>frustrare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nu se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mod </a:t>
            </a:r>
            <a:r>
              <a:rPr lang="en-US" dirty="0" err="1"/>
              <a:t>sau</a:t>
            </a:r>
            <a:r>
              <a:rPr lang="en-US" dirty="0"/>
              <a:t> nu se </a:t>
            </a:r>
            <a:r>
              <a:rPr lang="en-US" dirty="0" err="1"/>
              <a:t>mișca</a:t>
            </a:r>
            <a:r>
              <a:rPr lang="en-US" dirty="0"/>
              <a:t> </a:t>
            </a:r>
            <a:r>
              <a:rPr lang="en-US" dirty="0" err="1"/>
              <a:t>așa</a:t>
            </a:r>
            <a:r>
              <a:rPr lang="en-US" dirty="0"/>
              <a:t> cum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așteptați</a:t>
            </a:r>
            <a:r>
              <a:rPr lang="en-US" dirty="0"/>
              <a:t>. 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frustrări</a:t>
            </a:r>
            <a:r>
              <a:rPr lang="en-US" dirty="0"/>
              <a:t> sunt </a:t>
            </a:r>
            <a:r>
              <a:rPr lang="en-US" dirty="0" err="1"/>
              <a:t>frecvente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competiții</a:t>
            </a:r>
            <a:r>
              <a:rPr lang="en-US" dirty="0"/>
              <a:t> precum FIRST LEGO League.</a:t>
            </a:r>
          </a:p>
          <a:p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 </a:t>
            </a:r>
            <a:r>
              <a:rPr lang="en-US" dirty="0" err="1"/>
              <a:t>prezintă</a:t>
            </a:r>
            <a:r>
              <a:rPr lang="en-US" dirty="0"/>
              <a:t> </a:t>
            </a:r>
            <a:r>
              <a:rPr lang="en-US" dirty="0" err="1"/>
              <a:t>problemele</a:t>
            </a:r>
            <a:r>
              <a:rPr lang="en-US" dirty="0"/>
              <a:t> de </a:t>
            </a:r>
            <a:r>
              <a:rPr lang="en-US" dirty="0" err="1"/>
              <a:t>fiabilitate</a:t>
            </a:r>
            <a:r>
              <a:rPr lang="en-US" dirty="0"/>
              <a:t> cu care se </a:t>
            </a:r>
            <a:r>
              <a:rPr lang="en-US" dirty="0" err="1"/>
              <a:t>confruntă</a:t>
            </a:r>
            <a:r>
              <a:rPr lang="en-US" dirty="0"/>
              <a:t> </a:t>
            </a:r>
            <a:r>
              <a:rPr lang="en-US" dirty="0" err="1"/>
              <a:t>echipele</a:t>
            </a:r>
            <a:r>
              <a:rPr lang="en-US" dirty="0"/>
              <a:t> FIRST LEGO League.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 sunt </a:t>
            </a:r>
            <a:r>
              <a:rPr lang="en-US" dirty="0" err="1"/>
              <a:t>aplicabile</a:t>
            </a:r>
            <a:r>
              <a:rPr lang="en-US" dirty="0"/>
              <a:t> </a:t>
            </a:r>
            <a:r>
              <a:rPr lang="en-US" dirty="0" err="1"/>
              <a:t>situațiilor</a:t>
            </a:r>
            <a:r>
              <a:rPr lang="en-US" dirty="0"/>
              <a:t> </a:t>
            </a:r>
            <a:r>
              <a:rPr lang="en-US" dirty="0" err="1"/>
              <a:t>necompetiționale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terminologia</a:t>
            </a:r>
            <a:r>
              <a:rPr lang="en-US" dirty="0"/>
              <a:t> din </a:t>
            </a:r>
            <a:r>
              <a:rPr lang="en-US" dirty="0" err="1"/>
              <a:t>lecție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accentul</a:t>
            </a:r>
            <a:r>
              <a:rPr lang="en-US" dirty="0"/>
              <a:t> principal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roboții</a:t>
            </a:r>
            <a:r>
              <a:rPr lang="en-US" dirty="0"/>
              <a:t> de </a:t>
            </a:r>
            <a:r>
              <a:rPr lang="en-US" dirty="0" err="1"/>
              <a:t>competiție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4BB2-EF17-49C4-97A3-51A988A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7389-605B-41FF-BDCC-553B2D4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41510-3871-4A70-9393-049041A230F8}"/>
              </a:ext>
            </a:extLst>
          </p:cNvPr>
          <p:cNvSpPr/>
          <p:nvPr/>
        </p:nvSpPr>
        <p:spPr>
          <a:xfrm>
            <a:off x="155088" y="5216066"/>
            <a:ext cx="8831580" cy="5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Vizitați </a:t>
            </a:r>
            <a:r>
              <a:rPr lang="en-US" dirty="0" err="1">
                <a:solidFill>
                  <a:schemeClr val="tx1"/>
                </a:solidFill>
              </a:rPr>
              <a:t>FLLTutorials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o-RO" dirty="0">
                <a:solidFill>
                  <a:schemeClr val="tx1"/>
                </a:solidFill>
              </a:rPr>
              <a:t>Pentru o serie de lecții pentru mai multă fiabilitate</a:t>
            </a:r>
          </a:p>
          <a:p>
            <a:pPr algn="ctr"/>
            <a:r>
              <a:rPr lang="ro-RO" dirty="0">
                <a:solidFill>
                  <a:schemeClr val="tx1"/>
                </a:solidFill>
              </a:rPr>
              <a:t> în </a:t>
            </a:r>
            <a:r>
              <a:rPr lang="en-US" dirty="0">
                <a:solidFill>
                  <a:schemeClr val="tx1"/>
                </a:solidFill>
              </a:rPr>
              <a:t>FIRST LEGO League.</a:t>
            </a:r>
          </a:p>
        </p:txBody>
      </p:sp>
    </p:spTree>
    <p:extLst>
      <p:ext uri="{BB962C8B-B14F-4D97-AF65-F5344CB8AC3E}">
        <p14:creationId xmlns:p14="http://schemas.microsoft.com/office/powerpoint/2010/main" val="4069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SURSELE PROBLEMELOR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874559"/>
              </p:ext>
            </p:extLst>
          </p:nvPr>
        </p:nvGraphicFramePr>
        <p:xfrm>
          <a:off x="175260" y="1344706"/>
          <a:ext cx="8746864" cy="357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Problem</a:t>
                      </a: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</a:t>
                      </a: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ul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Alinierea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pornire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variază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de la o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lansare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la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Fiecare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lansare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diferită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uneori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misiunile</a:t>
                      </a:r>
                      <a:r>
                        <a:rPr lang="en-US" dirty="0"/>
                        <a:t> nu </a:t>
                      </a:r>
                      <a:r>
                        <a:rPr lang="en-US" dirty="0" err="1"/>
                        <a:t>funcționează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Roboții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nu se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deplasează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mult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timp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în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linie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dreaptă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și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nici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nu se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întorc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exact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în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aceeași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măsură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Este </a:t>
                      </a:r>
                      <a:r>
                        <a:rPr lang="en-US" dirty="0" err="1"/>
                        <a:t>greu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prezis</a:t>
                      </a:r>
                      <a:r>
                        <a:rPr lang="en-US" dirty="0"/>
                        <a:t> cu </a:t>
                      </a:r>
                      <a:r>
                        <a:rPr lang="en-US" dirty="0" err="1"/>
                        <a:t>exactitate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locația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robotului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Erorile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se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acumulează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pe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măsură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robotul merge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Este </a:t>
                      </a:r>
                      <a:r>
                        <a:rPr lang="en-US" dirty="0" err="1"/>
                        <a:t>dificil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prezis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locația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exactă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robotului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Nivelu</a:t>
                      </a:r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bateriei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afectează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performanța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motorului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Modificările</a:t>
                      </a:r>
                      <a:r>
                        <a:rPr lang="en-US" dirty="0"/>
                        <a:t> care </a:t>
                      </a:r>
                      <a:r>
                        <a:rPr lang="en-US" dirty="0" err="1"/>
                        <a:t>funcționează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astăzi</a:t>
                      </a:r>
                      <a:r>
                        <a:rPr lang="en-US" dirty="0"/>
                        <a:t> nu </a:t>
                      </a:r>
                      <a:r>
                        <a:rPr lang="ro-RO" dirty="0"/>
                        <a:t>mai sunt bune </a:t>
                      </a:r>
                      <a:r>
                        <a:rPr lang="en-US" dirty="0" err="1"/>
                        <a:t>mâine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F0EC5-E68E-4F8C-A032-6BF0FAF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59" y="292975"/>
            <a:ext cx="8957599" cy="752706"/>
          </a:xfrm>
        </p:spPr>
        <p:txBody>
          <a:bodyPr>
            <a:normAutofit/>
          </a:bodyPr>
          <a:lstStyle/>
          <a:p>
            <a:r>
              <a:rPr lang="it-IT" dirty="0"/>
              <a:t>Punctele de pornire la lansare sunt cr</a:t>
            </a:r>
            <a:r>
              <a:rPr lang="ro-RO" dirty="0"/>
              <a:t>UCIAL</a:t>
            </a:r>
            <a:r>
              <a:rPr lang="it-IT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en-US" dirty="0" err="1"/>
              <a:t>În</a:t>
            </a:r>
            <a:r>
              <a:rPr lang="en-US" dirty="0"/>
              <a:t> FIRST LEGO League, </a:t>
            </a:r>
            <a:r>
              <a:rPr lang="en-US" dirty="0" err="1"/>
              <a:t>echipele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dea</a:t>
            </a:r>
            <a:r>
              <a:rPr lang="en-US" dirty="0"/>
              <a:t> </a:t>
            </a:r>
            <a:r>
              <a:rPr lang="en-US" dirty="0" err="1"/>
              <a:t>seama</a:t>
            </a:r>
            <a:r>
              <a:rPr lang="en-US" dirty="0"/>
              <a:t>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înceapă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zona de </a:t>
            </a:r>
            <a:r>
              <a:rPr lang="en-US" dirty="0" err="1"/>
              <a:t>lansare</a:t>
            </a:r>
            <a:endParaRPr lang="en-US" dirty="0"/>
          </a:p>
          <a:p>
            <a:pPr lvl="1"/>
            <a:r>
              <a:rPr lang="en-US" b="1" dirty="0" err="1"/>
              <a:t>Jiguri</a:t>
            </a:r>
            <a:r>
              <a:rPr lang="en-US" b="1" dirty="0"/>
              <a:t>: </a:t>
            </a:r>
            <a:r>
              <a:rPr lang="en-US" dirty="0"/>
              <a:t>o </a:t>
            </a:r>
            <a:r>
              <a:rPr lang="en-US" dirty="0" err="1"/>
              <a:t>riglă</a:t>
            </a:r>
            <a:r>
              <a:rPr lang="en-US" dirty="0"/>
              <a:t>/un </a:t>
            </a:r>
            <a:r>
              <a:rPr lang="en-US" dirty="0" err="1"/>
              <a:t>perete</a:t>
            </a:r>
            <a:r>
              <a:rPr lang="en-US" dirty="0"/>
              <a:t> LEGO pe care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alinia</a:t>
            </a:r>
            <a:r>
              <a:rPr lang="en-US" dirty="0"/>
              <a:t> la </a:t>
            </a:r>
            <a:r>
              <a:rPr lang="en-US" dirty="0" err="1"/>
              <a:t>bază</a:t>
            </a:r>
            <a:r>
              <a:rPr lang="en-US" dirty="0"/>
              <a:t> (</a:t>
            </a:r>
            <a:r>
              <a:rPr lang="en-US" dirty="0" err="1"/>
              <a:t>triunghiul</a:t>
            </a:r>
            <a:r>
              <a:rPr lang="en-US" dirty="0"/>
              <a:t> </a:t>
            </a:r>
            <a:r>
              <a:rPr lang="en-US" dirty="0" err="1"/>
              <a:t>roșu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exemplu</a:t>
            </a:r>
            <a:r>
              <a:rPr lang="en-US" dirty="0"/>
              <a:t> de jig).</a:t>
            </a:r>
            <a:endParaRPr lang="ro-RO" dirty="0"/>
          </a:p>
          <a:p>
            <a:pPr lvl="1"/>
            <a:r>
              <a:rPr lang="en-US" b="1" dirty="0" err="1"/>
              <a:t>Același</a:t>
            </a:r>
            <a:r>
              <a:rPr lang="en-US" b="1" dirty="0"/>
              <a:t> start de </a:t>
            </a:r>
            <a:r>
              <a:rPr lang="en-US" b="1" dirty="0" err="1"/>
              <a:t>fiecare</a:t>
            </a:r>
            <a:r>
              <a:rPr lang="en-US" b="1" dirty="0"/>
              <a:t> </a:t>
            </a:r>
            <a:r>
              <a:rPr lang="en-US" b="1" dirty="0" err="1"/>
              <a:t>dată</a:t>
            </a:r>
            <a:r>
              <a:rPr lang="en-US" b="1" dirty="0"/>
              <a:t>: </a:t>
            </a:r>
            <a:r>
              <a:rPr lang="ro-RO" b="1" dirty="0"/>
              <a:t> </a:t>
            </a:r>
            <a:r>
              <a:rPr lang="en-US" dirty="0" err="1"/>
              <a:t>alege</a:t>
            </a:r>
            <a:r>
              <a:rPr lang="en-US" dirty="0"/>
              <a:t> un loc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pornește</a:t>
            </a:r>
            <a:r>
              <a:rPr lang="en-US" dirty="0"/>
              <a:t> de </a:t>
            </a:r>
            <a:r>
              <a:rPr lang="en-US" dirty="0" err="1"/>
              <a:t>acolo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misiune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un start </a:t>
            </a:r>
            <a:r>
              <a:rPr lang="en-US" dirty="0" err="1"/>
              <a:t>ușor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b="1" dirty="0" err="1"/>
              <a:t>Linii</a:t>
            </a:r>
            <a:r>
              <a:rPr lang="en-US" b="1" dirty="0"/>
              <a:t> de </a:t>
            </a:r>
            <a:r>
              <a:rPr lang="en-US" b="1" dirty="0" err="1"/>
              <a:t>grilă</a:t>
            </a:r>
            <a:r>
              <a:rPr lang="en-US" b="1" dirty="0"/>
              <a:t>/</a:t>
            </a:r>
            <a:r>
              <a:rPr lang="en-US" b="1" dirty="0" err="1"/>
              <a:t>direcționale</a:t>
            </a:r>
            <a:r>
              <a:rPr lang="en-US" b="1" dirty="0"/>
              <a:t>:</a:t>
            </a:r>
            <a:r>
              <a:rPr lang="ro-RO" b="1" dirty="0"/>
              <a:t> </a:t>
            </a:r>
            <a:r>
              <a:rPr lang="en-US" b="1" dirty="0"/>
              <a:t>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liniile</a:t>
            </a:r>
            <a:r>
              <a:rPr lang="en-US" dirty="0"/>
              <a:t> de </a:t>
            </a:r>
            <a:r>
              <a:rPr lang="en-US" dirty="0" err="1"/>
              <a:t>grilă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alege</a:t>
            </a:r>
            <a:r>
              <a:rPr lang="en-US" dirty="0"/>
              <a:t> un loc de start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cursă</a:t>
            </a:r>
            <a:endParaRPr lang="ro-RO" dirty="0"/>
          </a:p>
          <a:p>
            <a:pPr lvl="1"/>
            <a:r>
              <a:rPr lang="en-US" b="1" dirty="0" err="1"/>
              <a:t>Cuvinte</a:t>
            </a:r>
            <a:r>
              <a:rPr lang="en-US" b="1" dirty="0"/>
              <a:t>: </a:t>
            </a:r>
            <a:r>
              <a:rPr lang="ro-RO" b="1" dirty="0"/>
              <a:t> </a:t>
            </a:r>
            <a:r>
              <a:rPr lang="en-US" dirty="0" err="1"/>
              <a:t>Lansarea</a:t>
            </a:r>
            <a:r>
              <a:rPr lang="en-US" dirty="0"/>
              <a:t> are un logo FIRST LEGO League.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literele</a:t>
            </a:r>
            <a:r>
              <a:rPr lang="en-US" dirty="0"/>
              <a:t> din logo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marginea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alinieze</a:t>
            </a:r>
            <a:endParaRPr lang="en-US" dirty="0"/>
          </a:p>
          <a:p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bine... </a:t>
            </a:r>
            <a:r>
              <a:rPr lang="en-US" dirty="0" err="1"/>
              <a:t>încercați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găsiți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alinia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(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ro-RO" dirty="0"/>
              <a:t>slide-ul </a:t>
            </a:r>
            <a:r>
              <a:rPr lang="en-US" dirty="0"/>
              <a:t>6).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DF4A-9EC4-4E26-B2E5-E5B2885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BC7B2-E05F-2F45-9DE1-A787AAC953FD}"/>
              </a:ext>
            </a:extLst>
          </p:cNvPr>
          <p:cNvGrpSpPr/>
          <p:nvPr/>
        </p:nvGrpSpPr>
        <p:grpSpPr>
          <a:xfrm>
            <a:off x="6581556" y="1892691"/>
            <a:ext cx="1733753" cy="1723897"/>
            <a:chOff x="6830528" y="1875179"/>
            <a:chExt cx="1733753" cy="1723897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604578" y="2911460"/>
              <a:ext cx="913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200" dirty="0"/>
                <a:t>Folosiți </a:t>
              </a:r>
            </a:p>
            <a:p>
              <a:pPr algn="ctr"/>
              <a:r>
                <a:rPr lang="ro-RO" sz="1200" dirty="0"/>
                <a:t>un jig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6278" y="4657696"/>
            <a:ext cx="82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Utilizați liniile de grilă sau marginea logo-ului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Erorile</a:t>
            </a:r>
            <a:r>
              <a:rPr lang="en-US" dirty="0"/>
              <a:t> se </a:t>
            </a:r>
            <a:r>
              <a:rPr lang="en-US" dirty="0" err="1"/>
              <a:t>acumulează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ajungi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cealaltă</a:t>
            </a:r>
            <a:r>
              <a:rPr lang="en-US" dirty="0"/>
              <a:t> a </a:t>
            </a:r>
            <a:r>
              <a:rPr lang="en-US" dirty="0" err="1"/>
              <a:t>mesei</a:t>
            </a:r>
            <a:r>
              <a:rPr lang="en-US" dirty="0"/>
              <a:t>,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ești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Soluție</a:t>
            </a:r>
            <a:r>
              <a:rPr lang="en-US" dirty="0"/>
              <a:t>: </a:t>
            </a:r>
            <a:r>
              <a:rPr lang="en-US" dirty="0" err="1"/>
              <a:t>Repetați</a:t>
            </a:r>
            <a:r>
              <a:rPr lang="en-US" dirty="0"/>
              <a:t> </a:t>
            </a:r>
            <a:r>
              <a:rPr lang="en-US" dirty="0" err="1"/>
              <a:t>tehnicile</a:t>
            </a:r>
            <a:r>
              <a:rPr lang="en-US" dirty="0"/>
              <a:t> de </a:t>
            </a:r>
            <a:r>
              <a:rPr lang="en-US" dirty="0" err="1"/>
              <a:t>aliniere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serii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fiabilitate</a:t>
            </a:r>
            <a:r>
              <a:rPr lang="en-US" dirty="0"/>
              <a:t> (a se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ro-RO" dirty="0"/>
              <a:t>slide-u</a:t>
            </a:r>
            <a:r>
              <a:rPr lang="en-US" dirty="0"/>
              <a:t>l 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0E378-FCB0-4A8C-88B0-71F3D4F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78677" y="2944502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9831" y="3059735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Modelul</a:t>
            </a:r>
            <a:r>
              <a:rPr lang="en-US" sz="1600" dirty="0"/>
              <a:t> de </a:t>
            </a:r>
            <a:r>
              <a:rPr lang="en-US" sz="1600" dirty="0" err="1"/>
              <a:t>misiune</a:t>
            </a:r>
            <a:r>
              <a:rPr lang="en-US" sz="1600" dirty="0"/>
              <a:t> 1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Modelul</a:t>
            </a:r>
            <a:r>
              <a:rPr lang="en-US" sz="1600" dirty="0"/>
              <a:t> de </a:t>
            </a:r>
            <a:r>
              <a:rPr lang="en-US" sz="1600" dirty="0" err="1"/>
              <a:t>misiune</a:t>
            </a:r>
            <a:r>
              <a:rPr lang="en-US" sz="1600" dirty="0"/>
              <a:t> </a:t>
            </a:r>
            <a:r>
              <a:rPr lang="ro-RO" sz="1600" dirty="0"/>
              <a:t>2</a:t>
            </a:r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72F758-EB87-45E8-B01A-3C71CAE24D2D}"/>
              </a:ext>
            </a:extLst>
          </p:cNvPr>
          <p:cNvGrpSpPr/>
          <p:nvPr/>
        </p:nvGrpSpPr>
        <p:grpSpPr>
          <a:xfrm rot="21371424">
            <a:off x="592105" y="4420643"/>
            <a:ext cx="1199001" cy="1371767"/>
            <a:chOff x="6507213" y="1384746"/>
            <a:chExt cx="1199001" cy="1371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E70149-7C94-4954-AD05-E882F8F694A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3" name="Rounded Rectangle 14">
                <a:extLst>
                  <a:ext uri="{FF2B5EF4-FFF2-40B4-BE49-F238E27FC236}">
                    <a16:creationId xmlns:a16="http://schemas.microsoft.com/office/drawing/2014/main" id="{68E2C5E1-D1FD-4E4C-9DDC-E84C9A1A3B8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id="{0A1283A7-19E4-493C-981F-1613E2EAC289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5" name="Rounded Rectangle 16">
                <a:extLst>
                  <a:ext uri="{FF2B5EF4-FFF2-40B4-BE49-F238E27FC236}">
                    <a16:creationId xmlns:a16="http://schemas.microsoft.com/office/drawing/2014/main" id="{E1C5A8B4-9FA6-4D2D-8EA9-C78F8EF447D3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811263E-66E6-4901-BC55-6F43BBA6D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4A59C-3C4B-4E27-BA4C-A344BC60906F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9158E1-6498-4DE3-9E6F-81C6E8302AE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AA6D95-E78A-4D7B-B7F7-FD2F348BCB3C}"/>
              </a:ext>
            </a:extLst>
          </p:cNvPr>
          <p:cNvGrpSpPr/>
          <p:nvPr/>
        </p:nvGrpSpPr>
        <p:grpSpPr>
          <a:xfrm rot="21371424">
            <a:off x="538058" y="2781749"/>
            <a:ext cx="1199001" cy="1371767"/>
            <a:chOff x="6507213" y="1384746"/>
            <a:chExt cx="1199001" cy="13717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DD75FE-4E15-4BDA-90D3-79790980FAFD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1" name="Rounded Rectangle 14">
                <a:extLst>
                  <a:ext uri="{FF2B5EF4-FFF2-40B4-BE49-F238E27FC236}">
                    <a16:creationId xmlns:a16="http://schemas.microsoft.com/office/drawing/2014/main" id="{A1416E28-CD2B-498F-BEBF-5FA7CCBD460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id="{4E9D212E-FD76-48DF-AA45-496707093DD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3" name="Rounded Rectangle 16">
                <a:extLst>
                  <a:ext uri="{FF2B5EF4-FFF2-40B4-BE49-F238E27FC236}">
                    <a16:creationId xmlns:a16="http://schemas.microsoft.com/office/drawing/2014/main" id="{4FF80E9B-BA8E-4C02-A2C3-FEB76B66E98B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32A3-EFCD-4356-B10C-A7A0EEAA50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ECBE0-7E68-4B26-841B-AD0F3919F04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DAACAD-B848-4429-9F0F-E4171300D305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Unde vă aflați pe </a:t>
            </a:r>
            <a:r>
              <a:rPr lang="ro-RO" dirty="0"/>
              <a:t>masa </a:t>
            </a:r>
            <a:r>
              <a:rPr lang="pt-BR" dirty="0"/>
              <a:t>de co</a:t>
            </a:r>
            <a:r>
              <a:rPr lang="ro-RO" dirty="0"/>
              <a:t>mpetiție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290918"/>
            <a:ext cx="5620055" cy="4869226"/>
          </a:xfrm>
        </p:spPr>
        <p:txBody>
          <a:bodyPr/>
          <a:lstStyle/>
          <a:p>
            <a:r>
              <a:rPr lang="en-US" dirty="0" err="1"/>
              <a:t>Acestea</a:t>
            </a:r>
            <a:r>
              <a:rPr lang="en-US" dirty="0"/>
              <a:t> sunt </a:t>
            </a:r>
            <a:r>
              <a:rPr lang="en-US" dirty="0" err="1"/>
              <a:t>strategii</a:t>
            </a:r>
            <a:r>
              <a:rPr lang="en-US" dirty="0"/>
              <a:t> de </a:t>
            </a:r>
            <a:r>
              <a:rPr lang="en-US" dirty="0" err="1"/>
              <a:t>aliniere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obișnuit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Alinierea</a:t>
            </a:r>
            <a:r>
              <a:rPr lang="en-US" b="1" dirty="0"/>
              <a:t> pe </a:t>
            </a:r>
            <a:r>
              <a:rPr lang="en-US" b="1" dirty="0" err="1"/>
              <a:t>pereți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deliberat</a:t>
            </a:r>
            <a:r>
              <a:rPr lang="en-US" dirty="0"/>
              <a:t> </a:t>
            </a:r>
            <a:r>
              <a:rPr lang="ro-RO" dirty="0"/>
              <a:t>împingeți </a:t>
            </a:r>
            <a:r>
              <a:rPr lang="en-US" dirty="0" err="1"/>
              <a:t>înapoi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perete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îndrepta</a:t>
            </a:r>
            <a:r>
              <a:rPr lang="ro-RO" dirty="0"/>
              <a:t>.</a:t>
            </a:r>
          </a:p>
          <a:p>
            <a:pPr lvl="1"/>
            <a:r>
              <a:rPr lang="en-US" b="1" dirty="0" err="1"/>
              <a:t>Pătrat</a:t>
            </a:r>
            <a:r>
              <a:rPr lang="en-US" b="1" dirty="0"/>
              <a:t>/</a:t>
            </a:r>
            <a:r>
              <a:rPr lang="en-US" b="1" dirty="0" err="1"/>
              <a:t>Aliniat</a:t>
            </a:r>
            <a:r>
              <a:rPr lang="en-US" b="1" dirty="0"/>
              <a:t> pe </a:t>
            </a:r>
            <a:r>
              <a:rPr lang="en-US" b="1" dirty="0" err="1"/>
              <a:t>linii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ro-RO" b="1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deplasați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unghi</a:t>
            </a:r>
            <a:r>
              <a:rPr lang="en-US" dirty="0"/>
              <a:t>,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îndrepta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vedeți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b="1" dirty="0" err="1"/>
              <a:t>Deplasează-te</a:t>
            </a:r>
            <a:r>
              <a:rPr lang="en-US" b="1" dirty="0"/>
              <a:t> </a:t>
            </a:r>
            <a:r>
              <a:rPr lang="en-US" b="1" dirty="0" err="1"/>
              <a:t>până</a:t>
            </a:r>
            <a:r>
              <a:rPr lang="en-US" b="1" dirty="0"/>
              <a:t> la o </a:t>
            </a:r>
            <a:r>
              <a:rPr lang="en-US" b="1" dirty="0" err="1"/>
              <a:t>linie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călătorește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găsești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știi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afli</a:t>
            </a:r>
            <a:r>
              <a:rPr lang="en-US" dirty="0"/>
              <a:t> pe </a:t>
            </a:r>
            <a:r>
              <a:rPr lang="en-US" dirty="0" err="1"/>
              <a:t>covor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b="1" dirty="0" err="1"/>
              <a:t>Alinierea</a:t>
            </a:r>
            <a:r>
              <a:rPr lang="en-US" b="1" dirty="0"/>
              <a:t> pe un model de </a:t>
            </a:r>
            <a:r>
              <a:rPr lang="en-US" b="1" dirty="0" err="1"/>
              <a:t>misiune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Modelele</a:t>
            </a:r>
            <a:r>
              <a:rPr lang="en-US" dirty="0"/>
              <a:t> de </a:t>
            </a:r>
            <a:r>
              <a:rPr lang="en-US" dirty="0" err="1"/>
              <a:t>misiune</a:t>
            </a:r>
            <a:r>
              <a:rPr lang="en-US" dirty="0"/>
              <a:t> care sunt </a:t>
            </a:r>
            <a:r>
              <a:rPr lang="en-US" dirty="0" err="1"/>
              <a:t>blocate</a:t>
            </a:r>
            <a:r>
              <a:rPr lang="en-US" dirty="0"/>
              <a:t> cu dual-lock pot fi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alinia</a:t>
            </a:r>
            <a:r>
              <a:rPr lang="ro-RO" dirty="0"/>
              <a:t> cu ele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A327-6F1F-4B27-AC79-3837EEE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224971"/>
            <a:ext cx="1187198" cy="5347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Model</a:t>
            </a:r>
            <a:r>
              <a:rPr lang="ro-RO" sz="1800" dirty="0"/>
              <a:t> </a:t>
            </a:r>
            <a:r>
              <a:rPr lang="en-US" sz="1800" dirty="0"/>
              <a:t>de </a:t>
            </a:r>
            <a:r>
              <a:rPr lang="en-US" sz="1800" dirty="0" err="1"/>
              <a:t>misiune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Înapoi</a:t>
            </a:r>
            <a:r>
              <a:rPr lang="ro-RO" sz="1200" dirty="0"/>
              <a:t>erea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pereți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Pătrat</a:t>
            </a:r>
            <a:r>
              <a:rPr lang="en-US" sz="1200" dirty="0"/>
              <a:t> pe o </a:t>
            </a:r>
            <a:r>
              <a:rPr lang="en-US" sz="1200" dirty="0" err="1"/>
              <a:t>linie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Alinierea</a:t>
            </a:r>
            <a:r>
              <a:rPr lang="en-US" sz="1200" dirty="0"/>
              <a:t> pe un model de </a:t>
            </a:r>
            <a:r>
              <a:rPr lang="en-US" sz="1200" dirty="0" err="1"/>
              <a:t>misiune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1A0E5F-95F8-472D-9350-31B8DEA295CE}"/>
              </a:ext>
            </a:extLst>
          </p:cNvPr>
          <p:cNvGrpSpPr/>
          <p:nvPr/>
        </p:nvGrpSpPr>
        <p:grpSpPr>
          <a:xfrm rot="3938648">
            <a:off x="7387963" y="2923022"/>
            <a:ext cx="846901" cy="1003535"/>
            <a:chOff x="6393553" y="1212888"/>
            <a:chExt cx="1278489" cy="15149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100029-A386-4113-941B-724453E1AE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0" name="Rounded Rectangle 14">
                <a:extLst>
                  <a:ext uri="{FF2B5EF4-FFF2-40B4-BE49-F238E27FC236}">
                    <a16:creationId xmlns:a16="http://schemas.microsoft.com/office/drawing/2014/main" id="{708C4082-F7DA-42B7-A1B4-A2A58A899193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15">
                <a:extLst>
                  <a:ext uri="{FF2B5EF4-FFF2-40B4-BE49-F238E27FC236}">
                    <a16:creationId xmlns:a16="http://schemas.microsoft.com/office/drawing/2014/main" id="{C058D46B-24AB-4690-984B-8A30F8EEB76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16">
                <a:extLst>
                  <a:ext uri="{FF2B5EF4-FFF2-40B4-BE49-F238E27FC236}">
                    <a16:creationId xmlns:a16="http://schemas.microsoft.com/office/drawing/2014/main" id="{0C9E3E98-C752-44F1-B0D6-08D1CBA55116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5E3A7D-5901-475B-95E7-0065F9B82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39B1BB-7D60-4DEF-8C33-EF32E7FB692C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A318F3-6A3E-4BEA-9E35-7D5215E9A47D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C8929E6-ACFD-4DC6-9AEF-F96F54950920}"/>
              </a:ext>
            </a:extLst>
          </p:cNvPr>
          <p:cNvSpPr>
            <a:spLocks noChangeAspect="1"/>
          </p:cNvSpPr>
          <p:nvPr/>
        </p:nvSpPr>
        <p:spPr>
          <a:xfrm rot="9338648">
            <a:off x="7905041" y="363873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405E7C-E5B9-4E30-BB26-CE74958D51B8}"/>
              </a:ext>
            </a:extLst>
          </p:cNvPr>
          <p:cNvGrpSpPr/>
          <p:nvPr/>
        </p:nvGrpSpPr>
        <p:grpSpPr>
          <a:xfrm rot="16200000">
            <a:off x="7406319" y="1818061"/>
            <a:ext cx="846901" cy="1003535"/>
            <a:chOff x="6393553" y="1212888"/>
            <a:chExt cx="1278489" cy="15149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E78712-535E-4180-9D94-0CEC882025D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9" name="Rounded Rectangle 14">
                <a:extLst>
                  <a:ext uri="{FF2B5EF4-FFF2-40B4-BE49-F238E27FC236}">
                    <a16:creationId xmlns:a16="http://schemas.microsoft.com/office/drawing/2014/main" id="{C67900D0-75BE-4A7F-AB62-E789CE45C6A9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5">
                <a:extLst>
                  <a:ext uri="{FF2B5EF4-FFF2-40B4-BE49-F238E27FC236}">
                    <a16:creationId xmlns:a16="http://schemas.microsoft.com/office/drawing/2014/main" id="{89608D6C-7539-4B83-B3E4-41CE678C192A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1" name="Rounded Rectangle 16">
                <a:extLst>
                  <a:ext uri="{FF2B5EF4-FFF2-40B4-BE49-F238E27FC236}">
                    <a16:creationId xmlns:a16="http://schemas.microsoft.com/office/drawing/2014/main" id="{12BDF4FB-3DDF-48EA-AB13-CE0646706619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14D493-7737-42E8-9DD6-137326618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BBC520-6C66-4AA3-8E2D-B7F4B55787F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38181D-C5FE-4F11-A68D-9C97A5560DD7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14484F-5F9C-421E-B8DA-2264F8D7FF31}"/>
              </a:ext>
            </a:extLst>
          </p:cNvPr>
          <p:cNvGrpSpPr/>
          <p:nvPr/>
        </p:nvGrpSpPr>
        <p:grpSpPr>
          <a:xfrm rot="5400000">
            <a:off x="7583301" y="4167990"/>
            <a:ext cx="846901" cy="1003535"/>
            <a:chOff x="6393553" y="1212888"/>
            <a:chExt cx="1278489" cy="15149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4E778A-549B-45DF-BC16-E793667C8FB4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57" name="Rounded Rectangle 14">
                <a:extLst>
                  <a:ext uri="{FF2B5EF4-FFF2-40B4-BE49-F238E27FC236}">
                    <a16:creationId xmlns:a16="http://schemas.microsoft.com/office/drawing/2014/main" id="{3E625071-A1BD-4C6C-9398-658442A1CA3F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15">
                <a:extLst>
                  <a:ext uri="{FF2B5EF4-FFF2-40B4-BE49-F238E27FC236}">
                    <a16:creationId xmlns:a16="http://schemas.microsoft.com/office/drawing/2014/main" id="{9020C03C-F74A-48E5-BDBD-71A93101BF95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id="{96E72217-AADF-4A6A-BA3E-9BF85C9C0F0F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B456963-AF8E-4B2F-AA86-794F09D9E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A14283-9F06-4B9E-B334-142F640614D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A97573-20E5-4F34-BE2F-D1B0408C1341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2D3A903B-A3A7-4570-A0CB-1E00574A43B9}"/>
              </a:ext>
            </a:extLst>
          </p:cNvPr>
          <p:cNvSpPr>
            <a:spLocks noChangeAspect="1"/>
          </p:cNvSpPr>
          <p:nvPr/>
        </p:nvSpPr>
        <p:spPr>
          <a:xfrm rot="9338648">
            <a:off x="7719153" y="191791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794F5B-3821-4948-8108-D4D608583E81}"/>
              </a:ext>
            </a:extLst>
          </p:cNvPr>
          <p:cNvSpPr>
            <a:spLocks noChangeAspect="1"/>
          </p:cNvSpPr>
          <p:nvPr/>
        </p:nvSpPr>
        <p:spPr>
          <a:xfrm rot="9338648">
            <a:off x="7961587" y="4926080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ALȚI FACTORI DE FIABILITATE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Viața bateriei</a:t>
            </a:r>
            <a:endParaRPr lang="en-US" dirty="0"/>
          </a:p>
          <a:p>
            <a:pPr lvl="1"/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programați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ro-RO" dirty="0"/>
              <a:t> nivelul bateriei este scăzut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funcționa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încărcat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Motoarele</a:t>
            </a:r>
            <a:r>
              <a:rPr lang="en-US" dirty="0"/>
              <a:t> se </a:t>
            </a:r>
            <a:r>
              <a:rPr lang="en-US" dirty="0" err="1"/>
              <a:t>comportă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baterii</a:t>
            </a:r>
            <a:r>
              <a:rPr lang="en-US" dirty="0"/>
              <a:t> </a:t>
            </a:r>
            <a:r>
              <a:rPr lang="en-US" dirty="0" err="1"/>
              <a:t>descărcate</a:t>
            </a:r>
            <a:endParaRPr lang="ro-RO" dirty="0"/>
          </a:p>
          <a:p>
            <a:pPr lvl="2"/>
            <a:r>
              <a:rPr lang="ro-RO" dirty="0"/>
              <a:t>U</a:t>
            </a:r>
            <a:r>
              <a:rPr lang="pt-BR" dirty="0"/>
              <a:t>tilizarea senzorilor te face să nu mai depinzi atât de mult de baterie.</a:t>
            </a:r>
            <a:endParaRPr lang="en-US" dirty="0"/>
          </a:p>
          <a:p>
            <a:r>
              <a:rPr lang="en-US" dirty="0" err="1"/>
              <a:t>Piesele</a:t>
            </a:r>
            <a:r>
              <a:rPr lang="en-US" dirty="0"/>
              <a:t> LEGO se </a:t>
            </a:r>
            <a:r>
              <a:rPr lang="en-US" dirty="0" err="1"/>
              <a:t>desfac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Strângeți</a:t>
            </a:r>
            <a:r>
              <a:rPr lang="en-US" dirty="0"/>
              <a:t> </a:t>
            </a:r>
            <a:r>
              <a:rPr lang="en-US" dirty="0" err="1"/>
              <a:t>piesele</a:t>
            </a:r>
            <a:r>
              <a:rPr lang="en-US" dirty="0"/>
              <a:t> LEGO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zonele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o </a:t>
            </a:r>
            <a:r>
              <a:rPr lang="en-US" dirty="0" err="1"/>
              <a:t>cursă</a:t>
            </a:r>
            <a:r>
              <a:rPr lang="en-US" dirty="0"/>
              <a:t> - </a:t>
            </a:r>
            <a:r>
              <a:rPr lang="en-US" dirty="0" err="1"/>
              <a:t>cuiele</a:t>
            </a:r>
            <a:r>
              <a:rPr lang="en-US" dirty="0"/>
              <a:t> se </a:t>
            </a:r>
            <a:r>
              <a:rPr lang="en-US" dirty="0" err="1"/>
              <a:t>slăbesc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înseamnă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ca </a:t>
            </a:r>
            <a:r>
              <a:rPr lang="en-US" dirty="0" err="1"/>
              <a:t>senzorii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fie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loc ca la o </a:t>
            </a:r>
            <a:r>
              <a:rPr lang="en-US" dirty="0" err="1"/>
              <a:t>cursă</a:t>
            </a:r>
            <a:r>
              <a:rPr lang="en-US" dirty="0"/>
              <a:t> </a:t>
            </a:r>
            <a:r>
              <a:rPr lang="en-US" dirty="0" err="1"/>
              <a:t>anterioară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firele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motoare</a:t>
            </a:r>
            <a:r>
              <a:rPr lang="en-US" dirty="0"/>
              <a:t>.  </a:t>
            </a:r>
            <a:r>
              <a:rPr lang="en-US" dirty="0" err="1"/>
              <a:t>Ies</a:t>
            </a:r>
            <a:r>
              <a:rPr lang="en-US" dirty="0"/>
              <a:t> </a:t>
            </a:r>
            <a:r>
              <a:rPr lang="en-US" dirty="0" err="1"/>
              <a:t>afară</a:t>
            </a:r>
            <a:r>
              <a:rPr lang="en-US" dirty="0"/>
              <a:t>!</a:t>
            </a:r>
          </a:p>
          <a:p>
            <a:r>
              <a:rPr lang="en-US" dirty="0" err="1"/>
              <a:t>Motoarele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senzorii</a:t>
            </a:r>
            <a:r>
              <a:rPr lang="en-US" dirty="0"/>
              <a:t> nu se </a:t>
            </a:r>
            <a:r>
              <a:rPr lang="en-US" dirty="0" err="1"/>
              <a:t>potrivesc</a:t>
            </a:r>
            <a:r>
              <a:rPr lang="en-US" dirty="0"/>
              <a:t> </a:t>
            </a:r>
            <a:r>
              <a:rPr lang="en-US" dirty="0" err="1"/>
              <a:t>întotdeauna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echipe</a:t>
            </a:r>
            <a:r>
              <a:rPr lang="en-US" dirty="0"/>
              <a:t> </a:t>
            </a:r>
            <a:r>
              <a:rPr lang="en-US" dirty="0" err="1"/>
              <a:t>testează</a:t>
            </a:r>
            <a:r>
              <a:rPr lang="en-US" dirty="0"/>
              <a:t> </a:t>
            </a:r>
            <a:r>
              <a:rPr lang="en-US" dirty="0" err="1"/>
              <a:t>motoarele</a:t>
            </a:r>
            <a:r>
              <a:rPr lang="en-US" dirty="0"/>
              <a:t>, </a:t>
            </a:r>
            <a:r>
              <a:rPr lang="en-US" dirty="0" err="1"/>
              <a:t>senzorii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roțile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se </a:t>
            </a:r>
            <a:r>
              <a:rPr lang="en-US" dirty="0" err="1"/>
              <a:t>potrivesc</a:t>
            </a:r>
            <a:r>
              <a:rPr lang="en-US" dirty="0"/>
              <a:t>.</a:t>
            </a:r>
            <a:endParaRPr lang="ro-RO" dirty="0"/>
          </a:p>
          <a:p>
            <a:pPr lvl="1"/>
            <a:r>
              <a:rPr lang="en-US" dirty="0"/>
              <a:t>Nu </a:t>
            </a:r>
            <a:r>
              <a:rPr lang="en-US" dirty="0" err="1"/>
              <a:t>veți</a:t>
            </a:r>
            <a:r>
              <a:rPr lang="en-US" dirty="0"/>
              <a:t>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niciodată</a:t>
            </a:r>
            <a:r>
              <a:rPr lang="en-US" dirty="0"/>
              <a:t> o </a:t>
            </a:r>
            <a:r>
              <a:rPr lang="en-US" dirty="0" err="1"/>
              <a:t>potrivire</a:t>
            </a:r>
            <a:r>
              <a:rPr lang="en-US" dirty="0"/>
              <a:t> </a:t>
            </a:r>
            <a:r>
              <a:rPr lang="en-US" dirty="0" err="1"/>
              <a:t>perfectă</a:t>
            </a:r>
            <a:r>
              <a:rPr lang="en-US" dirty="0"/>
              <a:t>, </a:t>
            </a:r>
            <a:r>
              <a:rPr lang="en-US" dirty="0" err="1"/>
              <a:t>așa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recomandăm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acceptați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diferite</a:t>
            </a:r>
            <a:r>
              <a:rPr lang="ro-RO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4787-68DA-45F2-B424-383A1D55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196</TotalTime>
  <Words>940</Words>
  <Application>Microsoft Office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TEHNICI DE FIABILITATE</vt:lpstr>
      <vt:lpstr>OBIECTIVELE LECȚIEI</vt:lpstr>
      <vt:lpstr>De ce să discutăm despre fiabilitate?</vt:lpstr>
      <vt:lpstr>SURSELE PROBLEMELOR</vt:lpstr>
      <vt:lpstr>Punctele de pornire la lansare sunt crUCIALe</vt:lpstr>
      <vt:lpstr>Erorile se acumulează în timp</vt:lpstr>
      <vt:lpstr>Unde vă aflați pe masa de competiție?</vt:lpstr>
      <vt:lpstr>ALȚI FACTORI DE FIABILITATE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marinela</cp:lastModifiedBy>
  <cp:revision>31</cp:revision>
  <dcterms:created xsi:type="dcterms:W3CDTF">2019-12-31T03:18:51Z</dcterms:created>
  <dcterms:modified xsi:type="dcterms:W3CDTF">2023-08-18T08:20:42Z</dcterms:modified>
</cp:coreProperties>
</file>