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9" r:id="rId4"/>
    <p:sldId id="290" r:id="rId5"/>
    <p:sldId id="292" r:id="rId6"/>
    <p:sldId id="293" r:id="rId7"/>
    <p:sldId id="294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8F36449-1FC3-DF47-88A6-31CCA992BAD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480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F4249F-95E6-E24A-AC89-05F5078CC0E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5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68A51A-6B93-0940-A8B8-87D9D8CA8FB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EFEF2B6-016E-1547-9725-E1D8782723A8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6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F5D9D9-67E4-4245-83CF-EFE4EB24982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8BDC6-0B3F-FA41-8859-B2B06B76F89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4FFBF-83C8-EB4F-BA15-A0937ECECB5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3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497798-9990-534D-AD16-4D11C95714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21C9E-95B9-744A-AB1F-F07DE5AE359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7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3F5DB-D65F-2E45-9E37-3AD991E6D28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E7F20D-C3A0-CB47-9DF3-7C0AA16BB23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9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5B193-6CF5-054E-8E0F-102DEE8DF00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8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12" y="3295939"/>
            <a:ext cx="8584534" cy="5903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pseudocod</a:t>
            </a:r>
            <a:r>
              <a:rPr lang="ro-RO" dirty="0"/>
              <a:t>ul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de</a:t>
            </a:r>
            <a:r>
              <a:rPr lang="en-US" dirty="0"/>
              <a:t> SANJAY </a:t>
            </a:r>
            <a:r>
              <a:rPr lang="ro-RO" dirty="0"/>
              <a:t>și</a:t>
            </a:r>
            <a:r>
              <a:rPr lang="en-US" dirty="0"/>
              <a:t>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Învață ce înseamnă pseudocodul.</a:t>
            </a:r>
            <a:endParaRPr lang="en-US" dirty="0"/>
          </a:p>
          <a:p>
            <a:r>
              <a:rPr lang="ro-RO" dirty="0"/>
              <a:t>Învață de ce folosim pseudocodul.</a:t>
            </a:r>
            <a:endParaRPr lang="en-US" dirty="0"/>
          </a:p>
          <a:p>
            <a:r>
              <a:rPr lang="ro-RO" dirty="0"/>
              <a:t>Învață să realizezi un pseudocod pentru un task simplu</a:t>
            </a:r>
            <a:endParaRPr lang="en-US" dirty="0"/>
          </a:p>
          <a:p>
            <a:r>
              <a:rPr lang="ro-RO" dirty="0"/>
              <a:t>Învață să proiectezi un program pentru FIRST LEGO League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B61-813E-4C05-AB7B-F578D6E7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pseudocodul?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9C2D-A97F-404D-B1D3-9C256B36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Roboții urmează instrucțiuni date de oameni. Ei au nevoie de instrucțiuni clare și detaliate pentru a completa un task.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Pseudocodul este un set de notițe detaliate pe care un programator le poate folosi pentru a putea scrie un cod.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Pseudocodul nu este scris într-un limbaj specific de programare. Acesta poate să fie o parte text și o parte cod.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Pseudocodul permite programatorului să comunice planurile lui cu ceilalți.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Pseudocodul este destul de detaliat pentru a putea fi transformat într-un cod propriu-zis.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11A9B-8272-4892-84F4-9E0AFAB4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CB11-E069-480E-A856-85017C9C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5F20-8C89-4ABC-A0E9-C4E8AEDB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este pseudocodul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E067-BDE8-4555-B2F1-307AF36C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400" dirty="0"/>
              <a:t>Un mod inedit de a înțelege importanța pseudocodului este să încerci să scrii instrucțiunile pentru realizarea unui lucru simplu:</a:t>
            </a:r>
            <a:endParaRPr lang="en-US" sz="2400" dirty="0"/>
          </a:p>
          <a:p>
            <a:pPr lvl="2"/>
            <a:r>
              <a:rPr lang="ro-RO" sz="1800" dirty="0"/>
              <a:t>Cum să faci un sandviș, cum să decorezi un tort, cum să plantezi o sămânță etc.</a:t>
            </a:r>
            <a:r>
              <a:rPr lang="en-US" sz="1800" dirty="0"/>
              <a:t> </a:t>
            </a:r>
          </a:p>
          <a:p>
            <a:pPr lvl="2"/>
            <a:r>
              <a:rPr lang="ro-RO" sz="1800" dirty="0"/>
              <a:t>Elevii trebuie să scrie instrucțiunile și profesorul trebuie să îi urmărească.</a:t>
            </a:r>
            <a:endParaRPr lang="en-US" sz="1800" dirty="0"/>
          </a:p>
          <a:p>
            <a:pPr lvl="2"/>
            <a:r>
              <a:rPr lang="ro-RO" sz="1800" dirty="0"/>
              <a:t>Apoi, rezultatele trebuie comparate.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ro-RO" sz="2400" dirty="0"/>
              <a:t>Urmează o serie de exemple despre realizarea unui sandviș cu unt de arahide și gem:</a:t>
            </a:r>
            <a:endParaRPr lang="en-US" sz="2400" dirty="0"/>
          </a:p>
          <a:p>
            <a:pPr lvl="2"/>
            <a:r>
              <a:rPr lang="ro-RO" sz="1800" dirty="0">
                <a:solidFill>
                  <a:srgbClr val="00B0F0"/>
                </a:solidFill>
              </a:rPr>
              <a:t>Elev</a:t>
            </a:r>
            <a:r>
              <a:rPr lang="en-US" sz="1800" dirty="0">
                <a:solidFill>
                  <a:srgbClr val="00B0F0"/>
                </a:solidFill>
              </a:rPr>
              <a:t> 1 : </a:t>
            </a:r>
            <a:r>
              <a:rPr lang="ro-RO" sz="1800" dirty="0">
                <a:solidFill>
                  <a:srgbClr val="00B0F0"/>
                </a:solidFill>
              </a:rPr>
              <a:t> „Pune untul de arahide pe pâine.” Profesorul a pus tot borcanul de unt de arahide pe peste feliile de pâine.</a:t>
            </a:r>
            <a:endParaRPr lang="en-US" sz="1800" dirty="0">
              <a:solidFill>
                <a:srgbClr val="00B0F0"/>
              </a:solidFill>
            </a:endParaRPr>
          </a:p>
          <a:p>
            <a:pPr lvl="2"/>
            <a:r>
              <a:rPr lang="ro-RO" sz="1800" dirty="0">
                <a:solidFill>
                  <a:srgbClr val="00B0F0"/>
                </a:solidFill>
              </a:rPr>
              <a:t>Elev 2</a:t>
            </a:r>
            <a:r>
              <a:rPr lang="en-US" sz="1800" dirty="0">
                <a:solidFill>
                  <a:srgbClr val="00B0F0"/>
                </a:solidFill>
              </a:rPr>
              <a:t>: </a:t>
            </a:r>
            <a:r>
              <a:rPr lang="ro-RO" sz="1800" dirty="0">
                <a:solidFill>
                  <a:srgbClr val="00B0F0"/>
                </a:solidFill>
              </a:rPr>
              <a:t> „Ia pâinea și întinde untul de arahide pe pâine.” Profesorul a întins untul de arahide pe întreaga pâine.</a:t>
            </a:r>
            <a:endParaRPr lang="en-US" sz="1800" dirty="0">
              <a:solidFill>
                <a:srgbClr val="00B0F0"/>
              </a:solidFill>
            </a:endParaRPr>
          </a:p>
          <a:p>
            <a:pPr lvl="2"/>
            <a:r>
              <a:rPr lang="ro-RO" sz="1800" dirty="0">
                <a:solidFill>
                  <a:srgbClr val="00B0F0"/>
                </a:solidFill>
              </a:rPr>
              <a:t>Elev 3</a:t>
            </a:r>
            <a:r>
              <a:rPr lang="en-US" sz="1800" dirty="0">
                <a:solidFill>
                  <a:srgbClr val="00B0F0"/>
                </a:solidFill>
              </a:rPr>
              <a:t>: </a:t>
            </a:r>
            <a:r>
              <a:rPr lang="ro-RO" sz="1800" dirty="0">
                <a:solidFill>
                  <a:srgbClr val="00B0F0"/>
                </a:solidFill>
              </a:rPr>
              <a:t> „Ia 2 felii de pâine. Întinde untul de arahide și gemul pe ele.” Profesorul întins untul de arahide și gemul pe ambele fețe ale feliilor de pâine.”</a:t>
            </a:r>
            <a:endParaRPr lang="en-US" sz="1800" dirty="0">
              <a:solidFill>
                <a:srgbClr val="00B0F0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ro-RO" sz="2400" dirty="0"/>
              <a:t>Comunicarea instrucțiunilor în modul corect este importantă. Cu cât mai detailate și explicite sunt instrucțiunile, cu atât rezultatele vor fi mai exacte.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61EB-1B4B-4AED-BB72-2CF54936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5952-25D9-4310-BBA5-B97AD0B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14A2-49D8-491D-A5CE-DB06EFC1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să scrii pseudocod pentru un robot?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A6952-A3F8-4885-8D12-9050F89F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269991"/>
            <a:ext cx="8831580" cy="261248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o-RO" dirty="0"/>
              <a:t>Scrie care este scopul programului. Ce are de făcut robotul?</a:t>
            </a:r>
            <a:endParaRPr lang="en-US" dirty="0"/>
          </a:p>
          <a:p>
            <a:pPr marL="342900" indent="-342900">
              <a:buAutoNum type="arabicPeriod"/>
            </a:pPr>
            <a:r>
              <a:rPr lang="ro-RO" dirty="0"/>
              <a:t>Gândește-te despre cum poate atinge robotul acest scop. Care sunt pașii specifici?</a:t>
            </a:r>
            <a:endParaRPr lang="en-US" dirty="0"/>
          </a:p>
          <a:p>
            <a:pPr marL="342900" indent="-342900">
              <a:buAutoNum type="arabicPeriod"/>
            </a:pPr>
            <a:r>
              <a:rPr lang="ro-RO" dirty="0"/>
              <a:t>Scrie fiecare pas pe care trebuie să îl realizeze robotul. Începe cu pasul 1 și continuă.</a:t>
            </a:r>
            <a:endParaRPr lang="en-US" dirty="0"/>
          </a:p>
          <a:p>
            <a:pPr marL="342900" indent="-342900">
              <a:buAutoNum type="arabicPeriod"/>
            </a:pPr>
            <a:r>
              <a:rPr lang="ro-RO" dirty="0"/>
              <a:t>Asigură-te că notezi dacă robotul trebuie să repete o instrucțiune.</a:t>
            </a:r>
            <a:endParaRPr lang="en-US" dirty="0"/>
          </a:p>
          <a:p>
            <a:pPr marL="342900" indent="-342900">
              <a:buAutoNum type="arabicPeriod"/>
            </a:pPr>
            <a:r>
              <a:rPr lang="ro-RO" dirty="0"/>
              <a:t>Robotul face task-ul la infinit sau se oprește?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5247-3673-463C-9CD6-E8DC4DF2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97FB-F649-4DD3-B599-FF0D324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373E6-0F56-4EA8-ABFF-845D4FE11C8C}"/>
              </a:ext>
            </a:extLst>
          </p:cNvPr>
          <p:cNvSpPr/>
          <p:nvPr/>
        </p:nvSpPr>
        <p:spPr>
          <a:xfrm>
            <a:off x="175260" y="4356340"/>
            <a:ext cx="8746864" cy="174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o-RO" dirty="0">
                <a:solidFill>
                  <a:schemeClr val="tx1"/>
                </a:solidFill>
              </a:rPr>
              <a:t>Un joc amuzant</a:t>
            </a:r>
            <a:r>
              <a:rPr lang="en-US" dirty="0">
                <a:solidFill>
                  <a:schemeClr val="tx1"/>
                </a:solidFill>
              </a:rPr>
              <a:t>….</a:t>
            </a:r>
            <a:r>
              <a:rPr lang="ro-RO" b="1" dirty="0">
                <a:solidFill>
                  <a:schemeClr val="tx1"/>
                </a:solidFill>
              </a:rPr>
              <a:t>Robotul Uman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Cât de bun ești la a oferi instrucțiuni robotului?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Alege un coleg de echipă care să fie robotul.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o-RO" dirty="0">
                <a:solidFill>
                  <a:schemeClr val="tx1"/>
                </a:solidFill>
              </a:rPr>
              <a:t>Ajută-ți colegul să parcurgă drumul dintr-un punct al clasei în alt punct, printre obstacole, folosind doar un set specific de instrucțiuni.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F2B-BFC4-4668-B56E-1A33910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 pseudocod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FB1B-AAB5-4F94-8574-B650148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003652" cy="3602322"/>
          </a:xfrm>
        </p:spPr>
        <p:txBody>
          <a:bodyPr>
            <a:normAutofit lnSpcReduction="10000"/>
          </a:bodyPr>
          <a:lstStyle/>
          <a:p>
            <a:pPr lvl="0"/>
            <a:r>
              <a:rPr lang="ro-RO" dirty="0"/>
              <a:t>Robotul trebuie să înconjoare o cutie pătrată. Începe la linie cu fața spre nord. Robotul trebuie să se întoarcă la poziția inițială.</a:t>
            </a:r>
          </a:p>
          <a:p>
            <a:pPr lvl="0"/>
            <a:endParaRPr lang="en-US" dirty="0"/>
          </a:p>
          <a:p>
            <a:pPr lvl="0"/>
            <a:r>
              <a:rPr lang="ro-RO" dirty="0"/>
              <a:t>Scrie un pseudocod pentru acest program.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o-RO" dirty="0"/>
              <a:t>Soluția pseudocod</a:t>
            </a:r>
            <a:endParaRPr lang="en-US" dirty="0"/>
          </a:p>
          <a:p>
            <a:pPr lvl="1"/>
            <a:r>
              <a:rPr lang="ro-RO" dirty="0"/>
              <a:t>Pas</a:t>
            </a:r>
            <a:r>
              <a:rPr lang="en-US" dirty="0"/>
              <a:t> 1: </a:t>
            </a:r>
            <a:r>
              <a:rPr lang="ro-RO" dirty="0"/>
              <a:t>Mergi înainte 20 de centimentri.</a:t>
            </a:r>
            <a:endParaRPr lang="en-US" dirty="0"/>
          </a:p>
          <a:p>
            <a:pPr lvl="1"/>
            <a:r>
              <a:rPr lang="ro-RO" dirty="0"/>
              <a:t>Pas</a:t>
            </a:r>
            <a:r>
              <a:rPr lang="en-US" dirty="0"/>
              <a:t> 2: </a:t>
            </a:r>
            <a:r>
              <a:rPr lang="ro-RO" dirty="0"/>
              <a:t>Întoarce-te la stânga 90 de grade.</a:t>
            </a:r>
            <a:endParaRPr lang="en-US" dirty="0"/>
          </a:p>
          <a:p>
            <a:pPr lvl="1"/>
            <a:r>
              <a:rPr lang="ro-RO" dirty="0"/>
              <a:t>Pas</a:t>
            </a:r>
            <a:r>
              <a:rPr lang="en-US" dirty="0"/>
              <a:t> 3: </a:t>
            </a:r>
            <a:r>
              <a:rPr lang="ro-RO" dirty="0"/>
              <a:t>Repetă pașii 1 și 2 de 4 ori.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3E54-5FC7-46A3-BE08-D5C1CC4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BBE-1DE5-43CD-9241-3AF48026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7FC4C-5E57-4D33-B015-DB928ABCC77A}"/>
              </a:ext>
            </a:extLst>
          </p:cNvPr>
          <p:cNvSpPr/>
          <p:nvPr/>
        </p:nvSpPr>
        <p:spPr>
          <a:xfrm>
            <a:off x="5881859" y="259138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18579A-C4F7-4423-83EF-10A8000C8D20}"/>
              </a:ext>
            </a:extLst>
          </p:cNvPr>
          <p:cNvCxnSpPr/>
          <p:nvPr/>
        </p:nvCxnSpPr>
        <p:spPr>
          <a:xfrm>
            <a:off x="7233928" y="3763694"/>
            <a:ext cx="10628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002910-298E-495A-A41A-5AE36CF25C7E}"/>
              </a:ext>
            </a:extLst>
          </p:cNvPr>
          <p:cNvSpPr/>
          <p:nvPr/>
        </p:nvSpPr>
        <p:spPr>
          <a:xfrm>
            <a:off x="317634" y="5342231"/>
            <a:ext cx="809484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ro-RO" b="1" dirty="0"/>
              <a:t>Poți scrie pseudocodul pe o bucată de hârtie sau într-un block de comentarii în cadrul aplicației Spike Prime (vezi lecția despre comentariile din cod).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82F959-BF33-4735-B0B2-EA0C06D52752}"/>
              </a:ext>
            </a:extLst>
          </p:cNvPr>
          <p:cNvCxnSpPr>
            <a:cxnSpLocks/>
          </p:cNvCxnSpPr>
          <p:nvPr/>
        </p:nvCxnSpPr>
        <p:spPr>
          <a:xfrm rot="16200000">
            <a:off x="7343264" y="3257718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F7C44-AAEE-42D4-900E-A2A7DBA42450}"/>
              </a:ext>
            </a:extLst>
          </p:cNvPr>
          <p:cNvGrpSpPr/>
          <p:nvPr/>
        </p:nvGrpSpPr>
        <p:grpSpPr>
          <a:xfrm rot="16200000">
            <a:off x="7127096" y="3726401"/>
            <a:ext cx="1199001" cy="1371767"/>
            <a:chOff x="6507213" y="1384746"/>
            <a:chExt cx="1199001" cy="13717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FBB86-AC58-4B98-A5CD-BED76BA700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B1809636-7DF5-48A0-970D-30EAAA0D8F66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5E17526F-92C2-4EAD-8514-F601DADB0191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4C1433E3-B8E8-4C36-9634-8649011D864E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7D8D8-F3F4-41FA-ACB9-A81CA86529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880EB-0ECF-4794-9DCA-314CAEFBA23D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5C7A81-F32B-4E4D-851D-F5AC3F40BD3B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33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2B67D-6EC6-4871-9BDF-25EF304D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1323054"/>
            <a:ext cx="4333562" cy="3234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39CB-447B-4B0C-BC91-2F18A33F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Pseudocodul pentru misiuni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FB8D-085E-4E86-88CF-77431B52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990192" cy="5082601"/>
          </a:xfrm>
        </p:spPr>
        <p:txBody>
          <a:bodyPr/>
          <a:lstStyle/>
          <a:p>
            <a:r>
              <a:rPr lang="ro-RO" dirty="0"/>
              <a:t>Dacă ai o serie de misiuni pe care robotul trebuie să o completeze, planificarea de dinainte poate veni ca un mare ajutor.</a:t>
            </a:r>
            <a:endParaRPr lang="en-US" dirty="0"/>
          </a:p>
          <a:p>
            <a:r>
              <a:rPr lang="ro-RO" dirty="0"/>
              <a:t>Poți desena traseul robotului tău și apoi scrie instrucțiunile pas cu pas.</a:t>
            </a:r>
            <a:endParaRPr lang="en-US" dirty="0"/>
          </a:p>
          <a:p>
            <a:r>
              <a:rPr lang="en-US" dirty="0"/>
              <a:t>FLLTutorials.com p</a:t>
            </a:r>
            <a:r>
              <a:rPr lang="ro-RO" dirty="0"/>
              <a:t>une la dispoziție planificarea traseului și fișe de lucru pentru echipele FIRTS LEGO League în fiecare sezon.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es-419" sz="1600" dirty="0">
                <a:hlinkClick r:id="rId3"/>
              </a:rPr>
              <a:t>http://flltutorials.com/Worksheets.html</a:t>
            </a:r>
            <a:r>
              <a:rPr lang="es-419" sz="1600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97376-C878-44E8-BABC-8BC5267C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C871-25D8-484E-B320-4CAD874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405EB-A612-4331-A958-FE583FBA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3128211"/>
            <a:ext cx="3990191" cy="3024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5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a fost creată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pentru</a:t>
            </a:r>
            <a:r>
              <a:rPr lang="en-US" sz="1600" dirty="0"/>
              <a:t> Prime Lessons</a:t>
            </a:r>
            <a:r>
              <a:rPr lang="ro-RO" sz="1600" dirty="0"/>
              <a:t>.</a:t>
            </a:r>
            <a:endParaRPr lang="en-US" sz="1600" dirty="0"/>
          </a:p>
          <a:p>
            <a:r>
              <a:rPr lang="ro-RO" sz="1600" dirty="0"/>
              <a:t>Mai multe lecții sunt disponibile la </a:t>
            </a:r>
            <a:r>
              <a:rPr lang="en-US" sz="1600" dirty="0">
                <a:hlinkClick r:id="rId2"/>
              </a:rPr>
              <a:t>www.primelessons.org</a:t>
            </a:r>
            <a:r>
              <a:rPr lang="ro-RO" sz="1600" dirty="0"/>
              <a:t>.</a:t>
            </a:r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1040</TotalTime>
  <Words>827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pseudocodul</vt:lpstr>
      <vt:lpstr>Obiectivele lecției</vt:lpstr>
      <vt:lpstr>Ce este pseudocodul?</vt:lpstr>
      <vt:lpstr>De ce este pseudocodul important?</vt:lpstr>
      <vt:lpstr>Cum să scrii pseudocod pentru un robot?</vt:lpstr>
      <vt:lpstr>Provocare pseudocod</vt:lpstr>
      <vt:lpstr>Pseudocodul pentru misiuni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129</cp:revision>
  <dcterms:created xsi:type="dcterms:W3CDTF">2016-07-04T02:35:12Z</dcterms:created>
  <dcterms:modified xsi:type="dcterms:W3CDTF">2023-08-19T16:07:38Z</dcterms:modified>
</cp:coreProperties>
</file>