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417" r:id="rId4"/>
    <p:sldId id="411" r:id="rId5"/>
    <p:sldId id="412" r:id="rId6"/>
    <p:sldId id="413" r:id="rId7"/>
    <p:sldId id="416" r:id="rId8"/>
    <p:sldId id="415" r:id="rId9"/>
    <p:sldId id="414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A1993CEE-2C71-0548-AF40-EF62288B166D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59707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AEBED9-230D-9743-8E17-0270D1A41F5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2B08F-7DE4-BC4B-A70C-0ADF01B6451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75D493-8E7A-DE48-A571-E2F2EA51518A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57D508-0880-9B4F-ABE5-5E7BF981E08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06BCA-4237-BE46-84B0-103D94A95B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1F95E-BE5D-A444-8666-F20184AC9A4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E5444-ED74-BE4C-8C25-E457BB0B2F9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26F00-9FC0-7B4B-BA7B-EECE8D1F37C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91DC4-EBE2-AB43-81E5-72A787ADDF9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2BD962-22E4-1043-AAED-D51B1D99901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71412C-AA5D-D240-8F54-94E8CDE194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8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3041182"/>
            <a:ext cx="8528356" cy="1016881"/>
          </a:xfrm>
        </p:spPr>
        <p:txBody>
          <a:bodyPr/>
          <a:lstStyle/>
          <a:p>
            <a:r>
              <a:rPr lang="ro-RO" dirty="0"/>
              <a:t>î</a:t>
            </a:r>
            <a:r>
              <a:rPr lang="en-US" dirty="0" err="1"/>
              <a:t>ntoarceri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precise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D96555-0B9D-4334-6D55-CB699E3A2A5F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Această lecție utilizează soft-ul </a:t>
            </a:r>
            <a:r>
              <a:rPr lang="en-US" dirty="0"/>
              <a:t>SPIKE 3 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335783"/>
            <a:ext cx="8746864" cy="752706"/>
          </a:xfrm>
        </p:spPr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178248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Afla</a:t>
            </a:r>
            <a:r>
              <a:rPr lang="ro-RO" dirty="0">
                <a:solidFill>
                  <a:schemeClr val="tx1"/>
                </a:solidFill>
              </a:rPr>
              <a:t>ț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cum s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î</a:t>
            </a:r>
            <a:r>
              <a:rPr lang="en-US" dirty="0" err="1">
                <a:solidFill>
                  <a:schemeClr val="tx1"/>
                </a:solidFill>
              </a:rPr>
              <a:t>mbun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o-RO" dirty="0">
                <a:solidFill>
                  <a:schemeClr val="tx1"/>
                </a:solidFill>
              </a:rPr>
              <a:t>ăț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ro-RO" dirty="0">
                <a:solidFill>
                  <a:schemeClr val="tx1"/>
                </a:solidFill>
              </a:rPr>
              <a:t>ț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precizia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întoarcerilor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ro-RO" dirty="0">
                <a:solidFill>
                  <a:schemeClr val="tx1"/>
                </a:solidFill>
              </a:rPr>
              <a:t>Învățați m</a:t>
            </a:r>
            <a:r>
              <a:rPr lang="en-US" dirty="0" err="1">
                <a:solidFill>
                  <a:schemeClr val="tx1"/>
                </a:solidFill>
              </a:rPr>
              <a:t>odalit</a:t>
            </a:r>
            <a:r>
              <a:rPr lang="ro-RO" dirty="0">
                <a:solidFill>
                  <a:schemeClr val="tx1"/>
                </a:solidFill>
              </a:rPr>
              <a:t>ăț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alternative de a face </a:t>
            </a:r>
            <a:r>
              <a:rPr lang="en-US" dirty="0" err="1">
                <a:solidFill>
                  <a:schemeClr val="tx1"/>
                </a:solidFill>
              </a:rPr>
              <a:t>virajele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pivotare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ș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rot</a:t>
            </a:r>
            <a:r>
              <a:rPr lang="ro-RO" dirty="0">
                <a:solidFill>
                  <a:schemeClr val="tx1"/>
                </a:solidFill>
              </a:rPr>
              <a:t>ație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De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din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pot </a:t>
            </a:r>
            <a:r>
              <a:rPr lang="en-US" dirty="0" err="1"/>
              <a:t>afi</a:t>
            </a:r>
            <a:r>
              <a:rPr lang="ro-RO" dirty="0"/>
              <a:t>ș</a:t>
            </a:r>
            <a:r>
              <a:rPr lang="en-US" dirty="0"/>
              <a:t>a  </a:t>
            </a:r>
            <a:r>
              <a:rPr lang="ro-RO" dirty="0"/>
              <a:t>block-urile de cod </a:t>
            </a:r>
            <a:r>
              <a:rPr lang="en-US" dirty="0"/>
              <a:t>SPIKE Prime </a:t>
            </a:r>
            <a:r>
              <a:rPr lang="ro-RO" dirty="0"/>
              <a:t>acestea</a:t>
            </a:r>
            <a:r>
              <a:rPr lang="en-US" dirty="0"/>
              <a:t> sunt </a:t>
            </a:r>
            <a:r>
              <a:rPr lang="en-US" dirty="0" err="1"/>
              <a:t>acelea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și </a:t>
            </a:r>
            <a:r>
              <a:rPr lang="en-US" dirty="0" err="1"/>
              <a:t>pentru</a:t>
            </a:r>
            <a:r>
              <a:rPr lang="en-US" dirty="0"/>
              <a:t> Robot Inventor.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EA66-03B5-44C5-0C09-01A6DF3A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Erori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spike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F095-432A-BFFB-8C0E-5FACF7BC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7"/>
            <a:ext cx="5656989" cy="5079166"/>
          </a:xfrm>
        </p:spPr>
        <p:txBody>
          <a:bodyPr>
            <a:normAutofit/>
          </a:bodyPr>
          <a:lstStyle/>
          <a:p>
            <a:r>
              <a:rPr lang="ro-RO" sz="1400" dirty="0"/>
              <a:t>Pentru execuția block-ului de resetare a </a:t>
            </a:r>
            <a:r>
              <a:rPr lang="en-US" sz="1400" dirty="0"/>
              <a:t>yaw angle </a:t>
            </a:r>
            <a:r>
              <a:rPr lang="ro-RO" sz="1400" dirty="0"/>
              <a:t>la </a:t>
            </a:r>
            <a:r>
              <a:rPr lang="en-US" sz="1400" dirty="0"/>
              <a:t>0 </a:t>
            </a:r>
            <a:r>
              <a:rPr lang="ro-RO" sz="1400" dirty="0"/>
              <a:t>este nevoie de puțin timp și programul trece la execuția block-ului următor înainte ca resetarea chiar să aibă loc.</a:t>
            </a:r>
            <a:endParaRPr lang="en-US" sz="1400" dirty="0"/>
          </a:p>
          <a:p>
            <a:r>
              <a:rPr lang="ro-RO" sz="1400" dirty="0"/>
              <a:t>Problema este că în program se ajunge la verificarea dacă Yaw angle-ul est</a:t>
            </a:r>
            <a:r>
              <a:rPr lang="en-US" sz="1400" dirty="0"/>
              <a:t>e &gt;90 </a:t>
            </a:r>
            <a:r>
              <a:rPr lang="ro-RO" sz="1400" dirty="0"/>
              <a:t>înainte ca </a:t>
            </a:r>
            <a:r>
              <a:rPr lang="en-US" sz="1400" dirty="0"/>
              <a:t>yaw angle</a:t>
            </a:r>
            <a:r>
              <a:rPr lang="ro-RO" sz="1400" dirty="0"/>
              <a:t> să fie de fapt resetat</a:t>
            </a:r>
            <a:r>
              <a:rPr lang="en-US" sz="1400" dirty="0"/>
              <a:t>, </a:t>
            </a:r>
            <a:r>
              <a:rPr lang="ro-RO" sz="1400" dirty="0"/>
              <a:t>aceasta însemnând că </a:t>
            </a:r>
            <a:r>
              <a:rPr lang="en-US" sz="1400" dirty="0"/>
              <a:t>yaw angle </a:t>
            </a:r>
            <a:r>
              <a:rPr lang="ro-RO" sz="1400" dirty="0"/>
              <a:t>citește o valoare </a:t>
            </a:r>
            <a:r>
              <a:rPr lang="en-US" sz="1400" dirty="0"/>
              <a:t>&gt;90 </a:t>
            </a:r>
            <a:r>
              <a:rPr lang="ro-RO" sz="1400" dirty="0"/>
              <a:t>înainte de resetare</a:t>
            </a:r>
            <a:r>
              <a:rPr lang="en-US" sz="1400" dirty="0"/>
              <a:t>, </a:t>
            </a:r>
            <a:r>
              <a:rPr lang="ro-RO" sz="1400" dirty="0"/>
              <a:t>robotul nu va executa virajul.</a:t>
            </a:r>
            <a:endParaRPr lang="en-US" sz="1400" dirty="0"/>
          </a:p>
          <a:p>
            <a:r>
              <a:rPr lang="ro-RO" sz="1400" dirty="0"/>
              <a:t>Pentru a rezolva asta, este nevoie să adăugăm un block de</a:t>
            </a:r>
            <a:r>
              <a:rPr lang="en-US" sz="1400" dirty="0"/>
              <a:t> wait</a:t>
            </a:r>
            <a:r>
              <a:rPr lang="ro-RO" sz="1400" dirty="0"/>
              <a:t> după resetarea senzorului giroscopic și înainte de block-ul de întoarcere. Aceast lucru se poate realiza în 2 modalități</a:t>
            </a:r>
            <a:r>
              <a:rPr lang="en-US" sz="1400" dirty="0"/>
              <a:t>:</a:t>
            </a:r>
          </a:p>
          <a:p>
            <a:pPr lvl="1"/>
            <a:r>
              <a:rPr lang="ro-RO" sz="1400" dirty="0"/>
              <a:t>Așteaptă până când </a:t>
            </a:r>
            <a:r>
              <a:rPr lang="en-US" sz="1400" dirty="0"/>
              <a:t>yaw angle </a:t>
            </a:r>
            <a:r>
              <a:rPr lang="ro-RO" sz="1400" dirty="0"/>
              <a:t>citește valori aproape de 0</a:t>
            </a:r>
            <a:endParaRPr lang="en-US" sz="1400" dirty="0"/>
          </a:p>
          <a:p>
            <a:pPr lvl="1"/>
            <a:r>
              <a:rPr lang="ro-RO" sz="1400" dirty="0"/>
              <a:t>Așteaptă un interval mic de timp </a:t>
            </a:r>
            <a:r>
              <a:rPr lang="en-US" sz="1400" dirty="0"/>
              <a:t>(</a:t>
            </a:r>
            <a:r>
              <a:rPr lang="ro-RO" sz="1400" dirty="0"/>
              <a:t>cam </a:t>
            </a:r>
            <a:r>
              <a:rPr lang="en-US" sz="1400" dirty="0"/>
              <a:t>0.05 sec</a:t>
            </a:r>
            <a:r>
              <a:rPr lang="ro-RO" sz="1400" dirty="0"/>
              <a:t>u</a:t>
            </a:r>
            <a:r>
              <a:rPr lang="en-US" sz="1400" dirty="0" err="1"/>
              <a:t>nd</a:t>
            </a:r>
            <a:r>
              <a:rPr lang="ro-RO" sz="1400" dirty="0"/>
              <a:t>e pare să funcționeze</a:t>
            </a:r>
            <a:r>
              <a:rPr lang="en-US" sz="1400" dirty="0"/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Not</a:t>
            </a:r>
            <a:r>
              <a:rPr lang="ro-RO" sz="1400" dirty="0">
                <a:solidFill>
                  <a:srgbClr val="FF0000"/>
                </a:solidFill>
              </a:rPr>
              <a:t>ă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ro-RO" sz="1400" dirty="0">
                <a:solidFill>
                  <a:srgbClr val="FF0000"/>
                </a:solidFill>
              </a:rPr>
              <a:t>Este posibil ca unele din soluțiile furnizare în această lecție sau în alte lecții care implică întoarceri sau senzorul giroscopic, să nu conțină block-ul de WAIT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ro-RO" sz="1400" dirty="0">
                <a:solidFill>
                  <a:srgbClr val="FF0000"/>
                </a:solidFill>
              </a:rPr>
              <a:t>Codul va funcționa așa cum s-a intenționat din moment ce senzorul giroscopic este resetat la  începutul tuturor programelor automat</a:t>
            </a:r>
            <a:r>
              <a:rPr lang="en-US" sz="1400" dirty="0">
                <a:solidFill>
                  <a:srgbClr val="FF0000"/>
                </a:solidFill>
              </a:rPr>
              <a:t>,</a:t>
            </a:r>
            <a:r>
              <a:rPr lang="ro-RO" sz="1400" dirty="0">
                <a:solidFill>
                  <a:srgbClr val="FF0000"/>
                </a:solidFill>
              </a:rPr>
              <a:t> dar este posibil să ai nevoie să utilizezi una din aceste 2 metode până când eroarea va fi corectată printr-un update de soft.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93738-00C4-1783-DE5A-A81F1CC5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ED9BE-A903-4408-191C-3880D5E7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F3E31-4E2F-0342-7D0B-3868F95D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37" y="4013223"/>
            <a:ext cx="1961979" cy="1146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80264-F5CA-842C-C7C0-C09AB9AB5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69" y="2506418"/>
            <a:ext cx="3365395" cy="954366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8EA1A48B-F48D-78DE-E438-6EBCA6772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C504A40-CA23-D7FD-55DD-24EF63F7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F75BB0-6174-869D-6E68-0A35E00F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F5BDF6-9D95-0919-2A45-19C110856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8DD256C-83B8-98E3-C47C-2AF4CDF55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8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0C90A6-0E3E-A36E-CD5D-BCB80DF4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298" y="1489093"/>
            <a:ext cx="3890420" cy="39693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ro-RO" altLang="en-US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Cât de precis este virajul tău?</a:t>
            </a:r>
            <a:r>
              <a:rPr kumimoji="0" lang="ro-RO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ro-RO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13" y="2194003"/>
            <a:ext cx="4777388" cy="3969387"/>
          </a:xfrm>
        </p:spPr>
        <p:txBody>
          <a:bodyPr>
            <a:normAutofit fontScale="70000" lnSpcReduction="20000"/>
          </a:bodyPr>
          <a:lstStyle/>
          <a:p>
            <a:r>
              <a:rPr kumimoji="0" lang="ro-RO" altLang="en-US" sz="27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Rețineți că în lecția anterioară am setat viteza motorului la 50 în loc de 20.</a:t>
            </a:r>
            <a:r>
              <a:rPr kumimoji="0" lang="ro-RO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ro-RO" altLang="en-US" sz="27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Pentru Droid Bot IV, acest cod va face ca robotul să se rotească la102 grade (această valoare va fi diferită în funcție de robotul pe care îl utilizați).</a:t>
            </a:r>
            <a:r>
              <a:rPr kumimoji="0" lang="ro-RO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ro-RO" altLang="en-US" sz="27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Acest lucru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este</a:t>
            </a:r>
            <a:r>
              <a:rPr kumimoji="0" lang="ro-RO" altLang="en-US" sz="27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posibil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ro-RO" altLang="en-US" sz="27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din două motive</a:t>
            </a:r>
            <a:r>
              <a:rPr lang="en-US" altLang="en-US" sz="2700" dirty="0">
                <a:solidFill>
                  <a:srgbClr val="202124"/>
                </a:solidFill>
              </a:rPr>
              <a:t>:</a:t>
            </a:r>
            <a:endParaRPr kumimoji="0" lang="ro-RO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66900" lvl="1" indent="-342900">
              <a:buFont typeface="+mj-lt"/>
              <a:buAutoNum type="arabicPeriod"/>
            </a:pPr>
            <a:r>
              <a:rPr kumimoji="0" lang="ro-RO" altLang="en-US" sz="23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Este nevoie de ceva timp pentru </a:t>
            </a:r>
            <a:r>
              <a:rPr lang="ro-RO" altLang="en-US" sz="2300" dirty="0">
                <a:solidFill>
                  <a:srgbClr val="202124"/>
                </a:solidFill>
                <a:cs typeface="Arial" panose="020B0604020202020204" pitchFamily="34" charset="0"/>
              </a:rPr>
              <a:t>ca giroscopul să citească, în acest timp robotul se mișcă. Întârzierea la Spike Prime este relativ mică dar va produce câteva grade de eroare</a:t>
            </a:r>
            <a:r>
              <a:rPr kumimoji="0" lang="ro-RO" altLang="en-US" sz="23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666900" lvl="1" indent="-342900">
              <a:buFont typeface="+mj-lt"/>
              <a:buAutoNum type="arabicPeriod"/>
            </a:pPr>
            <a:r>
              <a:rPr kumimoji="0" lang="ro-RO" altLang="en-US" sz="23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Este nevoie de ceva timp pentru ca robotul să se poată opri deoarece acesta are inerție.  Acest fapt se traduce prin acumularea de eroare suplimentară</a:t>
            </a:r>
            <a:endParaRPr lang="en-US" sz="23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13909" y="1174656"/>
            <a:ext cx="4684192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Rulați acest cod și utilizați Tabloul de bord pentru a vedea dacă întoarcerea la 90 de grade este executată de fapt la 90 de grade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60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B16830-85D4-2997-D3E5-39697B7E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713" y="6320275"/>
            <a:ext cx="4870585" cy="365125"/>
          </a:xfrm>
        </p:spPr>
        <p:txBody>
          <a:bodyPr/>
          <a:lstStyle/>
          <a:p>
            <a:r>
              <a:rPr lang="en-US" dirty="0"/>
              <a:t>Copyright © 2023 SPIKE Prime Lessons (primelessons.org) CC-BY-NC-SA.  (Last edit: 5/12/2023)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02D4E7-43A9-8208-2871-72933EDB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5EF713-372C-4618-28A4-B19B86FE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69F6B4-BCBD-29B9-2BED-180A27CC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91AD93-DF06-A303-A1B1-044F70937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E6630E6-0171-94B5-35A8-24A582A01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903900-30A7-BEF7-5E89-453E67803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14726F4-DF87-9BF6-EA5E-1E5DAD77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85FECCC-102E-4B7E-E398-C21BEE3B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</a:t>
            </a:r>
            <a:r>
              <a:rPr lang="en-US" dirty="0" err="1"/>
              <a:t>mbun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ăț</a:t>
            </a:r>
            <a:r>
              <a:rPr lang="en-US" dirty="0" err="1"/>
              <a:t>irea</a:t>
            </a:r>
            <a:r>
              <a:rPr lang="en-US" dirty="0"/>
              <a:t> </a:t>
            </a:r>
            <a:r>
              <a:rPr lang="en-US" dirty="0" err="1"/>
              <a:t>preciziei</a:t>
            </a:r>
            <a:r>
              <a:rPr lang="en-US" dirty="0"/>
              <a:t> </a:t>
            </a:r>
            <a:r>
              <a:rPr lang="ro-RO" dirty="0"/>
              <a:t>întoarcerilor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4730677" cy="5082601"/>
          </a:xfrm>
        </p:spPr>
        <p:txBody>
          <a:bodyPr>
            <a:normAutofit fontScale="92500"/>
          </a:bodyPr>
          <a:lstStyle/>
          <a:p>
            <a:r>
              <a:rPr lang="ro-RO" altLang="en-US" sz="1900" dirty="0">
                <a:solidFill>
                  <a:srgbClr val="202124"/>
                </a:solidFill>
                <a:cs typeface="Arial" panose="020B0604020202020204" pitchFamily="34" charset="0"/>
              </a:rPr>
              <a:t>După cum am menționat în slide-ul  anterior, folosind Droid Bot IV la 50% Viteză, robotul se rotește la 102 de grade în loc de 90 de grade.</a:t>
            </a:r>
          </a:p>
          <a:p>
            <a:pPr lvl="1"/>
            <a:r>
              <a:rPr lang="en-US" sz="1900" dirty="0"/>
              <a:t>Cum </a:t>
            </a:r>
            <a:r>
              <a:rPr lang="en-US" sz="1900" dirty="0" err="1"/>
              <a:t>putem</a:t>
            </a:r>
            <a:r>
              <a:rPr lang="en-US" sz="1900" dirty="0"/>
              <a:t> </a:t>
            </a:r>
            <a:r>
              <a:rPr lang="en-US" sz="1900" dirty="0" err="1"/>
              <a:t>revolva</a:t>
            </a:r>
            <a:r>
              <a:rPr lang="ro-RO" sz="1900" dirty="0"/>
              <a:t> această</a:t>
            </a:r>
            <a:r>
              <a:rPr lang="en-US" sz="1900" dirty="0"/>
              <a:t> problem</a:t>
            </a:r>
            <a:r>
              <a:rPr lang="ro-RO" sz="1900" dirty="0"/>
              <a:t>ă</a:t>
            </a:r>
            <a:r>
              <a:rPr lang="en-US" sz="1900" dirty="0"/>
              <a:t>?</a:t>
            </a:r>
          </a:p>
          <a:p>
            <a:pPr lvl="1"/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soluție ar fi să programăm robotul să se rotească cu 12 grade mai puțin pentru Droidbot IV</a:t>
            </a:r>
          </a:p>
          <a:p>
            <a:pPr lvl="1"/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Valoarea cu care va trebui să reduci cât să se întoarcă robotul va depinde de viteza întoarcerii și de construcția fizică a robotului. Va trebui să faci mai multe încercări pentru a afla valoarea corectă.</a:t>
            </a:r>
            <a:endParaRPr lang="en-US" dirty="0"/>
          </a:p>
          <a:p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Codul din dreapta va face ca robotul să realizeze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</a:t>
            </a:r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viraj de 90 de grade, valabil pentru Droid Bot IV, folosind această metodă.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2BAF4D-AAC5-B572-1771-8DC039B6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497" y="1494174"/>
            <a:ext cx="3843464" cy="393784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AEC42A0-1601-74E8-B899-ABF61E84C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F745904-D7C4-FB4E-724C-A7E40C763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FD7A1B-88AC-FD27-DCC1-682FBA18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EC3998-DA10-F59D-576C-C9D0F7D3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BD49BA7-F0FB-2EEE-4EF0-0A975200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 fontScale="92500" lnSpcReduction="10000"/>
          </a:bodyPr>
          <a:lstStyle/>
          <a:p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altă modalitate de a întoarce este să folosești blocuri de mișcare cu durată.</a:t>
            </a:r>
          </a:p>
          <a:p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Un avantaj al acestor blocuri de mișcare este că ele încetinesc la sfârșitul unei mișcări pentru a îmbunătăți precizia.</a:t>
            </a:r>
          </a:p>
          <a:p>
            <a:pPr marL="0" indent="0">
              <a:buNone/>
            </a:pPr>
            <a:endParaRPr kumimoji="0" lang="ro-RO" altLang="en-US" sz="19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</a:t>
            </a:r>
            <a:r>
              <a:rPr lang="ro-RO" b="1" dirty="0"/>
              <a:t>â</a:t>
            </a:r>
            <a:r>
              <a:rPr lang="en-US" b="1" dirty="0"/>
              <a:t>t de </a:t>
            </a:r>
            <a:r>
              <a:rPr lang="en-US" b="1" dirty="0" err="1"/>
              <a:t>mult</a:t>
            </a:r>
            <a:r>
              <a:rPr lang="en-US" b="1" dirty="0"/>
              <a:t> </a:t>
            </a:r>
            <a:r>
              <a:rPr lang="ro-RO" b="1" dirty="0"/>
              <a:t>întoarce robotul</a:t>
            </a:r>
            <a:r>
              <a:rPr lang="en-US" b="1" dirty="0"/>
              <a:t> </a:t>
            </a:r>
            <a:r>
              <a:rPr lang="ro-RO" b="1" dirty="0"/>
              <a:t>cu</a:t>
            </a:r>
            <a:r>
              <a:rPr lang="en-US" b="1" dirty="0"/>
              <a:t> bloc</a:t>
            </a:r>
            <a:r>
              <a:rPr lang="ro-RO" b="1" dirty="0"/>
              <a:t>k-</a:t>
            </a:r>
            <a:r>
              <a:rPr lang="en-US" b="1" dirty="0"/>
              <a:t>ul de </a:t>
            </a:r>
            <a:r>
              <a:rPr lang="en-US" b="1" dirty="0" err="1"/>
              <a:t>mai</a:t>
            </a:r>
            <a:r>
              <a:rPr lang="en-US" b="1" dirty="0"/>
              <a:t> sus?</a:t>
            </a:r>
          </a:p>
          <a:p>
            <a:pPr lvl="1"/>
            <a:r>
              <a:rPr kumimoji="0" lang="ro-RO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Distanța specificată este distanța maximă parcursă de cele două roți.</a:t>
            </a:r>
            <a:endParaRPr lang="en-US" sz="1700" dirty="0"/>
          </a:p>
          <a:p>
            <a:pPr lvl="1"/>
            <a:r>
              <a:rPr kumimoji="0" lang="ro-RO" altLang="en-US" sz="17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La sfârșitul oricărei mișcări de tip Tank, valoarea celei mai mari distanțe parcursă de ambele roți va fi egală cu durata introdusă.</a:t>
            </a:r>
          </a:p>
          <a:p>
            <a:pPr lvl="1"/>
            <a:r>
              <a:rPr kumimoji="0" lang="ro-RO" altLang="en-US" sz="19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Răspuns: </a:t>
            </a:r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Roata din stânga se va întoarce la 360 de grade, iar roata din dreapta se va întoarce cu 0 grade.</a:t>
            </a:r>
          </a:p>
          <a:p>
            <a:pPr lvl="1"/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Rețineți că mișcarea de mai sus va face ca un Droid Bot IV să </a:t>
            </a:r>
            <a:r>
              <a:rPr lang="ro-RO" altLang="en-US" sz="1900" dirty="0">
                <a:solidFill>
                  <a:srgbClr val="202124"/>
                </a:solidFill>
                <a:cs typeface="Arial" panose="020B0604020202020204" pitchFamily="34" charset="0"/>
              </a:rPr>
              <a:t>întoarcă </a:t>
            </a:r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„robotul” cu 90 de grade spre dreapta.</a:t>
            </a:r>
          </a:p>
          <a:p>
            <a:pPr lvl="1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74A232-DBC8-56D2-BCBF-6BD182E2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3" y="2546213"/>
            <a:ext cx="4426523" cy="7060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248541" y="2248002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">
            <a:extLst>
              <a:ext uri="{FF2B5EF4-FFF2-40B4-BE49-F238E27FC236}">
                <a16:creationId xmlns:a16="http://schemas.microsoft.com/office/drawing/2014/main" id="{F1AD8C74-EE65-6F7E-39B6-DB2440D7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9C1B7E9-9376-815D-5B06-3719972B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9D5B498-2B28-01CE-8578-57249F353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D78837C-506C-6A87-F9BA-473455CD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4001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89F32610-0A88-9593-25ED-160173BA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0CE54E0-E31D-61E0-444F-989E228F3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891E2D1-B13A-B34F-BEBB-881E1632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20D043E7-C6FC-554A-650F-7B244F5FB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" y="348032"/>
            <a:ext cx="655230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 altă soluție pentru virajele pivot</a:t>
            </a:r>
            <a:endParaRPr kumimoji="0" lang="ro-RO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8AE84-B55D-EEA3-8698-88305598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11" y="3316943"/>
            <a:ext cx="4292538" cy="2893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zici</a:t>
            </a:r>
            <a:r>
              <a:rPr lang="en-US" dirty="0"/>
              <a:t> de </a:t>
            </a:r>
            <a:r>
              <a:rPr lang="ro-RO" dirty="0"/>
              <a:t>Î</a:t>
            </a:r>
            <a:r>
              <a:rPr lang="en-US" dirty="0" err="1"/>
              <a:t>ntoarcerea</a:t>
            </a:r>
            <a:r>
              <a:rPr lang="en-US" dirty="0"/>
              <a:t> </a:t>
            </a:r>
            <a:r>
              <a:rPr lang="ro-RO" dirty="0"/>
              <a:t>pe poziție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3745759"/>
          </a:xfrm>
        </p:spPr>
        <p:txBody>
          <a:bodyPr>
            <a:normAutofit/>
          </a:bodyPr>
          <a:lstStyle/>
          <a:p>
            <a:r>
              <a:rPr kumimoji="0" lang="ro-RO" altLang="en-US" sz="17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În acest exemplu, pe Droid Bot IV, fiecare roată a robotului se va deplasa cu 180 de grade, dar în direcții opuse.</a:t>
            </a:r>
          </a:p>
          <a:p>
            <a:r>
              <a:rPr kumimoji="0" lang="ro-RO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 rezultat, robotul se va întoarce </a:t>
            </a:r>
            <a:r>
              <a:rPr lang="ro-RO" altLang="en-US" sz="1700" dirty="0">
                <a:solidFill>
                  <a:schemeClr val="tx1"/>
                </a:solidFill>
              </a:rPr>
              <a:t>la</a:t>
            </a:r>
            <a:r>
              <a:rPr kumimoji="0" lang="ro-RO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90 de grade spre dreapta, în poziția în care se află.</a:t>
            </a:r>
          </a:p>
          <a:p>
            <a:r>
              <a:rPr kumimoji="0" lang="ro-RO" altLang="en-US" sz="17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Vă recomandăm să setați viteza de mișcare mai lentă pentru viraje, deoarece ambele roți se </a:t>
            </a:r>
            <a:r>
              <a:rPr lang="ro-RO" altLang="en-US" sz="1700" dirty="0">
                <a:solidFill>
                  <a:srgbClr val="202124"/>
                </a:solidFill>
                <a:cs typeface="Arial" panose="020B0604020202020204" pitchFamily="34" charset="0"/>
              </a:rPr>
              <a:t>mișcă</a:t>
            </a:r>
            <a:r>
              <a:rPr kumimoji="0" lang="ro-RO" altLang="en-US" sz="17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, făcând întoarcerea de două ori mai rapidă decât o întoarcere în care doar un motor se mișcă.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486308" y="1978684"/>
            <a:ext cx="1343086" cy="1160973"/>
            <a:chOff x="648829" y="4659819"/>
            <a:chExt cx="1531943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831874" y="5002926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2209243" y="5571441"/>
            <a:ext cx="3792030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828A9D-F70E-E067-BA04-B49A0CD9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BAEB1C-294C-6632-E60C-C34D2C2B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27E2A9-1448-88E7-9E14-65DE63E8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9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/>
          <a:lstStyle/>
          <a:p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Efectuați o </a:t>
            </a:r>
            <a:r>
              <a:rPr lang="ro-RO" altLang="en-US" sz="2000" dirty="0">
                <a:solidFill>
                  <a:schemeClr val="tx1"/>
                </a:solidFill>
              </a:rPr>
              <a:t>întoarcere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dreapta </a:t>
            </a:r>
            <a:r>
              <a:rPr lang="ro-RO" altLang="en-US" sz="2000" dirty="0">
                <a:solidFill>
                  <a:schemeClr val="tx1"/>
                </a:solidFill>
              </a:rPr>
              <a:t>de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90 de grade folosind doar blocuri de mișcare.</a:t>
            </a:r>
          </a:p>
          <a:p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Puteți folosi Tabloul de bord pentru a determina cât de departe trebuie să vă deplasați pentru a efectua o anumită </a:t>
            </a:r>
            <a:r>
              <a:rPr lang="ro-RO" altLang="en-US" sz="2000" dirty="0">
                <a:solidFill>
                  <a:srgbClr val="202124"/>
                </a:solidFill>
                <a:cs typeface="Arial" panose="020B0604020202020204" pitchFamily="34" charset="0"/>
              </a:rPr>
              <a:t>rotație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. Țineți o roată cu mâna și rotiți-o pe cealaltă cu mâna până când robotul ajunge la țintă. Înregistrați numărul de grade de rotație a motorului – </a:t>
            </a:r>
            <a:r>
              <a:rPr lang="ro-RO" altLang="en-US" sz="2000" dirty="0">
                <a:solidFill>
                  <a:srgbClr val="202124"/>
                </a:solidFill>
                <a:cs typeface="Arial" panose="020B0604020202020204" pitchFamily="34" charset="0"/>
              </a:rPr>
              <a:t>veți folosi această valoare 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în programul dvs.</a:t>
            </a:r>
          </a:p>
          <a:p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Pentru Droid Bot IV, motorul din stânga trebuie să se rotească la 360 de grade pentru a efectua o întoarcere de 90 de grade la dreapta.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5EC0D5E-6452-FCFC-5F5C-07865E4C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3" y="4985500"/>
            <a:ext cx="4553184" cy="857294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9464B2A7-9996-D7A6-8480-67299102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036A7F2-EBBA-B82E-061A-3A2F40FE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F86BE98-6A95-E959-C467-2B6EC22D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provoc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045681"/>
            <a:ext cx="4501628" cy="5270820"/>
          </a:xfrm>
        </p:spPr>
        <p:txBody>
          <a:bodyPr>
            <a:noAutofit/>
          </a:bodyPr>
          <a:lstStyle/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Începeți prin a configura porturile pentru motor și viteza de mișcare.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Folosiți </a:t>
            </a:r>
            <a:r>
              <a:rPr kumimoji="0" lang="ro-RO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poziția de menținere 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pentru a vă asigura că robotul rămâne acolo unde și-a încheiat </a:t>
            </a:r>
            <a:r>
              <a:rPr lang="ro-RO" altLang="en-US" dirty="0">
                <a:solidFill>
                  <a:schemeClr val="tx1"/>
                </a:solidFill>
              </a:rPr>
              <a:t>execuția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Resetați </a:t>
            </a:r>
            <a:r>
              <a:rPr lang="ro-RO" altLang="en-US" dirty="0">
                <a:solidFill>
                  <a:srgbClr val="202124"/>
                </a:solidFill>
                <a:cs typeface="Arial" panose="020B0604020202020204" pitchFamily="34" charset="0"/>
              </a:rPr>
              <a:t>Yaw Angle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.  Acest lucru ne va permite să vedem pe tabloul de bord cât de departe se întoarce robotul.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Deplasați robotul folosind direcția la dreapta: 50. Rețineți că această mișcare are o durată de 360 ​​de grade. Roata din dreapta nu se mișcă, roata din stânga se va învârti 360 de grade.  Aceasta este pentru Droid Bot IV.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După rularea acestui cod, verificați unghiul real de viraj utilizând Tabloul de bord. Ar trebui să fie aproape de 90 de grade.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B617A2-5DF8-2268-37C1-162CCD8A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70" y="1551991"/>
            <a:ext cx="4159270" cy="337322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664828A-0162-5CDE-14EC-6EBB548C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F8A76FA-538E-3690-8269-46D059412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A91A63A-30A3-9E59-085C-93B35B38F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02D6E07-1388-C8C1-478F-ECBB6C4C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BAE6BA9-42B1-D5AF-14E2-1A0E37F1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1912</TotalTime>
  <Words>1329</Words>
  <Application>Microsoft Office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Helvetica Neue</vt:lpstr>
      <vt:lpstr>inherit</vt:lpstr>
      <vt:lpstr>Wingdings 2</vt:lpstr>
      <vt:lpstr>Dividend</vt:lpstr>
      <vt:lpstr>întoarceri mai precise</vt:lpstr>
      <vt:lpstr>Obiectivele lecției</vt:lpstr>
      <vt:lpstr>Erori în spike 3</vt:lpstr>
      <vt:lpstr>Cât de precis este virajul tău?  </vt:lpstr>
      <vt:lpstr>Îmbunătățirea preciziei întoarcerilor</vt:lpstr>
      <vt:lpstr>O altă soluție pentru virajele pivot  </vt:lpstr>
      <vt:lpstr>Ce zici de Întoarcerea pe poziție?</vt:lpstr>
      <vt:lpstr>Provocare</vt:lpstr>
      <vt:lpstr>Rezolvarea provocării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245</cp:revision>
  <dcterms:created xsi:type="dcterms:W3CDTF">2016-07-04T02:35:12Z</dcterms:created>
  <dcterms:modified xsi:type="dcterms:W3CDTF">2023-08-20T07:17:44Z</dcterms:modified>
</cp:coreProperties>
</file>