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2" r:id="rId4"/>
    <p:sldId id="276" r:id="rId5"/>
    <p:sldId id="279" r:id="rId6"/>
    <p:sldId id="283" r:id="rId7"/>
    <p:sldId id="284" r:id="rId8"/>
    <p:sldId id="28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455"/>
    <a:srgbClr val="FFD500"/>
    <a:srgbClr val="0EAE9F"/>
    <a:srgbClr val="13B09B"/>
    <a:srgbClr val="0290F8"/>
    <a:srgbClr val="FE59D0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5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033297F-2FA6-5044-8D25-02645BFA76E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2338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2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54219E-3F72-2747-8AFE-C47A1E936F4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9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990740-6E34-794B-87FB-277AE5B4455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31130B-425C-5641-B405-BB17815E18B9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4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216FFE-8B58-4345-B1AF-C21B754EE97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FE7FE7-59DC-FF40-8E06-663AC6293F6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1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4300F3-FE7D-764A-BA65-9EB3F150FBC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3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F7EB52-F0AC-1B47-997C-177369938B6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225B1-8E03-E14B-B6CB-FA865DF951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0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12F4E-93B5-5246-A22F-60DA388E68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BF0C8-D16D-D04B-8D2F-40E4D349103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7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3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0D830A-DB75-3B4C-A789-5A5D51D68A1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35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497284"/>
            <a:ext cx="8528356" cy="1504844"/>
          </a:xfrm>
        </p:spPr>
        <p:txBody>
          <a:bodyPr/>
          <a:lstStyle/>
          <a:p>
            <a:r>
              <a:rPr lang="en-US" dirty="0" err="1"/>
              <a:t>Introducere</a:t>
            </a:r>
            <a:r>
              <a:rPr lang="en-US" dirty="0"/>
              <a:t> </a:t>
            </a:r>
            <a:r>
              <a:rPr lang="ro-RO" dirty="0"/>
              <a:t>-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 SANJAY </a:t>
            </a:r>
            <a:r>
              <a:rPr lang="ro-RO" dirty="0"/>
              <a:t>și</a:t>
            </a:r>
            <a:r>
              <a:rPr lang="en-US" dirty="0"/>
              <a:t>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BDB1CA-BEC0-C66A-D3EF-E1E2C920D6B0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Aceast</a:t>
            </a:r>
            <a:r>
              <a:rPr lang="ro-RO" sz="1600" dirty="0"/>
              <a:t>ă lecție folosește software SPIKE 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Învață cum să folosești senzorul de culoare</a:t>
            </a:r>
            <a:endParaRPr lang="en-US" dirty="0"/>
          </a:p>
          <a:p>
            <a:r>
              <a:rPr lang="ro-RO" dirty="0"/>
              <a:t>Învață cum să folosești block-ul Așteaptă Până Când</a:t>
            </a:r>
            <a:endParaRPr lang="en-US" dirty="0"/>
          </a:p>
          <a:p>
            <a:r>
              <a:rPr lang="ro-RO" dirty="0"/>
              <a:t>Notă</a:t>
            </a:r>
            <a:r>
              <a:rPr lang="en-US" dirty="0"/>
              <a:t>:  </a:t>
            </a:r>
            <a:r>
              <a:rPr lang="ro-RO" dirty="0"/>
              <a:t>Deși imaginile din aceste lecții arată Spike Prime, blocurile de cod sunt aceleași pentru Robot Inventor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A6854CAB-B318-4725-BF04-79243077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4" t="10806" r="19474" b="11579"/>
          <a:stretch/>
        </p:blipFill>
        <p:spPr>
          <a:xfrm>
            <a:off x="6266047" y="3821274"/>
            <a:ext cx="2541070" cy="23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21E340-B3C1-C0E5-1367-AC58E0874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" b="-485"/>
          <a:stretch/>
        </p:blipFill>
        <p:spPr>
          <a:xfrm>
            <a:off x="4841314" y="1314759"/>
            <a:ext cx="2211587" cy="2283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senzorul de culoare?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9" y="1140006"/>
            <a:ext cx="4416912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În acest software, senzorul poate detecta culoarea sau reflectivitatea.</a:t>
            </a:r>
            <a:endParaRPr lang="en-US" dirty="0"/>
          </a:p>
          <a:p>
            <a:r>
              <a:rPr lang="ro-RO" dirty="0"/>
              <a:t>Diferit față de EV3, reflectivitatea este detectată cu lumină albă și nu roșie.</a:t>
            </a:r>
            <a:endParaRPr lang="en-US" dirty="0"/>
          </a:p>
          <a:p>
            <a:r>
              <a:rPr lang="ro-RO" dirty="0"/>
              <a:t>Senzorul poate detecta 8 culori și nicio culoare (care sunt acele culori diferă între Spike Prime și Robot Inventor).</a:t>
            </a:r>
            <a:endParaRPr lang="en-US" dirty="0"/>
          </a:p>
          <a:p>
            <a:r>
              <a:rPr lang="ro-RO" dirty="0"/>
              <a:t>Distanța optimă de citire este de 16 mm (variind în funcție de culoare, dimensiunea obiectului și suprafață).</a:t>
            </a:r>
            <a:endParaRPr lang="en-US" dirty="0"/>
          </a:p>
          <a:p>
            <a:r>
              <a:rPr lang="ro-RO" dirty="0"/>
              <a:t>Notă: În Robot Inventor, culoarea albatru deschis este înlocuită de turcoaz.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9A62D-BB9F-4216-A66B-2EC2AA539524}"/>
              </a:ext>
            </a:extLst>
          </p:cNvPr>
          <p:cNvSpPr/>
          <p:nvPr/>
        </p:nvSpPr>
        <p:spPr>
          <a:xfrm>
            <a:off x="7141450" y="1354688"/>
            <a:ext cx="1780674" cy="21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400" u="sng" dirty="0">
                <a:solidFill>
                  <a:schemeClr val="tx1"/>
                </a:solidFill>
              </a:rPr>
              <a:t>Culori detectabile</a:t>
            </a:r>
            <a:endParaRPr lang="en-US" sz="1400" u="sng" dirty="0">
              <a:solidFill>
                <a:schemeClr val="tx1"/>
              </a:solidFill>
            </a:endParaRPr>
          </a:p>
          <a:p>
            <a:r>
              <a:rPr lang="ro-RO" sz="1400" dirty="0">
                <a:solidFill>
                  <a:schemeClr val="tx1"/>
                </a:solidFill>
              </a:rPr>
              <a:t>Negru</a:t>
            </a:r>
            <a:r>
              <a:rPr lang="en-US" sz="1400" dirty="0">
                <a:solidFill>
                  <a:schemeClr val="tx1"/>
                </a:solidFill>
              </a:rPr>
              <a:t> (0)</a:t>
            </a:r>
          </a:p>
          <a:p>
            <a:r>
              <a:rPr lang="en-US" sz="1400" dirty="0">
                <a:solidFill>
                  <a:schemeClr val="tx1"/>
                </a:solidFill>
              </a:rPr>
              <a:t>Violet (1)</a:t>
            </a:r>
          </a:p>
          <a:p>
            <a:r>
              <a:rPr lang="ro-RO" sz="1400" dirty="0">
                <a:solidFill>
                  <a:schemeClr val="tx1"/>
                </a:solidFill>
              </a:rPr>
              <a:t>Albastru</a:t>
            </a:r>
            <a:r>
              <a:rPr lang="en-US" sz="1400" dirty="0">
                <a:solidFill>
                  <a:schemeClr val="tx1"/>
                </a:solidFill>
              </a:rPr>
              <a:t> (3)</a:t>
            </a:r>
          </a:p>
          <a:p>
            <a:r>
              <a:rPr lang="ro-RO" sz="1400" dirty="0">
                <a:solidFill>
                  <a:schemeClr val="tx1"/>
                </a:solidFill>
              </a:rPr>
              <a:t>Albastru deschis </a:t>
            </a:r>
            <a:r>
              <a:rPr lang="en-US" sz="1400" dirty="0">
                <a:solidFill>
                  <a:schemeClr val="tx1"/>
                </a:solidFill>
              </a:rPr>
              <a:t>(4)</a:t>
            </a:r>
          </a:p>
          <a:p>
            <a:r>
              <a:rPr lang="ro-RO" sz="1400" dirty="0">
                <a:solidFill>
                  <a:schemeClr val="tx1"/>
                </a:solidFill>
              </a:rPr>
              <a:t>Verde</a:t>
            </a:r>
            <a:r>
              <a:rPr lang="en-US" sz="1400" dirty="0">
                <a:solidFill>
                  <a:schemeClr val="tx1"/>
                </a:solidFill>
              </a:rPr>
              <a:t> (5)</a:t>
            </a:r>
          </a:p>
          <a:p>
            <a:r>
              <a:rPr lang="ro-RO" sz="1400" dirty="0">
                <a:solidFill>
                  <a:schemeClr val="tx1"/>
                </a:solidFill>
              </a:rPr>
              <a:t>Galben</a:t>
            </a:r>
            <a:r>
              <a:rPr lang="en-US" sz="1400" dirty="0">
                <a:solidFill>
                  <a:schemeClr val="tx1"/>
                </a:solidFill>
              </a:rPr>
              <a:t> (7)</a:t>
            </a:r>
          </a:p>
          <a:p>
            <a:r>
              <a:rPr lang="ro-RO" sz="1400" dirty="0">
                <a:solidFill>
                  <a:schemeClr val="tx1"/>
                </a:solidFill>
              </a:rPr>
              <a:t>Roșu</a:t>
            </a:r>
            <a:r>
              <a:rPr lang="en-US" sz="1400" dirty="0">
                <a:solidFill>
                  <a:schemeClr val="tx1"/>
                </a:solidFill>
              </a:rPr>
              <a:t> (9)</a:t>
            </a:r>
          </a:p>
          <a:p>
            <a:r>
              <a:rPr lang="ro-RO" sz="1400" dirty="0">
                <a:solidFill>
                  <a:schemeClr val="tx1"/>
                </a:solidFill>
              </a:rPr>
              <a:t>Alb</a:t>
            </a:r>
            <a:r>
              <a:rPr lang="en-US" sz="1400" dirty="0">
                <a:solidFill>
                  <a:schemeClr val="tx1"/>
                </a:solidFill>
              </a:rPr>
              <a:t> (10)</a:t>
            </a:r>
          </a:p>
          <a:p>
            <a:r>
              <a:rPr lang="ro-RO" sz="1400" dirty="0">
                <a:solidFill>
                  <a:schemeClr val="tx1"/>
                </a:solidFill>
              </a:rPr>
              <a:t>Nicio culoare </a:t>
            </a:r>
            <a:r>
              <a:rPr lang="en-US" sz="1400" dirty="0">
                <a:solidFill>
                  <a:schemeClr val="tx1"/>
                </a:solidFill>
              </a:rPr>
              <a:t>(-1)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AA2B2-01C2-2D44-AFBE-8D69C55C1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5" t="19423"/>
          <a:stretch/>
        </p:blipFill>
        <p:spPr>
          <a:xfrm>
            <a:off x="4898201" y="3912243"/>
            <a:ext cx="2154700" cy="22258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3C6A77-13C9-0647-B0C8-D2BED5941794}"/>
              </a:ext>
            </a:extLst>
          </p:cNvPr>
          <p:cNvSpPr/>
          <p:nvPr/>
        </p:nvSpPr>
        <p:spPr>
          <a:xfrm>
            <a:off x="7141450" y="3912243"/>
            <a:ext cx="1780674" cy="21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400" u="sng" dirty="0">
                <a:solidFill>
                  <a:schemeClr val="tx1"/>
                </a:solidFill>
              </a:rPr>
              <a:t>Culori detectabile</a:t>
            </a:r>
            <a:endParaRPr lang="en-US" sz="1400" u="sng" dirty="0">
              <a:solidFill>
                <a:schemeClr val="tx1"/>
              </a:solidFill>
            </a:endParaRPr>
          </a:p>
          <a:p>
            <a:r>
              <a:rPr lang="ro-RO" sz="1400" dirty="0">
                <a:solidFill>
                  <a:schemeClr val="tx1"/>
                </a:solidFill>
              </a:rPr>
              <a:t>Negru</a:t>
            </a:r>
            <a:r>
              <a:rPr lang="en-US" sz="1400" dirty="0">
                <a:solidFill>
                  <a:schemeClr val="tx1"/>
                </a:solidFill>
              </a:rPr>
              <a:t> (0)</a:t>
            </a:r>
          </a:p>
          <a:p>
            <a:r>
              <a:rPr lang="en-US" sz="1400" dirty="0">
                <a:solidFill>
                  <a:schemeClr val="tx1"/>
                </a:solidFill>
              </a:rPr>
              <a:t>Violet (1)</a:t>
            </a:r>
          </a:p>
          <a:p>
            <a:r>
              <a:rPr lang="ro-RO" sz="1400" dirty="0">
                <a:solidFill>
                  <a:schemeClr val="tx1"/>
                </a:solidFill>
              </a:rPr>
              <a:t>Albastru</a:t>
            </a:r>
            <a:r>
              <a:rPr lang="en-US" sz="1400" dirty="0">
                <a:solidFill>
                  <a:schemeClr val="tx1"/>
                </a:solidFill>
              </a:rPr>
              <a:t> (3)</a:t>
            </a:r>
          </a:p>
          <a:p>
            <a:r>
              <a:rPr lang="ro-RO" sz="1400" dirty="0">
                <a:solidFill>
                  <a:schemeClr val="tx1"/>
                </a:solidFill>
              </a:rPr>
              <a:t>Turcoaz</a:t>
            </a:r>
            <a:r>
              <a:rPr lang="en-US" sz="1400" dirty="0">
                <a:solidFill>
                  <a:schemeClr val="tx1"/>
                </a:solidFill>
              </a:rPr>
              <a:t> (4)</a:t>
            </a:r>
          </a:p>
          <a:p>
            <a:r>
              <a:rPr lang="ro-RO" sz="1400" dirty="0">
                <a:solidFill>
                  <a:schemeClr val="tx1"/>
                </a:solidFill>
              </a:rPr>
              <a:t>Verde</a:t>
            </a:r>
            <a:r>
              <a:rPr lang="en-US" sz="1400" dirty="0">
                <a:solidFill>
                  <a:schemeClr val="tx1"/>
                </a:solidFill>
              </a:rPr>
              <a:t> (5)</a:t>
            </a:r>
          </a:p>
          <a:p>
            <a:r>
              <a:rPr lang="ro-RO" sz="1400" dirty="0">
                <a:solidFill>
                  <a:schemeClr val="tx1"/>
                </a:solidFill>
              </a:rPr>
              <a:t>Galben</a:t>
            </a:r>
            <a:r>
              <a:rPr lang="en-US" sz="1400" dirty="0">
                <a:solidFill>
                  <a:schemeClr val="tx1"/>
                </a:solidFill>
              </a:rPr>
              <a:t> (7)</a:t>
            </a:r>
          </a:p>
          <a:p>
            <a:r>
              <a:rPr lang="ro-RO" sz="1400" dirty="0">
                <a:solidFill>
                  <a:schemeClr val="tx1"/>
                </a:solidFill>
              </a:rPr>
              <a:t>Roșu</a:t>
            </a:r>
            <a:r>
              <a:rPr lang="en-US" sz="1400" dirty="0">
                <a:solidFill>
                  <a:schemeClr val="tx1"/>
                </a:solidFill>
              </a:rPr>
              <a:t> (9)</a:t>
            </a:r>
          </a:p>
          <a:p>
            <a:r>
              <a:rPr lang="ro-RO" sz="1400" dirty="0">
                <a:solidFill>
                  <a:schemeClr val="tx1"/>
                </a:solidFill>
              </a:rPr>
              <a:t>Alb</a:t>
            </a:r>
            <a:r>
              <a:rPr lang="en-US" sz="1400" dirty="0">
                <a:solidFill>
                  <a:schemeClr val="tx1"/>
                </a:solidFill>
              </a:rPr>
              <a:t> (10)</a:t>
            </a:r>
          </a:p>
          <a:p>
            <a:r>
              <a:rPr lang="ro-RO" sz="1400" dirty="0">
                <a:solidFill>
                  <a:schemeClr val="tx1"/>
                </a:solidFill>
              </a:rPr>
              <a:t>Nicio culoare </a:t>
            </a:r>
            <a:r>
              <a:rPr lang="en-US" sz="1400" dirty="0">
                <a:solidFill>
                  <a:schemeClr val="tx1"/>
                </a:solidFill>
              </a:rPr>
              <a:t>(-1)</a:t>
            </a:r>
          </a:p>
        </p:txBody>
      </p:sp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ro-RO" dirty="0"/>
              <a:t>otă </a:t>
            </a:r>
            <a:r>
              <a:rPr lang="en-US" dirty="0"/>
              <a:t>: ADB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detectarea de culoare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/>
          <a:lstStyle/>
          <a:p>
            <a:r>
              <a:rPr lang="ro-RO" i="1" dirty="0"/>
              <a:t>Senzorul de culoare de pe ADB </a:t>
            </a:r>
            <a:r>
              <a:rPr lang="en-US" i="1" dirty="0"/>
              <a:t>(Advanced Driving Base in SPIKE Prime) </a:t>
            </a:r>
            <a:r>
              <a:rPr lang="ro-RO" i="1" dirty="0"/>
              <a:t>este montat la aproximativ 8mm distanță de sol, dar distanța optimă pentru montare, conform specificațiilor, este de 16mm.</a:t>
            </a:r>
          </a:p>
          <a:p>
            <a:r>
              <a:rPr lang="ro-RO" dirty="0"/>
              <a:t>Când folosești acest design de robot, Negru nu este citit corect în Color Mode, folosind linii de banda adezivă sau plașa FIRST LEGO League.</a:t>
            </a:r>
            <a:endParaRPr lang="en-US" i="1" dirty="0"/>
          </a:p>
          <a:p>
            <a:r>
              <a:rPr lang="ro-RO" dirty="0"/>
              <a:t>Verifică următorul slide pentru modificări. Instrucțiunile de construcție sunt disponibile într-un fișier separat pe site.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492240" y="4721352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967729" y="3779365"/>
            <a:ext cx="20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16mm</a:t>
            </a:r>
          </a:p>
          <a:p>
            <a:r>
              <a:rPr lang="en-US" sz="1600" dirty="0"/>
              <a:t>2M (2 LEGO Modules)</a:t>
            </a:r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1343097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84A2-6883-4D4E-8376-59216E1E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Modificări pentru </a:t>
            </a:r>
            <a:r>
              <a:rPr lang="en-US" dirty="0"/>
              <a:t>ADB</a:t>
            </a:r>
          </a:p>
        </p:txBody>
      </p:sp>
      <p:pic>
        <p:nvPicPr>
          <p:cNvPr id="7" name="Content Placeholder 6" descr="A close up of a toy&#10;&#10;Description automatically generated">
            <a:extLst>
              <a:ext uri="{FF2B5EF4-FFF2-40B4-BE49-F238E27FC236}">
                <a16:creationId xmlns:a16="http://schemas.microsoft.com/office/drawing/2014/main" id="{19A6380D-79F6-4CD8-B3B4-F517D1B3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23" y="1683946"/>
            <a:ext cx="3441700" cy="25812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C78E-D7A6-4E1A-98DF-76A236E1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35AF-76B1-41A5-9536-B207C0D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6311823-7018-48B9-AEB3-11C330D0A3A4}"/>
              </a:ext>
            </a:extLst>
          </p:cNvPr>
          <p:cNvSpPr txBox="1">
            <a:spLocks/>
          </p:cNvSpPr>
          <p:nvPr/>
        </p:nvSpPr>
        <p:spPr>
          <a:xfrm>
            <a:off x="165174" y="1109792"/>
            <a:ext cx="876703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Instrucțiunie de modificare ale bumper-ului din față pentru ADB (astfel încât senzorul de culoare să fie ridicat cu o piesă LEGO mai sus) sunt incluse pe website.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5A8D2-1AC5-4FE7-9964-79266262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61" y="1818884"/>
            <a:ext cx="3310599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A82C0-EB9C-4D53-8C4E-91F77D9F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67" y="3977101"/>
            <a:ext cx="3151094" cy="220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3A621-A906-49CA-8533-D4885787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09" y="3977101"/>
            <a:ext cx="2894013" cy="20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B92C37-7B0A-D012-90D6-851F67A6A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978" y="1777996"/>
            <a:ext cx="2607203" cy="1826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programezi senzorul de culoare?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ro-RO" dirty="0"/>
              <a:t>Cele două moduri de programare ale senzorului de culoare: Color Mode și Reflected Light Mode.</a:t>
            </a:r>
            <a:endParaRPr lang="en-US" dirty="0"/>
          </a:p>
          <a:p>
            <a:r>
              <a:rPr lang="ro-RO" dirty="0"/>
              <a:t>Vom folosi modul de culoare în continuare.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1BD76-6391-4A14-8B12-F3F60639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14" y="2459679"/>
            <a:ext cx="2926574" cy="3137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70D80A-D8C3-924E-A196-14929797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952" y="4014751"/>
            <a:ext cx="2315257" cy="216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Programează robotul să se miște înainte până când senzorul de culoare vede negru.</a:t>
            </a:r>
            <a:endParaRPr lang="en-US" dirty="0"/>
          </a:p>
          <a:p>
            <a:r>
              <a:rPr lang="ro-RO" dirty="0"/>
              <a:t>Va fi nevoie să folosești block-ul Așteaptă Până Când și block-ul Boolean pentru senzorul de culoare.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o-RO" b="1" dirty="0"/>
              <a:t>Pașii de bază:</a:t>
            </a:r>
            <a:endParaRPr lang="en-US" b="1" dirty="0"/>
          </a:p>
          <a:p>
            <a:pPr lvl="1"/>
            <a:r>
              <a:rPr lang="ro-RO" dirty="0"/>
              <a:t>Setează </a:t>
            </a:r>
            <a:r>
              <a:rPr lang="ro-RO" b="1" dirty="0"/>
              <a:t>mișcarea motoarelor </a:t>
            </a:r>
            <a:r>
              <a:rPr lang="ro-RO" dirty="0"/>
              <a:t>pentru robot (A și E pentru Droid Bot IV și robotul ADB).</a:t>
            </a:r>
          </a:p>
          <a:p>
            <a:pPr lvl="1"/>
            <a:r>
              <a:rPr lang="ro-RO" dirty="0"/>
              <a:t>Setează </a:t>
            </a:r>
            <a:r>
              <a:rPr lang="ro-RO" b="1" dirty="0"/>
              <a:t>viteza de mișcare </a:t>
            </a:r>
            <a:r>
              <a:rPr lang="ro-RO" dirty="0"/>
              <a:t>pentru robot.</a:t>
            </a:r>
            <a:endParaRPr lang="en-US" dirty="0"/>
          </a:p>
          <a:p>
            <a:pPr lvl="1"/>
            <a:r>
              <a:rPr lang="ro-RO" dirty="0"/>
              <a:t>Începe</a:t>
            </a:r>
            <a:r>
              <a:rPr lang="ro-RO" b="1" dirty="0"/>
              <a:t> mișcarea înainte.</a:t>
            </a:r>
            <a:endParaRPr lang="en-US" b="1" dirty="0"/>
          </a:p>
          <a:p>
            <a:pPr lvl="1"/>
            <a:r>
              <a:rPr lang="ro-RO" dirty="0"/>
              <a:t>Folosește block-ul </a:t>
            </a:r>
            <a:r>
              <a:rPr lang="ro-RO" b="1" dirty="0"/>
              <a:t>Așteaptă Până Când </a:t>
            </a:r>
            <a:r>
              <a:rPr lang="ro-RO" dirty="0"/>
              <a:t>pentru a aștepta ca senzorul să detecteze culoarea neagră.</a:t>
            </a:r>
            <a:endParaRPr lang="en-US" dirty="0"/>
          </a:p>
          <a:p>
            <a:pPr lvl="1"/>
            <a:r>
              <a:rPr lang="ro-RO" b="1" dirty="0"/>
              <a:t>Oprește mișcarea.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82A41-C0BE-D756-E30D-EC4903B3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24" y="2213479"/>
            <a:ext cx="4704548" cy="9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 1</a:t>
            </a:r>
            <a:r>
              <a:rPr lang="en-US" dirty="0"/>
              <a:t>: </a:t>
            </a:r>
            <a:r>
              <a:rPr lang="ro-RO" dirty="0"/>
              <a:t>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B7ED7-2A73-2F35-1FB7-133F50FE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75" y="2146526"/>
            <a:ext cx="4177338" cy="3854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256037-0493-508E-C701-C83765E36FC5}"/>
              </a:ext>
            </a:extLst>
          </p:cNvPr>
          <p:cNvSpPr txBox="1"/>
          <p:nvPr/>
        </p:nvSpPr>
        <p:spPr>
          <a:xfrm>
            <a:off x="5091380" y="3253656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Configurează robotul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CE69E-1FC1-D3DD-00A5-8DE25E0AE13A}"/>
              </a:ext>
            </a:extLst>
          </p:cNvPr>
          <p:cNvSpPr txBox="1"/>
          <p:nvPr/>
        </p:nvSpPr>
        <p:spPr>
          <a:xfrm>
            <a:off x="5091380" y="4184758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Începe mișcarea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7421A-CA2A-5E68-4D49-E518C35C0908}"/>
              </a:ext>
            </a:extLst>
          </p:cNvPr>
          <p:cNvSpPr txBox="1"/>
          <p:nvPr/>
        </p:nvSpPr>
        <p:spPr>
          <a:xfrm>
            <a:off x="5091380" y="4780767"/>
            <a:ext cx="38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Așteaptă până când senzorul detectează negru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E119E-1553-E934-A411-866FF8C6BEA4}"/>
              </a:ext>
            </a:extLst>
          </p:cNvPr>
          <p:cNvSpPr txBox="1"/>
          <p:nvPr/>
        </p:nvSpPr>
        <p:spPr>
          <a:xfrm>
            <a:off x="5091380" y="5421498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Oprește mișcarea</a:t>
            </a:r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EAAE8F8-7DCE-97F1-09BE-C53A28FBD4B1}"/>
              </a:ext>
            </a:extLst>
          </p:cNvPr>
          <p:cNvSpPr/>
          <p:nvPr/>
        </p:nvSpPr>
        <p:spPr>
          <a:xfrm>
            <a:off x="4493276" y="2803761"/>
            <a:ext cx="199836" cy="13080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5774D-12E9-40BD-94BF-5D0535148751}"/>
              </a:ext>
            </a:extLst>
          </p:cNvPr>
          <p:cNvSpPr txBox="1"/>
          <p:nvPr/>
        </p:nvSpPr>
        <p:spPr>
          <a:xfrm>
            <a:off x="5173245" y="1888176"/>
            <a:ext cx="36961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b="1" dirty="0"/>
              <a:t>Notă</a:t>
            </a:r>
            <a:r>
              <a:rPr lang="en-US" b="1" dirty="0"/>
              <a:t>: </a:t>
            </a:r>
            <a:r>
              <a:rPr lang="ro-RO" dirty="0"/>
              <a:t>50% este viteza implicită astfel că block-ul de setare a vitezei poate fi omis.  Acesta este inclus pentru ajustarea mișcării la nevoie.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05A581-E753-02BC-EC39-1CADEA85748F}"/>
              </a:ext>
            </a:extLst>
          </p:cNvPr>
          <p:cNvSpPr/>
          <p:nvPr/>
        </p:nvSpPr>
        <p:spPr>
          <a:xfrm>
            <a:off x="175260" y="1149819"/>
            <a:ext cx="832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În lecțiile precedente, ai învățat să configurezi robotul. Primul set de block-uri setează mișcarea motoarelor și viteza. ( Vezi Lecția despre Configurarea Robotului.)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  <a:r>
              <a:rPr lang="ro-RO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a fost creată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pentru</a:t>
            </a:r>
            <a:r>
              <a:rPr lang="en-US" sz="1600" dirty="0"/>
              <a:t> Prime Lessons</a:t>
            </a:r>
            <a:r>
              <a:rPr lang="ro-RO" sz="1600" dirty="0"/>
              <a:t>.</a:t>
            </a:r>
            <a:endParaRPr lang="en-US" sz="1600" dirty="0"/>
          </a:p>
          <a:p>
            <a:r>
              <a:rPr lang="ro-RO" sz="1600" dirty="0"/>
              <a:t>Mai multe lecții sunt disponibile la </a:t>
            </a:r>
            <a:r>
              <a:rPr lang="en-US" sz="1600" dirty="0">
                <a:hlinkClick r:id="rId2"/>
              </a:rPr>
              <a:t>www.primelessons.org</a:t>
            </a:r>
            <a:r>
              <a:rPr lang="ro-RO" sz="1600" dirty="0"/>
              <a:t>.</a:t>
            </a:r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1353</TotalTime>
  <Words>769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Introducere - senzorul de culoare</vt:lpstr>
      <vt:lpstr>Obiectivele lecției</vt:lpstr>
      <vt:lpstr>Ce este senzorul de culoare?</vt:lpstr>
      <vt:lpstr>Notă : ADB și detectarea de culoare</vt:lpstr>
      <vt:lpstr>Modificări pentru ADB</vt:lpstr>
      <vt:lpstr>Cum programezi senzorul de culoare?</vt:lpstr>
      <vt:lpstr>Provocare 1</vt:lpstr>
      <vt:lpstr>Provocarea 1: soluție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165</cp:revision>
  <dcterms:created xsi:type="dcterms:W3CDTF">2016-07-04T02:35:12Z</dcterms:created>
  <dcterms:modified xsi:type="dcterms:W3CDTF">2023-08-19T16:16:07Z</dcterms:modified>
</cp:coreProperties>
</file>