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1" r:id="rId7"/>
    <p:sldId id="420" r:id="rId8"/>
    <p:sldId id="432" r:id="rId9"/>
    <p:sldId id="375" r:id="rId10"/>
    <p:sldId id="376" r:id="rId11"/>
    <p:sldId id="437" r:id="rId12"/>
    <p:sldId id="43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65D7FF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A6E77-3BBB-1C48-BEAB-965E6847542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E57FA-ED3B-DD47-A2AD-41CA3B92F6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895ADE-52D1-AE46-9E95-B4939EC7298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A5BCB-51D5-A144-AEF9-7560431589F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E3AA441-A4BF-1D4F-9375-3708D5743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A3EB3-4E4C-8742-85A4-53388F1347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0E04EC-8634-9C4C-915E-E695A0F580C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6AA36-2588-B440-9C6B-28CD20017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8C17B-53AC-F141-9BE6-6E5785BC3D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AB7402-4C39-0042-B58C-EA8E027B77D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C8C014-46CC-A347-8E7B-82A1354B76A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3158545"/>
            <a:ext cx="8528356" cy="90034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Configurarea mișcării robotului</a:t>
            </a:r>
            <a:endParaRPr kumimoji="0" lang="ro-RO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5086C1-F231-666A-AF68-735C92B30124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Această lecție utilizează soft-ul S</a:t>
            </a:r>
            <a:r>
              <a:rPr lang="en-US" dirty="0"/>
              <a:t>PIKE 3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696A4-CD59-CCB9-E92B-DA1E96D2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81" y="159422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c</a:t>
            </a:r>
            <a:r>
              <a:rPr lang="ro-RO" dirty="0"/>
              <a:t>m</a:t>
            </a:r>
            <a:r>
              <a:rPr lang="en-US" dirty="0"/>
              <a:t> se mi</a:t>
            </a:r>
            <a:r>
              <a:rPr lang="ro-RO" dirty="0"/>
              <a:t>ș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ro-RO" dirty="0"/>
              <a:t> la o rotație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metoda</a:t>
            </a:r>
            <a:r>
              <a:rPr lang="en-US" dirty="0"/>
              <a:t> 2)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 fontScale="85000" lnSpcReduction="20000"/>
          </a:bodyPr>
          <a:lstStyle/>
          <a:p>
            <a:pPr marL="0" lvl="1"/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Utilizați Tabloul de bord pentru a vizualiza datele </a:t>
            </a:r>
            <a:r>
              <a:rPr lang="ro-RO" altLang="en-US" sz="1900" dirty="0">
                <a:solidFill>
                  <a:srgbClr val="202124"/>
                </a:solidFill>
                <a:cs typeface="Arial" panose="020B0604020202020204" pitchFamily="34" charset="0"/>
              </a:rPr>
              <a:t>de la encoder-ul motoarelor robotului</a:t>
            </a: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pentru a găsi valoarea gradelor înregistrate de motoare</a:t>
            </a:r>
            <a:endParaRPr lang="en-US" sz="1900" dirty="0"/>
          </a:p>
          <a:p>
            <a:pPr marL="476100" indent="-342900">
              <a:buFont typeface="+mj-lt"/>
              <a:buAutoNum type="arabicPeriod"/>
            </a:pP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Puneți rigla lângă roată/robot la 0 centimetri (indiferent de partea robotului pe care o utilizați pentru a vă alinia cu 0, ar trebui să o utilizați pentru a măsura distanța de la pasul 2)</a:t>
            </a:r>
          </a:p>
          <a:p>
            <a:pPr marL="476100" indent="-342900">
              <a:buFont typeface="+mj-lt"/>
              <a:buAutoNum type="arabicPeriod"/>
            </a:pP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Rotiți robotul înainte până când citirea codificatorului motorului (în software-ul SPIKE) atinge 1 rotație sau 360 de grade. Odată ce învățați să programați mișcarea, puteți programa robotul să se deplaseze cu 1 rotație înainte.</a:t>
            </a:r>
          </a:p>
          <a:p>
            <a:pPr marL="476100" indent="-342900">
              <a:buFont typeface="+mj-lt"/>
              <a:buAutoNum type="arabicPeriod"/>
            </a:pP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Citiți numărul de CM pe care robotul i-a </a:t>
            </a:r>
            <a:r>
              <a:rPr lang="ro-RO" altLang="en-US" sz="1900" dirty="0">
                <a:solidFill>
                  <a:schemeClr val="tx1"/>
                </a:solidFill>
              </a:rPr>
              <a:t>parcurs</a:t>
            </a: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de-a lungul riglei</a:t>
            </a:r>
          </a:p>
          <a:p>
            <a:pPr marL="476100" indent="-342900">
              <a:buFont typeface="+mj-lt"/>
              <a:buAutoNum type="arabicPeriod"/>
            </a:pPr>
            <a:r>
              <a:rPr kumimoji="0" lang="ro-RO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Utilizați valorile pentru a configura mișcarea robotului dvs</a:t>
            </a:r>
          </a:p>
          <a:p>
            <a:pPr marL="4761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8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137407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390438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E978-66E5-17CA-9A03-C3920FD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CA78-4EF2-78CC-CA53-DDED06CC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D49C8D-16CA-920B-48A4-B0351E48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9446B7-7DC8-599E-89FA-1FD5E0740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D556023-3CA7-0284-BAA1-F8EC4A57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6701929-6080-812B-7CBD-4F92925D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accelerare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665320" cy="5082601"/>
          </a:xfrm>
        </p:spPr>
        <p:txBody>
          <a:bodyPr>
            <a:normAutofit/>
          </a:bodyPr>
          <a:lstStyle/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De asemenea, puteți alege să setați cât de repede accelerează și decelerează motoarele la pornire/oprire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Valoarea implicită este medie, dar o puteți schimba în lent sau rapid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În plus, variabilele pot fi utilizate pentru a regla fin atât accelerația, cât și decelerația motorului în mod individual, cu valori 1-10000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 multe despre accelerație pot fi găsite în Lecția de accelerare din Unitatea de Mișcare avansată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866F4-0BBA-DC3E-4481-468B184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0" y="3943295"/>
            <a:ext cx="4290726" cy="1587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6C215-A3D4-351E-430D-6D8BACEC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21" y="4046757"/>
            <a:ext cx="3934109" cy="138080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E131F94-B2EA-23E9-36B3-8F4EF736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9A6D53-7B1F-F13B-BA2C-41DEC3395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9B3C8C-A93D-FDA0-46FA-1CD51327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873D46-CE73-5870-0A8C-FC5B1580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 </a:t>
            </a:r>
            <a:r>
              <a:rPr lang="en-US" dirty="0"/>
              <a:t>Pun</a:t>
            </a:r>
            <a:r>
              <a:rPr lang="ro-RO" dirty="0"/>
              <a:t>em </a:t>
            </a:r>
            <a:r>
              <a:rPr lang="en-US" dirty="0" err="1"/>
              <a:t>laolalt</a:t>
            </a:r>
            <a:r>
              <a:rPr lang="ro-RO" dirty="0"/>
              <a:t>ă tot ce am învățat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3715" cy="1295092"/>
          </a:xfrm>
        </p:spPr>
        <p:txBody>
          <a:bodyPr>
            <a:normAutofit lnSpcReduction="10000"/>
          </a:bodyPr>
          <a:lstStyle/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Pentru Droid Bot IV sunt folosite roți mai mici. La o singură rotație robotul se mișcă doar 17,5 cm. Prin urmare, viteza de deplasare implicită este setată mai mare.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Pentru ADB se folosesc roțile mai mari. </a:t>
            </a:r>
            <a:r>
              <a:rPr lang="ro-RO" altLang="en-US" dirty="0">
                <a:solidFill>
                  <a:srgbClr val="202124"/>
                </a:solidFill>
                <a:cs typeface="Arial" panose="020B0604020202020204" pitchFamily="34" charset="0"/>
              </a:rPr>
              <a:t>La o rotație robotul 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se mișcă 27,6 cm.  Am setat viteza de mișcare implicită mai mică pentru un control suplimentar.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1578634" y="5332728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6208144" y="5300462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2638-7EE0-417F-BD9D-2BD303F5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348199"/>
            <a:ext cx="8833716" cy="303916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5D20734-65A4-2E94-C5D4-3A0B16EA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4C8B27-5EBE-6305-F0CA-DC284149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7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ro-RO" dirty="0"/>
              <a:t>e</a:t>
            </a:r>
            <a:r>
              <a:rPr lang="en-US" dirty="0"/>
              <a:t>l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lectiei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Aflați cum să configurați mișcarea robotului pe un robot SPIKE Prime sau Robot Inventor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Not</a:t>
            </a:r>
            <a:r>
              <a:rPr lang="ro-RO" altLang="en-US" sz="18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ă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: Deși imaginile din această lecție utilizează block-urile SPIKE Prime acestea sunt aceleași și pentru Robot Inventor</a:t>
            </a:r>
            <a:endParaRPr kumimoji="0" lang="ro-RO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Aflați cum să adăugați primele block-uri de programare în planul de lucru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8" y="3429000"/>
            <a:ext cx="3427528" cy="244130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A598148-4E38-3360-B469-DBB6B529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D39CBF4-F502-0CD4-CDDC-4C38C4C7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E715626-88A5-EF01-45BA-30C92725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ro-RO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De ce să vă configurați codul?</a:t>
            </a:r>
            <a:br>
              <a:rPr kumimoji="0" lang="ro-RO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Fiecare robot este diferit.</a:t>
            </a:r>
            <a:endParaRPr lang="en-US" dirty="0"/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Înainte de a-l programa să se miște sau să se rotească, mai întâi trebuie să setăm modul în care </a:t>
            </a:r>
            <a:r>
              <a:rPr lang="ro-RO" altLang="en-US" dirty="0">
                <a:solidFill>
                  <a:srgbClr val="202124"/>
                </a:solidFill>
                <a:cs typeface="Arial" panose="020B0604020202020204" pitchFamily="34" charset="0"/>
              </a:rPr>
              <a:t>este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configurat robotul:</a:t>
            </a:r>
          </a:p>
          <a:p>
            <a:pPr lvl="1"/>
            <a:r>
              <a:rPr lang="ro-RO" altLang="en-US" sz="1800" dirty="0">
                <a:solidFill>
                  <a:schemeClr val="tx1"/>
                </a:solidFill>
              </a:rPr>
              <a:t>În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 porturi sunt conectate motoarele de </a:t>
            </a:r>
            <a:r>
              <a:rPr lang="ro-RO" altLang="en-US" sz="1800" dirty="0">
                <a:solidFill>
                  <a:schemeClr val="tx1"/>
                </a:solidFill>
              </a:rPr>
              <a:t>tracțiune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</a:p>
          <a:p>
            <a:pPr lvl="1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 tip de roti folosești?</a:t>
            </a:r>
          </a:p>
          <a:p>
            <a:pPr lvl="1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Cât de repede vrei să se miște?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Vrei să te oprești imediat la sfârșitul unei mișcări?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Aceste informații trebuie să se regăseacă în fiecare program pe care îl scrii.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4FE1B6-A605-5DFF-4071-72FD6E4A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DBFF56-A9B4-F6A5-EFE3-7BA064A6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3F1428-2253-AFF2-ED63-AB774585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EBA4DE-B539-803F-7745-4647170EF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C587663-1BED-620E-155F-1AB97D82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B80BF6C-5F85-AD30-9E5F-80E53E60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0C2C654-94FC-0B45-04BB-52A6BC8E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ro-RO" dirty="0"/>
              <a:t>în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port?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Configuration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ADB Default settings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7F4A8C-341A-0E2D-2937-B042E451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Configurarea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 err="1"/>
              <a:t>ului</a:t>
            </a:r>
            <a:r>
              <a:rPr lang="en-US" dirty="0"/>
              <a:t> de mi</a:t>
            </a:r>
            <a:r>
              <a:rPr lang="ro-RO" dirty="0"/>
              <a:t>ș</a:t>
            </a:r>
            <a:r>
              <a:rPr lang="en-US" dirty="0"/>
              <a:t>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1430935"/>
          </a:xfrm>
        </p:spPr>
        <p:txBody>
          <a:bodyPr/>
          <a:lstStyle/>
          <a:p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/>
              <a:t>urile de mi</a:t>
            </a:r>
            <a:r>
              <a:rPr lang="ro-RO" dirty="0"/>
              <a:t>ș</a:t>
            </a:r>
            <a:r>
              <a:rPr lang="en-US" dirty="0"/>
              <a:t>care,</a:t>
            </a:r>
            <a:r>
              <a:rPr lang="ro-RO" dirty="0"/>
              <a:t> este necesar să </a:t>
            </a:r>
            <a:r>
              <a:rPr lang="en-US" dirty="0" err="1"/>
              <a:t>configur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.</a:t>
            </a:r>
          </a:p>
          <a:p>
            <a:r>
              <a:rPr lang="en-US" dirty="0"/>
              <a:t>Sunt </a:t>
            </a:r>
            <a:r>
              <a:rPr lang="ro-RO" dirty="0"/>
              <a:t>necesare </a:t>
            </a:r>
            <a:r>
              <a:rPr lang="en-US" dirty="0"/>
              <a:t>3 bloc</a:t>
            </a:r>
            <a:r>
              <a:rPr lang="ro-RO" dirty="0"/>
              <a:t>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ace</a:t>
            </a:r>
            <a:r>
              <a:rPr lang="ro-RO" dirty="0"/>
              <a:t>a</a:t>
            </a:r>
            <a:r>
              <a:rPr lang="en-US" dirty="0"/>
              <a:t>s</a:t>
            </a:r>
            <a:r>
              <a:rPr lang="ro-RO" dirty="0"/>
              <a:t>ă operațiune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CCEF7C-834D-492D-BE5F-D025AB43D18F}"/>
              </a:ext>
            </a:extLst>
          </p:cNvPr>
          <p:cNvGrpSpPr/>
          <p:nvPr/>
        </p:nvGrpSpPr>
        <p:grpSpPr>
          <a:xfrm>
            <a:off x="6663776" y="1278320"/>
            <a:ext cx="1199001" cy="1371767"/>
            <a:chOff x="6507213" y="1384746"/>
            <a:chExt cx="1199001" cy="13717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122D2C-4D47-4029-8F4A-E717F89127F9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4">
                <a:extLst>
                  <a:ext uri="{FF2B5EF4-FFF2-40B4-BE49-F238E27FC236}">
                    <a16:creationId xmlns:a16="http://schemas.microsoft.com/office/drawing/2014/main" id="{507020E4-B09D-43F0-A376-2009F9F16C1A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076AEFFD-93DC-489E-8590-E55B8C329988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16">
                <a:extLst>
                  <a:ext uri="{FF2B5EF4-FFF2-40B4-BE49-F238E27FC236}">
                    <a16:creationId xmlns:a16="http://schemas.microsoft.com/office/drawing/2014/main" id="{D0D6CCAE-145A-4997-A904-2E4B2642C62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5F9179-3A27-4B0C-AA29-2354FB3C2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5B1542-4D6E-4F7D-AF88-01079C8A2E71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06CA1-D89A-4D08-BC98-41DF093CA217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0E3E2B-F7D0-4EC9-B5E5-8EC58043C00E}"/>
              </a:ext>
            </a:extLst>
          </p:cNvPr>
          <p:cNvSpPr txBox="1"/>
          <p:nvPr/>
        </p:nvSpPr>
        <p:spPr>
          <a:xfrm>
            <a:off x="256710" y="2370421"/>
            <a:ext cx="400338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Stabilește ce motoare sunt conectate la roțile din stânga și din dreapta (schimbați setările robotului dvs.). </a:t>
            </a:r>
            <a:r>
              <a:rPr lang="ro-RO" alt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 Orice 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block  are 2 input-uri pentru roți – prima este pentru roata din stânga și a doua este pentru dreapta.</a:t>
            </a:r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8BDEB-E7F9-4988-B0C4-FE958C050232}"/>
              </a:ext>
            </a:extLst>
          </p:cNvPr>
          <p:cNvSpPr txBox="1"/>
          <p:nvPr/>
        </p:nvSpPr>
        <p:spPr>
          <a:xfrm>
            <a:off x="283544" y="4485712"/>
            <a:ext cx="40033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Determină ce face robotul la sfârșitul unui block de mișcare (frânare, poziție de menținere sau croazieră). Pentru a accesa acest bloc</a:t>
            </a:r>
            <a:r>
              <a:rPr lang="ro-RO" alt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k,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va trebui să adăugați „Mai multe blocuri de mișcare” din extensiile de block-uri.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D70A4-6E82-4A05-AE5A-E720C0AE37AF}"/>
              </a:ext>
            </a:extLst>
          </p:cNvPr>
          <p:cNvSpPr txBox="1"/>
          <p:nvPr/>
        </p:nvSpPr>
        <p:spPr>
          <a:xfrm>
            <a:off x="261269" y="3766189"/>
            <a:ext cx="400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Setează viteza „implicită” pentru block-urile de mișcare, o vei utiliza mai târziu în program</a:t>
            </a:r>
            <a:r>
              <a:rPr lang="ro-RO" altLang="en-US" sz="1600" dirty="0"/>
              <a:t>,</a:t>
            </a:r>
            <a:endParaRPr kumimoji="0" lang="ro-RO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57D15-F9F6-4715-9CDB-5E3BDF7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10" y="3010134"/>
            <a:ext cx="4529050" cy="17583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1DAF77-FEF9-451B-9752-7B78D47774E6}"/>
              </a:ext>
            </a:extLst>
          </p:cNvPr>
          <p:cNvCxnSpPr/>
          <p:nvPr/>
        </p:nvCxnSpPr>
        <p:spPr>
          <a:xfrm>
            <a:off x="7970808" y="1949570"/>
            <a:ext cx="68148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3D143-9F92-4D9C-B264-BEC798CA90EC}"/>
              </a:ext>
            </a:extLst>
          </p:cNvPr>
          <p:cNvSpPr txBox="1"/>
          <p:nvPr/>
        </p:nvSpPr>
        <p:spPr>
          <a:xfrm>
            <a:off x="6628250" y="1337138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94E42-1926-4D78-9DD5-C7AD571AA532}"/>
              </a:ext>
            </a:extLst>
          </p:cNvPr>
          <p:cNvSpPr txBox="1"/>
          <p:nvPr/>
        </p:nvSpPr>
        <p:spPr>
          <a:xfrm>
            <a:off x="6593619" y="2310704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7E1FFE5-7C91-75DF-1129-4F32A0CE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F0DC295-F17A-CE56-31E8-15D8CAF0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34AA79E-BD3E-1BED-6D5A-B8554919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28599"/>
            <a:ext cx="8746864" cy="615375"/>
          </a:xfrm>
        </p:spPr>
        <p:txBody>
          <a:bodyPr>
            <a:normAutofit fontScale="90000"/>
          </a:bodyPr>
          <a:lstStyle/>
          <a:p>
            <a:r>
              <a:rPr lang="en-US" dirty="0"/>
              <a:t>Mod</a:t>
            </a:r>
            <a:r>
              <a:rPr lang="ro-RO" dirty="0"/>
              <a:t>alități </a:t>
            </a:r>
            <a:r>
              <a:rPr lang="en-US" dirty="0"/>
              <a:t>de </a:t>
            </a:r>
            <a:r>
              <a:rPr lang="en-US" dirty="0" err="1"/>
              <a:t>oprire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 err="1"/>
              <a:t>fr</a:t>
            </a:r>
            <a:r>
              <a:rPr lang="ro-RO" dirty="0"/>
              <a:t>â</a:t>
            </a:r>
            <a:r>
              <a:rPr lang="en-US" dirty="0" err="1"/>
              <a:t>nare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/>
              <a:t>vs men</a:t>
            </a:r>
            <a:r>
              <a:rPr lang="ro-RO" dirty="0"/>
              <a:t>ț</a:t>
            </a:r>
            <a:r>
              <a:rPr lang="en-US" dirty="0" err="1"/>
              <a:t>inere</a:t>
            </a:r>
            <a:r>
              <a:rPr lang="en-US" dirty="0"/>
              <a:t> vs </a:t>
            </a:r>
            <a:r>
              <a:rPr lang="ro-RO" dirty="0"/>
              <a:t>croazieră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1494"/>
            <a:ext cx="8746864" cy="5082601"/>
          </a:xfrm>
        </p:spPr>
        <p:txBody>
          <a:bodyPr>
            <a:normAutofit/>
          </a:bodyPr>
          <a:lstStyle/>
          <a:p>
            <a:r>
              <a:rPr lang="en-US" sz="2000" dirty="0"/>
              <a:t>Fr</a:t>
            </a:r>
            <a:r>
              <a:rPr lang="ro-RO" sz="2000" dirty="0"/>
              <a:t>â</a:t>
            </a:r>
            <a:r>
              <a:rPr lang="en-US" sz="2000" dirty="0" err="1"/>
              <a:t>nare</a:t>
            </a:r>
            <a:r>
              <a:rPr lang="ro-RO" sz="2000" dirty="0"/>
              <a:t> </a:t>
            </a:r>
            <a:r>
              <a:rPr lang="en-US" sz="2000" dirty="0"/>
              <a:t>-</a:t>
            </a:r>
            <a:r>
              <a:rPr lang="ro-RO" sz="2000" dirty="0"/>
              <a:t> </a:t>
            </a:r>
            <a:r>
              <a:rPr lang="en-US" sz="2000" dirty="0"/>
              <a:t>dup</a:t>
            </a:r>
            <a:r>
              <a:rPr lang="ro-RO" sz="2000" dirty="0"/>
              <a:t>ă</a:t>
            </a:r>
            <a:r>
              <a:rPr lang="en-US" sz="2000" dirty="0"/>
              <a:t> m</a:t>
            </a:r>
            <a:r>
              <a:rPr lang="ro-RO" sz="2000" dirty="0"/>
              <a:t>ișcare</a:t>
            </a:r>
            <a:r>
              <a:rPr lang="en-US" sz="2000" dirty="0"/>
              <a:t>,</a:t>
            </a:r>
            <a:r>
              <a:rPr lang="ro-RO" sz="2000" dirty="0"/>
              <a:t> motoarele se opresc brusc.</a:t>
            </a:r>
            <a:endParaRPr lang="en-US" sz="2000" dirty="0"/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Men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ț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inere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poziție – după deplasare, motorul se oprește și se utilizazează puterea motorului pentru a contracara orice altă mișcare ulterioară până când motorul nu este utilizat din nou. Nu veți putea mișca motorul cu mâna.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dirty="0"/>
          </a:p>
          <a:p>
            <a:r>
              <a:rPr lang="ro-RO" sz="2000" dirty="0"/>
              <a:t>Croazieră </a:t>
            </a:r>
            <a:r>
              <a:rPr lang="en-US" sz="2000" dirty="0"/>
              <a:t>– 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după mișcare, motoarele sunt lăsate să se miște ca urmare a inerției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dirty="0"/>
          </a:p>
          <a:p>
            <a:r>
              <a:rPr lang="ro-RO" sz="2000" dirty="0"/>
              <a:t>Î</a:t>
            </a:r>
            <a:r>
              <a:rPr lang="en-US" sz="2000" dirty="0"/>
              <a:t>n general,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folosi</a:t>
            </a:r>
            <a:r>
              <a:rPr lang="en-US" sz="2000" dirty="0"/>
              <a:t> </a:t>
            </a:r>
            <a:r>
              <a:rPr lang="en-US" sz="2000" b="1" dirty="0"/>
              <a:t>men</a:t>
            </a:r>
            <a:r>
              <a:rPr lang="ro-RO" sz="2000" b="1" dirty="0"/>
              <a:t>ț</a:t>
            </a:r>
            <a:r>
              <a:rPr lang="en-US" sz="2000" b="1" dirty="0" err="1"/>
              <a:t>inere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b="1" dirty="0" err="1"/>
              <a:t>fr</a:t>
            </a:r>
            <a:r>
              <a:rPr lang="ro-RO" sz="2000" b="1" dirty="0"/>
              <a:t>â</a:t>
            </a:r>
            <a:r>
              <a:rPr lang="en-US" sz="2000" b="1" dirty="0" err="1"/>
              <a:t>nare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majoritatea</a:t>
            </a:r>
            <a:r>
              <a:rPr lang="en-US" sz="2000" dirty="0"/>
              <a:t> </a:t>
            </a:r>
            <a:r>
              <a:rPr lang="en-US" sz="2000" dirty="0" err="1"/>
              <a:t>programelor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0F16C-7738-4A8F-9F8C-836E0513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84" y="3897829"/>
            <a:ext cx="4238625" cy="15811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10E0066-06ED-EC92-E01A-9B8FB1AB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F1E7F8-307F-B25C-9AE3-85CF8BDF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6E08245-30F6-020F-6CAC-73EB852C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6" t="4239" r="13888" b="6305"/>
          <a:stretch/>
        </p:blipFill>
        <p:spPr>
          <a:xfrm>
            <a:off x="4304217" y="1392353"/>
            <a:ext cx="4206167" cy="2033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F5686-A8B6-7C95-FFD6-DF5A702AF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55"/>
          <a:stretch/>
        </p:blipFill>
        <p:spPr>
          <a:xfrm>
            <a:off x="446472" y="1501225"/>
            <a:ext cx="2921274" cy="4686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35C86-BB45-BD4A-98B4-ADDB24F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adaugi</a:t>
            </a:r>
            <a:r>
              <a:rPr lang="en-US" dirty="0"/>
              <a:t> un block </a:t>
            </a:r>
            <a:r>
              <a:rPr lang="ro-RO" dirty="0"/>
              <a:t>î</a:t>
            </a:r>
            <a:r>
              <a:rPr lang="en-US" dirty="0"/>
              <a:t>n 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37F2-B997-F14B-A947-B6125D2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7ADE2-3013-429E-AEE7-1F740B89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0C98B-584A-4D93-8B5F-D4BDA4635705}"/>
              </a:ext>
            </a:extLst>
          </p:cNvPr>
          <p:cNvSpPr txBox="1"/>
          <p:nvPr/>
        </p:nvSpPr>
        <p:spPr>
          <a:xfrm>
            <a:off x="5598905" y="3264444"/>
            <a:ext cx="25060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PASUL 1: Faceți click și mențineți apăsat blocul Set Speed ​​și trageți în zona de programare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27D8C-9BB9-4C23-A921-AD910B028E84}"/>
              </a:ext>
            </a:extLst>
          </p:cNvPr>
          <p:cNvSpPr txBox="1"/>
          <p:nvPr/>
        </p:nvSpPr>
        <p:spPr>
          <a:xfrm>
            <a:off x="4206913" y="5034993"/>
            <a:ext cx="40294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PASUL 2: Plasează comanda sub Block-ul de pornire (săgeata verde) (vezi animația)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1E9F1F-EACE-732D-96B0-D513689A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r="8388" b="7222"/>
          <a:stretch/>
        </p:blipFill>
        <p:spPr>
          <a:xfrm>
            <a:off x="4304215" y="1231784"/>
            <a:ext cx="4206167" cy="2032660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C802BFB4-7BDF-D446-8980-62656BD60E66}"/>
              </a:ext>
            </a:extLst>
          </p:cNvPr>
          <p:cNvSpPr/>
          <p:nvPr/>
        </p:nvSpPr>
        <p:spPr>
          <a:xfrm rot="5400000">
            <a:off x="1559738" y="870506"/>
            <a:ext cx="3774163" cy="4108496"/>
          </a:xfrm>
          <a:prstGeom prst="arc">
            <a:avLst>
              <a:gd name="adj1" fmla="val 15965852"/>
              <a:gd name="adj2" fmla="val 18561"/>
            </a:avLst>
          </a:prstGeom>
          <a:ln w="76200">
            <a:solidFill>
              <a:srgbClr val="00B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8560C-C7B5-B382-22BC-88EAFB14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6772B3-B73E-187B-17C4-6A595E0F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423" y="49145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85612"/>
            <a:ext cx="8746864" cy="752706"/>
          </a:xfrm>
        </p:spPr>
        <p:txBody>
          <a:bodyPr/>
          <a:lstStyle/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configura</a:t>
            </a:r>
            <a:r>
              <a:rPr lang="ro-RO" dirty="0"/>
              <a:t>rea</a:t>
            </a:r>
            <a:r>
              <a:rPr lang="en-US" dirty="0"/>
              <a:t> mi</a:t>
            </a:r>
            <a:r>
              <a:rPr lang="ro-RO" dirty="0"/>
              <a:t>ș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460171"/>
            <a:ext cx="4914935" cy="4328465"/>
          </a:xfrm>
        </p:spPr>
        <p:txBody>
          <a:bodyPr>
            <a:normAutofit/>
          </a:bodyPr>
          <a:lstStyle/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Opțiunea implicită pentru block-ul de mișcare este deplasarea pe o distanță specificată în rotații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Vă recomandăm să specificați distanța în cm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Cu toate acestea, înainte de a utiliza acest mod, trebuie să spuneți programului numărul de cm pe rotație în funcție de mărimea roții.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Va trebui să calculezi această valoare, deoarece aceasta depinde de mărimea roții pe care o utilizezi. Următoarele două slide-uri explică diferite moduri de a calcula această valoare.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Rețineți că puteți utiliza inchi în loc de centimetri dacă preferați.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58D7D2-F46A-4965-B7CF-63C61DFF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96" y="3495511"/>
            <a:ext cx="3571046" cy="591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697879-282F-4240-80CA-149560AB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95" y="4175214"/>
            <a:ext cx="3680769" cy="683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E5FBF-1901-F14B-6F87-3C9BC23A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96" y="1558880"/>
            <a:ext cx="3571046" cy="157520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B35A2E-B986-0606-3D6F-9CC6C718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837"/>
            <a:ext cx="11702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B4E55D2-5EC6-FA1B-6E30-37366A62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7708B11-C07C-02E9-13AB-84472DF58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1064BE6-24EF-FE6E-96D0-523D501D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2849333-6CC9-7AE6-36FA-84D67890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68" y="228600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c</a:t>
            </a:r>
            <a:r>
              <a:rPr lang="ro-RO" dirty="0"/>
              <a:t>m</a:t>
            </a:r>
            <a:r>
              <a:rPr lang="en-US" dirty="0"/>
              <a:t> se mi</a:t>
            </a:r>
            <a:r>
              <a:rPr lang="ro-RO" dirty="0"/>
              <a:t>ș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ro-RO" dirty="0"/>
              <a:t>la o rotație </a:t>
            </a:r>
            <a:br>
              <a:rPr lang="en-US" dirty="0"/>
            </a:br>
            <a:r>
              <a:rPr lang="en-US" dirty="0"/>
              <a:t>(Metoda1)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5626876" cy="5082601"/>
          </a:xfrm>
        </p:spPr>
        <p:txBody>
          <a:bodyPr>
            <a:normAutofit/>
          </a:bodyPr>
          <a:lstStyle/>
          <a:p>
            <a:pPr marL="476100" indent="-342900">
              <a:buFont typeface="Wingdings 2" charset="2"/>
              <a:buAutoNum type="arabicPeriod"/>
            </a:pP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Căutați dimensiunea roții în mm imprimată pe anvelopa roții dvs. și împărțiți-l la 10 pentru a converti în cm (pentru că 1cm=10mm)</a:t>
            </a:r>
          </a:p>
          <a:p>
            <a:pPr marL="476100" indent="-342900">
              <a:buFont typeface="Wingdings 2" charset="2"/>
              <a:buAutoNum type="arabicPeriod"/>
            </a:pP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Înmulțiți răspunsul de la pasul 1 cu π (3.14) pentru a calcula circumferința</a:t>
            </a:r>
          </a:p>
          <a:p>
            <a:pPr marL="476100" indent="-342900">
              <a:buFont typeface="Wingdings 2" charset="2"/>
              <a:buAutoNum type="arabicPeriod"/>
            </a:pP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Utilizați valoarea pentru a seta block-ul de rotație a motorului</a:t>
            </a:r>
            <a:endParaRPr lang="en-US" dirty="0"/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Exemplu de calcul folosind roțile mici standard SPIKE Prime (utilizate în Droidbot IV):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5.6cm × </a:t>
            </a:r>
            <a:r>
              <a:rPr lang="el-GR" sz="1800" dirty="0"/>
              <a:t>π</a:t>
            </a:r>
            <a:r>
              <a:rPr lang="en-US" sz="1800" dirty="0"/>
              <a:t> = 17.5cm per rotation</a:t>
            </a:r>
          </a:p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Exemplu de calcul folosind roțile standard mari SPIKE Prime (utilizate în ADB):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Large SPIKE Prime Wheels = 8.8 cm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diametr</a:t>
            </a:r>
            <a:r>
              <a:rPr lang="ro-RO" sz="1800" dirty="0"/>
              <a:t>u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8.8 cm × </a:t>
            </a:r>
            <a:r>
              <a:rPr lang="el-GR" sz="1800" dirty="0">
                <a:solidFill>
                  <a:schemeClr val="tx1"/>
                </a:solidFill>
              </a:rPr>
              <a:t>π</a:t>
            </a:r>
            <a:r>
              <a:rPr lang="en-US" sz="1800" dirty="0">
                <a:solidFill>
                  <a:schemeClr val="tx1"/>
                </a:solidFill>
              </a:rPr>
              <a:t> = 27.6 cm pe </a:t>
            </a:r>
            <a:r>
              <a:rPr lang="en-US" sz="1800" dirty="0" err="1">
                <a:solidFill>
                  <a:schemeClr val="tx1"/>
                </a:solidFill>
              </a:rPr>
              <a:t>rota</a:t>
            </a:r>
            <a:r>
              <a:rPr lang="ro-RO" sz="1800" dirty="0">
                <a:solidFill>
                  <a:schemeClr val="tx1"/>
                </a:solidFill>
              </a:rPr>
              <a:t>ț</a:t>
            </a:r>
            <a:r>
              <a:rPr lang="en-US" sz="1800" dirty="0" err="1">
                <a:solidFill>
                  <a:schemeClr val="tx1"/>
                </a:solidFill>
              </a:rPr>
              <a:t>ie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8062" y="1217162"/>
            <a:ext cx="236643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Helpful chart with common LEGO wheels and their diameters.</a:t>
            </a:r>
          </a:p>
          <a:p>
            <a:endParaRPr lang="en-US" sz="1100" dirty="0"/>
          </a:p>
          <a:p>
            <a:pPr algn="ctr"/>
            <a:r>
              <a:rPr lang="en-US" sz="1100" dirty="0"/>
              <a:t>http://wheels.sariel.pl/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6ECA8D-551E-4E24-87AA-BA3499D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62" y="3275575"/>
            <a:ext cx="2918632" cy="483084"/>
          </a:xfrm>
          <a:prstGeom prst="rect">
            <a:avLst/>
          </a:prstGeom>
        </p:spPr>
      </p:pic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1" t="40444" r="29622"/>
          <a:stretch/>
        </p:blipFill>
        <p:spPr>
          <a:xfrm>
            <a:off x="6540342" y="3880075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1" r="29622" b="59556"/>
          <a:stretch/>
        </p:blipFill>
        <p:spPr>
          <a:xfrm>
            <a:off x="6540343" y="2191946"/>
            <a:ext cx="1594825" cy="117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C7766-ECC5-4CC8-8CF0-D0B6041F6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62" y="5602025"/>
            <a:ext cx="2948778" cy="54726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6E9D5-0411-3160-E164-3581F89A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14171-9E78-1034-8993-7A785829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1DE5E5-DDC7-BCD9-E095-78FB250F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C9A6BD-EEF3-29D6-A083-F3925D24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9D287A7-C9B6-BDA7-594A-029F5E13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1569</TotalTime>
  <Words>1340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Helvetica Neue</vt:lpstr>
      <vt:lpstr>inherit</vt:lpstr>
      <vt:lpstr>Wingdings 2</vt:lpstr>
      <vt:lpstr>Dividend</vt:lpstr>
      <vt:lpstr>Configurarea mișcării robotului</vt:lpstr>
      <vt:lpstr>Obiectivele lectiei</vt:lpstr>
      <vt:lpstr>De ce să vă configurați codul? </vt:lpstr>
      <vt:lpstr>Ce este conectat în fiecare port?</vt:lpstr>
      <vt:lpstr>Configurarea block-ului de mișcare</vt:lpstr>
      <vt:lpstr>Modalități de oprire: frânare  vs menținere vs croazieră</vt:lpstr>
      <vt:lpstr>Cum adaugi un block în program</vt:lpstr>
      <vt:lpstr>Dimensiunea roții și configurarea mișcării</vt:lpstr>
      <vt:lpstr>Căți cm se mișcă robotul la o rotație  (Metoda1)</vt:lpstr>
      <vt:lpstr>Căți cm se mișcă robotul la o rotație (metoda 2)</vt:lpstr>
      <vt:lpstr>accelerare</vt:lpstr>
      <vt:lpstr>Să Punem laolaltă tot ce am învățat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202</cp:revision>
  <dcterms:created xsi:type="dcterms:W3CDTF">2016-07-04T02:35:12Z</dcterms:created>
  <dcterms:modified xsi:type="dcterms:W3CDTF">2023-08-20T08:00:16Z</dcterms:modified>
</cp:coreProperties>
</file>