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75" r:id="rId2"/>
    <p:sldId id="290" r:id="rId3"/>
    <p:sldId id="294" r:id="rId4"/>
    <p:sldId id="296" r:id="rId5"/>
    <p:sldId id="267" r:id="rId6"/>
    <p:sldId id="268" r:id="rId7"/>
    <p:sldId id="264" r:id="rId8"/>
    <p:sldId id="259" r:id="rId9"/>
    <p:sldId id="260" r:id="rId10"/>
    <p:sldId id="261" r:id="rId11"/>
    <p:sldId id="26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6" autoAdjust="0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6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goeducation.atlassian.net/servicedesk/customer/portal/3/article/36817141835" TargetMode="External"/><Relationship Id="rId2" Type="http://schemas.openxmlformats.org/officeDocument/2006/relationships/hyperlink" Target="https://spikelegacy.legoeducation.com/hubdowngra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SPIKE 2 VS. SPIKE 3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Downgradare a hub-ului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B24004-372A-8D39-C6F4-43A393A8CD6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061E9CD-CDD3-3871-977B-5427F419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8" y="3075676"/>
            <a:ext cx="4389752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19DF43D-5F73-53BD-962A-2C48957BF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" y="3075676"/>
            <a:ext cx="4389752" cy="23869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9AB515-AE6A-3BE4-14F5-97239A26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0" y="1621040"/>
            <a:ext cx="3174530" cy="112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C4C6-1C3F-F065-AD18-C026C78EFEEB}"/>
              </a:ext>
            </a:extLst>
          </p:cNvPr>
          <p:cNvSpPr txBox="1"/>
          <p:nvPr/>
        </p:nvSpPr>
        <p:spPr>
          <a:xfrm>
            <a:off x="111631" y="274254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Legacy (2.0.9) 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0E04-D025-ACD8-F7AE-708579AB613F}"/>
              </a:ext>
            </a:extLst>
          </p:cNvPr>
          <p:cNvSpPr txBox="1"/>
          <p:nvPr/>
        </p:nvSpPr>
        <p:spPr>
          <a:xfrm>
            <a:off x="4642618" y="274254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3 (3.2.0)</a:t>
            </a:r>
            <a:endParaRPr lang="en-US" sz="1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23D6A5-B913-B10E-7BA5-E1D06E7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o-RO" dirty="0"/>
              <a:t>Diferențele între </a:t>
            </a:r>
            <a:r>
              <a:rPr lang="en-US" dirty="0"/>
              <a:t>SPIKE 2 </a:t>
            </a:r>
            <a:r>
              <a:rPr lang="ro-RO" dirty="0"/>
              <a:t>și</a:t>
            </a:r>
            <a:r>
              <a:rPr lang="en-US" dirty="0"/>
              <a:t>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2944-A7F2-C3FF-3886-29EB048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7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E9F5F0-51B0-8103-B04F-DE311C289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8" y="3016042"/>
            <a:ext cx="4389752" cy="2384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54BD5F0-99DB-17BB-0A6E-F7C58B9F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1" y="3019470"/>
            <a:ext cx="4389752" cy="23834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D51AE-44DB-16BB-805D-FC3EABA9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" y="1570084"/>
            <a:ext cx="3045803" cy="1103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C4C6-1C3F-F065-AD18-C026C78EFEEB}"/>
              </a:ext>
            </a:extLst>
          </p:cNvPr>
          <p:cNvSpPr txBox="1"/>
          <p:nvPr/>
        </p:nvSpPr>
        <p:spPr>
          <a:xfrm>
            <a:off x="111631" y="2682911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Legacy (2.0.9) 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0E04-D025-ACD8-F7AE-708579AB613F}"/>
              </a:ext>
            </a:extLst>
          </p:cNvPr>
          <p:cNvSpPr txBox="1"/>
          <p:nvPr/>
        </p:nvSpPr>
        <p:spPr>
          <a:xfrm>
            <a:off x="4642618" y="2682911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3 (3.2.0)</a:t>
            </a:r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61F1-F09A-986A-FD1E-CB590203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o-RO" dirty="0"/>
              <a:t>Diferențele între </a:t>
            </a:r>
            <a:r>
              <a:rPr lang="en-US" dirty="0"/>
              <a:t>SPIKE 2 </a:t>
            </a:r>
            <a:r>
              <a:rPr lang="ro-RO" dirty="0"/>
              <a:t>și</a:t>
            </a:r>
            <a:r>
              <a:rPr lang="en-US" dirty="0"/>
              <a:t>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6D19-A9BF-C64C-A2AA-E2109F6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464924" cy="1145345"/>
          </a:xfrm>
        </p:spPr>
        <p:txBody>
          <a:bodyPr>
            <a:normAutofit fontScale="925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SPIKE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6/23/2023)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Să învățăm cum să dăm downgrade la hub înapoi la </a:t>
            </a:r>
            <a:r>
              <a:rPr lang="en-US" dirty="0"/>
              <a:t>SPIKE 2 (Legacy) </a:t>
            </a:r>
            <a:r>
              <a:rPr lang="ro-RO" dirty="0"/>
              <a:t>dacă e necesar.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1ADA-157F-BE93-0B89-263138D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dai downgrade la 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CC85-74E5-7A34-6B1C-C7984ACE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285556"/>
            <a:ext cx="4632065" cy="50826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P</a:t>
            </a:r>
            <a:r>
              <a:rPr lang="ro-RO" b="1" dirty="0">
                <a:solidFill>
                  <a:srgbClr val="050505"/>
                </a:solidFill>
                <a:latin typeface="inherit"/>
              </a:rPr>
              <a:t>ASUL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1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 </a:t>
            </a:r>
            <a:r>
              <a:rPr lang="ro-RO" b="1" dirty="0">
                <a:solidFill>
                  <a:srgbClr val="050505"/>
                </a:solidFill>
                <a:latin typeface="inherit"/>
              </a:rPr>
              <a:t>Urmărește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 instrucțiunile din instrumentarul de 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Downgrade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, </a:t>
            </a:r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C</a:t>
            </a:r>
            <a:r>
              <a:rPr lang="ro-RO" b="1" dirty="0">
                <a:solidFill>
                  <a:srgbClr val="FF0000"/>
                </a:solidFill>
                <a:latin typeface="inherit"/>
              </a:rPr>
              <a:t>U ATENȚIE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050505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50505"/>
                </a:solidFill>
                <a:effectLst/>
                <a:latin typeface="inherit"/>
                <a:hlinkClick r:id="rId2"/>
              </a:rPr>
              <a:t>https://spikelegacy.legoeducation.com/hubdowngrade/</a:t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P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ASUL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 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2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 </a:t>
            </a:r>
            <a:r>
              <a:rPr lang="ro-RO" b="1" dirty="0">
                <a:solidFill>
                  <a:srgbClr val="050505"/>
                </a:solidFill>
                <a:latin typeface="inherit"/>
              </a:rPr>
              <a:t>Mergi înapoi și instalează 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SPIKE App 2, 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numită acum 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SPIKE Legacy App.</a:t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P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ASUL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 3: </a:t>
            </a:r>
            <a:r>
              <a:rPr lang="ro-RO" b="1" dirty="0">
                <a:solidFill>
                  <a:srgbClr val="050505"/>
                </a:solidFill>
                <a:latin typeface="inherit"/>
              </a:rPr>
              <a:t>Deschide 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SPIKE 2 (LEGACY) 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și updatează 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Hub</a:t>
            </a:r>
            <a:r>
              <a:rPr lang="ro-RO" b="1" i="0" dirty="0">
                <a:solidFill>
                  <a:srgbClr val="050505"/>
                </a:solidFill>
                <a:effectLst/>
                <a:latin typeface="inherit"/>
              </a:rPr>
              <a:t>-ul așa cum este cerința din 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pop-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up</a:t>
            </a:r>
            <a:r>
              <a:rPr lang="ro-RO" b="1" dirty="0">
                <a:solidFill>
                  <a:srgbClr val="050505"/>
                </a:solidFill>
                <a:latin typeface="inherit"/>
              </a:rPr>
              <a:t>.</a:t>
            </a:r>
            <a:endParaRPr lang="en-US" b="1" dirty="0">
              <a:solidFill>
                <a:srgbClr val="050505"/>
              </a:solidFill>
              <a:latin typeface="inherit"/>
            </a:endParaRPr>
          </a:p>
          <a:p>
            <a:pPr marL="0" indent="0" algn="l">
              <a:buNone/>
            </a:pPr>
            <a:r>
              <a:rPr lang="ro-RO" dirty="0">
                <a:solidFill>
                  <a:srgbClr val="050505"/>
                </a:solidFill>
                <a:latin typeface="inherit"/>
              </a:rPr>
              <a:t>Hub-ul tău va fi acum un Hub </a:t>
            </a:r>
            <a:r>
              <a:rPr lang="en-US" dirty="0">
                <a:solidFill>
                  <a:srgbClr val="050505"/>
                </a:solidFill>
                <a:latin typeface="inherit"/>
              </a:rPr>
              <a:t>SPIKE 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8FCF-1667-81E5-0A97-1DC3D643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17AA8-E64A-0A55-E34F-92416B514710}"/>
              </a:ext>
            </a:extLst>
          </p:cNvPr>
          <p:cNvSpPr txBox="1"/>
          <p:nvPr/>
        </p:nvSpPr>
        <p:spPr>
          <a:xfrm>
            <a:off x="555171" y="500742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Citește diferențele dintre </a:t>
            </a:r>
            <a:r>
              <a:rPr lang="en-US" dirty="0"/>
              <a:t>SPIKE 2 </a:t>
            </a:r>
            <a:r>
              <a:rPr lang="ro-RO" dirty="0"/>
              <a:t>și</a:t>
            </a:r>
            <a:r>
              <a:rPr lang="en-US" dirty="0"/>
              <a:t> SPIKE 3 </a:t>
            </a:r>
            <a:r>
              <a:rPr lang="ro-RO" dirty="0"/>
              <a:t>aici</a:t>
            </a:r>
            <a:r>
              <a:rPr lang="en-US" dirty="0"/>
              <a:t>: (</a:t>
            </a:r>
            <a:r>
              <a:rPr lang="en-US" dirty="0">
                <a:hlinkClick r:id="rId3"/>
              </a:rPr>
              <a:t>https://legoeducation.atlassian.net/servicedesk/customer/portal/3/article/36817141835</a:t>
            </a:r>
            <a:r>
              <a:rPr lang="en-US" dirty="0"/>
              <a:t>)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334F6C0-26DC-0820-ED94-05DBEC51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74" y="1285556"/>
            <a:ext cx="2712931" cy="37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C026-BD57-1235-C24B-6361F83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PROGRAMELE </a:t>
            </a:r>
            <a:r>
              <a:rPr lang="en-US" dirty="0"/>
              <a:t>SPIKE 2 </a:t>
            </a:r>
            <a:r>
              <a:rPr lang="ro-RO" dirty="0"/>
              <a:t>CARE SE POT DESCHIDE ÎN </a:t>
            </a:r>
            <a:r>
              <a:rPr lang="en-US" dirty="0"/>
              <a:t>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CD20-EBBA-7762-3C8C-4EFA8DBC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426747" cy="5082601"/>
          </a:xfrm>
        </p:spPr>
        <p:txBody>
          <a:bodyPr>
            <a:normAutofit fontScale="92500" lnSpcReduction="10000"/>
          </a:bodyPr>
          <a:lstStyle/>
          <a:p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În nota de lansare a 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SPIKE 3</a:t>
            </a:r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, se menționează faptul că poți deschide proiectele 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SPIKE 2 (Legacy) </a:t>
            </a:r>
            <a:r>
              <a:rPr lang="ro-RO" sz="1600" dirty="0">
                <a:solidFill>
                  <a:srgbClr val="050505"/>
                </a:solidFill>
                <a:latin typeface="system-ui"/>
              </a:rPr>
              <a:t>î</a:t>
            </a:r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n aplicația S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PIKE 3 App. </a:t>
            </a:r>
          </a:p>
          <a:p>
            <a:r>
              <a:rPr lang="ro-RO" sz="1600" dirty="0">
                <a:solidFill>
                  <a:srgbClr val="050505"/>
                </a:solidFill>
                <a:latin typeface="system-ui"/>
              </a:rPr>
              <a:t>Ia în considerare faptul că, dacă deschizi un proiect in 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SPIKE 2 Legacy,</a:t>
            </a:r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 apare un 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pop-up </a:t>
            </a:r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care te avertizează că programul va funcționa diferit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. </a:t>
            </a:r>
          </a:p>
          <a:p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Blocurile de cod s-au schimbat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. </a:t>
            </a:r>
            <a:r>
              <a:rPr lang="ro-RO" sz="1600" b="0" i="0" dirty="0">
                <a:solidFill>
                  <a:srgbClr val="050505"/>
                </a:solidFill>
                <a:effectLst/>
                <a:latin typeface="system-ui"/>
              </a:rPr>
              <a:t>Unele blocuri au fost înlăturate, unele au fost înlocuite cu blocuri alternative care pot sau nu să acționeze în același mod ca în codul original.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CF30-3079-FB59-B83E-962E745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F9DD9-4615-4724-D8E1-16B0F4D2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9"/>
          <a:stretch/>
        </p:blipFill>
        <p:spPr>
          <a:xfrm>
            <a:off x="2689003" y="1297817"/>
            <a:ext cx="3257676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B3BFC-892E-13E5-8C05-623ADBDF0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/>
          <a:stretch/>
        </p:blipFill>
        <p:spPr>
          <a:xfrm>
            <a:off x="5992888" y="1160434"/>
            <a:ext cx="2933035" cy="4370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ADEAE-EDB7-F7D6-3EB0-B7EF630590C0}"/>
              </a:ext>
            </a:extLst>
          </p:cNvPr>
          <p:cNvSpPr txBox="1"/>
          <p:nvPr/>
        </p:nvSpPr>
        <p:spPr>
          <a:xfrm>
            <a:off x="2971800" y="543615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rgbClr val="FF0000"/>
                </a:solidFill>
              </a:rPr>
              <a:t>Fii atent la schimbările care au fost făcute în codul tău</a:t>
            </a:r>
            <a:r>
              <a:rPr lang="en-US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192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C34C1-AB5E-8F7E-0AC9-9DB741FC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7477"/>
              </p:ext>
            </p:extLst>
          </p:nvPr>
        </p:nvGraphicFramePr>
        <p:xfrm>
          <a:off x="407178" y="1529356"/>
          <a:ext cx="8182347" cy="46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2">
                  <a:extLst>
                    <a:ext uri="{9D8B030D-6E8A-4147-A177-3AD203B41FA5}">
                      <a16:colId xmlns:a16="http://schemas.microsoft.com/office/drawing/2014/main" val="4271142275"/>
                    </a:ext>
                  </a:extLst>
                </a:gridCol>
                <a:gridCol w="1861655">
                  <a:extLst>
                    <a:ext uri="{9D8B030D-6E8A-4147-A177-3AD203B41FA5}">
                      <a16:colId xmlns:a16="http://schemas.microsoft.com/office/drawing/2014/main" val="3141164773"/>
                    </a:ext>
                  </a:extLst>
                </a:gridCol>
                <a:gridCol w="1630647">
                  <a:extLst>
                    <a:ext uri="{9D8B030D-6E8A-4147-A177-3AD203B41FA5}">
                      <a16:colId xmlns:a16="http://schemas.microsoft.com/office/drawing/2014/main" val="2740079563"/>
                    </a:ext>
                  </a:extLst>
                </a:gridCol>
                <a:gridCol w="1685003">
                  <a:extLst>
                    <a:ext uri="{9D8B030D-6E8A-4147-A177-3AD203B41FA5}">
                      <a16:colId xmlns:a16="http://schemas.microsoft.com/office/drawing/2014/main" val="1176368445"/>
                    </a:ext>
                  </a:extLst>
                </a:gridCol>
              </a:tblGrid>
              <a:tr h="6673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Synchronization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Speed Control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Stall Detection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827771892"/>
                  </a:ext>
                </a:extLst>
              </a:tr>
              <a:tr h="58816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272284095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412966610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Permanently 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73933900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Can be enabled/disabled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1280252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Can be enabled/disabled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05671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34C21FF-2D41-C465-7887-55D9C72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5043381"/>
            <a:ext cx="2992319" cy="10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28E9-DE5C-16B2-EFF2-BAB8F36A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" y="3975178"/>
            <a:ext cx="2992319" cy="1063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55356A-368D-80F3-4FC2-7961D973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0" y="3412683"/>
            <a:ext cx="2992318" cy="5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1D8DAA-001F-D111-164D-ECD5469074C0}"/>
              </a:ext>
            </a:extLst>
          </p:cNvPr>
          <p:cNvSpPr txBox="1"/>
          <p:nvPr/>
        </p:nvSpPr>
        <p:spPr>
          <a:xfrm>
            <a:off x="413089" y="1106394"/>
            <a:ext cx="8182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SPIKE Legacy (2.0.9)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5A7F6-B1A5-4DF6-6072-355F3AFD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" y="2205697"/>
            <a:ext cx="2998230" cy="581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BB3EB-8284-8874-0E27-97753DB8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78" y="2794582"/>
            <a:ext cx="3000289" cy="61770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AEAFA14-9431-13D0-0CE5-DF0FE7C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</a:t>
            </a:r>
            <a:r>
              <a:rPr lang="ro-RO" dirty="0"/>
              <a:t>erențele dintre </a:t>
            </a:r>
            <a:r>
              <a:rPr lang="en-US" dirty="0"/>
              <a:t>SPIKE 2</a:t>
            </a:r>
            <a:r>
              <a:rPr lang="ro-RO" dirty="0"/>
              <a:t> și</a:t>
            </a:r>
            <a:r>
              <a:rPr lang="en-US" dirty="0"/>
              <a:t> SPIKE 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721802-214E-726D-7898-111A1C9F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Copyright © 2023 SPIKE Prime Lessons (</a:t>
            </a:r>
            <a:r>
              <a:rPr lang="en-US" sz="900" dirty="0" err="1"/>
              <a:t>primelessons.org</a:t>
            </a:r>
            <a:r>
              <a:rPr lang="en-US" sz="900" dirty="0"/>
              <a:t>) CC-BY-NC-SA.  (Last edit: 6/23/2023)</a:t>
            </a:r>
          </a:p>
        </p:txBody>
      </p:sp>
    </p:spTree>
    <p:extLst>
      <p:ext uri="{BB962C8B-B14F-4D97-AF65-F5344CB8AC3E}">
        <p14:creationId xmlns:p14="http://schemas.microsoft.com/office/powerpoint/2010/main" val="13306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C34C1-AB5E-8F7E-0AC9-9DB741FC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32619"/>
              </p:ext>
            </p:extLst>
          </p:nvPr>
        </p:nvGraphicFramePr>
        <p:xfrm>
          <a:off x="407178" y="1549234"/>
          <a:ext cx="8182347" cy="46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2">
                  <a:extLst>
                    <a:ext uri="{9D8B030D-6E8A-4147-A177-3AD203B41FA5}">
                      <a16:colId xmlns:a16="http://schemas.microsoft.com/office/drawing/2014/main" val="4271142275"/>
                    </a:ext>
                  </a:extLst>
                </a:gridCol>
                <a:gridCol w="1861655">
                  <a:extLst>
                    <a:ext uri="{9D8B030D-6E8A-4147-A177-3AD203B41FA5}">
                      <a16:colId xmlns:a16="http://schemas.microsoft.com/office/drawing/2014/main" val="3141164773"/>
                    </a:ext>
                  </a:extLst>
                </a:gridCol>
                <a:gridCol w="1630647">
                  <a:extLst>
                    <a:ext uri="{9D8B030D-6E8A-4147-A177-3AD203B41FA5}">
                      <a16:colId xmlns:a16="http://schemas.microsoft.com/office/drawing/2014/main" val="2740079563"/>
                    </a:ext>
                  </a:extLst>
                </a:gridCol>
                <a:gridCol w="1685003">
                  <a:extLst>
                    <a:ext uri="{9D8B030D-6E8A-4147-A177-3AD203B41FA5}">
                      <a16:colId xmlns:a16="http://schemas.microsoft.com/office/drawing/2014/main" val="1176368445"/>
                    </a:ext>
                  </a:extLst>
                </a:gridCol>
              </a:tblGrid>
              <a:tr h="6673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Synchronization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Speed Control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Stall Detection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827771892"/>
                  </a:ext>
                </a:extLst>
              </a:tr>
              <a:tr h="58816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Off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272284095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Off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412966610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/>
                        <a:t>Block no longer exists</a:t>
                      </a:r>
                    </a:p>
                  </a:txBody>
                  <a:tcPr marL="95801" marR="95801" marT="47900" marB="479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127734" marR="127734" marT="63867" marB="6386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L="127734" marR="127734" marT="63867" marB="63867" anchor="ctr"/>
                </a:tc>
                <a:extLst>
                  <a:ext uri="{0D108BD9-81ED-4DB2-BD59-A6C34878D82A}">
                    <a16:rowId xmlns:a16="http://schemas.microsoft.com/office/drawing/2014/main" val="173933900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Permanently On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1280252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Permanently On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05671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34C21FF-2D41-C465-7887-55D9C72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5074010"/>
            <a:ext cx="2992319" cy="10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28E9-DE5C-16B2-EFF2-BAB8F36A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" y="4005807"/>
            <a:ext cx="2992319" cy="1063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55356A-368D-80F3-4FC2-7961D973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0" y="3443312"/>
            <a:ext cx="2992318" cy="5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1D8DAA-001F-D111-164D-ECD5469074C0}"/>
              </a:ext>
            </a:extLst>
          </p:cNvPr>
          <p:cNvSpPr txBox="1"/>
          <p:nvPr/>
        </p:nvSpPr>
        <p:spPr>
          <a:xfrm>
            <a:off x="413089" y="1126272"/>
            <a:ext cx="8182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SPIKE 3 (3.2.0)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5A7F6-B1A5-4DF6-6072-355F3AFD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" y="2236326"/>
            <a:ext cx="2998230" cy="581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BB3EB-8284-8874-0E27-97753DB8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78" y="2825211"/>
            <a:ext cx="3000289" cy="6177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B2CC3CD-0C29-10D2-B21E-C2424EA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</a:t>
            </a:r>
            <a:r>
              <a:rPr lang="ro-RO" dirty="0"/>
              <a:t>erențele dintre </a:t>
            </a:r>
            <a:r>
              <a:rPr lang="en-US" dirty="0"/>
              <a:t>SPIKE 2</a:t>
            </a:r>
            <a:r>
              <a:rPr lang="ro-RO" dirty="0"/>
              <a:t> și</a:t>
            </a:r>
            <a:r>
              <a:rPr lang="en-US" dirty="0"/>
              <a:t> SPIKE 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A5E47-6A4B-020B-4AA2-4502EFD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Copyright © 2023 SPIKE Prime Lessons (</a:t>
            </a:r>
            <a:r>
              <a:rPr lang="en-US" sz="900" dirty="0" err="1"/>
              <a:t>primelessons.org</a:t>
            </a:r>
            <a:r>
              <a:rPr lang="en-US" sz="900" dirty="0"/>
              <a:t>) CC-BY-NC-SA.  (Last edit: 6/23/2023)</a:t>
            </a:r>
          </a:p>
        </p:txBody>
      </p:sp>
    </p:spTree>
    <p:extLst>
      <p:ext uri="{BB962C8B-B14F-4D97-AF65-F5344CB8AC3E}">
        <p14:creationId xmlns:p14="http://schemas.microsoft.com/office/powerpoint/2010/main" val="24191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F4B29F9-1F95-66B8-20F1-6E90F674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5" y="2648976"/>
            <a:ext cx="4389753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DFB3CD6-3E5D-319F-45A9-0823444A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9" y="2648976"/>
            <a:ext cx="4389753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CC7F7E-C3DF-469B-009F-6E6473A0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" y="1191435"/>
            <a:ext cx="3409316" cy="660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C4C6-1C3F-F065-AD18-C026C78EFEEB}"/>
              </a:ext>
            </a:extLst>
          </p:cNvPr>
          <p:cNvSpPr txBox="1"/>
          <p:nvPr/>
        </p:nvSpPr>
        <p:spPr>
          <a:xfrm>
            <a:off x="111631" y="231241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Legacy (2.0.9) 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0E04-D025-ACD8-F7AE-708579AB613F}"/>
              </a:ext>
            </a:extLst>
          </p:cNvPr>
          <p:cNvSpPr txBox="1"/>
          <p:nvPr/>
        </p:nvSpPr>
        <p:spPr>
          <a:xfrm>
            <a:off x="4642618" y="231241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3 (3.2.0)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C9202-1D08-852F-71D4-7EE743D0C9E4}"/>
              </a:ext>
            </a:extLst>
          </p:cNvPr>
          <p:cNvSpPr txBox="1"/>
          <p:nvPr/>
        </p:nvSpPr>
        <p:spPr>
          <a:xfrm>
            <a:off x="495130" y="4645331"/>
            <a:ext cx="9446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Rub against motor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C7E32-6CA5-5764-701E-C90EFB6BEA8E}"/>
              </a:ext>
            </a:extLst>
          </p:cNvPr>
          <p:cNvSpPr txBox="1"/>
          <p:nvPr/>
        </p:nvSpPr>
        <p:spPr>
          <a:xfrm>
            <a:off x="2153246" y="4654979"/>
            <a:ext cx="735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Hold motor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45D8-D936-F870-7A84-437526AF2E15}"/>
              </a:ext>
            </a:extLst>
          </p:cNvPr>
          <p:cNvCxnSpPr>
            <a:cxnSpLocks/>
          </p:cNvCxnSpPr>
          <p:nvPr/>
        </p:nvCxnSpPr>
        <p:spPr>
          <a:xfrm flipV="1">
            <a:off x="507425" y="4660500"/>
            <a:ext cx="0" cy="1851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168587-7052-B6FB-E971-0CBE8B69F974}"/>
              </a:ext>
            </a:extLst>
          </p:cNvPr>
          <p:cNvCxnSpPr>
            <a:cxnSpLocks/>
          </p:cNvCxnSpPr>
          <p:nvPr/>
        </p:nvCxnSpPr>
        <p:spPr>
          <a:xfrm flipV="1">
            <a:off x="1424396" y="4279804"/>
            <a:ext cx="0" cy="56586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4F195F-F23C-F019-4DF9-CE4C44641E8C}"/>
              </a:ext>
            </a:extLst>
          </p:cNvPr>
          <p:cNvCxnSpPr>
            <a:cxnSpLocks/>
          </p:cNvCxnSpPr>
          <p:nvPr/>
        </p:nvCxnSpPr>
        <p:spPr>
          <a:xfrm flipV="1">
            <a:off x="2153246" y="3895387"/>
            <a:ext cx="0" cy="950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14EBCF-F3FA-899F-E355-30ECE3D82AD3}"/>
              </a:ext>
            </a:extLst>
          </p:cNvPr>
          <p:cNvCxnSpPr>
            <a:cxnSpLocks/>
          </p:cNvCxnSpPr>
          <p:nvPr/>
        </p:nvCxnSpPr>
        <p:spPr>
          <a:xfrm flipV="1">
            <a:off x="2888765" y="3895387"/>
            <a:ext cx="0" cy="950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88BFE1-2C18-2E77-AE8A-8D40978E8BCD}"/>
              </a:ext>
            </a:extLst>
          </p:cNvPr>
          <p:cNvSpPr txBox="1"/>
          <p:nvPr/>
        </p:nvSpPr>
        <p:spPr>
          <a:xfrm>
            <a:off x="4856216" y="4524376"/>
            <a:ext cx="101420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Rub </a:t>
            </a:r>
            <a:br>
              <a:rPr lang="en-US" sz="825" b="1" dirty="0"/>
            </a:br>
            <a:r>
              <a:rPr lang="en-US" sz="825" b="1" dirty="0"/>
              <a:t>against motor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66138-E109-1F99-7E67-AD91E0F04401}"/>
              </a:ext>
            </a:extLst>
          </p:cNvPr>
          <p:cNvSpPr txBox="1"/>
          <p:nvPr/>
        </p:nvSpPr>
        <p:spPr>
          <a:xfrm>
            <a:off x="6336217" y="4645331"/>
            <a:ext cx="13536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Hold motor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E28292-4BC5-15DA-500C-9BC314A57CF3}"/>
              </a:ext>
            </a:extLst>
          </p:cNvPr>
          <p:cNvCxnSpPr>
            <a:cxnSpLocks/>
          </p:cNvCxnSpPr>
          <p:nvPr/>
        </p:nvCxnSpPr>
        <p:spPr>
          <a:xfrm flipV="1">
            <a:off x="5028683" y="4682673"/>
            <a:ext cx="0" cy="16933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12F832-FA32-283D-C838-7A594B5B1636}"/>
              </a:ext>
            </a:extLst>
          </p:cNvPr>
          <p:cNvCxnSpPr>
            <a:cxnSpLocks/>
          </p:cNvCxnSpPr>
          <p:nvPr/>
        </p:nvCxnSpPr>
        <p:spPr>
          <a:xfrm flipV="1">
            <a:off x="5699629" y="4317971"/>
            <a:ext cx="0" cy="5340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5CA480-5BEC-4F36-1A05-9D4E124E0F76}"/>
              </a:ext>
            </a:extLst>
          </p:cNvPr>
          <p:cNvCxnSpPr>
            <a:cxnSpLocks/>
          </p:cNvCxnSpPr>
          <p:nvPr/>
        </p:nvCxnSpPr>
        <p:spPr>
          <a:xfrm flipV="1">
            <a:off x="6336216" y="3873859"/>
            <a:ext cx="0" cy="971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6CA14-AC92-6D6A-9887-1CC8631D88FE}"/>
              </a:ext>
            </a:extLst>
          </p:cNvPr>
          <p:cNvCxnSpPr>
            <a:cxnSpLocks/>
          </p:cNvCxnSpPr>
          <p:nvPr/>
        </p:nvCxnSpPr>
        <p:spPr>
          <a:xfrm flipV="1">
            <a:off x="7689878" y="3874814"/>
            <a:ext cx="0" cy="971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B07927-87F6-3D10-35A4-20D1D19F5588}"/>
              </a:ext>
            </a:extLst>
          </p:cNvPr>
          <p:cNvCxnSpPr>
            <a:cxnSpLocks/>
          </p:cNvCxnSpPr>
          <p:nvPr/>
        </p:nvCxnSpPr>
        <p:spPr>
          <a:xfrm flipH="1" flipV="1">
            <a:off x="2990511" y="3894527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B134E0-903A-8DAD-81A6-D0C196CF244A}"/>
              </a:ext>
            </a:extLst>
          </p:cNvPr>
          <p:cNvSpPr txBox="1"/>
          <p:nvPr/>
        </p:nvSpPr>
        <p:spPr>
          <a:xfrm>
            <a:off x="3125598" y="3992124"/>
            <a:ext cx="1234441" cy="61170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Speed control increases power to motor when motor stopped, causing sudden increase in speed when released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9E9676-C42B-D20C-4FAD-4815D4CD0EEF}"/>
              </a:ext>
            </a:extLst>
          </p:cNvPr>
          <p:cNvCxnSpPr>
            <a:cxnSpLocks/>
          </p:cNvCxnSpPr>
          <p:nvPr/>
        </p:nvCxnSpPr>
        <p:spPr>
          <a:xfrm flipH="1" flipV="1">
            <a:off x="7804078" y="3872026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A0A013-F455-70DD-E08E-D26F778549BD}"/>
              </a:ext>
            </a:extLst>
          </p:cNvPr>
          <p:cNvCxnSpPr>
            <a:cxnSpLocks/>
          </p:cNvCxnSpPr>
          <p:nvPr/>
        </p:nvCxnSpPr>
        <p:spPr>
          <a:xfrm flipH="1" flipV="1">
            <a:off x="5806455" y="4312558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FA08ABA-6D36-F71A-54F2-D381AA89F148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162754" y="4165876"/>
            <a:ext cx="18142" cy="5898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EF0AF93-2F19-7021-2210-69BDEA7E88D1}"/>
              </a:ext>
            </a:extLst>
          </p:cNvPr>
          <p:cNvSpPr txBox="1"/>
          <p:nvPr/>
        </p:nvSpPr>
        <p:spPr>
          <a:xfrm>
            <a:off x="760654" y="3658045"/>
            <a:ext cx="804200" cy="5078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Synchronization slows other motor down to match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6B445E-00C5-B657-6573-F9EB5E117069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7361399" y="3245466"/>
            <a:ext cx="444" cy="12488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81DF7D-ABA7-9B69-968C-AB4BCA89F475}"/>
              </a:ext>
            </a:extLst>
          </p:cNvPr>
          <p:cNvSpPr txBox="1"/>
          <p:nvPr/>
        </p:nvSpPr>
        <p:spPr>
          <a:xfrm>
            <a:off x="6921195" y="2945384"/>
            <a:ext cx="880408" cy="30008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Takes much longer time to stop motor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711F1F-8958-06AE-6ADE-F531A045DE0C}"/>
              </a:ext>
            </a:extLst>
          </p:cNvPr>
          <p:cNvSpPr txBox="1"/>
          <p:nvPr/>
        </p:nvSpPr>
        <p:spPr>
          <a:xfrm>
            <a:off x="559365" y="5577837"/>
            <a:ext cx="8025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100" dirty="0"/>
              <a:t>Notă</a:t>
            </a:r>
            <a:r>
              <a:rPr lang="en-US" sz="2100" dirty="0"/>
              <a:t>: </a:t>
            </a:r>
            <a:r>
              <a:rPr lang="ro-RO" sz="2100" dirty="0"/>
              <a:t>unele caracteristici sunt similare, altele nu așa cum se poate observa în graficele de mai sus.</a:t>
            </a:r>
            <a:endParaRPr lang="en-US" sz="2100" dirty="0"/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B2F4C90E-AAB0-2D96-9507-4187C56D4C33}"/>
              </a:ext>
            </a:extLst>
          </p:cNvPr>
          <p:cNvSpPr/>
          <p:nvPr/>
        </p:nvSpPr>
        <p:spPr>
          <a:xfrm rot="16200000">
            <a:off x="2549884" y="3434833"/>
            <a:ext cx="97598" cy="719147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EA784C77-4A2C-B33B-FCAF-86A202C60DBF}"/>
              </a:ext>
            </a:extLst>
          </p:cNvPr>
          <p:cNvSpPr/>
          <p:nvPr/>
        </p:nvSpPr>
        <p:spPr>
          <a:xfrm rot="15195250">
            <a:off x="1145662" y="3894246"/>
            <a:ext cx="97598" cy="804911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902B9B3-EA4F-4BFD-C668-B1473B608147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564854" y="3816357"/>
            <a:ext cx="637877" cy="9560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ight Brace 139">
            <a:extLst>
              <a:ext uri="{FF2B5EF4-FFF2-40B4-BE49-F238E27FC236}">
                <a16:creationId xmlns:a16="http://schemas.microsoft.com/office/drawing/2014/main" id="{14578590-34A0-2E74-394F-5D499B209685}"/>
              </a:ext>
            </a:extLst>
          </p:cNvPr>
          <p:cNvSpPr/>
          <p:nvPr/>
        </p:nvSpPr>
        <p:spPr>
          <a:xfrm rot="16200000">
            <a:off x="7311800" y="2881617"/>
            <a:ext cx="97598" cy="1109090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96DC18DF-9C67-6C53-8FC3-F670E20793B2}"/>
              </a:ext>
            </a:extLst>
          </p:cNvPr>
          <p:cNvSpPr/>
          <p:nvPr/>
        </p:nvSpPr>
        <p:spPr>
          <a:xfrm rot="2576991">
            <a:off x="2946870" y="3814958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28D13D61-BB4E-6D5E-B7A7-5A68713A28E8}"/>
              </a:ext>
            </a:extLst>
          </p:cNvPr>
          <p:cNvSpPr/>
          <p:nvPr/>
        </p:nvSpPr>
        <p:spPr>
          <a:xfrm rot="2576991">
            <a:off x="5756978" y="4228631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BEDE63A4-8C1E-B1B2-292E-969B5840D61A}"/>
              </a:ext>
            </a:extLst>
          </p:cNvPr>
          <p:cNvSpPr/>
          <p:nvPr/>
        </p:nvSpPr>
        <p:spPr>
          <a:xfrm rot="2576991">
            <a:off x="7757005" y="3791293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4F85FB-6B31-DE86-0A33-927DC7AB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</a:t>
            </a:r>
            <a:r>
              <a:rPr lang="ro-RO" dirty="0"/>
              <a:t>erențele dintre </a:t>
            </a:r>
            <a:r>
              <a:rPr lang="en-US" dirty="0"/>
              <a:t>SPIKE 2</a:t>
            </a:r>
            <a:r>
              <a:rPr lang="ro-RO" dirty="0"/>
              <a:t> și</a:t>
            </a:r>
            <a:r>
              <a:rPr lang="en-US" dirty="0"/>
              <a:t> SPIKE 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9F0269-F093-161F-B4B1-B0BAEA2F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012065-6CD1-3CAA-446B-6C96AF4B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472787"/>
            <a:ext cx="3494155" cy="7193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43743E-83C2-F37B-3C5B-14D8D11D3808}"/>
              </a:ext>
            </a:extLst>
          </p:cNvPr>
          <p:cNvGrpSpPr/>
          <p:nvPr/>
        </p:nvGrpSpPr>
        <p:grpSpPr>
          <a:xfrm>
            <a:off x="111630" y="2623276"/>
            <a:ext cx="8920742" cy="2724632"/>
            <a:chOff x="155324" y="1475519"/>
            <a:chExt cx="11894322" cy="3632842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335030AD-6D7C-21FB-30E2-78E7B995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4" y="1925791"/>
              <a:ext cx="5853003" cy="31825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C6E264BC-7312-2641-D57A-ED839675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642" y="1919694"/>
              <a:ext cx="5853002" cy="31886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18C4C6-1C3F-F065-AD18-C026C78EFEEB}"/>
                </a:ext>
              </a:extLst>
            </p:cNvPr>
            <p:cNvSpPr txBox="1"/>
            <p:nvPr/>
          </p:nvSpPr>
          <p:spPr>
            <a:xfrm>
              <a:off x="155324" y="1475519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Legacy (2.0.9) </a:t>
              </a:r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000E04-D025-ACD8-F7AE-708579AB613F}"/>
                </a:ext>
              </a:extLst>
            </p:cNvPr>
            <p:cNvSpPr txBox="1"/>
            <p:nvPr/>
          </p:nvSpPr>
          <p:spPr>
            <a:xfrm>
              <a:off x="6196643" y="1475519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3 (3.2.0)</a:t>
              </a:r>
              <a:endParaRPr lang="en-US" sz="15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81773-F31A-40FF-C1D3-173404D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</a:t>
            </a:r>
            <a:r>
              <a:rPr lang="ro-RO" dirty="0"/>
              <a:t>erențele dintre </a:t>
            </a:r>
            <a:r>
              <a:rPr lang="en-US" dirty="0"/>
              <a:t>SPIKE 2</a:t>
            </a:r>
            <a:r>
              <a:rPr lang="ro-RO" dirty="0"/>
              <a:t> și</a:t>
            </a:r>
            <a:r>
              <a:rPr lang="en-US" dirty="0"/>
              <a:t> SPIKE 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97BECF-071A-D830-5FEC-0223A3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SPIKE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6/23/2023)</a:t>
            </a:r>
          </a:p>
        </p:txBody>
      </p:sp>
    </p:spTree>
    <p:extLst>
      <p:ext uri="{BB962C8B-B14F-4D97-AF65-F5344CB8AC3E}">
        <p14:creationId xmlns:p14="http://schemas.microsoft.com/office/powerpoint/2010/main" val="248719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9CC662-D824-81C1-7FA8-7BC8C510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" y="1759202"/>
            <a:ext cx="3439547" cy="6409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B7A2A-6671-4479-BA67-CA75A9DBD74E}"/>
              </a:ext>
            </a:extLst>
          </p:cNvPr>
          <p:cNvGrpSpPr/>
          <p:nvPr/>
        </p:nvGrpSpPr>
        <p:grpSpPr>
          <a:xfrm>
            <a:off x="107520" y="2878728"/>
            <a:ext cx="8928961" cy="2730563"/>
            <a:chOff x="148839" y="1047502"/>
            <a:chExt cx="11905281" cy="3640750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64620B6-9D33-BEF2-9FC0-7BF093F88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"/>
            <a:stretch/>
          </p:blipFill>
          <p:spPr>
            <a:xfrm>
              <a:off x="148839" y="1491677"/>
              <a:ext cx="5853003" cy="318866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18C4C6-1C3F-F065-AD18-C026C78EFEEB}"/>
                </a:ext>
              </a:extLst>
            </p:cNvPr>
            <p:cNvSpPr txBox="1"/>
            <p:nvPr/>
          </p:nvSpPr>
          <p:spPr>
            <a:xfrm>
              <a:off x="148839" y="1047502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Legacy (2.0.9) </a:t>
              </a:r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000E04-D025-ACD8-F7AE-708579AB613F}"/>
                </a:ext>
              </a:extLst>
            </p:cNvPr>
            <p:cNvSpPr txBox="1"/>
            <p:nvPr/>
          </p:nvSpPr>
          <p:spPr>
            <a:xfrm>
              <a:off x="6190157" y="1047502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3 (3.2.0)</a:t>
              </a:r>
              <a:endParaRPr lang="en-US" sz="15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F722DF-248C-31C3-CF84-ACA3C16EC890}"/>
                </a:ext>
              </a:extLst>
            </p:cNvPr>
            <p:cNvSpPr/>
            <p:nvPr/>
          </p:nvSpPr>
          <p:spPr>
            <a:xfrm>
              <a:off x="6183672" y="1478708"/>
              <a:ext cx="5870448" cy="3209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7405D-B010-7710-C880-FAC3EEF9B84F}"/>
                </a:ext>
              </a:extLst>
            </p:cNvPr>
            <p:cNvSpPr txBox="1"/>
            <p:nvPr/>
          </p:nvSpPr>
          <p:spPr>
            <a:xfrm>
              <a:off x="6805417" y="2852647"/>
              <a:ext cx="462247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Block no longer exists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A140A-7600-1ABA-1323-7C7540E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o-RO" dirty="0"/>
              <a:t>Diferențele între </a:t>
            </a:r>
            <a:r>
              <a:rPr lang="en-US" dirty="0"/>
              <a:t>SPIKE 2 </a:t>
            </a:r>
            <a:r>
              <a:rPr lang="ro-RO" dirty="0"/>
              <a:t>și</a:t>
            </a:r>
            <a:r>
              <a:rPr lang="en-US" dirty="0"/>
              <a:t>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7BDE-7A94-5F2A-4C6D-088BE696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21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1665</TotalTime>
  <Words>773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inherit</vt:lpstr>
      <vt:lpstr>system-ui</vt:lpstr>
      <vt:lpstr>Wingdings 2</vt:lpstr>
      <vt:lpstr>Dividend</vt:lpstr>
      <vt:lpstr>SPIKE 2 VS. SPIKE 3 și Downgradare a hub-ului</vt:lpstr>
      <vt:lpstr>Obiectivele lecției</vt:lpstr>
      <vt:lpstr>Cum să dai downgrade la hub</vt:lpstr>
      <vt:lpstr>PROGRAMELE SPIKE 2 CARE SE POT DESCHIDE ÎN SPIKE 3</vt:lpstr>
      <vt:lpstr>DIFerențele dintre SPIKE 2 și SPIKE 3</vt:lpstr>
      <vt:lpstr>DIFerențele dintre SPIKE 2 și SPIKE 3</vt:lpstr>
      <vt:lpstr>DIFerențele dintre SPIKE 2 și SPIKE 3</vt:lpstr>
      <vt:lpstr>DIFerențele dintre SPIKE 2 și SPIKE 3</vt:lpstr>
      <vt:lpstr>Diferențele între SPIKE 2 și SPIKE 3</vt:lpstr>
      <vt:lpstr>Diferențele între SPIKE 2 și SPIKE 3</vt:lpstr>
      <vt:lpstr>Diferențele între SPIKE 2 și SPIKE 3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183</cp:revision>
  <dcterms:created xsi:type="dcterms:W3CDTF">2016-07-04T02:35:12Z</dcterms:created>
  <dcterms:modified xsi:type="dcterms:W3CDTF">2023-08-16T12:03:48Z</dcterms:modified>
</cp:coreProperties>
</file>