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412" r:id="rId3"/>
    <p:sldId id="294" r:id="rId4"/>
    <p:sldId id="287" r:id="rId5"/>
    <p:sldId id="278" r:id="rId6"/>
    <p:sldId id="286" r:id="rId7"/>
    <p:sldId id="285" r:id="rId8"/>
    <p:sldId id="28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78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7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E3F5671-B0C8-2141-8D3E-21D041D0B9F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18232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CE543-0002-B246-9797-E0BBB46465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95123-DB4A-4C4E-A84E-3C6FF46397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7C6DEF-5BE6-9A4B-B178-1BED2078934D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B80912-461F-EC4A-9D82-EC9B217C470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3DFBB-5CE4-464E-ABCE-909591E2F4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618C-31A9-8143-B70E-D72AEF34632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1CCAB-D6AB-3844-9113-B6585B610C6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BDC9F-92B6-C14C-8955-6F62DCF7EC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AF908-216A-4241-8416-92119101A09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B7E6FF-23A5-DD4C-816D-B21EBC44553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6/9/2023)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733C40-DA99-7644-88CA-FA8E543E6A9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12" y="2925042"/>
            <a:ext cx="6205568" cy="1007916"/>
          </a:xfrm>
        </p:spPr>
        <p:txBody>
          <a:bodyPr>
            <a:normAutofit fontScale="90000"/>
          </a:bodyPr>
          <a:lstStyle/>
          <a:p>
            <a:r>
              <a:rPr lang="en-US" dirty="0"/>
              <a:t>Mi</a:t>
            </a:r>
            <a:r>
              <a:rPr lang="ro-RO" dirty="0"/>
              <a:t>ș</a:t>
            </a:r>
            <a:r>
              <a:rPr lang="en-US" dirty="0"/>
              <a:t>CARE</a:t>
            </a:r>
            <a:r>
              <a:rPr lang="ro-RO" dirty="0"/>
              <a:t>a</a:t>
            </a:r>
            <a:r>
              <a:rPr lang="en-US" dirty="0"/>
              <a:t> DREAPT</a:t>
            </a:r>
            <a:r>
              <a:rPr lang="ro-RO" dirty="0"/>
              <a:t>ă</a:t>
            </a:r>
            <a:r>
              <a:rPr lang="en-US" dirty="0"/>
              <a:t> cu GYRO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E24675-02E3-EED9-09F1-C0A9CC20C70D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aplici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proporțional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a-</a:t>
            </a:r>
            <a:r>
              <a:rPr lang="en-US" dirty="0" err="1"/>
              <a:t>ți</a:t>
            </a:r>
            <a:r>
              <a:rPr lang="en-US" dirty="0"/>
              <a:t> face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miște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.</a:t>
            </a:r>
          </a:p>
          <a:p>
            <a:r>
              <a:rPr lang="en-US" dirty="0" err="1"/>
              <a:t>Învață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aplici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proporțional</a:t>
            </a:r>
            <a:r>
              <a:rPr lang="en-US" dirty="0"/>
              <a:t> </a:t>
            </a:r>
            <a:r>
              <a:rPr lang="en-US" dirty="0" err="1"/>
              <a:t>mișcării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Gyro la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unghi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5353"/>
            <a:ext cx="8423419" cy="430729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parcurgeți</a:t>
            </a:r>
            <a:r>
              <a:rPr lang="en-US" dirty="0"/>
              <a:t> </a:t>
            </a:r>
            <a:r>
              <a:rPr lang="en-US" dirty="0" err="1"/>
              <a:t>lecția</a:t>
            </a:r>
            <a:r>
              <a:rPr lang="en-US" dirty="0"/>
              <a:t> de </a:t>
            </a:r>
            <a:r>
              <a:rPr lang="en-US" dirty="0" err="1"/>
              <a:t>urmărire</a:t>
            </a:r>
            <a:r>
              <a:rPr lang="en-US" dirty="0"/>
              <a:t> a </a:t>
            </a:r>
            <a:r>
              <a:rPr lang="en-US" dirty="0" err="1"/>
              <a:t>liniilor</a:t>
            </a:r>
            <a:r>
              <a:rPr lang="en-US" dirty="0"/>
              <a:t> </a:t>
            </a:r>
            <a:r>
              <a:rPr lang="en-US" dirty="0" err="1"/>
              <a:t>proporționale</a:t>
            </a:r>
            <a:r>
              <a:rPr lang="en-US" dirty="0"/>
              <a:t> (Proportional line follower)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finaliza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lecție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Trebuie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Turning With Gyro.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Sfaturi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succes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3AB99-7AC6-41E9-9E83-525D3BB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BCAE8-E5F2-C349-9303-A74EF515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57" y="1406931"/>
            <a:ext cx="4374475" cy="4307294"/>
          </a:xfrm>
        </p:spPr>
        <p:txBody>
          <a:bodyPr/>
          <a:lstStyle/>
          <a:p>
            <a:pPr algn="just"/>
            <a:r>
              <a:rPr lang="en-US" dirty="0" err="1"/>
              <a:t>Imaginează-ți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conduci</a:t>
            </a:r>
            <a:r>
              <a:rPr lang="en-US" dirty="0"/>
              <a:t> 200 cm </a:t>
            </a:r>
            <a:r>
              <a:rPr lang="en-US" dirty="0" err="1"/>
              <a:t>drept</a:t>
            </a:r>
            <a:r>
              <a:rPr lang="ro-RO" dirty="0"/>
              <a:t>.</a:t>
            </a:r>
          </a:p>
          <a:p>
            <a:pPr algn="just"/>
            <a:r>
              <a:rPr lang="en-US" dirty="0"/>
              <a:t>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călătorești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lovit</a:t>
            </a:r>
            <a:r>
              <a:rPr lang="en-US" dirty="0"/>
              <a:t> de </a:t>
            </a:r>
            <a:r>
              <a:rPr lang="en-US" dirty="0" err="1"/>
              <a:t>ceva</a:t>
            </a:r>
            <a:r>
              <a:rPr lang="ro-RO" dirty="0"/>
              <a:t>.</a:t>
            </a:r>
          </a:p>
          <a:p>
            <a:pPr algn="just"/>
            <a:r>
              <a:rPr lang="fr-FR" dirty="0"/>
              <a:t>Un program de </a:t>
            </a:r>
            <a:r>
              <a:rPr lang="fr-FR" dirty="0" err="1"/>
              <a:t>mișcare</a:t>
            </a:r>
            <a:r>
              <a:rPr lang="fr-FR" dirty="0"/>
              <a:t> </a:t>
            </a:r>
            <a:r>
              <a:rPr lang="ro-RO" dirty="0"/>
              <a:t>dreaptă gyro (gyro move straight program) </a:t>
            </a:r>
            <a:r>
              <a:rPr lang="fr-FR" dirty="0" err="1"/>
              <a:t>ajută</a:t>
            </a:r>
            <a:r>
              <a:rPr lang="fr-FR" dirty="0"/>
              <a:t> </a:t>
            </a:r>
            <a:r>
              <a:rPr lang="fr-FR" dirty="0" err="1"/>
              <a:t>robotul</a:t>
            </a:r>
            <a:r>
              <a:rPr lang="fr-FR" dirty="0"/>
              <a:t> </a:t>
            </a:r>
            <a:r>
              <a:rPr lang="fr-FR" dirty="0" err="1"/>
              <a:t>să</a:t>
            </a:r>
            <a:r>
              <a:rPr lang="fr-FR" dirty="0"/>
              <a:t> se </a:t>
            </a:r>
            <a:r>
              <a:rPr lang="fr-FR" dirty="0" err="1"/>
              <a:t>corecteze</a:t>
            </a:r>
            <a:r>
              <a:rPr lang="fr-FR" dirty="0"/>
              <a:t> </a:t>
            </a:r>
            <a:r>
              <a:rPr lang="fr-FR" dirty="0" err="1"/>
              <a:t>înapoi</a:t>
            </a:r>
            <a:r>
              <a:rPr lang="fr-FR" dirty="0"/>
              <a:t> la </a:t>
            </a:r>
            <a:r>
              <a:rPr lang="fr-FR" dirty="0" err="1"/>
              <a:t>drept</a:t>
            </a:r>
            <a:r>
              <a:rPr lang="fr-FR" dirty="0"/>
              <a:t>, dar </a:t>
            </a:r>
            <a:r>
              <a:rPr lang="fr-FR" dirty="0" err="1"/>
              <a:t>compensat</a:t>
            </a:r>
            <a:r>
              <a:rPr lang="fr-FR" dirty="0"/>
              <a:t> de </a:t>
            </a:r>
            <a:r>
              <a:rPr lang="fr-FR" dirty="0" err="1"/>
              <a:t>cât</a:t>
            </a:r>
            <a:r>
              <a:rPr lang="fr-FR" dirty="0"/>
              <a:t> de </a:t>
            </a:r>
            <a:r>
              <a:rPr lang="fr-FR" dirty="0" err="1"/>
              <a:t>mult</a:t>
            </a:r>
            <a:r>
              <a:rPr lang="fr-FR" dirty="0"/>
              <a:t> a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lovit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96F4E-CA91-5545-960E-25252EB6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21D82-A388-6E48-8B08-58D9349E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 </a:t>
            </a:r>
            <a:r>
              <a:rPr lang="en-GB" dirty="0" err="1"/>
              <a:t>este</a:t>
            </a:r>
            <a:r>
              <a:rPr lang="en-GB" dirty="0"/>
              <a:t> Gyro Move Straight?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53BD4-D7F0-6149-9DFD-A905821922E0}"/>
              </a:ext>
            </a:extLst>
          </p:cNvPr>
          <p:cNvGrpSpPr/>
          <p:nvPr/>
        </p:nvGrpSpPr>
        <p:grpSpPr>
          <a:xfrm rot="20926503">
            <a:off x="5675532" y="2425868"/>
            <a:ext cx="914400" cy="578070"/>
            <a:chOff x="5286703" y="3348858"/>
            <a:chExt cx="914400" cy="5780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F854238-F8EE-9544-B373-CA415F7F2D65}"/>
                </a:ext>
              </a:extLst>
            </p:cNvPr>
            <p:cNvSpPr/>
            <p:nvPr/>
          </p:nvSpPr>
          <p:spPr>
            <a:xfrm>
              <a:off x="5286703" y="3429000"/>
              <a:ext cx="914400" cy="41778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45CFA-7C08-9A40-901A-10ACA1B45ECE}"/>
                </a:ext>
              </a:extLst>
            </p:cNvPr>
            <p:cNvSpPr/>
            <p:nvPr/>
          </p:nvSpPr>
          <p:spPr>
            <a:xfrm>
              <a:off x="5449614" y="3846786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54C14C-D68F-874A-A36E-DCE331763FE9}"/>
                </a:ext>
              </a:extLst>
            </p:cNvPr>
            <p:cNvSpPr/>
            <p:nvPr/>
          </p:nvSpPr>
          <p:spPr>
            <a:xfrm>
              <a:off x="5449614" y="3348858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16B457-5D62-5F41-BD8F-5D3D9AB64D73}"/>
                </a:ext>
              </a:extLst>
            </p:cNvPr>
            <p:cNvSpPr/>
            <p:nvPr/>
          </p:nvSpPr>
          <p:spPr>
            <a:xfrm>
              <a:off x="5872654" y="336199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D80AE8-C52A-7B49-9859-3B731F4893FB}"/>
                </a:ext>
              </a:extLst>
            </p:cNvPr>
            <p:cNvSpPr/>
            <p:nvPr/>
          </p:nvSpPr>
          <p:spPr>
            <a:xfrm>
              <a:off x="5872654" y="3853355"/>
              <a:ext cx="199696" cy="73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7462-1F1E-FE47-82A5-78F2D953676B}"/>
              </a:ext>
            </a:extLst>
          </p:cNvPr>
          <p:cNvCxnSpPr>
            <a:cxnSpLocks/>
          </p:cNvCxnSpPr>
          <p:nvPr/>
        </p:nvCxnSpPr>
        <p:spPr>
          <a:xfrm flipV="1">
            <a:off x="6621850" y="2560850"/>
            <a:ext cx="2035723" cy="38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403BEA3C-D4F0-A744-AC22-6DD8F6D6F752}"/>
              </a:ext>
            </a:extLst>
          </p:cNvPr>
          <p:cNvSpPr/>
          <p:nvPr/>
        </p:nvSpPr>
        <p:spPr>
          <a:xfrm>
            <a:off x="6319513" y="2983515"/>
            <a:ext cx="350743" cy="356314"/>
          </a:xfrm>
          <a:prstGeom prst="snip2Same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4B89C-C337-C849-B698-5FB6037534E8}"/>
              </a:ext>
            </a:extLst>
          </p:cNvPr>
          <p:cNvCxnSpPr>
            <a:cxnSpLocks/>
          </p:cNvCxnSpPr>
          <p:nvPr/>
        </p:nvCxnSpPr>
        <p:spPr>
          <a:xfrm>
            <a:off x="4818432" y="2898492"/>
            <a:ext cx="7607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505F2F-EC96-498D-8126-EA6FBD3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ioneaz</a:t>
            </a:r>
            <a:r>
              <a:rPr lang="ro-RO" dirty="0"/>
              <a:t>ă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71644"/>
              </p:ext>
            </p:extLst>
          </p:nvPr>
        </p:nvGraphicFramePr>
        <p:xfrm>
          <a:off x="562838" y="3002614"/>
          <a:ext cx="787037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2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369">
                <a:tc>
                  <a:txBody>
                    <a:bodyPr/>
                    <a:lstStyle/>
                    <a:p>
                      <a:r>
                        <a:rPr lang="en-US" b="1" dirty="0"/>
                        <a:t>Application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Objective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Correction</a:t>
                      </a:r>
                    </a:p>
                  </a:txBody>
                  <a:tcPr>
                    <a:solidFill>
                      <a:srgbClr val="F5C2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743">
                <a:tc>
                  <a:txBody>
                    <a:bodyPr/>
                    <a:lstStyle/>
                    <a:p>
                      <a:r>
                        <a:rPr lang="en-US" b="1" dirty="0"/>
                        <a:t>Gyro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Faceți robotul la o direcție/unghi 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Cât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departe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ești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acea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direcție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unghi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Întoarce-te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în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funcție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cât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departe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ești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acel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unghi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9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Line Follower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Rămâi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marginea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liniei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Cât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sunt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citirile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noastre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luminoase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cele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marginea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liniei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current_light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target_light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Rotiți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în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funcție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distanța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28FB1A-7BC3-4643-A85C-C9D3447168A2}"/>
              </a:ext>
            </a:extLst>
          </p:cNvPr>
          <p:cNvSpPr/>
          <p:nvPr/>
        </p:nvSpPr>
        <p:spPr>
          <a:xfrm>
            <a:off x="175260" y="1118572"/>
            <a:ext cx="79493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2000" dirty="0"/>
              <a:t>Un </a:t>
            </a:r>
            <a:r>
              <a:rPr lang="ro-RO" sz="2000" dirty="0"/>
              <a:t>cod de </a:t>
            </a:r>
            <a:r>
              <a:rPr lang="fr-FR" sz="2000" dirty="0" err="1"/>
              <a:t>urmăritor</a:t>
            </a:r>
            <a:r>
              <a:rPr lang="fr-FR" sz="2000" dirty="0"/>
              <a:t> de </a:t>
            </a:r>
            <a:r>
              <a:rPr lang="fr-FR" sz="2000" dirty="0" err="1"/>
              <a:t>linie</a:t>
            </a:r>
            <a:r>
              <a:rPr lang="fr-FR" sz="2000" dirty="0"/>
              <a:t> </a:t>
            </a:r>
            <a:r>
              <a:rPr lang="fr-FR" sz="2000" dirty="0" err="1"/>
              <a:t>proporțională</a:t>
            </a:r>
            <a:r>
              <a:rPr lang="fr-FR" sz="2000" dirty="0"/>
              <a:t> </a:t>
            </a:r>
            <a:r>
              <a:rPr lang="ro-RO" sz="2000" dirty="0"/>
              <a:t>(proportional line follower) </a:t>
            </a:r>
            <a:r>
              <a:rPr lang="fr-FR" sz="2000" dirty="0" err="1"/>
              <a:t>și</a:t>
            </a:r>
            <a:r>
              <a:rPr lang="fr-FR" sz="2000" dirty="0"/>
              <a:t> un </a:t>
            </a:r>
            <a:r>
              <a:rPr lang="fr-FR" sz="2000" dirty="0" err="1"/>
              <a:t>cod</a:t>
            </a:r>
            <a:r>
              <a:rPr lang="fr-FR" sz="2000" dirty="0"/>
              <a:t> de </a:t>
            </a:r>
            <a:r>
              <a:rPr lang="fr-FR" sz="2000" dirty="0" err="1"/>
              <a:t>mișcare</a:t>
            </a:r>
            <a:r>
              <a:rPr lang="fr-FR" sz="2000" dirty="0"/>
              <a:t> </a:t>
            </a:r>
            <a:r>
              <a:rPr lang="ro-RO" sz="2000" dirty="0"/>
              <a:t>dreaptă gyro (gyro move straight)</a:t>
            </a:r>
            <a:r>
              <a:rPr lang="fr-FR" sz="2000" dirty="0"/>
              <a:t> au </a:t>
            </a:r>
            <a:r>
              <a:rPr lang="fr-FR" sz="2000" dirty="0" err="1"/>
              <a:t>proprietăți</a:t>
            </a:r>
            <a:r>
              <a:rPr lang="fr-FR" sz="2000" dirty="0"/>
              <a:t> </a:t>
            </a:r>
            <a:r>
              <a:rPr lang="fr-FR" sz="2000" dirty="0" err="1"/>
              <a:t>similare</a:t>
            </a:r>
            <a:r>
              <a:rPr lang="ro-RO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scrie</a:t>
            </a:r>
            <a:r>
              <a:rPr lang="en-US" sz="2000" dirty="0"/>
              <a:t> un program </a:t>
            </a:r>
            <a:r>
              <a:rPr lang="en-GB" sz="2000" dirty="0"/>
              <a:t>de mi</a:t>
            </a:r>
            <a:r>
              <a:rPr lang="ro-RO" sz="2000" dirty="0"/>
              <a:t>șcare dreaptă gyro (gyro move straight)</a:t>
            </a:r>
            <a:r>
              <a:rPr lang="en-US" sz="2000" dirty="0"/>
              <a:t>,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întâi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vă</a:t>
            </a:r>
            <a:r>
              <a:rPr lang="en-US" sz="2000" dirty="0"/>
              <a:t> </a:t>
            </a:r>
            <a:r>
              <a:rPr lang="en-US" sz="2000" dirty="0" err="1"/>
              <a:t>gândiți</a:t>
            </a:r>
            <a:r>
              <a:rPr lang="en-US" sz="2000" dirty="0"/>
              <a:t>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eroarea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care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ro-RO" sz="2000" dirty="0"/>
              <a:t>soluția.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6153E-11FB-4C0C-9D79-485D149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A8CFB4-26F6-7342-80AF-B7FEA3A3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Setați motoarele de mișcare și viteza</a:t>
            </a:r>
            <a:r>
              <a:rPr lang="ro-RO" dirty="0"/>
              <a:t>.</a:t>
            </a:r>
          </a:p>
          <a:p>
            <a:r>
              <a:rPr lang="en-US" dirty="0" err="1"/>
              <a:t>Resetați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de </a:t>
            </a:r>
            <a:r>
              <a:rPr lang="en-US" dirty="0" err="1"/>
              <a:t>orientare</a:t>
            </a:r>
            <a:r>
              <a:rPr lang="en-US" dirty="0"/>
              <a:t> la 0</a:t>
            </a:r>
            <a:r>
              <a:rPr lang="ro-RO" dirty="0"/>
              <a:t> (yaw value).</a:t>
            </a:r>
          </a:p>
          <a:p>
            <a:r>
              <a:rPr lang="ro-RO" dirty="0"/>
              <a:t>Într-o buclă, calculați eroarea și aplicați corecția</a:t>
            </a:r>
          </a:p>
          <a:p>
            <a:pPr lvl="1"/>
            <a:r>
              <a:rPr lang="en-US" dirty="0"/>
              <a:t>Part 1: </a:t>
            </a:r>
            <a:r>
              <a:rPr lang="ro-RO" dirty="0"/>
              <a:t>Calculați eroarea </a:t>
            </a:r>
            <a:r>
              <a:rPr lang="en-US" dirty="0"/>
              <a:t>(</a:t>
            </a:r>
            <a:r>
              <a:rPr lang="en-US" dirty="0" err="1"/>
              <a:t>Cât</a:t>
            </a:r>
            <a:r>
              <a:rPr lang="en-US" dirty="0"/>
              <a:t> de </a:t>
            </a:r>
            <a:r>
              <a:rPr lang="en-US" dirty="0" err="1"/>
              <a:t>departe</a:t>
            </a:r>
            <a:r>
              <a:rPr lang="en-US" dirty="0"/>
              <a:t> de </a:t>
            </a:r>
            <a:r>
              <a:rPr lang="en-US" dirty="0" err="1"/>
              <a:t>unghiul</a:t>
            </a:r>
            <a:r>
              <a:rPr lang="en-US" dirty="0"/>
              <a:t> </a:t>
            </a:r>
            <a:r>
              <a:rPr lang="en-US" dirty="0" err="1"/>
              <a:t>țintă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miște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Target yaw angle=0  (</a:t>
            </a:r>
            <a:r>
              <a:rPr lang="en-US" dirty="0" err="1"/>
              <a:t>Notă</a:t>
            </a:r>
            <a:r>
              <a:rPr lang="en-US" dirty="0"/>
              <a:t>: </a:t>
            </a:r>
            <a:r>
              <a:rPr lang="en-US" dirty="0" err="1"/>
              <a:t>Presupunând</a:t>
            </a:r>
            <a:r>
              <a:rPr lang="en-US" dirty="0"/>
              <a:t> o </a:t>
            </a:r>
            <a:r>
              <a:rPr lang="en-US" dirty="0" err="1"/>
              <a:t>plasare</a:t>
            </a:r>
            <a:r>
              <a:rPr lang="en-US" dirty="0"/>
              <a:t> </a:t>
            </a:r>
            <a:r>
              <a:rPr lang="en-US" dirty="0" err="1"/>
              <a:t>orizontală</a:t>
            </a:r>
            <a:r>
              <a:rPr lang="en-US" dirty="0"/>
              <a:t> a </a:t>
            </a:r>
            <a:r>
              <a:rPr lang="ro-RO" dirty="0"/>
              <a:t>hub-ului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ne </a:t>
            </a:r>
            <a:r>
              <a:rPr lang="en-US" dirty="0" err="1"/>
              <a:t>uităm</a:t>
            </a:r>
            <a:r>
              <a:rPr lang="en-US" dirty="0"/>
              <a:t> la </a:t>
            </a:r>
            <a:r>
              <a:rPr lang="en-US" dirty="0" err="1"/>
              <a:t>direcția</a:t>
            </a:r>
            <a:r>
              <a:rPr lang="en-US" dirty="0"/>
              <a:t> de </a:t>
            </a:r>
            <a:r>
              <a:rPr lang="en-US" dirty="0" err="1"/>
              <a:t>rotire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decalajul</a:t>
            </a:r>
            <a:r>
              <a:rPr lang="en-US" dirty="0"/>
              <a:t> </a:t>
            </a:r>
            <a:r>
              <a:rPr lang="en-US" dirty="0" err="1"/>
              <a:t>unghiului</a:t>
            </a:r>
            <a:r>
              <a:rPr lang="en-US" dirty="0"/>
              <a:t>. </a:t>
            </a:r>
            <a:r>
              <a:rPr lang="ro-RO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configurația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)</a:t>
            </a:r>
            <a:endParaRPr lang="ro-RO" dirty="0"/>
          </a:p>
          <a:p>
            <a:pPr lvl="2"/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Distanța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față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de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unghiul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țintă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este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doar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citirea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+mj-lt"/>
              </a:rPr>
              <a:t>curentă</a:t>
            </a:r>
            <a:r>
              <a:rPr lang="en-GB" b="0" i="0" dirty="0">
                <a:solidFill>
                  <a:srgbClr val="202124"/>
                </a:solidFill>
                <a:effectLst/>
                <a:latin typeface="+mj-lt"/>
              </a:rPr>
              <a:t> a </a:t>
            </a:r>
            <a:r>
              <a:rPr lang="ro-RO" b="0" i="0" dirty="0">
                <a:solidFill>
                  <a:srgbClr val="202124"/>
                </a:solidFill>
                <a:effectLst/>
                <a:latin typeface="+mj-lt"/>
              </a:rPr>
              <a:t>valorii de orientare (current yaw reading)</a:t>
            </a:r>
            <a:endParaRPr lang="en-US" dirty="0">
              <a:latin typeface="+mj-lt"/>
              <a:sym typeface="Wingdings" pitchFamily="2" charset="2"/>
            </a:endParaRPr>
          </a:p>
          <a:p>
            <a:pPr lvl="1"/>
            <a:r>
              <a:rPr lang="en-US" dirty="0"/>
              <a:t>Part 2: </a:t>
            </a:r>
            <a:r>
              <a:rPr lang="en-US" dirty="0" err="1"/>
              <a:t>Calculați</a:t>
            </a:r>
            <a:r>
              <a:rPr lang="en-US" dirty="0"/>
              <a:t> o </a:t>
            </a:r>
            <a:r>
              <a:rPr lang="en-US" dirty="0" err="1"/>
              <a:t>corecție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proporțională</a:t>
            </a:r>
            <a:r>
              <a:rPr lang="en-US" dirty="0"/>
              <a:t> cu </a:t>
            </a:r>
            <a:r>
              <a:rPr lang="en-US" dirty="0" err="1"/>
              <a:t>eroarea</a:t>
            </a:r>
            <a:endParaRPr lang="en-US" dirty="0"/>
          </a:p>
          <a:p>
            <a:pPr lvl="2"/>
            <a:r>
              <a:rPr lang="en-US" dirty="0" err="1"/>
              <a:t>Înmulțiți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1 cu o </a:t>
            </a:r>
            <a:r>
              <a:rPr lang="en-US" dirty="0" err="1"/>
              <a:t>constantă</a:t>
            </a:r>
            <a:r>
              <a:rPr lang="en-US" dirty="0"/>
              <a:t> (pe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experimentați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o </a:t>
            </a:r>
            <a:r>
              <a:rPr lang="en-US" dirty="0" err="1"/>
              <a:t>descoperiți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dvs</a:t>
            </a:r>
            <a:r>
              <a:rPr lang="en-US" dirty="0"/>
              <a:t>.)</a:t>
            </a:r>
          </a:p>
          <a:p>
            <a:pPr lvl="1"/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2 </a:t>
            </a:r>
            <a:r>
              <a:rPr lang="en-US" dirty="0" err="1"/>
              <a:t>într</a:t>
            </a:r>
            <a:r>
              <a:rPr lang="en-US" dirty="0"/>
              <a:t>-un bloc de </a:t>
            </a:r>
            <a:r>
              <a:rPr lang="en-US" dirty="0" err="1"/>
              <a:t>direcție</a:t>
            </a:r>
            <a:r>
              <a:rPr lang="ro-RO" dirty="0"/>
              <a:t> (move steering block)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regla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proporționa</a:t>
            </a:r>
            <a:r>
              <a:rPr lang="ro-RO" dirty="0"/>
              <a:t>l</a:t>
            </a:r>
          </a:p>
          <a:p>
            <a:r>
              <a:rPr lang="en-US" dirty="0" err="1"/>
              <a:t>Ieșiți</a:t>
            </a:r>
            <a:r>
              <a:rPr lang="en-US" dirty="0"/>
              <a:t> din </a:t>
            </a:r>
            <a:r>
              <a:rPr lang="ro-RO" dirty="0"/>
              <a:t>loop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blocului</a:t>
            </a:r>
            <a:r>
              <a:rPr lang="en-US" dirty="0"/>
              <a:t> de </a:t>
            </a:r>
            <a:r>
              <a:rPr lang="ro-RO" dirty="0"/>
              <a:t>loop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B4AD6-FFB2-4E45-A960-DDF01AD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1DB9D-FDB1-B241-800C-C8B0163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E99D-5C54-47F4-9D89-0027BFD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CE7FFD-CF79-BC01-F51B-85B2FB45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91" y="1235895"/>
            <a:ext cx="3462626" cy="434194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Soluti</a:t>
            </a:r>
            <a:r>
              <a:rPr lang="ro-RO" dirty="0"/>
              <a:t>e</a:t>
            </a:r>
            <a:r>
              <a:rPr lang="en-US" dirty="0"/>
              <a:t>: Gyro Move Straight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077B0-73FD-0C4D-9FDE-F9EC3B284D00}"/>
              </a:ext>
            </a:extLst>
          </p:cNvPr>
          <p:cNvSpPr txBox="1"/>
          <p:nvPr/>
        </p:nvSpPr>
        <p:spPr>
          <a:xfrm>
            <a:off x="2753107" y="2810576"/>
            <a:ext cx="4193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Resetați</a:t>
            </a:r>
            <a:r>
              <a:rPr lang="en-US" dirty="0"/>
              <a:t> </a:t>
            </a:r>
            <a:r>
              <a:rPr lang="en-US" dirty="0" err="1"/>
              <a:t>unghiul</a:t>
            </a:r>
            <a:r>
              <a:rPr lang="en-US" dirty="0"/>
              <a:t> de</a:t>
            </a:r>
            <a:r>
              <a:rPr lang="ro-RO" dirty="0"/>
              <a:t> orientare (yaw angle)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seta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rămână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9EB2F-E278-7C4C-81FE-FEE416EB5B25}"/>
              </a:ext>
            </a:extLst>
          </p:cNvPr>
          <p:cNvSpPr txBox="1"/>
          <p:nvPr/>
        </p:nvSpPr>
        <p:spPr>
          <a:xfrm>
            <a:off x="4441831" y="4571187"/>
            <a:ext cx="4004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Începeți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mișcați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reglați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cât</a:t>
            </a:r>
            <a:r>
              <a:rPr lang="en-US" dirty="0"/>
              <a:t> de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de </a:t>
            </a:r>
            <a:r>
              <a:rPr lang="en-US" dirty="0" err="1"/>
              <a:t>țintă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0382F-61A2-F248-9595-378D860176C8}"/>
              </a:ext>
            </a:extLst>
          </p:cNvPr>
          <p:cNvSpPr txBox="1"/>
          <p:nvPr/>
        </p:nvSpPr>
        <p:spPr>
          <a:xfrm>
            <a:off x="927591" y="5577840"/>
            <a:ext cx="392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Loop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să-și</a:t>
            </a:r>
            <a:r>
              <a:rPr lang="en-US" dirty="0"/>
              <a:t> </a:t>
            </a:r>
            <a:r>
              <a:rPr lang="en-US" dirty="0" err="1"/>
              <a:t>actualizeze</a:t>
            </a:r>
            <a:r>
              <a:rPr lang="en-US" dirty="0"/>
              <a:t> </a:t>
            </a:r>
            <a:r>
              <a:rPr lang="ro-RO" dirty="0"/>
              <a:t>constant </a:t>
            </a:r>
            <a:r>
              <a:rPr lang="en-US" dirty="0" err="1"/>
              <a:t>corecția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C8F1-9FAC-4BBC-8309-86B409180E98}"/>
              </a:ext>
            </a:extLst>
          </p:cNvPr>
          <p:cNvSpPr txBox="1"/>
          <p:nvPr/>
        </p:nvSpPr>
        <p:spPr>
          <a:xfrm>
            <a:off x="4441831" y="404077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de </a:t>
            </a:r>
            <a:r>
              <a:rPr lang="ro-RO" dirty="0"/>
              <a:t>orientare (yaw error)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corecția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8357A1-0466-43C3-9116-34B94B05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10" y="1203600"/>
            <a:ext cx="8702564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Comparați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codul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urmărire</a:t>
            </a:r>
            <a:r>
              <a:rPr lang="en-US" dirty="0">
                <a:solidFill>
                  <a:srgbClr val="FF0000"/>
                </a:solidFill>
              </a:rPr>
              <a:t> a </a:t>
            </a:r>
            <a:r>
              <a:rPr lang="en-US" dirty="0" err="1">
                <a:solidFill>
                  <a:srgbClr val="FF0000"/>
                </a:solidFill>
              </a:rPr>
              <a:t>liniei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proporționale</a:t>
            </a:r>
            <a:r>
              <a:rPr lang="ro-RO" dirty="0">
                <a:solidFill>
                  <a:srgbClr val="FF0000"/>
                </a:solidFill>
              </a:rPr>
              <a:t> (proportional line follower code)</a:t>
            </a:r>
            <a:r>
              <a:rPr lang="en-US" dirty="0">
                <a:solidFill>
                  <a:srgbClr val="FF0000"/>
                </a:solidFill>
              </a:rPr>
              <a:t> cu </a:t>
            </a:r>
            <a:r>
              <a:rPr lang="en-US" dirty="0" err="1">
                <a:solidFill>
                  <a:srgbClr val="FF0000"/>
                </a:solidFill>
              </a:rPr>
              <a:t>codul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mișcare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dreaptă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proporțională</a:t>
            </a:r>
            <a:r>
              <a:rPr lang="ro-RO" dirty="0">
                <a:solidFill>
                  <a:srgbClr val="FF0000"/>
                </a:solidFill>
              </a:rPr>
              <a:t> (proportional move straight code)</a:t>
            </a:r>
            <a:r>
              <a:rPr lang="en-US" dirty="0">
                <a:solidFill>
                  <a:srgbClr val="FF0000"/>
                </a:solidFill>
              </a:rPr>
              <a:t>. Ce </a:t>
            </a:r>
            <a:r>
              <a:rPr lang="en-US" dirty="0" err="1">
                <a:solidFill>
                  <a:srgbClr val="FF0000"/>
                </a:solidFill>
              </a:rPr>
              <a:t>asemănări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și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diferențe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vedeți</a:t>
            </a:r>
            <a:r>
              <a:rPr lang="en-US" dirty="0">
                <a:solidFill>
                  <a:srgbClr val="FF0000"/>
                </a:solidFill>
              </a:rPr>
              <a:t>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.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diferență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calculată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. </a:t>
            </a:r>
            <a:r>
              <a:rPr lang="en-US" dirty="0" err="1"/>
              <a:t>Eroarea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calculată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ro-RO" dirty="0"/>
              <a:t>gyro.</a:t>
            </a:r>
            <a:r>
              <a:rPr lang="en-US" dirty="0" err="1"/>
              <a:t>Corecția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identică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Ce se </a:t>
            </a:r>
            <a:r>
              <a:rPr lang="en-US" dirty="0" err="1">
                <a:solidFill>
                  <a:srgbClr val="FF0000"/>
                </a:solidFill>
              </a:rPr>
              <a:t>întâmplă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dacă</a:t>
            </a:r>
            <a:r>
              <a:rPr lang="en-US" dirty="0">
                <a:solidFill>
                  <a:srgbClr val="FF0000"/>
                </a:solidFill>
              </a:rPr>
              <a:t> ai </a:t>
            </a:r>
            <a:r>
              <a:rPr lang="en-US" dirty="0" err="1">
                <a:solidFill>
                  <a:srgbClr val="FF0000"/>
                </a:solidFill>
              </a:rPr>
              <a:t>vrea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călătorești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într</a:t>
            </a:r>
            <a:r>
              <a:rPr lang="en-US" dirty="0">
                <a:solidFill>
                  <a:srgbClr val="FF0000"/>
                </a:solidFill>
              </a:rPr>
              <a:t>-un </a:t>
            </a:r>
            <a:r>
              <a:rPr lang="en-US" dirty="0" err="1">
                <a:solidFill>
                  <a:srgbClr val="FF0000"/>
                </a:solidFill>
              </a:rPr>
              <a:t>anumit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unghi</a:t>
            </a:r>
            <a:r>
              <a:rPr lang="en-US" dirty="0">
                <a:solidFill>
                  <a:srgbClr val="FF0000"/>
                </a:solidFill>
              </a:rPr>
              <a:t> (nu </a:t>
            </a:r>
            <a:r>
              <a:rPr lang="en-US" dirty="0" err="1">
                <a:solidFill>
                  <a:srgbClr val="FF0000"/>
                </a:solidFill>
              </a:rPr>
              <a:t>doar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drept</a:t>
            </a:r>
            <a:r>
              <a:rPr lang="en-US" dirty="0">
                <a:solidFill>
                  <a:srgbClr val="FF0000"/>
                </a:solidFill>
              </a:rPr>
              <a:t>)? Cum </a:t>
            </a:r>
            <a:r>
              <a:rPr lang="en-US" dirty="0" err="1">
                <a:solidFill>
                  <a:srgbClr val="FF0000"/>
                </a:solidFill>
              </a:rPr>
              <a:t>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arăta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diferit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codul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460375" lvl="1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1 a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soluției</a:t>
            </a:r>
            <a:r>
              <a:rPr lang="en-US" dirty="0"/>
              <a:t>, nu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niciun</a:t>
            </a:r>
            <a:r>
              <a:rPr lang="en-US" dirty="0"/>
              <a:t> bloc de </a:t>
            </a:r>
            <a:r>
              <a:rPr lang="en-US" dirty="0" err="1"/>
              <a:t>scădere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scădeam</a:t>
            </a:r>
            <a:r>
              <a:rPr lang="en-US" dirty="0"/>
              <a:t> „0”,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titlul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țintă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.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scădeți</a:t>
            </a:r>
            <a:r>
              <a:rPr lang="en-US" dirty="0"/>
              <a:t> </a:t>
            </a:r>
            <a:r>
              <a:rPr lang="en-US" dirty="0" err="1"/>
              <a:t>unghiul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din </a:t>
            </a:r>
            <a:r>
              <a:rPr lang="en-US" dirty="0" err="1"/>
              <a:t>unghiul</a:t>
            </a:r>
            <a:r>
              <a:rPr lang="en-US" dirty="0"/>
              <a:t> </a:t>
            </a:r>
            <a:r>
              <a:rPr lang="en-US" dirty="0" err="1"/>
              <a:t>țintă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deplasați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alt </a:t>
            </a:r>
            <a:r>
              <a:rPr lang="en-US" dirty="0" err="1"/>
              <a:t>unghi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</a:t>
            </a:r>
            <a:r>
              <a:rPr lang="en-US" dirty="0"/>
              <a:t> de </a:t>
            </a:r>
            <a:r>
              <a:rPr lang="en-US" dirty="0" err="1"/>
              <a:t>discuții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6150B-43E2-9E49-B844-E36B3B641029}"/>
              </a:ext>
            </a:extLst>
          </p:cNvPr>
          <p:cNvSpPr txBox="1"/>
          <p:nvPr/>
        </p:nvSpPr>
        <p:spPr>
          <a:xfrm>
            <a:off x="3028950" y="4189211"/>
            <a:ext cx="2070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angle = 5 degrees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240104-AD9D-4870-B696-D91A95C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46BBFCBB-5F27-446A-9F8B-BA74C80A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4466210"/>
            <a:ext cx="43719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6/9/2023)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yroTurning" id="{491082F6-F8BC-E444-8B74-4AA97318C765}" vid="{92F887F4-BD5B-B345-9DB2-34C9AA805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</TotalTime>
  <Words>859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MișCAREa DREAPTă cu GYRO</vt:lpstr>
      <vt:lpstr>Obiectivele lecției</vt:lpstr>
      <vt:lpstr>Sfaturi pentru succes</vt:lpstr>
      <vt:lpstr>Ce este Gyro Move Straight?</vt:lpstr>
      <vt:lpstr>Cum funcționează</vt:lpstr>
      <vt:lpstr>Pseudocod</vt:lpstr>
      <vt:lpstr>Solutie: Gyro Move Straight</vt:lpstr>
      <vt:lpstr>Ghid de discuții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MOVE STRAIGHT</dc:title>
  <dc:creator>Srinivasan Seshan</dc:creator>
  <cp:lastModifiedBy>User1</cp:lastModifiedBy>
  <cp:revision>12</cp:revision>
  <dcterms:created xsi:type="dcterms:W3CDTF">2023-06-09T21:20:35Z</dcterms:created>
  <dcterms:modified xsi:type="dcterms:W3CDTF">2023-08-20T12:10:23Z</dcterms:modified>
</cp:coreProperties>
</file>