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6"/>
  </p:notesMasterIdLst>
  <p:handoutMasterIdLst>
    <p:handoutMasterId r:id="rId17"/>
  </p:handoutMasterIdLst>
  <p:sldIdLst>
    <p:sldId id="275" r:id="rId2"/>
    <p:sldId id="257" r:id="rId3"/>
    <p:sldId id="295" r:id="rId4"/>
    <p:sldId id="292" r:id="rId5"/>
    <p:sldId id="293" r:id="rId6"/>
    <p:sldId id="411" r:id="rId7"/>
    <p:sldId id="412" r:id="rId8"/>
    <p:sldId id="289" r:id="rId9"/>
    <p:sldId id="291" r:id="rId10"/>
    <p:sldId id="265" r:id="rId11"/>
    <p:sldId id="347" r:id="rId12"/>
    <p:sldId id="409" r:id="rId13"/>
    <p:sldId id="410" r:id="rId14"/>
    <p:sldId id="28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FFD500"/>
    <a:srgbClr val="0EAE9F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26"/>
    <p:restoredTop sz="94613"/>
  </p:normalViewPr>
  <p:slideViewPr>
    <p:cSldViewPr snapToGrid="0" snapToObjects="1">
      <p:cViewPr varScale="1">
        <p:scale>
          <a:sx n="85" d="100"/>
          <a:sy n="85" d="100"/>
        </p:scale>
        <p:origin x="83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CE3F5671-B0C8-2141-8D3E-21D041D0B9F9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218232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7/26/2023)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6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7/26/2023)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7/26/2023)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7/26/2023)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7/26/2023)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7/26/2023)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2023 Prime Lessons (primelessons.org) CC-BY-NC-SA.  (Last edit: 7/26/2023)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FCE543-0002-B246-9797-E0BBB46465D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37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7/26/2023)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95123-DB4A-4C4E-A84E-3C6FF463970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7C6DEF-5BE6-9A4B-B178-1BED2078934D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1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7/26/2023)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B80912-461F-EC4A-9D82-EC9B217C470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D93DFBB-5CE4-464E-ABCE-909591E2F4B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7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7/26/2023)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B618C-31A9-8143-B70E-D72AEF34632A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3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7/26/2023)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31CCAB-D6AB-3844-9113-B6585B610C6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BDC9F-92B6-C14C-8955-6F62DCF7EC5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5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7/26/2023)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7AF908-216A-4241-8416-92119101A094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B7E6FF-23A5-DD4C-816D-B21EBC44553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2023 Prime Lessons (primelessons.org) CC-BY-NC-SA.  (Last edit: 7/26/2023)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7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2023 Prime Lessons (primelessons.org) CC-BY-NC-SA.  (Last edit: 7/26/2023)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9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2023 Prime Lessons (primelessons.org) CC-BY-NC-SA.  (Last edit: 7/26/2023)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733C40-DA99-7644-88CA-FA8E543E6A9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17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733" y="2779058"/>
            <a:ext cx="8584534" cy="1232033"/>
          </a:xfrm>
        </p:spPr>
        <p:txBody>
          <a:bodyPr/>
          <a:lstStyle/>
          <a:p>
            <a:r>
              <a:rPr lang="ro-RO" dirty="0"/>
              <a:t>Întoarcerile utilizând senzorul giroscopic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6631DF-851A-F8F8-453F-C43E47713113}"/>
              </a:ext>
            </a:extLst>
          </p:cNvPr>
          <p:cNvSpPr/>
          <p:nvPr/>
        </p:nvSpPr>
        <p:spPr>
          <a:xfrm>
            <a:off x="2621721" y="5901635"/>
            <a:ext cx="3900558" cy="33130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lesson uses SPIKE 3 software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/>
          <p:cNvCxnSpPr/>
          <p:nvPr/>
        </p:nvCxnSpPr>
        <p:spPr>
          <a:xfrm>
            <a:off x="3584593" y="5364706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9153" y="5350552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6087" y="2251740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32" y="266211"/>
            <a:ext cx="8746864" cy="752706"/>
          </a:xfrm>
        </p:spPr>
        <p:txBody>
          <a:bodyPr>
            <a:normAutofit fontScale="90000"/>
          </a:bodyPr>
          <a:lstStyle/>
          <a:p>
            <a:r>
              <a:rPr lang="ro-RO" dirty="0"/>
              <a:t>Sunt 2 modalități de întoarceri pe care le poți face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7/26/2023)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0D3A0-BB1C-4BE8-BDFE-B24894F6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6087" y="1278956"/>
            <a:ext cx="54978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180 </a:t>
            </a:r>
            <a:r>
              <a:rPr lang="ro-RO" b="1" dirty="0">
                <a:solidFill>
                  <a:schemeClr val="tx1"/>
                </a:solidFill>
              </a:rPr>
              <a:t>grade Întoarcere pe Pivot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87" y="3868344"/>
            <a:ext cx="54978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180 </a:t>
            </a:r>
            <a:r>
              <a:rPr lang="ro-RO" b="1" dirty="0">
                <a:solidFill>
                  <a:schemeClr val="tx1"/>
                </a:solidFill>
              </a:rPr>
              <a:t>grade Întoarcere</a:t>
            </a:r>
            <a:r>
              <a:rPr lang="en-US" b="1" dirty="0">
                <a:solidFill>
                  <a:schemeClr val="tx1"/>
                </a:solidFill>
              </a:rPr>
              <a:t> Spin </a:t>
            </a:r>
            <a:r>
              <a:rPr lang="ro-RO" b="1" dirty="0">
                <a:solidFill>
                  <a:schemeClr val="tx1"/>
                </a:solidFill>
              </a:rPr>
              <a:t>pe poziție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5098" y="1128552"/>
            <a:ext cx="28050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Remarcă unde s-a oprit robotul în ambele imagini la o întoarcere de 180 de brade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ro-RO" dirty="0"/>
              <a:t>Î</a:t>
            </a:r>
            <a:r>
              <a:rPr lang="en-US" dirty="0"/>
              <a:t>n </a:t>
            </a:r>
            <a:r>
              <a:rPr lang="ro-RO" dirty="0"/>
              <a:t>întoarcerea de tip </a:t>
            </a:r>
            <a:r>
              <a:rPr lang="en-US" dirty="0"/>
              <a:t>Spin, </a:t>
            </a:r>
            <a:r>
              <a:rPr lang="ro-RO" dirty="0"/>
              <a:t>robotul s-a mișcat mult mai puțin, ceea ce face ca acest tip de întoarceri să fie ideale pentru spațiile strâmte</a:t>
            </a:r>
            <a:r>
              <a:rPr lang="en-US" dirty="0"/>
              <a:t>. </a:t>
            </a:r>
            <a:r>
              <a:rPr lang="ro-RO" dirty="0"/>
              <a:t> Întoarcerile </a:t>
            </a:r>
            <a:r>
              <a:rPr lang="en-US" dirty="0"/>
              <a:t>Spin </a:t>
            </a:r>
            <a:r>
              <a:rPr lang="ro-RO" dirty="0"/>
              <a:t>par a fi mai rapide dar și mai putin precise.</a:t>
            </a:r>
            <a:endParaRPr lang="en-US" dirty="0"/>
          </a:p>
          <a:p>
            <a:endParaRPr lang="en-US" dirty="0"/>
          </a:p>
          <a:p>
            <a:r>
              <a:rPr lang="ro-RO" dirty="0"/>
              <a:t>Așa că, atunci când ai o întoarcere de făcut, tu trebuie să decizi care e cea mai potrivită pentru tine</a:t>
            </a:r>
            <a:r>
              <a:rPr lang="en-US" dirty="0"/>
              <a:t>!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133980" y="4741368"/>
            <a:ext cx="1164830" cy="1200156"/>
            <a:chOff x="6507215" y="1347674"/>
            <a:chExt cx="1164830" cy="1500074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0800000">
              <a:off x="7092564" y="1347674"/>
              <a:ext cx="465620" cy="461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7102544" y="2386120"/>
              <a:ext cx="465620" cy="461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200" y="4373571"/>
            <a:ext cx="170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Poziția de </a:t>
            </a:r>
            <a:r>
              <a:rPr lang="en-US" dirty="0"/>
              <a:t>Start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94082" y="4375841"/>
            <a:ext cx="170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Poziția de stop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456044" y="4968222"/>
            <a:ext cx="1339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</a:t>
            </a:r>
            <a:r>
              <a:rPr lang="ro-RO" dirty="0"/>
              <a:t>arele 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A </a:t>
            </a:r>
            <a:r>
              <a:rPr lang="ro-RO" dirty="0"/>
              <a:t>și</a:t>
            </a:r>
            <a:r>
              <a:rPr lang="en-US" dirty="0"/>
              <a:t> E </a:t>
            </a:r>
            <a:r>
              <a:rPr lang="ro-RO" dirty="0"/>
              <a:t>se mișcă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 rot="10800000">
            <a:off x="4051860" y="2570197"/>
            <a:ext cx="1164830" cy="1200215"/>
            <a:chOff x="6507215" y="1338644"/>
            <a:chExt cx="1164830" cy="1529495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10800000">
              <a:off x="7092564" y="1338644"/>
              <a:ext cx="465620" cy="47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7102544" y="2397480"/>
              <a:ext cx="465620" cy="47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71071" y="1928574"/>
            <a:ext cx="133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</a:t>
            </a:r>
            <a:r>
              <a:rPr lang="ro-RO" dirty="0"/>
              <a:t>ul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A</a:t>
            </a:r>
            <a:r>
              <a:rPr lang="ro-RO" dirty="0"/>
              <a:t> se mișcă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" y="2918543"/>
            <a:ext cx="170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Poziția de </a:t>
            </a:r>
            <a:r>
              <a:rPr lang="en-US" dirty="0"/>
              <a:t>Start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4858" y="17253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Poziția de stop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892871" y="1619169"/>
            <a:ext cx="1386064" cy="1228949"/>
            <a:chOff x="892871" y="1599143"/>
            <a:chExt cx="1386064" cy="1566113"/>
          </a:xfrm>
        </p:grpSpPr>
        <p:grpSp>
          <p:nvGrpSpPr>
            <p:cNvPr id="30" name="Group 29"/>
            <p:cNvGrpSpPr/>
            <p:nvPr/>
          </p:nvGrpSpPr>
          <p:grpSpPr>
            <a:xfrm>
              <a:off x="892871" y="1599143"/>
              <a:ext cx="1199001" cy="1566113"/>
              <a:chOff x="6507213" y="1291726"/>
              <a:chExt cx="1199001" cy="1566113"/>
            </a:xfrm>
          </p:grpSpPr>
          <p:grpSp>
            <p:nvGrpSpPr>
              <p:cNvPr id="31" name="Group 3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7216809" y="1291726"/>
                <a:ext cx="465620" cy="470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40594" y="2387180"/>
                <a:ext cx="465620" cy="470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3" name="Curved Connector 52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48829" y="4706213"/>
            <a:ext cx="1485589" cy="1229740"/>
            <a:chOff x="648829" y="4735413"/>
            <a:chExt cx="1485589" cy="1537051"/>
          </a:xfrm>
        </p:grpSpPr>
        <p:grpSp>
          <p:nvGrpSpPr>
            <p:cNvPr id="18" name="Group 17"/>
            <p:cNvGrpSpPr/>
            <p:nvPr/>
          </p:nvGrpSpPr>
          <p:grpSpPr>
            <a:xfrm>
              <a:off x="809518" y="4735413"/>
              <a:ext cx="1199001" cy="1537051"/>
              <a:chOff x="6507213" y="1311758"/>
              <a:chExt cx="1199001" cy="1537051"/>
            </a:xfrm>
          </p:grpSpPr>
          <p:grpSp>
            <p:nvGrpSpPr>
              <p:cNvPr id="19" name="Group 1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6809" y="1311758"/>
                <a:ext cx="465620" cy="461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40594" y="2387181"/>
                <a:ext cx="465620" cy="461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8" name="Curved Connector 57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3393155" y="2219824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67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Cum să întorci pe pivot și cum să întorci </a:t>
            </a:r>
            <a:r>
              <a:rPr lang="en-US" dirty="0"/>
              <a:t>Spin </a:t>
            </a:r>
            <a:r>
              <a:rPr lang="ro-RO" dirty="0"/>
              <a:t>pe poziție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635885"/>
              </p:ext>
            </p:extLst>
          </p:nvPr>
        </p:nvGraphicFramePr>
        <p:xfrm>
          <a:off x="725353" y="3026039"/>
          <a:ext cx="7693293" cy="2875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8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7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423">
                <a:tc gridSpan="4">
                  <a:txBody>
                    <a:bodyPr/>
                    <a:lstStyle/>
                    <a:p>
                      <a:pPr lvl="1" algn="ctr"/>
                      <a:r>
                        <a:rPr lang="ro-RO" dirty="0"/>
                        <a:t>Valorile în comanda </a:t>
                      </a:r>
                      <a:r>
                        <a:rPr lang="en-US" dirty="0"/>
                        <a:t>Move Tank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96">
                <a:tc>
                  <a:txBody>
                    <a:bodyPr/>
                    <a:lstStyle/>
                    <a:p>
                      <a:pPr algn="ctr"/>
                      <a:r>
                        <a:rPr lang="ro-RO" b="0" dirty="0">
                          <a:solidFill>
                            <a:schemeClr val="tx1"/>
                          </a:solidFill>
                        </a:rPr>
                        <a:t>dreapta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stânga</a:t>
                      </a:r>
                      <a:r>
                        <a:rPr lang="en-US" dirty="0"/>
                        <a:t>: -50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dreapta</a:t>
                      </a:r>
                      <a:r>
                        <a:rPr lang="en-US" dirty="0"/>
                        <a:t>: 100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0" dirty="0">
                          <a:solidFill>
                            <a:schemeClr val="tx1"/>
                          </a:solidFill>
                        </a:rPr>
                        <a:t>stânga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: -100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5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Pivot</a:t>
                      </a:r>
                      <a:r>
                        <a:rPr lang="ro-RO" dirty="0"/>
                        <a:t>-ul se întoarce dreapta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Pivot</a:t>
                      </a:r>
                      <a:r>
                        <a:rPr lang="ro-RO" dirty="0"/>
                        <a:t>-ul se întoarce stânga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Spin</a:t>
                      </a:r>
                      <a:r>
                        <a:rPr lang="ro-RO" dirty="0"/>
                        <a:t>- Întoarcere pe poziție dreapta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Spin</a:t>
                      </a:r>
                      <a:r>
                        <a:rPr lang="ro-RO" dirty="0"/>
                        <a:t>- Întoarcere pe poziție stânga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7/26/2023)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10209-50EC-4168-A97A-B2A9AB27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86623" y="3847255"/>
            <a:ext cx="1144819" cy="1166533"/>
            <a:chOff x="892871" y="1572048"/>
            <a:chExt cx="1386064" cy="1584575"/>
          </a:xfrm>
        </p:grpSpPr>
        <p:grpSp>
          <p:nvGrpSpPr>
            <p:cNvPr id="11" name="Group 10"/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16" name="Group 15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977158" y="3880289"/>
            <a:ext cx="1302446" cy="1160973"/>
            <a:chOff x="648829" y="4659819"/>
            <a:chExt cx="1485589" cy="1688011"/>
          </a:xfrm>
        </p:grpSpPr>
        <p:grpSp>
          <p:nvGrpSpPr>
            <p:cNvPr id="26" name="Group 25"/>
            <p:cNvGrpSpPr/>
            <p:nvPr/>
          </p:nvGrpSpPr>
          <p:grpSpPr>
            <a:xfrm>
              <a:off x="809518" y="4659819"/>
              <a:ext cx="1199001" cy="1688011"/>
              <a:chOff x="6507213" y="1236164"/>
              <a:chExt cx="1199001" cy="1688011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16809" y="1236164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0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27" name="Curved Connector 26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65439" y="3856650"/>
            <a:ext cx="990314" cy="1180300"/>
            <a:chOff x="6507213" y="1285591"/>
            <a:chExt cx="1199001" cy="1603277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16809" y="1285591"/>
              <a:ext cx="465619" cy="501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40595" y="2387181"/>
              <a:ext cx="465619" cy="501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cxnSp>
        <p:nvCxnSpPr>
          <p:cNvPr id="46" name="Curved Connector 45"/>
          <p:cNvCxnSpPr/>
          <p:nvPr/>
        </p:nvCxnSpPr>
        <p:spPr>
          <a:xfrm flipV="1">
            <a:off x="4201864" y="4566842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735373" y="3855283"/>
            <a:ext cx="1192067" cy="1131776"/>
            <a:chOff x="648830" y="4702271"/>
            <a:chExt cx="1359689" cy="1645561"/>
          </a:xfrm>
        </p:grpSpPr>
        <p:grpSp>
          <p:nvGrpSpPr>
            <p:cNvPr id="48" name="Group 47"/>
            <p:cNvGrpSpPr/>
            <p:nvPr/>
          </p:nvGrpSpPr>
          <p:grpSpPr>
            <a:xfrm>
              <a:off x="809518" y="4702271"/>
              <a:ext cx="1199001" cy="1645561"/>
              <a:chOff x="6507213" y="1278616"/>
              <a:chExt cx="1199001" cy="1645561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57" name="Oval 5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216810" y="1278616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0594" y="2387182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0" name="Curved Connector 49"/>
            <p:cNvCxnSpPr/>
            <p:nvPr/>
          </p:nvCxnSpPr>
          <p:spPr>
            <a:xfrm rot="5400000">
              <a:off x="579473" y="5071186"/>
              <a:ext cx="566668" cy="427953"/>
            </a:xfrm>
            <a:prstGeom prst="curvedConnector3">
              <a:avLst>
                <a:gd name="adj1" fmla="val 504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urved Connector 57"/>
          <p:cNvCxnSpPr/>
          <p:nvPr/>
        </p:nvCxnSpPr>
        <p:spPr>
          <a:xfrm flipV="1">
            <a:off x="7860917" y="4481392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725353" y="1588368"/>
            <a:ext cx="1894840" cy="106172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>
                <a:solidFill>
                  <a:schemeClr val="tx1"/>
                </a:solidFill>
              </a:rPr>
              <a:t>Block-urile </a:t>
            </a:r>
            <a:r>
              <a:rPr lang="en-US" sz="1600" dirty="0">
                <a:solidFill>
                  <a:schemeClr val="tx1"/>
                </a:solidFill>
              </a:rPr>
              <a:t>Move Steering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46AF7E4-0966-41D2-985B-CC2854A24671}"/>
              </a:ext>
            </a:extLst>
          </p:cNvPr>
          <p:cNvSpPr/>
          <p:nvPr/>
        </p:nvSpPr>
        <p:spPr>
          <a:xfrm>
            <a:off x="1264856" y="3562773"/>
            <a:ext cx="953210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BEB8152-4E51-4AE2-B2A7-FD8E9613022B}"/>
              </a:ext>
            </a:extLst>
          </p:cNvPr>
          <p:cNvSpPr/>
          <p:nvPr/>
        </p:nvSpPr>
        <p:spPr>
          <a:xfrm>
            <a:off x="3286831" y="3562773"/>
            <a:ext cx="953210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00668E4-8409-442F-810E-B8B53EC0ECC6}"/>
              </a:ext>
            </a:extLst>
          </p:cNvPr>
          <p:cNvSpPr/>
          <p:nvPr/>
        </p:nvSpPr>
        <p:spPr>
          <a:xfrm>
            <a:off x="4899528" y="3562773"/>
            <a:ext cx="1436472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366D84-B005-404E-A741-7B13DCD25C30}"/>
              </a:ext>
            </a:extLst>
          </p:cNvPr>
          <p:cNvSpPr/>
          <p:nvPr/>
        </p:nvSpPr>
        <p:spPr>
          <a:xfrm>
            <a:off x="6735373" y="3562773"/>
            <a:ext cx="1436472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9C8E60-88A4-2BB0-A60C-BE13F0349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155" y="1163089"/>
            <a:ext cx="2944993" cy="174554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7B02748-041C-462E-9257-39F3552791C7}"/>
              </a:ext>
            </a:extLst>
          </p:cNvPr>
          <p:cNvSpPr/>
          <p:nvPr/>
        </p:nvSpPr>
        <p:spPr>
          <a:xfrm>
            <a:off x="3636239" y="1660989"/>
            <a:ext cx="1033732" cy="120860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78826" y="1885582"/>
            <a:ext cx="953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200" dirty="0"/>
              <a:t>Modifică valorile de întoarcere aici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1595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Provocări - intoarceri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marL="0" indent="0" algn="ctr">
              <a:buNone/>
            </a:pPr>
            <a:r>
              <a:rPr lang="ro-RO" b="1" dirty="0">
                <a:solidFill>
                  <a:srgbClr val="00B050"/>
                </a:solidFill>
              </a:rPr>
              <a:t>Provocarea</a:t>
            </a:r>
            <a:r>
              <a:rPr lang="en-US" b="1" dirty="0">
                <a:solidFill>
                  <a:srgbClr val="00B050"/>
                </a:solidFill>
              </a:rPr>
              <a:t>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Robotul tău este un jucător de baseball care trebuie să alerge la baza a doua, </a:t>
            </a:r>
            <a:r>
              <a:rPr lang="ro-RO" b="0" dirty="0">
                <a:solidFill>
                  <a:srgbClr val="FF0000"/>
                </a:solidFill>
              </a:rPr>
              <a:t>să se întoarcă </a:t>
            </a:r>
            <a:r>
              <a:rPr lang="ro-RO" b="0" dirty="0"/>
              <a:t>și să alerge apoi înapoi la baza de la care a pornit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Mergi înainte, întoarce-te 180 de grade și întoarce-te la punctul de start</a:t>
            </a:r>
            <a:r>
              <a:rPr lang="en-US" b="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7/26/2023)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06668-3DA2-4B7F-8E10-DF2FB057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316717" y="3782152"/>
            <a:ext cx="1825326" cy="2129626"/>
            <a:chOff x="741879" y="3987992"/>
            <a:chExt cx="1825326" cy="2129626"/>
          </a:xfrm>
        </p:grpSpPr>
        <p:sp>
          <p:nvSpPr>
            <p:cNvPr id="6" name="Rectangle 5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 rot="18292411">
              <a:off x="1803803" y="5354217"/>
              <a:ext cx="578899" cy="947904"/>
              <a:chOff x="6517598" y="955857"/>
              <a:chExt cx="1202348" cy="2006981"/>
            </a:xfrm>
          </p:grpSpPr>
          <p:grpSp>
            <p:nvGrpSpPr>
              <p:cNvPr id="8" name="Group 7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7254326" y="955857"/>
                <a:ext cx="465620" cy="78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0592" y="2180858"/>
                <a:ext cx="465620" cy="78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353059"/>
            <a:ext cx="4100245" cy="217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u="sng" dirty="0">
                <a:solidFill>
                  <a:srgbClr val="00B050"/>
                </a:solidFill>
              </a:rPr>
              <a:t>Provocarea</a:t>
            </a:r>
            <a:r>
              <a:rPr lang="en-US" u="sng" dirty="0">
                <a:solidFill>
                  <a:srgbClr val="00B050"/>
                </a:solidFill>
              </a:rPr>
              <a:t>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Robotul tau este un jucător de baseball  care dorește să alerge la toate bazele și să ajungă la punctul inițial de pornire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Poți programa robotul să se miște înainte și apoi să întoarcă spre stânga?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b="0" dirty="0"/>
              <a:t>Utilizează o cutie sau banza izoler.</a:t>
            </a:r>
            <a:endParaRPr lang="en-US" b="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3613" y="3623745"/>
            <a:ext cx="1871891" cy="2534749"/>
            <a:chOff x="5536460" y="3823941"/>
            <a:chExt cx="1871891" cy="2534749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36460" y="5419830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400" dirty="0"/>
                <a:t>Poziția </a:t>
              </a:r>
              <a:r>
                <a:rPr lang="en-US" sz="1400" dirty="0"/>
                <a:t>Start </a:t>
              </a:r>
              <a:r>
                <a:rPr lang="ro-RO" sz="1400" dirty="0"/>
                <a:t>și Stop</a:t>
              </a:r>
              <a:r>
                <a:rPr lang="en-US" sz="1400" dirty="0"/>
                <a:t> 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nip Same Side Corner Rectangle 20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First Base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 rot="16200000">
              <a:off x="6683954" y="5079080"/>
              <a:ext cx="375335" cy="1073459"/>
              <a:chOff x="6517601" y="541432"/>
              <a:chExt cx="1228876" cy="3116594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80858" y="541432"/>
                <a:ext cx="465619" cy="1072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492798" y="2585737"/>
                <a:ext cx="213417" cy="1072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sp>
          <p:nvSpPr>
            <p:cNvPr id="38" name="Snip Same Side Corner Rectangle 37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Second 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835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Soluția provocării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marL="0" indent="0" algn="ctr">
              <a:buNone/>
            </a:pPr>
            <a:r>
              <a:rPr lang="ro-RO" sz="2000" b="1" u="sng" dirty="0">
                <a:solidFill>
                  <a:srgbClr val="00B050"/>
                </a:solidFill>
              </a:rPr>
              <a:t>Provocarea</a:t>
            </a:r>
            <a:r>
              <a:rPr lang="en-US" sz="2000" b="1" u="sng" dirty="0">
                <a:solidFill>
                  <a:srgbClr val="00B050"/>
                </a:solidFill>
              </a:rPr>
              <a:t> 2</a:t>
            </a:r>
          </a:p>
          <a:p>
            <a:pPr marL="0" indent="0">
              <a:buNone/>
            </a:pPr>
            <a:r>
              <a:rPr lang="ro-RO" b="0" dirty="0"/>
              <a:t>Ai utilizat probabil o întoarcere pe poziție pentru că e mai util să întorci în scurt, aceasta te poate duce mai aproape de punctul de start!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7/26/2023)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98B34-FE88-4F47-A906-8640DA5B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260699"/>
            <a:ext cx="392242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u="sng" dirty="0">
                <a:solidFill>
                  <a:srgbClr val="00B050"/>
                </a:solidFill>
              </a:rPr>
              <a:t>Provocarea</a:t>
            </a:r>
            <a:r>
              <a:rPr lang="en-US" u="sng" dirty="0">
                <a:solidFill>
                  <a:srgbClr val="00B050"/>
                </a:solidFill>
              </a:rPr>
              <a:t> 1</a:t>
            </a:r>
          </a:p>
          <a:p>
            <a:r>
              <a:rPr lang="ro-RO" b="0" dirty="0"/>
              <a:t>Probabil ai utilizat o combinație de mișcare înainte drept și </a:t>
            </a:r>
            <a:r>
              <a:rPr lang="ro-RO" dirty="0"/>
              <a:t>o întoarcere pe pivot</a:t>
            </a:r>
            <a:r>
              <a:rPr lang="ro-RO" b="0" dirty="0"/>
              <a:t> pentru a merge în jurul cutiei.</a:t>
            </a:r>
            <a:endParaRPr lang="en-US" b="0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52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 fontScale="92500" lnSpcReduction="20000"/>
          </a:bodyPr>
          <a:lstStyle/>
          <a:p>
            <a:r>
              <a:rPr lang="ro-RO" sz="1600" dirty="0"/>
              <a:t>Această lecție de SPIKE Prime a fost realizată de </a:t>
            </a:r>
            <a:r>
              <a:rPr lang="en-US" sz="1600" dirty="0"/>
              <a:t>Sanjay </a:t>
            </a:r>
            <a:r>
              <a:rPr lang="en-US" sz="1600" dirty="0" err="1"/>
              <a:t>Seshan</a:t>
            </a:r>
            <a:r>
              <a:rPr lang="en-US" sz="1600" dirty="0"/>
              <a:t> </a:t>
            </a:r>
            <a:r>
              <a:rPr lang="ro-RO" sz="1600" dirty="0"/>
              <a:t>și</a:t>
            </a:r>
            <a:r>
              <a:rPr lang="en-US" sz="1600" dirty="0"/>
              <a:t> Arvind </a:t>
            </a:r>
            <a:r>
              <a:rPr lang="en-US" sz="1600" dirty="0" err="1"/>
              <a:t>Seshan</a:t>
            </a:r>
            <a:r>
              <a:rPr lang="ro-RO" sz="1600" dirty="0"/>
              <a:t>.</a:t>
            </a:r>
          </a:p>
          <a:p>
            <a:r>
              <a:rPr lang="ro-RO" sz="1600" dirty="0"/>
              <a:t>Mai multe lecții sunt disponibile pe </a:t>
            </a:r>
            <a:r>
              <a:rPr lang="en-US" sz="1600" dirty="0">
                <a:hlinkClick r:id="rId2"/>
              </a:rPr>
              <a:t>www.primelessons.org</a:t>
            </a:r>
            <a:endParaRPr lang="ro-RO" sz="1600" dirty="0"/>
          </a:p>
          <a:p>
            <a:r>
              <a:rPr lang="ro-RO" sz="1600" dirty="0"/>
              <a:t>Această lecție a fost tradusă în limba romană de echipa de robotică FTC – ROSOPHIA #21455 RO20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7/26/2023)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Obiectivele lecției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1648017"/>
          </a:xfrm>
        </p:spPr>
        <p:txBody>
          <a:bodyPr/>
          <a:lstStyle/>
          <a:p>
            <a:r>
              <a:rPr lang="ro-RO" dirty="0"/>
              <a:t>Învățăm cum să întoarcem utilizând senzorul giroscopic </a:t>
            </a:r>
          </a:p>
          <a:p>
            <a:r>
              <a:rPr lang="ro-RO" dirty="0"/>
              <a:t>Învățăm cum să utilizăm block-ul </a:t>
            </a:r>
            <a:r>
              <a:rPr lang="en-US" dirty="0"/>
              <a:t>Wait Until</a:t>
            </a:r>
            <a:r>
              <a:rPr lang="ro-RO" dirty="0"/>
              <a:t> cu senzorii</a:t>
            </a:r>
            <a:endParaRPr lang="en-US" dirty="0"/>
          </a:p>
          <a:p>
            <a:r>
              <a:rPr lang="en-US" dirty="0"/>
              <a:t>Not</a:t>
            </a:r>
            <a:r>
              <a:rPr lang="ro-RO" dirty="0"/>
              <a:t>ă</a:t>
            </a:r>
            <a:r>
              <a:rPr lang="en-US" dirty="0"/>
              <a:t>:  </a:t>
            </a:r>
            <a:r>
              <a:rPr lang="ro-RO" dirty="0"/>
              <a:t>Deși imaginile din această lecție pot arăta block-urile de </a:t>
            </a:r>
            <a:r>
              <a:rPr lang="en-US" dirty="0"/>
              <a:t>SPIKE Prime, </a:t>
            </a:r>
            <a:r>
              <a:rPr lang="ro-RO" dirty="0"/>
              <a:t>aceleași block-uri de program sunt utilizate și pentru </a:t>
            </a:r>
            <a:r>
              <a:rPr lang="en-US" dirty="0"/>
              <a:t>Robot Inventor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7/26/2023)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E53A-2C16-436C-A865-A8458BC4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</a:t>
            </a:r>
            <a:r>
              <a:rPr lang="ro-RO" dirty="0"/>
              <a:t>-urile de care ai nevoie în această lecție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2EED-424B-4877-A6F9-DC1FD3574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422840"/>
            <a:ext cx="5069522" cy="4510290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Reporter blocks (Float/String) – </a:t>
            </a:r>
            <a:r>
              <a:rPr lang="ro-RO" sz="2000" dirty="0"/>
              <a:t>numere și text sunt afișate în interiorul unor slot-uri ovale</a:t>
            </a:r>
            <a:r>
              <a:rPr lang="en-US" sz="2000" dirty="0"/>
              <a:t>. </a:t>
            </a:r>
            <a:r>
              <a:rPr lang="ro-RO" sz="2000" dirty="0"/>
              <a:t> Ele pot citi valorile senzorilor și pot reda aceste valori pentru a fi stocate într-o variabilă</a:t>
            </a:r>
            <a:r>
              <a:rPr lang="en-US" sz="2000" dirty="0"/>
              <a:t>.</a:t>
            </a:r>
          </a:p>
          <a:p>
            <a:r>
              <a:rPr lang="en-US" sz="2000" dirty="0"/>
              <a:t>Boolean Blocks – </a:t>
            </a:r>
            <a:r>
              <a:rPr lang="ro-RO" sz="2000" dirty="0"/>
              <a:t>întorc o valoarea de adevăr</a:t>
            </a:r>
            <a:r>
              <a:rPr lang="en-US" sz="2000" dirty="0"/>
              <a:t>: </a:t>
            </a:r>
            <a:r>
              <a:rPr lang="ro-RO" sz="2000" dirty="0"/>
              <a:t>adevărat sau fals și sunt plasate într-un slot hexagonal așa ca și block-ul WAIT ca în dreapta</a:t>
            </a:r>
            <a:endParaRPr lang="en-US" sz="2000" dirty="0"/>
          </a:p>
          <a:p>
            <a:r>
              <a:rPr lang="ro-RO" sz="2000" dirty="0"/>
              <a:t>Block-ul </a:t>
            </a:r>
            <a:r>
              <a:rPr lang="en-US" sz="2000" dirty="0"/>
              <a:t>Wait Until– L</a:t>
            </a:r>
            <a:r>
              <a:rPr lang="ro-RO" sz="2000" dirty="0"/>
              <a:t>a fel ca și block-ul </a:t>
            </a:r>
            <a:r>
              <a:rPr lang="en-US" sz="2000" dirty="0"/>
              <a:t> Wait for Seconds, </a:t>
            </a:r>
            <a:r>
              <a:rPr lang="ro-RO" sz="2000" dirty="0"/>
              <a:t>acest block face ca programul să facă o pauză în execuție pentru ceva timp</a:t>
            </a:r>
            <a:r>
              <a:rPr lang="en-US" sz="2000" dirty="0"/>
              <a:t>. </a:t>
            </a:r>
            <a:r>
              <a:rPr lang="ro-RO" sz="2000" dirty="0"/>
              <a:t>Î</a:t>
            </a:r>
            <a:r>
              <a:rPr lang="en-US" sz="2000" dirty="0"/>
              <a:t>n </a:t>
            </a:r>
            <a:r>
              <a:rPr lang="ro-RO" sz="2000" dirty="0"/>
              <a:t>acest caz</a:t>
            </a:r>
            <a:r>
              <a:rPr lang="en-US" sz="2000" dirty="0"/>
              <a:t>, </a:t>
            </a:r>
            <a:r>
              <a:rPr lang="ro-RO" sz="2000" dirty="0"/>
              <a:t>programul așteaptă până când condiția din block-ul </a:t>
            </a:r>
            <a:r>
              <a:rPr lang="en-US" sz="2000" dirty="0"/>
              <a:t>Boolean </a:t>
            </a:r>
            <a:r>
              <a:rPr lang="ro-RO" sz="2000" dirty="0"/>
              <a:t>este adevărată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54A94-060C-4633-88D5-845EC6E0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7/26/2023)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D9CB2-2043-46CC-9247-DE770976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878471-D950-4EEB-AF29-0B9B39FED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490" y="1422840"/>
            <a:ext cx="2895600" cy="29051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56EEEA-3A81-4D3B-B9E6-47685F6DC10F}"/>
              </a:ext>
            </a:extLst>
          </p:cNvPr>
          <p:cNvCxnSpPr>
            <a:cxnSpLocks/>
          </p:cNvCxnSpPr>
          <p:nvPr/>
        </p:nvCxnSpPr>
        <p:spPr>
          <a:xfrm>
            <a:off x="6672409" y="2280491"/>
            <a:ext cx="0" cy="5949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DBBF96-8377-4B47-9282-3CE45A00A5EC}"/>
              </a:ext>
            </a:extLst>
          </p:cNvPr>
          <p:cNvCxnSpPr>
            <a:cxnSpLocks/>
          </p:cNvCxnSpPr>
          <p:nvPr/>
        </p:nvCxnSpPr>
        <p:spPr>
          <a:xfrm>
            <a:off x="6788572" y="3272009"/>
            <a:ext cx="0" cy="6812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78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9A33-F3DC-4175-85C8-87A484EF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Orientarea robotului</a:t>
            </a:r>
            <a:r>
              <a:rPr lang="en-US" dirty="0"/>
              <a:t>: YAW, PITCH and 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5F4CC-1F3A-4E81-8595-11CD6B36B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3091128" cy="50826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Yaw </a:t>
            </a:r>
            <a:r>
              <a:rPr lang="ro-RO" dirty="0"/>
              <a:t>înregistrează rotația </a:t>
            </a:r>
            <a:r>
              <a:rPr lang="en-US" dirty="0"/>
              <a:t>Hub</a:t>
            </a:r>
            <a:r>
              <a:rPr lang="ro-RO" dirty="0"/>
              <a:t>-ului la dreapta sau la stânga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E4B6D-EC79-4AA5-8691-4C708E30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7/26/2023)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8A33A-BDA9-4FF5-9AC9-ACC941B0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7276E2-677C-4F5A-9830-16CDFD243800}"/>
              </a:ext>
            </a:extLst>
          </p:cNvPr>
          <p:cNvSpPr txBox="1">
            <a:spLocks/>
          </p:cNvSpPr>
          <p:nvPr/>
        </p:nvSpPr>
        <p:spPr>
          <a:xfrm>
            <a:off x="3428398" y="1135016"/>
            <a:ext cx="2106240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Pitch </a:t>
            </a:r>
            <a:r>
              <a:rPr lang="ro-RO" dirty="0"/>
              <a:t>înregistrează mișcarea </a:t>
            </a:r>
            <a:r>
              <a:rPr lang="en-US" dirty="0"/>
              <a:t>Hub</a:t>
            </a:r>
            <a:r>
              <a:rPr lang="ro-RO" dirty="0"/>
              <a:t>-ului sus și jos</a:t>
            </a:r>
            <a:r>
              <a:rPr lang="en-US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B1F65E-83A7-41DF-9F9E-9336CF73312F}"/>
              </a:ext>
            </a:extLst>
          </p:cNvPr>
          <p:cNvSpPr txBox="1">
            <a:spLocks/>
          </p:cNvSpPr>
          <p:nvPr/>
        </p:nvSpPr>
        <p:spPr>
          <a:xfrm>
            <a:off x="838462" y="4267751"/>
            <a:ext cx="2031131" cy="6108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Roll </a:t>
            </a:r>
            <a:r>
              <a:rPr lang="ro-RO" dirty="0"/>
              <a:t>înregistrează rotația </a:t>
            </a:r>
            <a:r>
              <a:rPr lang="en-US" dirty="0"/>
              <a:t>Hub</a:t>
            </a:r>
            <a:r>
              <a:rPr lang="ro-RO" dirty="0"/>
              <a:t>-ului de pe oparte pe alta</a:t>
            </a:r>
            <a:endParaRPr lang="en-US" dirty="0"/>
          </a:p>
        </p:txBody>
      </p:sp>
      <p:pic>
        <p:nvPicPr>
          <p:cNvPr id="9" name="Picture 8" descr="A close up of a speaker&#10;&#10;Description automatically generated">
            <a:extLst>
              <a:ext uri="{FF2B5EF4-FFF2-40B4-BE49-F238E27FC236}">
                <a16:creationId xmlns:a16="http://schemas.microsoft.com/office/drawing/2014/main" id="{6D2910E9-F0DA-45A3-9423-DB7B2C77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4" y="4795439"/>
            <a:ext cx="2188276" cy="1641207"/>
          </a:xfrm>
          <a:prstGeom prst="rect">
            <a:avLst/>
          </a:prstGeom>
        </p:spPr>
      </p:pic>
      <p:pic>
        <p:nvPicPr>
          <p:cNvPr id="19" name="Picture 18" descr="A close up of a device&#10;&#10;Description automatically generated">
            <a:extLst>
              <a:ext uri="{FF2B5EF4-FFF2-40B4-BE49-F238E27FC236}">
                <a16:creationId xmlns:a16="http://schemas.microsoft.com/office/drawing/2014/main" id="{B7033722-93AC-42C8-B87F-F0A53ADDC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" t="25218" r="6720" b="27591"/>
          <a:stretch/>
        </p:blipFill>
        <p:spPr>
          <a:xfrm>
            <a:off x="2612962" y="2538207"/>
            <a:ext cx="3091128" cy="1216899"/>
          </a:xfrm>
          <a:prstGeom prst="rect">
            <a:avLst/>
          </a:prstGeom>
        </p:spPr>
      </p:pic>
      <p:pic>
        <p:nvPicPr>
          <p:cNvPr id="21" name="Picture 20" descr="A close up of a phone&#10;&#10;Description automatically generated">
            <a:extLst>
              <a:ext uri="{FF2B5EF4-FFF2-40B4-BE49-F238E27FC236}">
                <a16:creationId xmlns:a16="http://schemas.microsoft.com/office/drawing/2014/main" id="{264C1C9D-E7D7-40D6-B4D9-54558454C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90" t="3271" r="24630"/>
          <a:stretch/>
        </p:blipFill>
        <p:spPr>
          <a:xfrm>
            <a:off x="568828" y="1835979"/>
            <a:ext cx="1594173" cy="2405389"/>
          </a:xfrm>
          <a:prstGeom prst="rect">
            <a:avLst/>
          </a:prstGeom>
        </p:spPr>
      </p:pic>
      <p:sp>
        <p:nvSpPr>
          <p:cNvPr id="34" name="Arc 33">
            <a:extLst>
              <a:ext uri="{FF2B5EF4-FFF2-40B4-BE49-F238E27FC236}">
                <a16:creationId xmlns:a16="http://schemas.microsoft.com/office/drawing/2014/main" id="{CDD86F96-9C54-4F9A-A8CD-BAE37A8D05E5}"/>
              </a:ext>
            </a:extLst>
          </p:cNvPr>
          <p:cNvSpPr/>
          <p:nvPr/>
        </p:nvSpPr>
        <p:spPr>
          <a:xfrm>
            <a:off x="813567" y="2457238"/>
            <a:ext cx="1097280" cy="1097280"/>
          </a:xfrm>
          <a:prstGeom prst="arc">
            <a:avLst>
              <a:gd name="adj1" fmla="val 10186660"/>
              <a:gd name="adj2" fmla="val 667041"/>
            </a:avLst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190FCEC-A8C2-461B-8110-36717220EF01}"/>
              </a:ext>
            </a:extLst>
          </p:cNvPr>
          <p:cNvSpPr/>
          <p:nvPr/>
        </p:nvSpPr>
        <p:spPr>
          <a:xfrm rot="9340911">
            <a:off x="5017860" y="2161389"/>
            <a:ext cx="1097280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98FA748-4CF4-4AFB-8A8E-A4BF99B72F5F}"/>
              </a:ext>
            </a:extLst>
          </p:cNvPr>
          <p:cNvSpPr/>
          <p:nvPr/>
        </p:nvSpPr>
        <p:spPr>
          <a:xfrm rot="12742952" flipH="1">
            <a:off x="358066" y="4878102"/>
            <a:ext cx="1171998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27B23C3-1E55-4694-B3E4-C6636A954CCF}"/>
              </a:ext>
            </a:extLst>
          </p:cNvPr>
          <p:cNvSpPr/>
          <p:nvPr/>
        </p:nvSpPr>
        <p:spPr>
          <a:xfrm rot="9340911">
            <a:off x="2111381" y="4892970"/>
            <a:ext cx="1097280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88A6B805-22FB-47E6-961B-7B8DA837BB13}"/>
              </a:ext>
            </a:extLst>
          </p:cNvPr>
          <p:cNvSpPr/>
          <p:nvPr/>
        </p:nvSpPr>
        <p:spPr>
          <a:xfrm rot="11635108" flipH="1">
            <a:off x="2229372" y="2169485"/>
            <a:ext cx="1171998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185C5C-1811-422F-AA9A-F9BB58D3AEAD}"/>
              </a:ext>
            </a:extLst>
          </p:cNvPr>
          <p:cNvSpPr/>
          <p:nvPr/>
        </p:nvSpPr>
        <p:spPr>
          <a:xfrm>
            <a:off x="6233171" y="1215614"/>
            <a:ext cx="2773669" cy="2539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dirty="0">
                <a:solidFill>
                  <a:schemeClr val="tx1"/>
                </a:solidFill>
              </a:rPr>
              <a:t>La fel ca și pe axele </a:t>
            </a:r>
            <a:r>
              <a:rPr lang="en-US" sz="1400" dirty="0">
                <a:solidFill>
                  <a:schemeClr val="tx1"/>
                </a:solidFill>
              </a:rPr>
              <a:t>x, y </a:t>
            </a:r>
            <a:r>
              <a:rPr lang="ro-RO" sz="1400" dirty="0">
                <a:solidFill>
                  <a:schemeClr val="tx1"/>
                </a:solidFill>
              </a:rPr>
              <a:t>și</a:t>
            </a:r>
            <a:r>
              <a:rPr lang="en-US" sz="1400" dirty="0">
                <a:solidFill>
                  <a:schemeClr val="tx1"/>
                </a:solidFill>
              </a:rPr>
              <a:t> z </a:t>
            </a:r>
            <a:r>
              <a:rPr lang="ro-RO" sz="1400" dirty="0">
                <a:solidFill>
                  <a:schemeClr val="tx1"/>
                </a:solidFill>
              </a:rPr>
              <a:t>coordonatele sunt utilizate pentru a descrie poziția robotului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yaw, pitch and roll </a:t>
            </a:r>
            <a:r>
              <a:rPr lang="ro-RO" sz="1400" dirty="0">
                <a:solidFill>
                  <a:schemeClr val="tx1"/>
                </a:solidFill>
              </a:rPr>
              <a:t>sunt termeni utilizați pentru a descrie orientarea robotului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Yaw</a:t>
            </a:r>
            <a:r>
              <a:rPr lang="ro-RO" sz="1400" dirty="0">
                <a:solidFill>
                  <a:schemeClr val="tx1"/>
                </a:solidFill>
              </a:rPr>
              <a:t> este rotația în jurul axei </a:t>
            </a:r>
            <a:r>
              <a:rPr lang="en-US" sz="1400" dirty="0">
                <a:solidFill>
                  <a:schemeClr val="tx1"/>
                </a:solidFill>
              </a:rPr>
              <a:t>z. Pitch </a:t>
            </a:r>
            <a:r>
              <a:rPr lang="ro-RO" sz="1400" dirty="0">
                <a:solidFill>
                  <a:schemeClr val="tx1"/>
                </a:solidFill>
              </a:rPr>
              <a:t>este rotația în jurul axei y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Roll </a:t>
            </a:r>
            <a:r>
              <a:rPr lang="ro-RO" sz="1400" dirty="0">
                <a:solidFill>
                  <a:schemeClr val="tx1"/>
                </a:solidFill>
              </a:rPr>
              <a:t>este rotația în jurul axei </a:t>
            </a:r>
            <a:r>
              <a:rPr lang="en-US" sz="1400" dirty="0">
                <a:solidFill>
                  <a:schemeClr val="tx1"/>
                </a:solidFill>
              </a:rPr>
              <a:t>x.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ro-RO" sz="1400" dirty="0">
                <a:solidFill>
                  <a:schemeClr val="tx1"/>
                </a:solidFill>
              </a:rPr>
              <a:t>Senzorul giroscopic măsoară poziția și orientarea robotului,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3" name="Picture 12" descr="A satellite in space&#10;&#10;Description automatically generated">
            <a:extLst>
              <a:ext uri="{FF2B5EF4-FFF2-40B4-BE49-F238E27FC236}">
                <a16:creationId xmlns:a16="http://schemas.microsoft.com/office/drawing/2014/main" id="{E170FD2B-DF2E-427C-87BD-A0AF8EBC7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095" y="3902845"/>
            <a:ext cx="3620198" cy="2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1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4D2C-8290-47C6-8874-27222126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Utilizarea senzorului giroscopic pentru întoarceri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296E-04DF-45D1-A790-7C97ED9F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169947" cy="5082601"/>
          </a:xfrm>
        </p:spPr>
        <p:txBody>
          <a:bodyPr>
            <a:normAutofit fontScale="92500" lnSpcReduction="10000"/>
          </a:bodyPr>
          <a:lstStyle/>
          <a:p>
            <a:r>
              <a:rPr lang="ro-RO" dirty="0"/>
              <a:t>Senzorul giroscopic poate fi programat pentru a măsura valorile </a:t>
            </a:r>
            <a:r>
              <a:rPr lang="en-US" dirty="0"/>
              <a:t>hub</a:t>
            </a:r>
            <a:r>
              <a:rPr lang="ro-RO" dirty="0"/>
              <a:t>-ul pentru </a:t>
            </a:r>
            <a:r>
              <a:rPr lang="en-US" dirty="0"/>
              <a:t>yaw, pitch and roll</a:t>
            </a:r>
          </a:p>
          <a:p>
            <a:r>
              <a:rPr lang="ro-RO" dirty="0"/>
              <a:t>Acesye valori pot fi utilizate pentru ca robotul să simtă dacă s-a mișcat epe una diun axele x,y</a:t>
            </a:r>
            <a:r>
              <a:rPr lang="en-US" dirty="0"/>
              <a:t>, </a:t>
            </a:r>
            <a:r>
              <a:rPr lang="ro-RO" dirty="0"/>
              <a:t>sau</a:t>
            </a:r>
            <a:r>
              <a:rPr lang="en-US" dirty="0"/>
              <a:t> z </a:t>
            </a:r>
            <a:endParaRPr lang="ro-RO" dirty="0"/>
          </a:p>
          <a:p>
            <a:r>
              <a:rPr lang="ro-RO" dirty="0"/>
              <a:t>În această lecție, ne vom focusa pe </a:t>
            </a:r>
            <a:r>
              <a:rPr lang="en-US" dirty="0"/>
              <a:t>..yaw’’ </a:t>
            </a:r>
            <a:r>
              <a:rPr lang="ro-RO" dirty="0"/>
              <a:t>ce poate fi folosit pentru a determina dacă robotul s-a mișcat stânga sau dreapta</a:t>
            </a:r>
            <a:endParaRPr lang="en-US" dirty="0"/>
          </a:p>
          <a:p>
            <a:r>
              <a:rPr lang="ro-RO" dirty="0"/>
              <a:t>Pentru</a:t>
            </a:r>
            <a:r>
              <a:rPr lang="en-US" dirty="0"/>
              <a:t> </a:t>
            </a:r>
            <a:r>
              <a:rPr lang="ro-RO" dirty="0"/>
              <a:t>,,</a:t>
            </a:r>
            <a:r>
              <a:rPr lang="en-US" dirty="0"/>
              <a:t>pitch’’ and ,,roll’’, the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utilizea</a:t>
            </a:r>
            <a:r>
              <a:rPr lang="ro-RO" dirty="0"/>
              <a:t>ză</a:t>
            </a:r>
            <a:r>
              <a:rPr lang="en-US" dirty="0"/>
              <a:t> </a:t>
            </a:r>
            <a:r>
              <a:rPr lang="en-US" dirty="0" err="1"/>
              <a:t>gravita</a:t>
            </a:r>
            <a:r>
              <a:rPr lang="ro-RO" dirty="0"/>
              <a:t>ția pentru a determina ce e citirea 0</a:t>
            </a:r>
            <a:r>
              <a:rPr lang="en-US" dirty="0"/>
              <a:t>. </a:t>
            </a:r>
            <a:r>
              <a:rPr lang="ro-RO" dirty="0"/>
              <a:t>Robotul pus pe podea va duce la o citire</a:t>
            </a:r>
            <a:r>
              <a:rPr lang="en-US" dirty="0"/>
              <a:t> 0 </a:t>
            </a:r>
            <a:r>
              <a:rPr lang="ro-RO" dirty="0"/>
              <a:t>,,</a:t>
            </a:r>
            <a:r>
              <a:rPr lang="en-US" dirty="0"/>
              <a:t>pitch’’ </a:t>
            </a:r>
            <a:r>
              <a:rPr lang="ro-RO" dirty="0"/>
              <a:t>și</a:t>
            </a:r>
            <a:r>
              <a:rPr lang="en-US" dirty="0"/>
              <a:t> 0 </a:t>
            </a:r>
            <a:r>
              <a:rPr lang="ro-RO" dirty="0"/>
              <a:t>,,</a:t>
            </a:r>
            <a:r>
              <a:rPr lang="en-US" dirty="0"/>
              <a:t>roll’’. </a:t>
            </a:r>
          </a:p>
          <a:p>
            <a:r>
              <a:rPr lang="ro-RO" dirty="0"/>
              <a:t>Pentru</a:t>
            </a:r>
            <a:r>
              <a:rPr lang="en-US" dirty="0"/>
              <a:t> </a:t>
            </a:r>
            <a:r>
              <a:rPr lang="ro-RO" dirty="0"/>
              <a:t>,,</a:t>
            </a:r>
            <a:r>
              <a:rPr lang="en-US" dirty="0"/>
              <a:t>yaw’’, robot</a:t>
            </a:r>
            <a:r>
              <a:rPr lang="ro-RO" dirty="0"/>
              <a:t>ul nu are un compas pentru a spune dacă se află la nord sau la sud</a:t>
            </a:r>
            <a:r>
              <a:rPr lang="en-US" dirty="0"/>
              <a:t>. </a:t>
            </a:r>
            <a:r>
              <a:rPr lang="ro-RO" dirty="0"/>
              <a:t> De aceea trebuie să spui robotului ce ar trebui să considere 0</a:t>
            </a:r>
            <a:r>
              <a:rPr lang="en-US" dirty="0"/>
              <a:t>. </a:t>
            </a:r>
            <a:r>
              <a:rPr lang="ro-RO" dirty="0"/>
              <a:t>Acest lucru se realizează cu ajutorul block-ului</a:t>
            </a:r>
            <a:r>
              <a:rPr lang="en-US" dirty="0"/>
              <a:t> “set yaw angle to 0”. </a:t>
            </a:r>
          </a:p>
          <a:p>
            <a:pPr lvl="1"/>
            <a:r>
              <a:rPr lang="en-US" dirty="0"/>
              <a:t>Not</a:t>
            </a:r>
            <a:r>
              <a:rPr lang="ro-RO" dirty="0"/>
              <a:t>ă</a:t>
            </a:r>
            <a:r>
              <a:rPr lang="en-US" dirty="0"/>
              <a:t>: </a:t>
            </a:r>
            <a:r>
              <a:rPr lang="ro-RO" dirty="0"/>
              <a:t>Întoarcerea în sensul acelor de ceasornic înseamnă valori pozitive la citire.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A1115-2379-41AF-9666-D6261AEA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7/26/2023)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6768D-44FF-408C-9CAA-968843E2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33883-44CC-4515-9D20-8FB565609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165" y="1057650"/>
            <a:ext cx="2543175" cy="1943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9EA1D4-85E8-41FD-88A2-D2D47114C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747" y="3646670"/>
            <a:ext cx="19526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1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9979-E62C-4389-AEFE-7B652484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434DB-EDF7-4C4B-9C46-D70EBCE5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1139825"/>
            <a:ext cx="5131404" cy="5083175"/>
          </a:xfrm>
        </p:spPr>
        <p:txBody>
          <a:bodyPr/>
          <a:lstStyle/>
          <a:p>
            <a:r>
              <a:rPr lang="ro-RO" dirty="0"/>
              <a:t>Scrie un program prin care robotul să execute o întoarcere de </a:t>
            </a:r>
            <a:r>
              <a:rPr lang="en-US" dirty="0"/>
              <a:t>90 </a:t>
            </a:r>
            <a:r>
              <a:rPr lang="ro-RO" dirty="0"/>
              <a:t>de grade la dreapta</a:t>
            </a:r>
            <a:endParaRPr lang="en-US" dirty="0"/>
          </a:p>
          <a:p>
            <a:r>
              <a:rPr lang="ro-RO" dirty="0"/>
              <a:t>Pași de bază</a:t>
            </a:r>
            <a:r>
              <a:rPr lang="en-US" dirty="0"/>
              <a:t>:</a:t>
            </a:r>
          </a:p>
          <a:p>
            <a:pPr lvl="1"/>
            <a:r>
              <a:rPr lang="ro-RO" dirty="0"/>
              <a:t>Fă ca robotul tău să pornească încet întoarcerea la dreapta utilizând block-ul St</a:t>
            </a:r>
            <a:r>
              <a:rPr lang="en-US" dirty="0" err="1"/>
              <a:t>eering</a:t>
            </a:r>
            <a:endParaRPr lang="en-US" dirty="0"/>
          </a:p>
          <a:p>
            <a:pPr lvl="2"/>
            <a:r>
              <a:rPr lang="en-US" dirty="0"/>
              <a:t>U</a:t>
            </a:r>
            <a:r>
              <a:rPr lang="ro-RO" dirty="0"/>
              <a:t>tilizează viteze mici aici pentru a îmbunătăți acuratețrea execuției</a:t>
            </a:r>
            <a:endParaRPr lang="en-US" dirty="0"/>
          </a:p>
          <a:p>
            <a:pPr lvl="1"/>
            <a:r>
              <a:rPr lang="en-US" dirty="0"/>
              <a:t>Reset</a:t>
            </a:r>
            <a:r>
              <a:rPr lang="ro-RO" dirty="0"/>
              <a:t>ează senzorul giroscopic la </a:t>
            </a:r>
            <a:r>
              <a:rPr lang="en-US" dirty="0"/>
              <a:t>0</a:t>
            </a:r>
          </a:p>
          <a:p>
            <a:pPr marL="324000" lvl="1" indent="0">
              <a:buNone/>
            </a:pPr>
            <a:endParaRPr lang="en-US" dirty="0"/>
          </a:p>
          <a:p>
            <a:pPr lvl="1"/>
            <a:r>
              <a:rPr lang="ro-RO" dirty="0"/>
              <a:t>Așteaptă până când unghiul senzorului giroscopic a ajuns  la numărul de grade dorit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ro-RO" dirty="0"/>
              <a:t>Oprește mișcarea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CE01D-D1AA-4D7C-94E1-4D6A4CD8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US"/>
              <a:t>Copyright © 2023 Prime Lessons (primelessons.org) CC-BY-NC-SA.  (Last edit: 7/26/2023)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22D4F-450C-467A-A356-7BE901C2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F1B91-D0D7-4454-A339-A45AB84C8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979" y="3089721"/>
            <a:ext cx="1992514" cy="746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45DB5E-8F04-44B7-9DF3-2741E2771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979" y="3967739"/>
            <a:ext cx="3194504" cy="742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B4BA89-7538-CA8A-279C-71BA74D24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014" y="1578333"/>
            <a:ext cx="2599852" cy="146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5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EA66-03B5-44C5-0C09-01A6DF3A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Eroarea din </a:t>
            </a:r>
            <a:r>
              <a:rPr lang="en-US" dirty="0"/>
              <a:t>SPIKE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F095-432A-BFFB-8C0E-5FACF7BC1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7"/>
            <a:ext cx="5656989" cy="5079166"/>
          </a:xfrm>
        </p:spPr>
        <p:txBody>
          <a:bodyPr>
            <a:normAutofit/>
          </a:bodyPr>
          <a:lstStyle/>
          <a:p>
            <a:r>
              <a:rPr lang="ro-RO" sz="1400" dirty="0"/>
              <a:t>Pentru execuția block-ului de resetare a </a:t>
            </a:r>
            <a:r>
              <a:rPr lang="en-US" sz="1400" dirty="0"/>
              <a:t>yaw angle </a:t>
            </a:r>
            <a:r>
              <a:rPr lang="ro-RO" sz="1400" dirty="0"/>
              <a:t>la </a:t>
            </a:r>
            <a:r>
              <a:rPr lang="en-US" sz="1400" dirty="0"/>
              <a:t>0 </a:t>
            </a:r>
            <a:r>
              <a:rPr lang="ro-RO" sz="1400" dirty="0"/>
              <a:t>este nevoie de puțin timp și programul trece la execuția block-ului următor înainte ca resetarea chiar să aibă loc.</a:t>
            </a:r>
            <a:endParaRPr lang="en-US" sz="1400" dirty="0"/>
          </a:p>
          <a:p>
            <a:r>
              <a:rPr lang="ro-RO" sz="1400" dirty="0"/>
              <a:t>Problema este că în program se ajunge la verificarea dacă Yaw angle-ul est</a:t>
            </a:r>
            <a:r>
              <a:rPr lang="en-US" sz="1400" dirty="0"/>
              <a:t>e &gt;90 </a:t>
            </a:r>
            <a:r>
              <a:rPr lang="ro-RO" sz="1400" dirty="0"/>
              <a:t>înainte ca </a:t>
            </a:r>
            <a:r>
              <a:rPr lang="en-US" sz="1400" dirty="0"/>
              <a:t>yaw angle</a:t>
            </a:r>
            <a:r>
              <a:rPr lang="ro-RO" sz="1400" dirty="0"/>
              <a:t> să fie de fapt resetat</a:t>
            </a:r>
            <a:r>
              <a:rPr lang="en-US" sz="1400" dirty="0"/>
              <a:t>, </a:t>
            </a:r>
            <a:r>
              <a:rPr lang="ro-RO" sz="1400" dirty="0"/>
              <a:t>aceasta însemnând că </a:t>
            </a:r>
            <a:r>
              <a:rPr lang="en-US" sz="1400" dirty="0"/>
              <a:t>yaw angle </a:t>
            </a:r>
            <a:r>
              <a:rPr lang="ro-RO" sz="1400" dirty="0"/>
              <a:t>citește o valoare </a:t>
            </a:r>
            <a:r>
              <a:rPr lang="en-US" sz="1400" dirty="0"/>
              <a:t>&gt;90 </a:t>
            </a:r>
            <a:r>
              <a:rPr lang="ro-RO" sz="1400" dirty="0"/>
              <a:t>înainte de resetare</a:t>
            </a:r>
            <a:r>
              <a:rPr lang="en-US" sz="1400" dirty="0"/>
              <a:t>, </a:t>
            </a:r>
            <a:r>
              <a:rPr lang="ro-RO" sz="1400" dirty="0"/>
              <a:t>robotul nu va executa virajul.</a:t>
            </a:r>
            <a:endParaRPr lang="en-US" sz="1400" dirty="0"/>
          </a:p>
          <a:p>
            <a:r>
              <a:rPr lang="ro-RO" sz="1400" dirty="0"/>
              <a:t>Pentru a rezolva asta, este nevoie să adăugăm un block de</a:t>
            </a:r>
            <a:r>
              <a:rPr lang="en-US" sz="1400" dirty="0"/>
              <a:t> wait</a:t>
            </a:r>
            <a:r>
              <a:rPr lang="ro-RO" sz="1400" dirty="0"/>
              <a:t> după resetarea senzorului giroscopic și înainte de block-ul de întoarcere. Aceast lucru se poate realiza în 2 modalități</a:t>
            </a:r>
            <a:r>
              <a:rPr lang="en-US" sz="1400" dirty="0"/>
              <a:t>:</a:t>
            </a:r>
          </a:p>
          <a:p>
            <a:pPr lvl="1"/>
            <a:r>
              <a:rPr lang="ro-RO" sz="1400" dirty="0"/>
              <a:t>Așteaptă până când </a:t>
            </a:r>
            <a:r>
              <a:rPr lang="en-US" sz="1400" dirty="0"/>
              <a:t>yaw angle </a:t>
            </a:r>
            <a:r>
              <a:rPr lang="ro-RO" sz="1400" dirty="0"/>
              <a:t>citește valori aproape de 0</a:t>
            </a:r>
            <a:endParaRPr lang="en-US" sz="1400" dirty="0"/>
          </a:p>
          <a:p>
            <a:pPr lvl="1"/>
            <a:r>
              <a:rPr lang="ro-RO" sz="1400" dirty="0"/>
              <a:t>Așteaptă un interval mic de timp </a:t>
            </a:r>
            <a:r>
              <a:rPr lang="en-US" sz="1400" dirty="0"/>
              <a:t>(</a:t>
            </a:r>
            <a:r>
              <a:rPr lang="ro-RO" sz="1400" dirty="0"/>
              <a:t>cam </a:t>
            </a:r>
            <a:r>
              <a:rPr lang="en-US" sz="1400" dirty="0"/>
              <a:t>0.05 sec</a:t>
            </a:r>
            <a:r>
              <a:rPr lang="ro-RO" sz="1400" dirty="0"/>
              <a:t>u</a:t>
            </a:r>
            <a:r>
              <a:rPr lang="en-US" sz="1400" dirty="0" err="1"/>
              <a:t>nd</a:t>
            </a:r>
            <a:r>
              <a:rPr lang="ro-RO" sz="1400" dirty="0"/>
              <a:t>e pare să funcționeze</a:t>
            </a:r>
            <a:r>
              <a:rPr lang="en-US" sz="1400" dirty="0"/>
              <a:t>)</a:t>
            </a:r>
          </a:p>
          <a:p>
            <a:r>
              <a:rPr lang="en-US" sz="1400" dirty="0">
                <a:solidFill>
                  <a:srgbClr val="FF0000"/>
                </a:solidFill>
              </a:rPr>
              <a:t>Not</a:t>
            </a:r>
            <a:r>
              <a:rPr lang="ro-RO" sz="1400" dirty="0">
                <a:solidFill>
                  <a:srgbClr val="FF0000"/>
                </a:solidFill>
              </a:rPr>
              <a:t>ă</a:t>
            </a:r>
            <a:r>
              <a:rPr lang="en-US" sz="1400" dirty="0">
                <a:solidFill>
                  <a:srgbClr val="FF0000"/>
                </a:solidFill>
              </a:rPr>
              <a:t>: </a:t>
            </a:r>
            <a:r>
              <a:rPr lang="ro-RO" sz="1400" dirty="0">
                <a:solidFill>
                  <a:srgbClr val="FF0000"/>
                </a:solidFill>
              </a:rPr>
              <a:t>Este posibil ca unele din soluțiile furnizare în această lecție sau în alte lecții care implică întoarceri sau senzorul giroscopic, să nu conțină block-ul de WAIT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ro-RO" sz="1400" dirty="0">
                <a:solidFill>
                  <a:srgbClr val="FF0000"/>
                </a:solidFill>
              </a:rPr>
              <a:t>Codul va funcționa așa cum s-a intenționat din moment ce senzorul giroscopic este resetat la  începutul tuturor programelor automat</a:t>
            </a:r>
            <a:r>
              <a:rPr lang="en-US" sz="1400" dirty="0">
                <a:solidFill>
                  <a:srgbClr val="FF0000"/>
                </a:solidFill>
              </a:rPr>
              <a:t>,</a:t>
            </a:r>
            <a:r>
              <a:rPr lang="ro-RO" sz="1400" dirty="0">
                <a:solidFill>
                  <a:srgbClr val="FF0000"/>
                </a:solidFill>
              </a:rPr>
              <a:t> dar este posibil să ai nevoie să utilizezi una din aceste 2 metode până când eroarea va fi corectată printr-un update de soft.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93738-00C4-1783-DE5A-A81F1CC5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Prime Lessons (primelessons.org) CC-BY-NC-SA.  (Last edit: 7/26/2023)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ED9BE-A903-4408-191C-3880D5E7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F3E31-4E2F-0342-7D0B-3868F95DA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37" y="4013223"/>
            <a:ext cx="1961979" cy="1146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25169E-911C-61CB-97EE-31ED1F789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669" y="2506418"/>
            <a:ext cx="3365395" cy="95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8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AEF8-6917-4792-9527-2EC4D49D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provocarea</a:t>
            </a:r>
            <a:r>
              <a:rPr lang="en-US" dirty="0"/>
              <a:t> 1 Solu</a:t>
            </a:r>
            <a:r>
              <a:rPr lang="ro-RO" dirty="0"/>
              <a:t>ția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77B8E-018D-430B-B156-258226AC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US"/>
              <a:t>Copyright © 2023 Prime Lessons (primelessons.org) CC-BY-NC-SA.  (Last edit: 7/26/2023)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71F25-C8DB-4A5A-A61B-5802BD5C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A9B196-86D4-2F13-8C2F-DDCBE34AE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668" y="1263373"/>
            <a:ext cx="4367238" cy="453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4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0501881-3B64-CE7E-5F5F-29FAAE450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122" y="2415365"/>
            <a:ext cx="3084823" cy="3129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B52C7C-D709-F834-DA5C-DC0E380FA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25" y="2418182"/>
            <a:ext cx="3013125" cy="3131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6070FB-BEBF-43D6-8D0F-CFB87568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Întoarcerea</a:t>
            </a:r>
            <a:r>
              <a:rPr lang="en-US" dirty="0"/>
              <a:t> RIGHT Vs. </a:t>
            </a:r>
            <a:r>
              <a:rPr lang="ro-RO" dirty="0"/>
              <a:t> Întoarcerea stânga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717EA9-E217-4AB7-9358-AD920AA61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2" cy="1252889"/>
          </a:xfrm>
        </p:spPr>
        <p:txBody>
          <a:bodyPr>
            <a:normAutofit fontScale="92500" lnSpcReduction="20000"/>
          </a:bodyPr>
          <a:lstStyle/>
          <a:p>
            <a:r>
              <a:rPr lang="ro-RO" dirty="0"/>
              <a:t>Pentru a schimba direcția întoarcerii, tu trebuie să</a:t>
            </a:r>
            <a:r>
              <a:rPr lang="en-US" dirty="0"/>
              <a:t>:</a:t>
            </a:r>
          </a:p>
          <a:p>
            <a:pPr marL="666900" lvl="1" indent="-342900">
              <a:buFont typeface="+mj-lt"/>
              <a:buAutoNum type="arabicPeriod"/>
            </a:pPr>
            <a:r>
              <a:rPr lang="ro-RO" dirty="0"/>
              <a:t>Schimbi ce roată să se învârtă</a:t>
            </a:r>
            <a:endParaRPr lang="en-US" dirty="0"/>
          </a:p>
          <a:p>
            <a:pPr marL="666900" lvl="1" indent="-342900">
              <a:buFont typeface="+mj-lt"/>
              <a:buAutoNum type="arabicPeriod"/>
            </a:pPr>
            <a:r>
              <a:rPr lang="ro-RO" dirty="0"/>
              <a:t>Unghiul final trebuie să fie </a:t>
            </a:r>
            <a:r>
              <a:rPr lang="en-US" dirty="0"/>
              <a:t>-90 </a:t>
            </a:r>
            <a:r>
              <a:rPr lang="ro-RO" dirty="0"/>
              <a:t>de grade în loc de </a:t>
            </a:r>
            <a:r>
              <a:rPr lang="en-US" dirty="0"/>
              <a:t>90 </a:t>
            </a:r>
            <a:r>
              <a:rPr lang="ro-RO" dirty="0"/>
              <a:t>de grade</a:t>
            </a:r>
            <a:endParaRPr lang="en-US" dirty="0"/>
          </a:p>
          <a:p>
            <a:pPr marL="666900" lvl="1" indent="-342900">
              <a:buFont typeface="+mj-lt"/>
              <a:buAutoNum type="arabicPeriod"/>
            </a:pPr>
            <a:r>
              <a:rPr lang="ro-RO" dirty="0"/>
              <a:t>Comparația ar trebui să fie </a:t>
            </a:r>
            <a:r>
              <a:rPr lang="en-US" dirty="0"/>
              <a:t>“&lt;“ instead of “&gt;”</a:t>
            </a:r>
            <a:r>
              <a:rPr lang="ro-RO" dirty="0"/>
              <a:t>din moment ce unghiul descrește în loc să crească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1069-D297-4581-9BE6-3CDB26C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US"/>
              <a:t>Copyright © 2023 Prime Lessons (primelessons.org) CC-BY-NC-SA.  (Last edit: 7/26/2023)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F5DDD-258F-43A2-8EB6-D066E501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BE9D6-1D67-43EE-9095-0550AF28047A}"/>
              </a:ext>
            </a:extLst>
          </p:cNvPr>
          <p:cNvSpPr/>
          <p:nvPr/>
        </p:nvSpPr>
        <p:spPr>
          <a:xfrm>
            <a:off x="2824480" y="3345237"/>
            <a:ext cx="549059" cy="396633"/>
          </a:xfrm>
          <a:prstGeom prst="rect">
            <a:avLst/>
          </a:prstGeom>
          <a:noFill/>
          <a:ln w="38100">
            <a:solidFill>
              <a:srgbClr val="13B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EF16EF-0772-4A79-BBE0-509C36A43DAC}"/>
              </a:ext>
            </a:extLst>
          </p:cNvPr>
          <p:cNvSpPr/>
          <p:nvPr/>
        </p:nvSpPr>
        <p:spPr>
          <a:xfrm>
            <a:off x="6992530" y="3342246"/>
            <a:ext cx="529514" cy="396633"/>
          </a:xfrm>
          <a:prstGeom prst="rect">
            <a:avLst/>
          </a:prstGeom>
          <a:noFill/>
          <a:ln w="38100">
            <a:solidFill>
              <a:srgbClr val="13B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3F8A2-EAF3-4C95-ACB3-586D181CFC3B}"/>
              </a:ext>
            </a:extLst>
          </p:cNvPr>
          <p:cNvSpPr txBox="1"/>
          <p:nvPr/>
        </p:nvSpPr>
        <p:spPr>
          <a:xfrm>
            <a:off x="1979642" y="5606473"/>
            <a:ext cx="120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Turn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C201D-5833-4334-A22D-6FCAC291A02B}"/>
              </a:ext>
            </a:extLst>
          </p:cNvPr>
          <p:cNvSpPr txBox="1"/>
          <p:nvPr/>
        </p:nvSpPr>
        <p:spPr>
          <a:xfrm>
            <a:off x="6196935" y="5610969"/>
            <a:ext cx="120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Turn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9FC711-8248-45E2-8835-FC22D7C01E07}"/>
              </a:ext>
            </a:extLst>
          </p:cNvPr>
          <p:cNvSpPr/>
          <p:nvPr/>
        </p:nvSpPr>
        <p:spPr>
          <a:xfrm>
            <a:off x="3353343" y="4546628"/>
            <a:ext cx="665122" cy="462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79DEE1-CF92-4C2E-A853-0E299A7FD0F3}"/>
              </a:ext>
            </a:extLst>
          </p:cNvPr>
          <p:cNvSpPr/>
          <p:nvPr/>
        </p:nvSpPr>
        <p:spPr>
          <a:xfrm>
            <a:off x="7560479" y="4546628"/>
            <a:ext cx="665122" cy="462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895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1504</TotalTime>
  <Words>1492</Words>
  <Application>Microsoft Office PowerPoint</Application>
  <PresentationFormat>On-screen Show (4:3)</PresentationFormat>
  <Paragraphs>150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Helvetica Neue</vt:lpstr>
      <vt:lpstr>Wingdings 2</vt:lpstr>
      <vt:lpstr>Dividend</vt:lpstr>
      <vt:lpstr>Întoarcerile utilizând senzorul giroscopic</vt:lpstr>
      <vt:lpstr>Obiectivele lecției</vt:lpstr>
      <vt:lpstr>BLOCK-urile de care ai nevoie în această lecție</vt:lpstr>
      <vt:lpstr>Orientarea robotului: YAW, PITCH and ROLL</vt:lpstr>
      <vt:lpstr>Utilizarea senzorului giroscopic pentru întoarceri</vt:lpstr>
      <vt:lpstr>provocarea I</vt:lpstr>
      <vt:lpstr>Eroarea din SPIKE 3</vt:lpstr>
      <vt:lpstr>provocarea 1 Soluția</vt:lpstr>
      <vt:lpstr>Întoarcerea RIGHT Vs.  Întoarcerea stânga</vt:lpstr>
      <vt:lpstr>Sunt 2 modalități de întoarceri pe care le poți face</vt:lpstr>
      <vt:lpstr>Cum să întorci pe pivot și cum să întorci Spin pe poziție</vt:lpstr>
      <vt:lpstr>Provocări - intoarceri</vt:lpstr>
      <vt:lpstr>Soluția provocării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Adnim</cp:lastModifiedBy>
  <cp:revision>192</cp:revision>
  <dcterms:created xsi:type="dcterms:W3CDTF">2016-07-04T02:35:12Z</dcterms:created>
  <dcterms:modified xsi:type="dcterms:W3CDTF">2023-08-20T09:14:10Z</dcterms:modified>
</cp:coreProperties>
</file>