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74" r:id="rId4"/>
  </p:sldMasterIdLst>
  <p:notesMasterIdLst>
    <p:notesMasterId r:id="rId19"/>
  </p:notesMasterIdLst>
  <p:handoutMasterIdLst>
    <p:handoutMasterId r:id="rId20"/>
  </p:handoutMasterIdLst>
  <p:sldIdLst>
    <p:sldId id="414" r:id="rId5"/>
    <p:sldId id="413" r:id="rId6"/>
    <p:sldId id="300" r:id="rId7"/>
    <p:sldId id="423" r:id="rId8"/>
    <p:sldId id="409" r:id="rId9"/>
    <p:sldId id="433" r:id="rId10"/>
    <p:sldId id="436" r:id="rId11"/>
    <p:sldId id="260" r:id="rId12"/>
    <p:sldId id="437" r:id="rId13"/>
    <p:sldId id="428" r:id="rId14"/>
    <p:sldId id="426" r:id="rId15"/>
    <p:sldId id="429" r:id="rId16"/>
    <p:sldId id="430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6327" autoAdjust="0"/>
  </p:normalViewPr>
  <p:slideViewPr>
    <p:cSldViewPr snapToGrid="0" snapToObjects="1"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70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165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76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021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09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39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91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youtu.be/hGxExDqMg8s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47BAE-D29C-425F-A66E-2818156CC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3041182"/>
            <a:ext cx="8584534" cy="895297"/>
          </a:xfrm>
        </p:spPr>
        <p:txBody>
          <a:bodyPr/>
          <a:lstStyle/>
          <a:p>
            <a:r>
              <a:rPr lang="ro-RO" dirty="0"/>
              <a:t>Mișcarea drept înainte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Sanjay and Arvind Seshan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6CC3D6-29F8-4EF8-D2E4-67484A4EE2E0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Block-urile </a:t>
            </a:r>
            <a:r>
              <a:rPr lang="en-US" dirty="0"/>
              <a:t>Start Moving </a:t>
            </a:r>
            <a:r>
              <a:rPr lang="ro-RO" dirty="0"/>
              <a:t>și</a:t>
            </a:r>
            <a:r>
              <a:rPr lang="en-US" dirty="0"/>
              <a:t> Stop 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76" y="1524318"/>
            <a:ext cx="4622598" cy="473692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dirty="0"/>
              <a:t>În paleta de block-uri sunt 4 blocuri suplimentare la Movement.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dirty="0"/>
              <a:t>Block-urile de </a:t>
            </a:r>
            <a:r>
              <a:rPr lang="en-US" dirty="0"/>
              <a:t>Start moving</a:t>
            </a:r>
            <a:r>
              <a:rPr lang="ro-RO" dirty="0"/>
              <a:t> vor porni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b="1" dirty="0"/>
              <a:t>on</a:t>
            </a:r>
            <a:r>
              <a:rPr lang="ro-RO" b="1" dirty="0"/>
              <a:t>) </a:t>
            </a:r>
            <a:r>
              <a:rPr lang="ro-RO" dirty="0"/>
              <a:t>motoarele de tracțiune</a:t>
            </a:r>
            <a:r>
              <a:rPr lang="en-US" dirty="0"/>
              <a:t> </a:t>
            </a:r>
            <a:r>
              <a:rPr lang="ro-RO" dirty="0"/>
              <a:t>și va da putere la viteza specificată</a:t>
            </a:r>
            <a:r>
              <a:rPr lang="en-US" dirty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ro-RO" dirty="0"/>
              <a:t>Aceste block-uri nu au durată sau distanță.</a:t>
            </a:r>
            <a:r>
              <a:rPr lang="en-US" dirty="0"/>
              <a:t> </a:t>
            </a:r>
            <a:r>
              <a:rPr lang="ro-RO" dirty="0"/>
              <a:t>După pornirea motoarelor programul se mută pe execuția block-ului următor.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dirty="0"/>
              <a:t>Motorul va continua să meargă până când se oprește sau este controlat de alt block.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dirty="0"/>
              <a:t>Block-ul </a:t>
            </a:r>
            <a:r>
              <a:rPr lang="en-US" dirty="0"/>
              <a:t>Stop </a:t>
            </a:r>
            <a:r>
              <a:rPr lang="ro-RO" dirty="0"/>
              <a:t>M</a:t>
            </a:r>
            <a:r>
              <a:rPr lang="en-US" dirty="0" err="1"/>
              <a:t>oving</a:t>
            </a:r>
            <a:r>
              <a:rPr lang="en-US" dirty="0"/>
              <a:t> </a:t>
            </a:r>
            <a:r>
              <a:rPr lang="ro-RO" dirty="0"/>
              <a:t>va opri mișcarea motoarelor indiferent de ce acțiune se află la momentul respectiv în execuție.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82ACD-F1EC-47F7-B4BA-55693BC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Screen Shot 2019-12-21 at 3.54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/>
          <a:stretch/>
        </p:blipFill>
        <p:spPr>
          <a:xfrm>
            <a:off x="552162" y="4684090"/>
            <a:ext cx="1674451" cy="743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4FBE1-6743-884E-AC89-801158F5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2" y="2692766"/>
            <a:ext cx="2479588" cy="681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472CD-098B-6A44-9029-E7CAF22A5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62" y="3699846"/>
            <a:ext cx="3158401" cy="658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9D80E-751F-77E0-3828-B0FA68DC0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62" y="1726694"/>
            <a:ext cx="1981564" cy="6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BAB6AC-3EFC-3A52-8F88-45BC31E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26" y="1542897"/>
            <a:ext cx="4553184" cy="920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Block-ul </a:t>
            </a:r>
            <a:r>
              <a:rPr lang="en-US" dirty="0"/>
              <a:t>Start Moving </a:t>
            </a:r>
            <a:r>
              <a:rPr lang="ro-RO" dirty="0"/>
              <a:t>la o viteză </a:t>
            </a:r>
            <a:r>
              <a:rPr lang="en-US" dirty="0"/>
              <a:t>(“Move Tank”)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3361328"/>
            <a:ext cx="8703532" cy="1827530"/>
          </a:xfrm>
        </p:spPr>
        <p:txBody>
          <a:bodyPr>
            <a:normAutofit/>
          </a:bodyPr>
          <a:lstStyle/>
          <a:p>
            <a:r>
              <a:rPr lang="ro-RO" dirty="0"/>
              <a:t>În acest block, poți controla viteza celor 2 motoare independent</a:t>
            </a:r>
            <a:r>
              <a:rPr lang="en-US" dirty="0"/>
              <a:t>.  </a:t>
            </a:r>
            <a:r>
              <a:rPr lang="ro-RO" dirty="0"/>
              <a:t>Aceasta este de obicei numită control de tip </a:t>
            </a:r>
            <a:r>
              <a:rPr lang="en-US" dirty="0"/>
              <a:t>tank.</a:t>
            </a:r>
          </a:p>
          <a:p>
            <a:r>
              <a:rPr lang="ro-RO" dirty="0"/>
              <a:t>Acest block poate fi adăugat la Paleta de block-uri utilizând Extensiile. Este in Paleta de M</a:t>
            </a:r>
            <a:r>
              <a:rPr lang="en-US" dirty="0"/>
              <a:t>ore Movement.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0704-5C0C-A942-81C6-9C6A836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E4F0-D83D-404C-8F51-49520D6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3508895" y="2382728"/>
            <a:ext cx="207331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Vitezele roților Stânga și dreapta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B3577-6176-488F-BC65-48F339813716}"/>
              </a:ext>
            </a:extLst>
          </p:cNvPr>
          <p:cNvSpPr/>
          <p:nvPr/>
        </p:nvSpPr>
        <p:spPr>
          <a:xfrm>
            <a:off x="5994190" y="1367664"/>
            <a:ext cx="2884602" cy="1827530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</a:t>
            </a:r>
            <a:r>
              <a:rPr lang="ro-RO" b="1" u="sng" dirty="0">
                <a:solidFill>
                  <a:schemeClr val="tx1"/>
                </a:solidFill>
              </a:rPr>
              <a:t>ări </a:t>
            </a:r>
            <a:r>
              <a:rPr lang="en-US" b="1" u="sng" dirty="0">
                <a:solidFill>
                  <a:schemeClr val="tx1"/>
                </a:solidFill>
              </a:rPr>
              <a:t> in </a:t>
            </a:r>
            <a:r>
              <a:rPr lang="en-US" b="1" u="sng" dirty="0" err="1">
                <a:solidFill>
                  <a:schemeClr val="tx1"/>
                </a:solidFill>
              </a:rPr>
              <a:t>Configura</a:t>
            </a:r>
            <a:r>
              <a:rPr lang="ro-RO" b="1" u="sng" dirty="0">
                <a:solidFill>
                  <a:schemeClr val="tx1"/>
                </a:solidFill>
              </a:rPr>
              <a:t>ție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o-RO" dirty="0">
                <a:solidFill>
                  <a:schemeClr val="tx1"/>
                </a:solidFill>
              </a:rPr>
              <a:t>Pentru a utiliza acest b</a:t>
            </a:r>
            <a:r>
              <a:rPr lang="en-US" dirty="0">
                <a:solidFill>
                  <a:schemeClr val="tx1"/>
                </a:solidFill>
              </a:rPr>
              <a:t>lock </a:t>
            </a:r>
            <a:r>
              <a:rPr lang="ro-RO" dirty="0">
                <a:solidFill>
                  <a:schemeClr val="tx1"/>
                </a:solidFill>
              </a:rPr>
              <a:t>vei seta porturile de motoare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ro-RO" dirty="0">
                <a:solidFill>
                  <a:schemeClr val="tx1"/>
                </a:solidFill>
              </a:rPr>
              <a:t>vezi lecția </a:t>
            </a:r>
            <a:r>
              <a:rPr lang="en-US" dirty="0">
                <a:solidFill>
                  <a:schemeClr val="tx1"/>
                </a:solidFill>
              </a:rPr>
              <a:t>Configuring Robot Movement)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73E90-4231-4DB4-9CA0-05C9AE0FB43D}"/>
              </a:ext>
            </a:extLst>
          </p:cNvPr>
          <p:cNvSpPr txBox="1"/>
          <p:nvPr/>
        </p:nvSpPr>
        <p:spPr>
          <a:xfrm>
            <a:off x="175260" y="5246306"/>
            <a:ext cx="880182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În lecțiile noastre</a:t>
            </a:r>
            <a:r>
              <a:rPr lang="en-US" dirty="0"/>
              <a:t>, </a:t>
            </a:r>
            <a:r>
              <a:rPr lang="ro-RO" dirty="0"/>
              <a:t>vom utiliza controlul de tip tank</a:t>
            </a:r>
            <a:r>
              <a:rPr lang="en-US" dirty="0"/>
              <a:t>(slide 6) </a:t>
            </a:r>
            <a:r>
              <a:rPr lang="ro-RO" dirty="0"/>
              <a:t>sau înainte/înapoi</a:t>
            </a:r>
            <a:r>
              <a:rPr lang="en-US" dirty="0"/>
              <a:t>(slide 3) </a:t>
            </a:r>
            <a:br>
              <a:rPr lang="en-US" dirty="0"/>
            </a:br>
            <a:r>
              <a:rPr lang="ro-RO" dirty="0"/>
              <a:t>din moment ce puterea dată în fiecare roată este mai </a:t>
            </a:r>
            <a:r>
              <a:rPr lang="en-US" dirty="0"/>
              <a:t>explicit</a:t>
            </a:r>
            <a:r>
              <a:rPr lang="ro-RO" dirty="0"/>
              <a:t>ă.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378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D0A-B1A8-294A-83FE-A85B287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Block-urile </a:t>
            </a:r>
            <a:r>
              <a:rPr lang="en-US" dirty="0"/>
              <a:t>Wait </a:t>
            </a:r>
            <a:r>
              <a:rPr lang="ro-RO" dirty="0"/>
              <a:t>și provocarea </a:t>
            </a:r>
            <a:r>
              <a:rPr lang="en-US" dirty="0"/>
              <a:t>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47-7A3C-D645-B1B9-77704CE0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2902155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Din moment ce block-urile de </a:t>
            </a:r>
            <a:r>
              <a:rPr lang="en-US" dirty="0"/>
              <a:t> Start </a:t>
            </a:r>
            <a:r>
              <a:rPr lang="ro-RO" dirty="0"/>
              <a:t>și </a:t>
            </a:r>
            <a:r>
              <a:rPr lang="en-US" dirty="0"/>
              <a:t>Stop Moving </a:t>
            </a:r>
            <a:r>
              <a:rPr lang="ro-RO" dirty="0"/>
              <a:t>sunt executate instantaneu</a:t>
            </a:r>
            <a:r>
              <a:rPr lang="en-US" dirty="0"/>
              <a:t>, </a:t>
            </a:r>
            <a:r>
              <a:rPr lang="ro-RO" dirty="0"/>
              <a:t>ele trebuie utilizate împreună cu alte block-uri pentru a fi utile. Un mod comun de utilizare este acela împreună cu block-ul de </a:t>
            </a:r>
            <a:r>
              <a:rPr lang="en-US" dirty="0"/>
              <a:t>,,Wait’’. </a:t>
            </a:r>
            <a:r>
              <a:rPr lang="ro-RO" dirty="0"/>
              <a:t> Block-ul de </a:t>
            </a:r>
            <a:r>
              <a:rPr lang="en-US" dirty="0"/>
              <a:t>Wait Blocks </a:t>
            </a:r>
            <a:r>
              <a:rPr lang="ro-RO" dirty="0"/>
              <a:t>oprește execuția programului până când se întâmplă alt eveniment</a:t>
            </a:r>
            <a:r>
              <a:rPr lang="en-US" dirty="0"/>
              <a:t>. </a:t>
            </a:r>
            <a:r>
              <a:rPr lang="ro-RO" dirty="0"/>
              <a:t> Lecțiile despre senzori acoperă explicațiile despre block-urile de W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ro-RO" dirty="0"/>
              <a:t>mai în detaliu</a:t>
            </a:r>
            <a:r>
              <a:rPr lang="en-US" dirty="0"/>
              <a:t>.</a:t>
            </a:r>
          </a:p>
          <a:p>
            <a:r>
              <a:rPr lang="ro-RO" dirty="0"/>
              <a:t>Deocamdată vom folosi comanda ,,</a:t>
            </a:r>
            <a:r>
              <a:rPr lang="en-US" dirty="0"/>
              <a:t>Wait for Seconds’’</a:t>
            </a:r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Robotul va lua acest block și numărul de secunde introdus și va executa.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1362-5AE5-9F49-B591-B26344D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D1E1-A72B-49F7-9DF4-97A6AC8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29647-AD6C-5741-9512-9A68CE99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9" y="2848746"/>
            <a:ext cx="1747295" cy="662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936001-85C7-4EC8-B5D8-7A668A3E3719}"/>
              </a:ext>
            </a:extLst>
          </p:cNvPr>
          <p:cNvSpPr/>
          <p:nvPr/>
        </p:nvSpPr>
        <p:spPr>
          <a:xfrm>
            <a:off x="444380" y="4383993"/>
            <a:ext cx="8366333" cy="1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2800" dirty="0">
                <a:solidFill>
                  <a:schemeClr val="tx1"/>
                </a:solidFill>
              </a:rPr>
              <a:t>Provocarea</a:t>
            </a:r>
            <a:r>
              <a:rPr lang="en-US" sz="2800" dirty="0">
                <a:solidFill>
                  <a:schemeClr val="tx1"/>
                </a:solidFill>
              </a:rPr>
              <a:t> III: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ro-RO" sz="2400" dirty="0">
                <a:solidFill>
                  <a:schemeClr val="tx1"/>
                </a:solidFill>
              </a:rPr>
              <a:t>tilizarea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block-urilor </a:t>
            </a:r>
            <a:r>
              <a:rPr lang="en-US" sz="2400" dirty="0">
                <a:solidFill>
                  <a:schemeClr val="tx1"/>
                </a:solidFill>
              </a:rPr>
              <a:t>Start Moving, Stop Moving </a:t>
            </a:r>
            <a:r>
              <a:rPr lang="ro-RO" sz="2400" dirty="0">
                <a:solidFill>
                  <a:schemeClr val="tx1"/>
                </a:solidFill>
              </a:rPr>
              <a:t>și</a:t>
            </a:r>
            <a:r>
              <a:rPr lang="en-US" sz="2400" dirty="0">
                <a:solidFill>
                  <a:schemeClr val="tx1"/>
                </a:solidFill>
              </a:rPr>
              <a:t> Wait </a:t>
            </a:r>
            <a:r>
              <a:rPr lang="ro-RO" sz="2400" dirty="0">
                <a:solidFill>
                  <a:schemeClr val="tx1"/>
                </a:solidFill>
              </a:rPr>
              <a:t>v</a:t>
            </a:r>
            <a:r>
              <a:rPr lang="en-US" sz="2400" dirty="0">
                <a:solidFill>
                  <a:schemeClr val="tx1"/>
                </a:solidFill>
              </a:rPr>
              <a:t>or</a:t>
            </a:r>
            <a:r>
              <a:rPr lang="ro-RO" sz="2400" dirty="0">
                <a:solidFill>
                  <a:schemeClr val="tx1"/>
                </a:solidFill>
              </a:rPr>
              <a:t> face ca robotul să meargă înainte pentru 3 secunde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74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E38-CA95-4858-B9E6-F6BB09B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III: </a:t>
            </a:r>
            <a:r>
              <a:rPr lang="ro-RO" dirty="0"/>
              <a:t>mișcarea înainte pentru 3 secunde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320-50AE-4E8D-B71F-6F0EAF08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27298"/>
            <a:ext cx="8746864" cy="565297"/>
          </a:xfrm>
        </p:spPr>
        <p:txBody>
          <a:bodyPr>
            <a:normAutofit/>
          </a:bodyPr>
          <a:lstStyle/>
          <a:p>
            <a:r>
              <a:rPr lang="ro-RO" dirty="0"/>
              <a:t>Poți mișca robotul 3 secunde utilizând doar block-urile </a:t>
            </a:r>
            <a:r>
              <a:rPr lang="en-US" dirty="0"/>
              <a:t>Start Moving </a:t>
            </a:r>
            <a:r>
              <a:rPr lang="ro-RO" dirty="0"/>
              <a:t>și</a:t>
            </a:r>
            <a:r>
              <a:rPr lang="en-US" dirty="0"/>
              <a:t> Wait?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7615-8139-9344-8602-E82DD2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3C0D-4F2D-42F7-886A-492897A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622F6-3847-4825-BD78-99B3DDCD3942}"/>
              </a:ext>
            </a:extLst>
          </p:cNvPr>
          <p:cNvSpPr txBox="1">
            <a:spLocks/>
          </p:cNvSpPr>
          <p:nvPr/>
        </p:nvSpPr>
        <p:spPr>
          <a:xfrm>
            <a:off x="4625903" y="2666705"/>
            <a:ext cx="3730873" cy="2298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Block-urile</a:t>
            </a:r>
            <a:r>
              <a:rPr lang="en-US" dirty="0"/>
              <a:t> Start Moving </a:t>
            </a:r>
            <a:r>
              <a:rPr lang="ro-RO" dirty="0"/>
              <a:t>fac ca robotul să se miște</a:t>
            </a:r>
            <a:endParaRPr lang="en-US" dirty="0"/>
          </a:p>
          <a:p>
            <a:r>
              <a:rPr lang="ro-RO" dirty="0"/>
              <a:t>După pornirea motoarelor, programul începe așteptarea de 3 secunde ca robotul să meargă.</a:t>
            </a:r>
            <a:r>
              <a:rPr lang="en-US" dirty="0"/>
              <a:t> </a:t>
            </a:r>
            <a:r>
              <a:rPr lang="ro-RO" dirty="0"/>
              <a:t>Block-ul </a:t>
            </a:r>
            <a:r>
              <a:rPr lang="en-US" dirty="0"/>
              <a:t>Stop Moving </a:t>
            </a:r>
            <a:r>
              <a:rPr lang="ro-RO" dirty="0"/>
              <a:t>fac robotul să se oprească la trecerea celor 3 secunde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36A37-5108-A0BD-AA2E-8921A404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5" y="2077239"/>
            <a:ext cx="3293147" cy="34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Învățăm cum să facem ca robotul să meargă înainte și înapoi</a:t>
            </a:r>
          </a:p>
          <a:p>
            <a:r>
              <a:rPr lang="ro-RO" dirty="0"/>
              <a:t>Învățăm să utilizăm block-urile de Mișcare</a:t>
            </a:r>
            <a:endParaRPr lang="en-US"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 </a:t>
            </a:r>
            <a:r>
              <a:rPr lang="ro-RO" dirty="0"/>
              <a:t>Deși imaginile din această lecție pot arăta block-urile de </a:t>
            </a:r>
            <a:r>
              <a:rPr lang="en-US" dirty="0"/>
              <a:t>SPIKE Prime, </a:t>
            </a:r>
            <a:r>
              <a:rPr lang="ro-RO" dirty="0"/>
              <a:t>aceleași block-uri de program sunt utilizate și pentru </a:t>
            </a:r>
            <a:r>
              <a:rPr lang="en-US" dirty="0"/>
              <a:t>Robot Inventor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978-D10A-AD43-B291-F6BC2E5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46E1-403B-4B0C-91D8-2ED42A4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A622B8D-FD2F-D880-0A3C-CB0628D2AADE}"/>
              </a:ext>
            </a:extLst>
          </p:cNvPr>
          <p:cNvGrpSpPr/>
          <p:nvPr/>
        </p:nvGrpSpPr>
        <p:grpSpPr>
          <a:xfrm>
            <a:off x="721441" y="1763669"/>
            <a:ext cx="5359675" cy="2616334"/>
            <a:chOff x="1689654" y="-581645"/>
            <a:chExt cx="5359675" cy="261633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571306-14A6-7FB1-F330-BEA564138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9654" y="-581645"/>
              <a:ext cx="5359675" cy="26163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CFEB3-3A68-03B8-5246-36B265B0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2972" y="200712"/>
              <a:ext cx="1219263" cy="60963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BB73B6-E656-3878-CC5C-344B08D67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20"/>
            <a:stretch/>
          </p:blipFill>
          <p:spPr>
            <a:xfrm>
              <a:off x="5142713" y="209314"/>
              <a:ext cx="1903086" cy="154312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Mișcarea pentru o anumită perioadă de timp</a:t>
            </a:r>
            <a:endParaRPr lang="en-US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848039"/>
            <a:ext cx="8430825" cy="1278124"/>
          </a:xfrm>
        </p:spPr>
        <p:txBody>
          <a:bodyPr>
            <a:normAutofit/>
          </a:bodyPr>
          <a:lstStyle/>
          <a:p>
            <a:r>
              <a:rPr lang="ro-RO" dirty="0"/>
              <a:t>Cele mai simple block-uri de mișcare</a:t>
            </a:r>
            <a:r>
              <a:rPr lang="en-US" dirty="0"/>
              <a:t> – </a:t>
            </a:r>
            <a:r>
              <a:rPr lang="ro-RO" dirty="0"/>
              <a:t>oferă control doar asupra direcției și distanței</a:t>
            </a:r>
          </a:p>
          <a:p>
            <a:r>
              <a:rPr lang="ro-RO" dirty="0"/>
              <a:t>Alte </a:t>
            </a:r>
            <a:r>
              <a:rPr lang="en-US" dirty="0"/>
              <a:t>block</a:t>
            </a:r>
            <a:r>
              <a:rPr lang="ro-RO" dirty="0"/>
              <a:t>-uri de mișcare oferă control asupra vitezei și virajelor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C81B-506D-3D44-9337-E4F2B17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38D5-E0B0-4B8A-9078-E5B14AE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32553" y="1435464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</a:t>
            </a:r>
            <a:r>
              <a:rPr lang="ro-RO" dirty="0"/>
              <a:t>tă</a:t>
            </a:r>
            <a:r>
              <a:rPr lang="en-US" dirty="0"/>
              <a:t>/</a:t>
            </a:r>
            <a:r>
              <a:rPr lang="en-US" dirty="0" err="1"/>
              <a:t>Distan</a:t>
            </a:r>
            <a:r>
              <a:rPr lang="ro-RO" dirty="0"/>
              <a:t>ță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0640" y="4097757"/>
            <a:ext cx="217243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Mod de operare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183079" y="1389652"/>
            <a:ext cx="2695713" cy="2017822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</a:t>
            </a:r>
            <a:r>
              <a:rPr lang="ro-RO" b="1" u="sng" dirty="0">
                <a:solidFill>
                  <a:schemeClr val="tx1"/>
                </a:solidFill>
              </a:rPr>
              <a:t>area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ro-RO" b="1" u="sng" dirty="0">
                <a:solidFill>
                  <a:schemeClr val="tx1"/>
                </a:solidFill>
              </a:rPr>
              <a:t>î</a:t>
            </a:r>
            <a:r>
              <a:rPr lang="en-US" b="1" u="sng" dirty="0">
                <a:solidFill>
                  <a:schemeClr val="tx1"/>
                </a:solidFill>
              </a:rPr>
              <a:t>n </a:t>
            </a:r>
            <a:r>
              <a:rPr lang="en-US" b="1" u="sng" dirty="0" err="1">
                <a:solidFill>
                  <a:schemeClr val="tx1"/>
                </a:solidFill>
              </a:rPr>
              <a:t>Configura</a:t>
            </a:r>
            <a:r>
              <a:rPr lang="ro-RO" b="1" u="sng" dirty="0">
                <a:solidFill>
                  <a:schemeClr val="tx1"/>
                </a:solidFill>
              </a:rPr>
              <a:t>ție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o-RO" dirty="0">
                <a:solidFill>
                  <a:schemeClr val="tx1"/>
                </a:solidFill>
              </a:rPr>
              <a:t>Pentru a utiliza acest </a:t>
            </a:r>
            <a:r>
              <a:rPr lang="en-US" dirty="0">
                <a:solidFill>
                  <a:schemeClr val="tx1"/>
                </a:solidFill>
              </a:rPr>
              <a:t>block </a:t>
            </a:r>
            <a:r>
              <a:rPr lang="ro-RO" dirty="0">
                <a:solidFill>
                  <a:schemeClr val="tx1"/>
                </a:solidFill>
              </a:rPr>
              <a:t>trebuie să setezi viteza, modul de stop, porturile motoarelor, mărimea roții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vezi Lecția Configurarea Mișcării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2120629" y="3133481"/>
            <a:ext cx="1445892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Direc</a:t>
            </a:r>
            <a:r>
              <a:rPr lang="ro-RO" dirty="0"/>
              <a:t>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A89D63-1BCB-A5B0-05FC-7B0013934A35}"/>
              </a:ext>
            </a:extLst>
          </p:cNvPr>
          <p:cNvGrpSpPr/>
          <p:nvPr/>
        </p:nvGrpSpPr>
        <p:grpSpPr>
          <a:xfrm>
            <a:off x="1243836" y="1757553"/>
            <a:ext cx="4226279" cy="1862798"/>
            <a:chOff x="676395" y="-503709"/>
            <a:chExt cx="5835950" cy="25722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2D08ED-F5F5-3D9D-0FBD-D2C3226CB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825"/>
            <a:stretch/>
          </p:blipFill>
          <p:spPr>
            <a:xfrm>
              <a:off x="676395" y="-503709"/>
              <a:ext cx="5835950" cy="25722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5790DA-CD36-3D21-98B1-39E177EFE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9510" y="264527"/>
              <a:ext cx="1549480" cy="17971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BB9432-3C99-CABA-3D57-6684D7A1F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46"/>
            <a:stretch/>
          </p:blipFill>
          <p:spPr>
            <a:xfrm>
              <a:off x="4612788" y="214285"/>
              <a:ext cx="1899557" cy="116846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Mișcarea cu direcție și durată</a:t>
            </a:r>
            <a:endParaRPr lang="en-US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4025384"/>
            <a:ext cx="8692398" cy="2338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Aceste</a:t>
            </a:r>
            <a:r>
              <a:rPr lang="en-US" dirty="0"/>
              <a:t> block-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îți permit să controlezi mișcarea pe o anumită distanță  și întoarcerile robotului</a:t>
            </a:r>
            <a:r>
              <a:rPr lang="en-US" dirty="0"/>
              <a:t>. </a:t>
            </a:r>
          </a:p>
          <a:p>
            <a:r>
              <a:rPr lang="ro-RO" dirty="0"/>
              <a:t>Aceste block-uri controlează mișcarea cu o anumită putere la stanga sau la dreapta.</a:t>
            </a:r>
            <a:r>
              <a:rPr lang="en-US" dirty="0"/>
              <a:t> “straight: 0” steering </a:t>
            </a:r>
            <a:r>
              <a:rPr lang="ro-RO" dirty="0"/>
              <a:t>dă putere egală pentru ambele roți și asta va face ca robotul să meargă drept înainte</a:t>
            </a:r>
            <a:r>
              <a:rPr lang="en-US" dirty="0"/>
              <a:t>. </a:t>
            </a:r>
            <a:r>
              <a:rPr lang="ro-RO" dirty="0"/>
              <a:t>dreapta</a:t>
            </a:r>
            <a:r>
              <a:rPr lang="en-US" dirty="0"/>
              <a:t>:100 and </a:t>
            </a:r>
            <a:r>
              <a:rPr lang="ro-RO" dirty="0"/>
              <a:t>stânga</a:t>
            </a:r>
            <a:r>
              <a:rPr lang="en-US" dirty="0"/>
              <a:t>:-100 </a:t>
            </a:r>
            <a:r>
              <a:rPr lang="ro-RO" dirty="0"/>
              <a:t>dă putere maximă  în ambele roți dar în direcții diferite  ceea ce va face robotul să se întoarcă pe poziție stânga sau dreapta</a:t>
            </a:r>
            <a:r>
              <a:rPr lang="en-US" dirty="0"/>
              <a:t>.</a:t>
            </a:r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</a:t>
            </a:r>
            <a:r>
              <a:rPr lang="ro-RO" dirty="0"/>
              <a:t> direcția non-lineară din </a:t>
            </a:r>
            <a:r>
              <a:rPr lang="en-US" dirty="0"/>
              <a:t>SPIKE 2 </a:t>
            </a:r>
            <a:r>
              <a:rPr lang="ro-RO" dirty="0"/>
              <a:t>a fost rezolvată în </a:t>
            </a:r>
            <a:r>
              <a:rPr lang="en-US" dirty="0"/>
              <a:t>SPIKE 3. </a:t>
            </a:r>
            <a:r>
              <a:rPr lang="ro-RO" dirty="0"/>
              <a:t>Vezi (acest video)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this video</a:t>
            </a:r>
            <a:r>
              <a:rPr lang="en-US" dirty="0"/>
              <a:t> </a:t>
            </a:r>
            <a:r>
              <a:rPr lang="ro-RO" dirty="0"/>
              <a:t>pentru mai multe detalii.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A07B9-C9D0-7B43-84AC-75615E0A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SPIKE Prime Lessons (primelessons.org) CC-BY-NC-SA.  (Last edit: 5/11/2023)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3E9A-08AA-4766-887C-2D291AD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5232" y="1382383"/>
            <a:ext cx="193047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</a:t>
            </a:r>
            <a:r>
              <a:rPr lang="ro-RO" dirty="0"/>
              <a:t>tă</a:t>
            </a:r>
            <a:r>
              <a:rPr lang="en-US" dirty="0"/>
              <a:t>/</a:t>
            </a:r>
            <a:r>
              <a:rPr lang="en-US" dirty="0" err="1"/>
              <a:t>Distan</a:t>
            </a:r>
            <a:r>
              <a:rPr lang="ro-RO" dirty="0"/>
              <a:t>ță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2259057" y="3589461"/>
            <a:ext cx="135561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Direc</a:t>
            </a:r>
            <a:r>
              <a:rPr lang="ro-RO" dirty="0"/>
              <a:t>ție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0469" y="3068679"/>
            <a:ext cx="1750828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Mod de operare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6D000-CE4F-4629-873F-983A9302949C}"/>
              </a:ext>
            </a:extLst>
          </p:cNvPr>
          <p:cNvSpPr/>
          <p:nvPr/>
        </p:nvSpPr>
        <p:spPr>
          <a:xfrm>
            <a:off x="6193547" y="1389652"/>
            <a:ext cx="2685246" cy="2017822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</a:t>
            </a:r>
            <a:r>
              <a:rPr lang="ro-RO" b="1" u="sng" dirty="0">
                <a:solidFill>
                  <a:schemeClr val="tx1"/>
                </a:solidFill>
              </a:rPr>
              <a:t>area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ro-RO" b="1" u="sng" dirty="0">
                <a:solidFill>
                  <a:schemeClr val="tx1"/>
                </a:solidFill>
              </a:rPr>
              <a:t>î</a:t>
            </a:r>
            <a:r>
              <a:rPr lang="en-US" b="1" u="sng" dirty="0">
                <a:solidFill>
                  <a:schemeClr val="tx1"/>
                </a:solidFill>
              </a:rPr>
              <a:t>n </a:t>
            </a:r>
            <a:r>
              <a:rPr lang="en-US" b="1" u="sng" dirty="0" err="1">
                <a:solidFill>
                  <a:schemeClr val="tx1"/>
                </a:solidFill>
              </a:rPr>
              <a:t>Configura</a:t>
            </a:r>
            <a:r>
              <a:rPr lang="ro-RO" b="1" u="sng" dirty="0">
                <a:solidFill>
                  <a:schemeClr val="tx1"/>
                </a:solidFill>
              </a:rPr>
              <a:t>ție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o-RO" dirty="0">
                <a:solidFill>
                  <a:schemeClr val="tx1"/>
                </a:solidFill>
              </a:rPr>
              <a:t>Pentru a utiliza acest </a:t>
            </a:r>
            <a:r>
              <a:rPr lang="en-US" dirty="0">
                <a:solidFill>
                  <a:schemeClr val="tx1"/>
                </a:solidFill>
              </a:rPr>
              <a:t>block </a:t>
            </a:r>
            <a:r>
              <a:rPr lang="ro-RO" dirty="0">
                <a:solidFill>
                  <a:schemeClr val="tx1"/>
                </a:solidFill>
              </a:rPr>
              <a:t>trebuie să setezi viteza, modul de stop, porturile motoarelor, mărimea roții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vezi Lecția Configurarea Mișcării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640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Valori negative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18203"/>
            <a:ext cx="8746864" cy="5184221"/>
          </a:xfrm>
        </p:spPr>
        <p:txBody>
          <a:bodyPr>
            <a:normAutofit/>
          </a:bodyPr>
          <a:lstStyle/>
          <a:p>
            <a:r>
              <a:rPr lang="ro-RO" dirty="0"/>
              <a:t>Poți introduce valori negative pentru putere sau distanță.</a:t>
            </a:r>
            <a:endParaRPr lang="en-US" dirty="0"/>
          </a:p>
          <a:p>
            <a:r>
              <a:rPr lang="ro-RO" dirty="0"/>
              <a:t>Asta va face ca robotul să meargă înapoi.</a:t>
            </a:r>
            <a:endParaRPr lang="en-US" dirty="0"/>
          </a:p>
          <a:p>
            <a:r>
              <a:rPr lang="ro-RO" dirty="0"/>
              <a:t>Dacă dai valori negative pentru două dintre caracteristici (e</a:t>
            </a:r>
            <a:r>
              <a:rPr lang="en-US" dirty="0"/>
              <a:t>.g. p</a:t>
            </a:r>
            <a:r>
              <a:rPr lang="ro-RO" dirty="0"/>
              <a:t>utere</a:t>
            </a:r>
            <a:r>
              <a:rPr lang="en-US" dirty="0"/>
              <a:t> </a:t>
            </a:r>
            <a:r>
              <a:rPr lang="ro-RO" dirty="0"/>
              <a:t>și distanță</a:t>
            </a:r>
            <a:r>
              <a:rPr lang="en-US" dirty="0"/>
              <a:t>, </a:t>
            </a:r>
            <a:r>
              <a:rPr lang="ro-RO" dirty="0"/>
              <a:t>sau distanță și direcția înapoi</a:t>
            </a:r>
            <a:r>
              <a:rPr lang="en-US" dirty="0"/>
              <a:t>, </a:t>
            </a:r>
            <a:r>
              <a:rPr lang="ro-RO" dirty="0"/>
              <a:t>robotul va merge înainte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F4E7-EE89-C347-970F-E96D584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D992-7521-4E3E-ADAE-BB7E00E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66" y="3203961"/>
            <a:ext cx="208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rgbClr val="FF0000"/>
                </a:solidFill>
              </a:rPr>
              <a:t>Putere negativă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ro-RO" sz="2000" dirty="0">
                <a:solidFill>
                  <a:srgbClr val="FF0000"/>
                </a:solidFill>
              </a:rPr>
              <a:t>Înapoi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661" y="4807839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900"/>
                </a:solidFill>
              </a:rPr>
              <a:t>P</a:t>
            </a:r>
            <a:r>
              <a:rPr lang="ro-RO" sz="2000" dirty="0">
                <a:solidFill>
                  <a:srgbClr val="00B900"/>
                </a:solidFill>
              </a:rPr>
              <a:t>utere pozitivă</a:t>
            </a:r>
            <a:r>
              <a:rPr lang="en-US" sz="2000" dirty="0">
                <a:solidFill>
                  <a:srgbClr val="00B900"/>
                </a:solidFill>
              </a:rPr>
              <a:t> = </a:t>
            </a:r>
            <a:r>
              <a:rPr lang="ro-RO" sz="2000" dirty="0">
                <a:solidFill>
                  <a:srgbClr val="00B900"/>
                </a:solidFill>
              </a:rPr>
              <a:t>Înainte</a:t>
            </a:r>
            <a:endParaRPr lang="en-US" sz="2000" dirty="0">
              <a:solidFill>
                <a:srgbClr val="00B9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E016-BE62-4BD1-992B-82FC26542DBB}"/>
              </a:ext>
            </a:extLst>
          </p:cNvPr>
          <p:cNvCxnSpPr/>
          <p:nvPr/>
        </p:nvCxnSpPr>
        <p:spPr>
          <a:xfrm>
            <a:off x="7438251" y="4281029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2C973-39E4-417E-B17D-3705DDEFFE7A}"/>
              </a:ext>
            </a:extLst>
          </p:cNvPr>
          <p:cNvGrpSpPr/>
          <p:nvPr/>
        </p:nvGrpSpPr>
        <p:grpSpPr>
          <a:xfrm>
            <a:off x="6239250" y="3595145"/>
            <a:ext cx="1199001" cy="1371767"/>
            <a:chOff x="6507213" y="1384746"/>
            <a:chExt cx="1199001" cy="13717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FEBF5-0E3C-4C88-9AC1-4555E08BEDF5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D62880-A80D-4CE6-9241-61FB1D468B93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5">
                <a:extLst>
                  <a:ext uri="{FF2B5EF4-FFF2-40B4-BE49-F238E27FC236}">
                    <a16:creationId xmlns:a16="http://schemas.microsoft.com/office/drawing/2014/main" id="{B17B35FB-CE7D-48C3-B4BB-D50EFB264F4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5167DA0E-8AE4-480D-BC12-3A1A53209B5A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29A447-A107-4518-B6A5-17A8DEBCA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C9C23-6C40-4D29-9C61-5E5B33B6F835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E8F6F-9AB9-4779-AAB9-D314ADB2EA4E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7B731B5D-4F51-4CA0-B1D3-B9D51BED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3" y="3385407"/>
            <a:ext cx="3417766" cy="25633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C99A6-D095-4C3B-BCC2-8E5F1E9D402A}"/>
              </a:ext>
            </a:extLst>
          </p:cNvPr>
          <p:cNvCxnSpPr>
            <a:cxnSpLocks/>
          </p:cNvCxnSpPr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7AF88-6E53-433D-8342-F8161C3A69D5}"/>
              </a:ext>
            </a:extLst>
          </p:cNvPr>
          <p:cNvCxnSpPr>
            <a:cxnSpLocks/>
          </p:cNvCxnSpPr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8C77-68F2-4089-BC27-8C2C2EF45647}"/>
              </a:ext>
            </a:extLst>
          </p:cNvPr>
          <p:cNvCxnSpPr/>
          <p:nvPr/>
        </p:nvCxnSpPr>
        <p:spPr>
          <a:xfrm>
            <a:off x="5401027" y="427308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26694E-0260-4CB9-B6FF-BF6DF49AD840}"/>
              </a:ext>
            </a:extLst>
          </p:cNvPr>
          <p:cNvSpPr txBox="1"/>
          <p:nvPr/>
        </p:nvSpPr>
        <p:spPr>
          <a:xfrm>
            <a:off x="4456251" y="3493602"/>
            <a:ext cx="192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rgbClr val="FF0000"/>
                </a:solidFill>
              </a:rPr>
              <a:t>Putere negativă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ro-RO" sz="2000" dirty="0">
                <a:solidFill>
                  <a:srgbClr val="FF0000"/>
                </a:solidFill>
              </a:rPr>
              <a:t> Înapoi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B1DAF-97B6-4A6F-AB9D-4F39E63FC260}"/>
              </a:ext>
            </a:extLst>
          </p:cNvPr>
          <p:cNvSpPr txBox="1"/>
          <p:nvPr/>
        </p:nvSpPr>
        <p:spPr>
          <a:xfrm>
            <a:off x="7219213" y="3493602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rgbClr val="00B900"/>
                </a:solidFill>
              </a:rPr>
              <a:t>Putere pozitivă </a:t>
            </a:r>
            <a:r>
              <a:rPr lang="en-US" sz="2000" dirty="0">
                <a:solidFill>
                  <a:srgbClr val="00B900"/>
                </a:solidFill>
              </a:rPr>
              <a:t>= </a:t>
            </a:r>
            <a:r>
              <a:rPr lang="ro-RO" sz="2000" dirty="0">
                <a:solidFill>
                  <a:srgbClr val="00B900"/>
                </a:solidFill>
              </a:rPr>
              <a:t>Înainte</a:t>
            </a:r>
            <a:endParaRPr lang="en-US" sz="2000" dirty="0">
              <a:solidFill>
                <a:srgbClr val="00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31E-1201-4998-B442-987CBE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r>
              <a:rPr lang="ro-RO" dirty="0"/>
              <a:t>înaintare</a:t>
            </a:r>
            <a:r>
              <a:rPr lang="en-US" dirty="0"/>
              <a:t> 10 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442C-A843-40FB-A542-3CC3918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r>
              <a:rPr lang="ro-RO" dirty="0"/>
              <a:t>Mișcă robotul 10 cm înainte</a:t>
            </a:r>
            <a:endParaRPr lang="en-US" dirty="0"/>
          </a:p>
          <a:p>
            <a:r>
              <a:rPr lang="ro-RO" dirty="0"/>
              <a:t>Pași de bază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Configurează-ți robotul 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ro-RO" dirty="0"/>
              <a:t>tilizează block-ul </a:t>
            </a:r>
            <a:r>
              <a:rPr lang="en-US" dirty="0"/>
              <a:t>Movement (Move Tank </a:t>
            </a:r>
            <a:r>
              <a:rPr lang="ro-RO" dirty="0"/>
              <a:t>sau</a:t>
            </a:r>
            <a:r>
              <a:rPr lang="en-US" dirty="0"/>
              <a:t> Move For Duration block) </a:t>
            </a:r>
            <a:r>
              <a:rPr lang="ro-RO" dirty="0"/>
              <a:t>și mișcă robotul înainte 10 cm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CE1F-D85A-40F9-907A-B7F1FE4C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8CF89-1996-4F5D-9A63-FEC12F3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ruler_0_10.jpg">
            <a:extLst>
              <a:ext uri="{FF2B5EF4-FFF2-40B4-BE49-F238E27FC236}">
                <a16:creationId xmlns:a16="http://schemas.microsoft.com/office/drawing/2014/main" id="{6DED3043-D23F-471F-9457-CAB54D18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42" y="4044205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BFD51-A8E7-4A89-8876-9ABB79033EBD}"/>
              </a:ext>
            </a:extLst>
          </p:cNvPr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0FF8D-0EC6-4AB8-8059-B8D060072F92}"/>
              </a:ext>
            </a:extLst>
          </p:cNvPr>
          <p:cNvGrpSpPr/>
          <p:nvPr/>
        </p:nvGrpSpPr>
        <p:grpSpPr>
          <a:xfrm rot="5400000">
            <a:off x="2588720" y="3425008"/>
            <a:ext cx="660559" cy="790597"/>
            <a:chOff x="6310708" y="2223671"/>
            <a:chExt cx="809489" cy="898563"/>
          </a:xfrm>
        </p:grpSpPr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2EE3054-7E19-40DE-AC59-D31CA52E609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876E759B-F669-440B-A52E-A00BD074D03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6602A43-95A9-4B7E-A79A-2FF8A64323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DFED27-6552-4D8F-9EA0-9EAF4BCF9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9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80E8FA-FD5D-4253-B3A9-E1CA2553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85" y="1295486"/>
            <a:ext cx="4324572" cy="3626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58DAC-8B7C-4246-8370-0E4C82E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BB9-7D65-486A-B564-15E1D3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4134759" cy="5082601"/>
          </a:xfrm>
        </p:spPr>
        <p:txBody>
          <a:bodyPr/>
          <a:lstStyle/>
          <a:p>
            <a:r>
              <a:rPr lang="ro-RO" dirty="0"/>
              <a:t>Configurează-ți robotul</a:t>
            </a:r>
            <a:endParaRPr lang="en-US" dirty="0"/>
          </a:p>
          <a:p>
            <a:r>
              <a:rPr lang="ro-RO" dirty="0"/>
              <a:t>Dacă folosești roți mici </a:t>
            </a:r>
            <a:r>
              <a:rPr lang="en-US" dirty="0"/>
              <a:t>SPIKE Prime </a:t>
            </a:r>
            <a:r>
              <a:rPr lang="ro-RO" dirty="0"/>
              <a:t>așa ca pe </a:t>
            </a:r>
            <a:r>
              <a:rPr lang="en-US" dirty="0"/>
              <a:t>Droid Bot IV, set</a:t>
            </a:r>
            <a:r>
              <a:rPr lang="ro-RO" dirty="0"/>
              <a:t>ează o rotație la </a:t>
            </a:r>
            <a:r>
              <a:rPr lang="en-US" dirty="0"/>
              <a:t>17.5cm </a:t>
            </a:r>
            <a:r>
              <a:rPr lang="ro-RO" dirty="0"/>
              <a:t>ca în imaginea din dreapta</a:t>
            </a:r>
            <a:endParaRPr lang="en-US" dirty="0"/>
          </a:p>
          <a:p>
            <a:r>
              <a:rPr lang="ro-RO" dirty="0"/>
              <a:t>Dacă folosești roți mari </a:t>
            </a:r>
            <a:r>
              <a:rPr lang="en-US" dirty="0"/>
              <a:t>SPIKE Prime </a:t>
            </a:r>
            <a:r>
              <a:rPr lang="ro-RO" dirty="0"/>
              <a:t>ca pe </a:t>
            </a:r>
            <a:r>
              <a:rPr lang="en-US" dirty="0"/>
              <a:t>ADB, </a:t>
            </a:r>
            <a:r>
              <a:rPr lang="ro-RO" dirty="0"/>
              <a:t>amintește-ți să setezi o rotație la </a:t>
            </a:r>
            <a:r>
              <a:rPr lang="en-US" dirty="0"/>
              <a:t>27.6cm</a:t>
            </a:r>
          </a:p>
          <a:p>
            <a:r>
              <a:rPr lang="ro-RO" dirty="0"/>
              <a:t>Mișcă robotul 1</a:t>
            </a:r>
            <a:r>
              <a:rPr lang="en-US" dirty="0"/>
              <a:t>0 cm. </a:t>
            </a:r>
            <a:r>
              <a:rPr lang="ro-RO" dirty="0"/>
              <a:t> Același mod de setare a numărului de cm este disponibil și în alte block-uri de mișcare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9F01-22AB-497B-8D19-F0955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A9C0-043C-4412-AAA1-634929C8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</a:t>
            </a:r>
            <a:r>
              <a:rPr lang="en-US" dirty="0"/>
              <a:t> II: </a:t>
            </a:r>
            <a:r>
              <a:rPr lang="ro-RO" dirty="0"/>
              <a:t>mișcarea înainte și înapoi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4749"/>
            <a:ext cx="4555958" cy="4373563"/>
          </a:xfrm>
        </p:spPr>
        <p:txBody>
          <a:bodyPr>
            <a:normAutofit/>
          </a:bodyPr>
          <a:lstStyle/>
          <a:p>
            <a:r>
              <a:rPr lang="ro-RO" dirty="0"/>
              <a:t>Mișcă robotul înainte de la linia de start până la linia de final </a:t>
            </a:r>
            <a:r>
              <a:rPr lang="en-US" dirty="0"/>
              <a:t>(1) </a:t>
            </a:r>
            <a:r>
              <a:rPr lang="ro-RO" dirty="0"/>
              <a:t>și înapoi până la linia de start</a:t>
            </a:r>
            <a:r>
              <a:rPr lang="en-US" dirty="0"/>
              <a:t> (2)</a:t>
            </a:r>
          </a:p>
          <a:p>
            <a:r>
              <a:rPr lang="ro-RO" dirty="0"/>
              <a:t>Pași de bază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Configurează robotul</a:t>
            </a:r>
            <a:endParaRPr lang="en-US" dirty="0"/>
          </a:p>
          <a:p>
            <a:pPr lvl="1"/>
            <a:r>
              <a:rPr lang="ro-RO" dirty="0"/>
              <a:t>Utilizează block-ul </a:t>
            </a:r>
            <a:r>
              <a:rPr lang="en-US" dirty="0"/>
              <a:t>Movement Block </a:t>
            </a:r>
            <a:r>
              <a:rPr lang="ro-RO" dirty="0"/>
              <a:t>și mișcă robotul înainte până la distanța dorită (4</a:t>
            </a:r>
            <a:r>
              <a:rPr lang="en-US" dirty="0"/>
              <a:t>0cm)</a:t>
            </a:r>
          </a:p>
          <a:p>
            <a:pPr lvl="1"/>
            <a:r>
              <a:rPr lang="ro-RO" dirty="0"/>
              <a:t>Utilizează același block </a:t>
            </a:r>
            <a:r>
              <a:rPr lang="en-US" dirty="0"/>
              <a:t>Movement </a:t>
            </a:r>
            <a:r>
              <a:rPr lang="ro-RO" dirty="0"/>
              <a:t>să miști robotul înapoi pânăla destinația dorită (4</a:t>
            </a:r>
            <a:r>
              <a:rPr lang="en-US" dirty="0"/>
              <a:t>0cm)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43568-9331-7A48-9D07-C332D71B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6FDDF9-C34F-4F2C-BD11-22A9D9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rgbClr val="00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6784" y="3438897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596" y="3471417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FINAL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5F964-DE18-4BBC-BE30-ADC7BFE6EA73}"/>
              </a:ext>
            </a:extLst>
          </p:cNvPr>
          <p:cNvGrpSpPr/>
          <p:nvPr/>
        </p:nvGrpSpPr>
        <p:grpSpPr>
          <a:xfrm>
            <a:off x="6829001" y="5597096"/>
            <a:ext cx="660559" cy="790597"/>
            <a:chOff x="6310708" y="2223671"/>
            <a:chExt cx="809489" cy="898563"/>
          </a:xfrm>
        </p:grpSpPr>
        <p:sp>
          <p:nvSpPr>
            <p:cNvPr id="25" name="Rounded Rectangle 27">
              <a:extLst>
                <a:ext uri="{FF2B5EF4-FFF2-40B4-BE49-F238E27FC236}">
                  <a16:creationId xmlns:a16="http://schemas.microsoft.com/office/drawing/2014/main" id="{CCECC990-4945-40AC-BA0C-52230D3420D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ounded Rectangle 28">
              <a:extLst>
                <a:ext uri="{FF2B5EF4-FFF2-40B4-BE49-F238E27FC236}">
                  <a16:creationId xmlns:a16="http://schemas.microsoft.com/office/drawing/2014/main" id="{AD8BB0C1-1968-4A21-AA88-400EBF2B8D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7" name="Rounded Rectangle 29">
              <a:extLst>
                <a:ext uri="{FF2B5EF4-FFF2-40B4-BE49-F238E27FC236}">
                  <a16:creationId xmlns:a16="http://schemas.microsoft.com/office/drawing/2014/main" id="{CF437D3E-63BC-44FF-8419-9074FFD42C3D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3307E1-3E45-4D57-B3DD-1335C9045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DE5293-DF90-4CD6-BE3F-A272C1189A4D}"/>
              </a:ext>
            </a:extLst>
          </p:cNvPr>
          <p:cNvSpPr txBox="1"/>
          <p:nvPr/>
        </p:nvSpPr>
        <p:spPr>
          <a:xfrm>
            <a:off x="6744399" y="3471547"/>
            <a:ext cx="82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40CM</a:t>
            </a:r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BBE-C908-4D9B-8994-FA0CF89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II </a:t>
            </a:r>
            <a:r>
              <a:rPr lang="en-US" dirty="0" err="1"/>
              <a:t>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67A743-CC4F-4AD7-BF57-EB62E23F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857829"/>
            <a:ext cx="4502876" cy="4364778"/>
          </a:xfrm>
        </p:spPr>
        <p:txBody>
          <a:bodyPr/>
          <a:lstStyle/>
          <a:p>
            <a:r>
              <a:rPr lang="ro-RO" dirty="0"/>
              <a:t>Configurează robotul</a:t>
            </a:r>
            <a:endParaRPr lang="en-US" dirty="0"/>
          </a:p>
          <a:p>
            <a:r>
              <a:rPr lang="ro-RO" dirty="0"/>
              <a:t>Dacă utilizezi roți mici </a:t>
            </a:r>
            <a:r>
              <a:rPr lang="en-US" dirty="0"/>
              <a:t>SPIKE Prime </a:t>
            </a:r>
            <a:r>
              <a:rPr lang="ro-RO" dirty="0"/>
              <a:t>ca cele de pe </a:t>
            </a:r>
            <a:r>
              <a:rPr lang="en-US" dirty="0"/>
              <a:t>Droid Bot IV, </a:t>
            </a:r>
            <a:r>
              <a:rPr lang="ro-RO" dirty="0"/>
              <a:t>setează o rotație la </a:t>
            </a:r>
            <a:r>
              <a:rPr lang="en-US" dirty="0"/>
              <a:t>17.5cm (</a:t>
            </a:r>
            <a:r>
              <a:rPr lang="ro-RO" dirty="0"/>
              <a:t>vezi imaginea din dreapta</a:t>
            </a:r>
            <a:r>
              <a:rPr lang="en-US" dirty="0"/>
              <a:t>)</a:t>
            </a:r>
          </a:p>
          <a:p>
            <a:r>
              <a:rPr lang="ro-RO" dirty="0"/>
              <a:t>Dacă utilizezi roți mai mari </a:t>
            </a:r>
            <a:r>
              <a:rPr lang="en-US" dirty="0"/>
              <a:t>SPIKE Prime </a:t>
            </a:r>
            <a:r>
              <a:rPr lang="ro-RO" dirty="0"/>
              <a:t>ca cele de pe </a:t>
            </a:r>
            <a:r>
              <a:rPr lang="en-US" dirty="0"/>
              <a:t>ADB, </a:t>
            </a:r>
            <a:r>
              <a:rPr lang="ro-RO" dirty="0"/>
              <a:t>setează o rotație la 27</a:t>
            </a:r>
            <a:r>
              <a:rPr lang="en-US" dirty="0"/>
              <a:t>.6cm</a:t>
            </a:r>
          </a:p>
          <a:p>
            <a:r>
              <a:rPr lang="en-US" dirty="0"/>
              <a:t>Robot</a:t>
            </a:r>
            <a:r>
              <a:rPr lang="ro-RO" dirty="0"/>
              <a:t>ul se mișcă înainte </a:t>
            </a:r>
            <a:r>
              <a:rPr lang="en-US" dirty="0"/>
              <a:t>40cm </a:t>
            </a:r>
            <a:r>
              <a:rPr lang="ro-RO" dirty="0"/>
              <a:t>și înapoi</a:t>
            </a:r>
            <a:r>
              <a:rPr lang="en-US" dirty="0"/>
              <a:t> 40cm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52CE-D7C8-4ED1-B7D3-717F387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5/11/2023)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59E78-879E-4754-AEB1-C149446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5476E-1A7C-C2A7-D602-91D700F5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52" y="1343878"/>
            <a:ext cx="4311872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26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8771</TotalTime>
  <Words>1301</Words>
  <Application>Microsoft Office PowerPoint</Application>
  <PresentationFormat>On-screen Show (4:3)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Custom Design</vt:lpstr>
      <vt:lpstr>beginner</vt:lpstr>
      <vt:lpstr>1_Custom Design</vt:lpstr>
      <vt:lpstr>Dividend</vt:lpstr>
      <vt:lpstr>Mișcarea drept înainte</vt:lpstr>
      <vt:lpstr>Obiectivele lecței</vt:lpstr>
      <vt:lpstr>Mișcarea pentru o anumită perioadă de timp</vt:lpstr>
      <vt:lpstr>Mișcarea cu direcție și durată</vt:lpstr>
      <vt:lpstr>Valori negative</vt:lpstr>
      <vt:lpstr>provocarea 1: înaintare 10 CM</vt:lpstr>
      <vt:lpstr>Provocarea 1 Soluția</vt:lpstr>
      <vt:lpstr>provocarea II: mișcarea înainte și înapoi</vt:lpstr>
      <vt:lpstr>provocarea II soluția</vt:lpstr>
      <vt:lpstr>Block-urile Start Moving și Stop Moving</vt:lpstr>
      <vt:lpstr>Block-ul Start Moving la o viteză (“Move Tank”)</vt:lpstr>
      <vt:lpstr>Block-urile Wait și provocarea iii</vt:lpstr>
      <vt:lpstr>provocarea III: mișcarea înainte pentru 3 secunde 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User1</cp:lastModifiedBy>
  <cp:revision>152</cp:revision>
  <cp:lastPrinted>2016-07-04T14:38:40Z</cp:lastPrinted>
  <dcterms:created xsi:type="dcterms:W3CDTF">2014-08-07T02:19:13Z</dcterms:created>
  <dcterms:modified xsi:type="dcterms:W3CDTF">2023-08-20T12:05:22Z</dcterms:modified>
</cp:coreProperties>
</file>