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16"/>
  </p:notesMasterIdLst>
  <p:handoutMasterIdLst>
    <p:handoutMasterId r:id="rId17"/>
  </p:handoutMasterIdLst>
  <p:sldIdLst>
    <p:sldId id="275" r:id="rId2"/>
    <p:sldId id="357" r:id="rId3"/>
    <p:sldId id="341" r:id="rId4"/>
    <p:sldId id="342" r:id="rId5"/>
    <p:sldId id="339" r:id="rId6"/>
    <p:sldId id="343" r:id="rId7"/>
    <p:sldId id="382" r:id="rId8"/>
    <p:sldId id="387" r:id="rId9"/>
    <p:sldId id="389" r:id="rId10"/>
    <p:sldId id="393" r:id="rId11"/>
    <p:sldId id="390" r:id="rId12"/>
    <p:sldId id="392" r:id="rId13"/>
    <p:sldId id="384" r:id="rId14"/>
    <p:sldId id="29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92"/>
    <p:restoredTop sz="94613"/>
  </p:normalViewPr>
  <p:slideViewPr>
    <p:cSldViewPr snapToGrid="0" snapToObjects="1">
      <p:cViewPr varScale="1">
        <p:scale>
          <a:sx n="131" d="100"/>
          <a:sy n="131" d="100"/>
        </p:scale>
        <p:origin x="81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16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9EFB8EC2-BF59-7145-BAA6-B5A440DEE892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1671702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6/8/2023)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1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6/8/2023)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33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6/8/2023)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6/8/2023)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6/8/2023)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6/8/2023)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2023 Prime Lessons (primelessons.org) CC-BY-NC-SA.  (Last edit: 6/8/2023)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C9FC95-3DD8-C348-B452-635CA9C5F2C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863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2023 Prime Lessons (primelessons.org) CC-BY-NC-SA.  (Last edit: 6/8/2023)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32A846-A38C-5F43-8484-4506CF565E0E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CCC1160-9B2D-B64C-9343-C3B809C846C6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816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6/8/2023)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2D55BB9-D07C-BE47-9B40-E322B702C4EE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9820C81-8C6F-BE4D-9B25-9BC600CEC21A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509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6/8/2023)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497746-A91F-0849-910B-A3FE5C9E8B0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01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6/8/2023)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093227-1541-744E-9D86-DDAAC0A7CB76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925039E-91B3-1046-9603-CEDDDA12B113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80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6/8/2023)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6DFDAE-60B7-A145-9EFF-235B913F285E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767CC5-36BC-FB4D-BF05-7753C67F3A24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826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2023 Prime Lessons (primelessons.org) CC-BY-NC-SA.  (Last edit: 6/8/2023)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58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6/8/2023)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3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2023 Prime Lessons (primelessons.org) CC-BY-NC-SA.  (Last edit: 6/8/2023)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16F7D6D-FEF1-584B-B3A2-E7C044B443DB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344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BLOCURILE MELE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 SANJAY ȘI ARVIND SESHAN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19FBAD4-AA53-1757-91E4-9FBA29AC83C0}"/>
              </a:ext>
            </a:extLst>
          </p:cNvPr>
          <p:cNvSpPr/>
          <p:nvPr/>
        </p:nvSpPr>
        <p:spPr>
          <a:xfrm>
            <a:off x="2621721" y="5664200"/>
            <a:ext cx="3900558" cy="568739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Această</a:t>
            </a:r>
            <a:r>
              <a:rPr lang="en-US" dirty="0"/>
              <a:t> </a:t>
            </a:r>
            <a:r>
              <a:rPr lang="en-US" dirty="0" err="1"/>
              <a:t>lecție</a:t>
            </a:r>
            <a:r>
              <a:rPr lang="en-US" dirty="0"/>
              <a:t> </a:t>
            </a:r>
            <a:r>
              <a:rPr lang="en-US" dirty="0" err="1"/>
              <a:t>folosește</a:t>
            </a:r>
            <a:r>
              <a:rPr lang="en-US" dirty="0"/>
              <a:t> </a:t>
            </a:r>
            <a:r>
              <a:rPr lang="en-US" dirty="0" err="1"/>
              <a:t>programul</a:t>
            </a:r>
            <a:r>
              <a:rPr lang="en-US" dirty="0"/>
              <a:t> SPIKE3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83609-810F-4F45-8247-C7B8E61BA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PASUL 4: FOLOSIREA MY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F6734-5DC2-4E48-AD8E-254F929A7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5793649" cy="5082601"/>
          </a:xfrm>
        </p:spPr>
        <p:txBody>
          <a:bodyPr/>
          <a:lstStyle/>
          <a:p>
            <a:r>
              <a:rPr lang="en-US" dirty="0" err="1"/>
              <a:t>În</a:t>
            </a:r>
            <a:r>
              <a:rPr lang="en-US" dirty="0"/>
              <a:t> plus, My Block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găsit</a:t>
            </a:r>
            <a:r>
              <a:rPr lang="en-US" dirty="0"/>
              <a:t> </a:t>
            </a:r>
            <a:r>
              <a:rPr lang="en-US" dirty="0" err="1"/>
              <a:t>acum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secțiunea</a:t>
            </a:r>
            <a:r>
              <a:rPr lang="en-US" dirty="0"/>
              <a:t> My Blocks.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folosi</a:t>
            </a:r>
            <a:r>
              <a:rPr lang="en-US" dirty="0"/>
              <a:t> My Block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codul</a:t>
            </a:r>
            <a:r>
              <a:rPr lang="en-US" dirty="0"/>
              <a:t> </a:t>
            </a:r>
            <a:r>
              <a:rPr lang="en-US" dirty="0" err="1"/>
              <a:t>tău</a:t>
            </a:r>
            <a:r>
              <a:rPr lang="en-US" dirty="0"/>
              <a:t>, </a:t>
            </a:r>
            <a:r>
              <a:rPr lang="en-US" dirty="0" err="1"/>
              <a:t>trage</a:t>
            </a:r>
            <a:r>
              <a:rPr lang="en-US" dirty="0"/>
              <a:t> </a:t>
            </a:r>
            <a:r>
              <a:rPr lang="en-US" dirty="0" err="1"/>
              <a:t>blocu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Inputurile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text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numere</a:t>
            </a:r>
            <a:r>
              <a:rPr lang="en-US" dirty="0"/>
              <a:t> pot fi direct </a:t>
            </a:r>
            <a:r>
              <a:rPr lang="en-US" dirty="0" err="1"/>
              <a:t>adăugate</a:t>
            </a:r>
            <a:r>
              <a:rPr lang="en-US" dirty="0"/>
              <a:t> de la </a:t>
            </a:r>
            <a:r>
              <a:rPr lang="en-US" dirty="0" err="1"/>
              <a:t>tastatură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valorile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Boolean nu.</a:t>
            </a:r>
          </a:p>
          <a:p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regla</a:t>
            </a:r>
            <a:r>
              <a:rPr lang="en-US" dirty="0"/>
              <a:t> </a:t>
            </a:r>
            <a:r>
              <a:rPr lang="en-US" dirty="0" err="1"/>
              <a:t>valorile</a:t>
            </a:r>
            <a:r>
              <a:rPr lang="en-US" dirty="0"/>
              <a:t> de tip Boolean,  </a:t>
            </a:r>
            <a:r>
              <a:rPr lang="en-US" dirty="0" err="1"/>
              <a:t>poți</a:t>
            </a:r>
            <a:r>
              <a:rPr lang="en-US" dirty="0"/>
              <a:t> </a:t>
            </a:r>
            <a:r>
              <a:rPr lang="en-US" dirty="0" err="1"/>
              <a:t>folosi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rezultă</a:t>
            </a:r>
            <a:r>
              <a:rPr lang="en-US" dirty="0"/>
              <a:t> </a:t>
            </a:r>
            <a:r>
              <a:rPr lang="en-US" dirty="0" err="1"/>
              <a:t>outputuri</a:t>
            </a:r>
            <a:r>
              <a:rPr lang="en-US" dirty="0"/>
              <a:t> </a:t>
            </a:r>
            <a:r>
              <a:rPr lang="en-US" dirty="0" err="1"/>
              <a:t>adevărate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false (1=1 </a:t>
            </a:r>
            <a:r>
              <a:rPr lang="en-US" dirty="0" err="1"/>
              <a:t>adevărat</a:t>
            </a:r>
            <a:r>
              <a:rPr lang="en-US" dirty="0"/>
              <a:t>, 1=0 </a:t>
            </a:r>
            <a:r>
              <a:rPr lang="en-US" dirty="0" err="1"/>
              <a:t>fals</a:t>
            </a:r>
            <a:r>
              <a:rPr lang="en-US" dirty="0"/>
              <a:t>)</a:t>
            </a:r>
          </a:p>
          <a:p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923E1F-8A17-1A43-952D-40B833AEF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6/8/2023)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C5DB13-FCCB-0342-AEF4-D45285A79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814D42-0D47-404D-9AE4-08F7F3DE2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905" y="1161143"/>
            <a:ext cx="2274476" cy="51432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97C9E6B-EB6B-6A4F-B5CE-93DD3F63A6CF}"/>
              </a:ext>
            </a:extLst>
          </p:cNvPr>
          <p:cNvSpPr/>
          <p:nvPr/>
        </p:nvSpPr>
        <p:spPr>
          <a:xfrm>
            <a:off x="7127466" y="2668338"/>
            <a:ext cx="1816101" cy="3683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2F883B-7522-6043-B77A-6F1241216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814" y="4637691"/>
            <a:ext cx="3904181" cy="144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00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71FFE-8365-864E-8555-71F39635B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Pasul</a:t>
            </a:r>
            <a:r>
              <a:rPr lang="en-US" dirty="0"/>
              <a:t> 5: </a:t>
            </a:r>
            <a:r>
              <a:rPr lang="en-US" dirty="0" err="1"/>
              <a:t>adăugarea</a:t>
            </a:r>
            <a:r>
              <a:rPr lang="en-US" dirty="0"/>
              <a:t> </a:t>
            </a:r>
            <a:r>
              <a:rPr lang="en-US" dirty="0" err="1"/>
              <a:t>outputurilor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DC1C4F-742E-A74A-97A6-4B40C2E62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6/8/2023)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887CB-D387-8043-86BA-76CBE795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11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75DDD3-7033-DB45-A14B-F7C302D6954F}"/>
              </a:ext>
            </a:extLst>
          </p:cNvPr>
          <p:cNvSpPr txBox="1"/>
          <p:nvPr/>
        </p:nvSpPr>
        <p:spPr>
          <a:xfrm>
            <a:off x="227874" y="1317813"/>
            <a:ext cx="374857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Definește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variabilă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pentru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reprezenta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valoarea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outputului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Scrie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datele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care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vrei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să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le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introduci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în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variabilă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înauntrul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My Block.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Folosește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variabila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în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cod.</a:t>
            </a: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În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codul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din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dreapta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My Block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citește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senzorul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distanță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și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îl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atribuie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unei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variabile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Valoarea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poate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folosită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târziu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în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cod,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precum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afișarea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B594A1-21A9-437D-BFCC-6B9EFEB5F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262" y="1196196"/>
            <a:ext cx="2616321" cy="13923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2AED0A-F2E9-E6A4-CE18-262032F15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092" y="2749591"/>
            <a:ext cx="3601280" cy="346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63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A426A-EF59-0447-B2BE-73A74FAA1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FOLOSIREA MY BLOCKS ÎN MAI MULTE PROIECTE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5B566-9FB0-1F46-A25B-A23D02FE2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My Block-</a:t>
            </a:r>
            <a:r>
              <a:rPr lang="en-US" dirty="0" err="1">
                <a:solidFill>
                  <a:schemeClr val="tx1"/>
                </a:solidFill>
              </a:rPr>
              <a:t>ul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poate</a:t>
            </a:r>
            <a:r>
              <a:rPr lang="en-US" dirty="0">
                <a:solidFill>
                  <a:schemeClr val="tx1"/>
                </a:solidFill>
              </a:rPr>
              <a:t> fi </a:t>
            </a:r>
            <a:r>
              <a:rPr lang="en-US" dirty="0" err="1">
                <a:solidFill>
                  <a:schemeClr val="tx1"/>
                </a:solidFill>
              </a:rPr>
              <a:t>folosit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într</a:t>
            </a:r>
            <a:r>
              <a:rPr lang="en-US" dirty="0">
                <a:solidFill>
                  <a:schemeClr val="tx1"/>
                </a:solidFill>
              </a:rPr>
              <a:t>-un </a:t>
            </a:r>
            <a:r>
              <a:rPr lang="en-US" dirty="0" err="1">
                <a:solidFill>
                  <a:schemeClr val="tx1"/>
                </a:solidFill>
              </a:rPr>
              <a:t>singur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proiect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Pentru</a:t>
            </a:r>
            <a:r>
              <a:rPr lang="en-US" dirty="0">
                <a:solidFill>
                  <a:schemeClr val="tx1"/>
                </a:solidFill>
              </a:rPr>
              <a:t> a-l </a:t>
            </a:r>
            <a:r>
              <a:rPr lang="en-US" dirty="0" err="1">
                <a:solidFill>
                  <a:schemeClr val="tx1"/>
                </a:solidFill>
              </a:rPr>
              <a:t>folosi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și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în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altele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copiază</a:t>
            </a:r>
            <a:r>
              <a:rPr lang="en-US" dirty="0">
                <a:solidFill>
                  <a:schemeClr val="tx1"/>
                </a:solidFill>
              </a:rPr>
              <a:t> Definition Block-</a:t>
            </a:r>
            <a:r>
              <a:rPr lang="en-US" dirty="0" err="1">
                <a:solidFill>
                  <a:schemeClr val="tx1"/>
                </a:solidFill>
              </a:rPr>
              <a:t>ul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împreună</a:t>
            </a:r>
            <a:r>
              <a:rPr lang="en-US" dirty="0">
                <a:solidFill>
                  <a:schemeClr val="tx1"/>
                </a:solidFill>
              </a:rPr>
              <a:t> cu </a:t>
            </a:r>
            <a:r>
              <a:rPr lang="en-US" dirty="0" err="1">
                <a:solidFill>
                  <a:schemeClr val="tx1"/>
                </a:solidFill>
              </a:rPr>
              <a:t>codul</a:t>
            </a:r>
            <a:r>
              <a:rPr lang="en-US" dirty="0">
                <a:solidFill>
                  <a:schemeClr val="tx1"/>
                </a:solidFill>
              </a:rPr>
              <a:t> de sub </a:t>
            </a:r>
            <a:r>
              <a:rPr lang="en-US" dirty="0" err="1">
                <a:solidFill>
                  <a:schemeClr val="tx1"/>
                </a:solidFill>
              </a:rPr>
              <a:t>acesta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în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alte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proiecte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 err="1">
                <a:solidFill>
                  <a:schemeClr val="tx1"/>
                </a:solidFill>
              </a:rPr>
              <a:t>Pentru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copia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clic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</a:t>
            </a:r>
            <a:r>
              <a:rPr lang="en-US" dirty="0">
                <a:solidFill>
                  <a:schemeClr val="tx1"/>
                </a:solidFill>
              </a:rPr>
              <a:t> Define Block </a:t>
            </a:r>
            <a:r>
              <a:rPr lang="en-US" dirty="0" err="1">
                <a:solidFill>
                  <a:schemeClr val="tx1"/>
                </a:solidFill>
              </a:rPr>
              <a:t>şi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foloseşte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comanda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computerului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tău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pentru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íl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copia</a:t>
            </a:r>
            <a:r>
              <a:rPr lang="en-US" dirty="0">
                <a:solidFill>
                  <a:schemeClr val="tx1"/>
                </a:solidFill>
              </a:rPr>
              <a:t>(ex. Ctrl-C </a:t>
            </a:r>
            <a:r>
              <a:rPr lang="en-US" dirty="0" err="1">
                <a:solidFill>
                  <a:schemeClr val="tx1"/>
                </a:solidFill>
              </a:rPr>
              <a:t>sau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Cmd</a:t>
            </a:r>
            <a:r>
              <a:rPr lang="en-US" dirty="0">
                <a:solidFill>
                  <a:schemeClr val="tx1"/>
                </a:solidFill>
              </a:rPr>
              <a:t>-C)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Schimbă</a:t>
            </a:r>
            <a:r>
              <a:rPr lang="en-US" dirty="0">
                <a:solidFill>
                  <a:schemeClr val="tx1"/>
                </a:solidFill>
              </a:rPr>
              <a:t> tab-</a:t>
            </a:r>
            <a:r>
              <a:rPr lang="en-US" dirty="0" err="1">
                <a:solidFill>
                  <a:schemeClr val="tx1"/>
                </a:solidFill>
              </a:rPr>
              <a:t>ul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către</a:t>
            </a:r>
            <a:r>
              <a:rPr lang="en-US" dirty="0">
                <a:solidFill>
                  <a:schemeClr val="tx1"/>
                </a:solidFill>
              </a:rPr>
              <a:t> al </a:t>
            </a:r>
            <a:r>
              <a:rPr lang="en-US" dirty="0" err="1">
                <a:solidFill>
                  <a:schemeClr val="tx1"/>
                </a:solidFill>
              </a:rPr>
              <a:t>doilea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proiect</a:t>
            </a:r>
            <a:r>
              <a:rPr lang="en-US" dirty="0">
                <a:solidFill>
                  <a:schemeClr val="tx1"/>
                </a:solidFill>
              </a:rPr>
              <a:t> al </a:t>
            </a:r>
            <a:r>
              <a:rPr lang="en-US" dirty="0" err="1">
                <a:solidFill>
                  <a:schemeClr val="tx1"/>
                </a:solidFill>
              </a:rPr>
              <a:t>tău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şi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copiază</a:t>
            </a:r>
            <a:r>
              <a:rPr lang="en-US" dirty="0">
                <a:solidFill>
                  <a:schemeClr val="tx1"/>
                </a:solidFill>
              </a:rPr>
              <a:t>-l </a:t>
            </a:r>
            <a:r>
              <a:rPr lang="en-US" dirty="0" err="1">
                <a:solidFill>
                  <a:schemeClr val="tx1"/>
                </a:solidFill>
              </a:rPr>
              <a:t>acolo</a:t>
            </a:r>
            <a:r>
              <a:rPr lang="en-US" dirty="0">
                <a:solidFill>
                  <a:schemeClr val="tx1"/>
                </a:solidFill>
              </a:rPr>
              <a:t> (ex, Ctrl-V </a:t>
            </a:r>
            <a:r>
              <a:rPr lang="en-US" dirty="0" err="1">
                <a:solidFill>
                  <a:schemeClr val="tx1"/>
                </a:solidFill>
              </a:rPr>
              <a:t>sau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Cmd</a:t>
            </a:r>
            <a:r>
              <a:rPr lang="en-US" dirty="0">
                <a:solidFill>
                  <a:schemeClr val="tx1"/>
                </a:solidFill>
              </a:rPr>
              <a:t>-V)</a:t>
            </a:r>
          </a:p>
          <a:p>
            <a:r>
              <a:rPr lang="en-US" dirty="0" err="1">
                <a:solidFill>
                  <a:schemeClr val="tx1"/>
                </a:solidFill>
              </a:rPr>
              <a:t>Chiar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şi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aşa</a:t>
            </a:r>
            <a:r>
              <a:rPr lang="en-US" dirty="0">
                <a:solidFill>
                  <a:schemeClr val="tx1"/>
                </a:solidFill>
              </a:rPr>
              <a:t>, My Block-</a:t>
            </a:r>
            <a:r>
              <a:rPr lang="en-US" dirty="0" err="1">
                <a:solidFill>
                  <a:schemeClr val="tx1"/>
                </a:solidFill>
              </a:rPr>
              <a:t>ul</a:t>
            </a:r>
            <a:r>
              <a:rPr lang="en-US" dirty="0">
                <a:solidFill>
                  <a:schemeClr val="tx1"/>
                </a:solidFill>
              </a:rPr>
              <a:t> s-</a:t>
            </a:r>
            <a:r>
              <a:rPr lang="en-US" dirty="0" err="1">
                <a:solidFill>
                  <a:schemeClr val="tx1"/>
                </a:solidFill>
              </a:rPr>
              <a:t>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putea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să</a:t>
            </a:r>
            <a:r>
              <a:rPr lang="en-US" dirty="0">
                <a:solidFill>
                  <a:schemeClr val="tx1"/>
                </a:solidFill>
              </a:rPr>
              <a:t> nu </a:t>
            </a:r>
            <a:r>
              <a:rPr lang="en-US" dirty="0" err="1">
                <a:solidFill>
                  <a:schemeClr val="tx1"/>
                </a:solidFill>
              </a:rPr>
              <a:t>apară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în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secțiunea</a:t>
            </a:r>
            <a:r>
              <a:rPr lang="en-US" dirty="0">
                <a:solidFill>
                  <a:schemeClr val="tx1"/>
                </a:solidFill>
              </a:rPr>
              <a:t> de My Block </a:t>
            </a:r>
            <a:r>
              <a:rPr lang="en-US" dirty="0" err="1">
                <a:solidFill>
                  <a:schemeClr val="tx1"/>
                </a:solidFill>
              </a:rPr>
              <a:t>în</a:t>
            </a:r>
            <a:r>
              <a:rPr lang="en-US" dirty="0">
                <a:solidFill>
                  <a:schemeClr val="tx1"/>
                </a:solidFill>
              </a:rPr>
              <a:t> Block Palette.</a:t>
            </a:r>
          </a:p>
          <a:p>
            <a:r>
              <a:rPr lang="en-US" dirty="0" err="1">
                <a:solidFill>
                  <a:schemeClr val="tx1"/>
                </a:solidFill>
              </a:rPr>
              <a:t>Pentru</a:t>
            </a:r>
            <a:r>
              <a:rPr lang="en-US" dirty="0">
                <a:solidFill>
                  <a:schemeClr val="tx1"/>
                </a:solidFill>
              </a:rPr>
              <a:t> a-l face </a:t>
            </a:r>
            <a:r>
              <a:rPr lang="en-US" dirty="0" err="1">
                <a:solidFill>
                  <a:schemeClr val="tx1"/>
                </a:solidFill>
              </a:rPr>
              <a:t>să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apară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dă</a:t>
            </a:r>
            <a:r>
              <a:rPr lang="en-US" dirty="0">
                <a:solidFill>
                  <a:schemeClr val="tx1"/>
                </a:solidFill>
              </a:rPr>
              <a:t> click </a:t>
            </a:r>
            <a:r>
              <a:rPr lang="en-US" dirty="0" err="1">
                <a:solidFill>
                  <a:schemeClr val="tx1"/>
                </a:solidFill>
              </a:rPr>
              <a:t>pe</a:t>
            </a:r>
            <a:r>
              <a:rPr lang="en-US" dirty="0">
                <a:solidFill>
                  <a:schemeClr val="tx1"/>
                </a:solidFill>
              </a:rPr>
              <a:t> un alt </a:t>
            </a:r>
            <a:r>
              <a:rPr lang="en-US" dirty="0" err="1">
                <a:solidFill>
                  <a:schemeClr val="tx1"/>
                </a:solidFill>
              </a:rPr>
              <a:t>proiect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şi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apoi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întoarce-te</a:t>
            </a:r>
            <a:r>
              <a:rPr lang="en-US" dirty="0">
                <a:solidFill>
                  <a:schemeClr val="tx1"/>
                </a:solidFill>
              </a:rPr>
              <a:t> la </a:t>
            </a:r>
            <a:r>
              <a:rPr lang="en-US" dirty="0" err="1">
                <a:solidFill>
                  <a:schemeClr val="tx1"/>
                </a:solidFill>
              </a:rPr>
              <a:t>proiectul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acesta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Editarea</a:t>
            </a:r>
            <a:r>
              <a:rPr lang="en-US">
                <a:solidFill>
                  <a:schemeClr val="tx1"/>
                </a:solidFill>
              </a:rPr>
              <a:t> unui</a:t>
            </a:r>
            <a:r>
              <a:rPr lang="en-US" dirty="0">
                <a:solidFill>
                  <a:schemeClr val="tx1"/>
                </a:solidFill>
              </a:rPr>
              <a:t> My Block </a:t>
            </a:r>
            <a:r>
              <a:rPr lang="en-US" dirty="0" err="1">
                <a:solidFill>
                  <a:schemeClr val="tx1"/>
                </a:solidFill>
              </a:rPr>
              <a:t>într</a:t>
            </a:r>
            <a:r>
              <a:rPr lang="en-US" dirty="0">
                <a:solidFill>
                  <a:schemeClr val="tx1"/>
                </a:solidFill>
              </a:rPr>
              <a:t>-un </a:t>
            </a:r>
            <a:r>
              <a:rPr lang="en-US" dirty="0" err="1">
                <a:solidFill>
                  <a:schemeClr val="tx1"/>
                </a:solidFill>
              </a:rPr>
              <a:t>proiect</a:t>
            </a:r>
            <a:r>
              <a:rPr lang="en-US" dirty="0">
                <a:solidFill>
                  <a:schemeClr val="tx1"/>
                </a:solidFill>
              </a:rPr>
              <a:t> nu </a:t>
            </a:r>
            <a:r>
              <a:rPr lang="en-US" dirty="0" err="1">
                <a:solidFill>
                  <a:schemeClr val="tx1"/>
                </a:solidFill>
              </a:rPr>
              <a:t>va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schimba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proprietățile</a:t>
            </a:r>
            <a:r>
              <a:rPr lang="en-US" dirty="0">
                <a:solidFill>
                  <a:schemeClr val="tx1"/>
                </a:solidFill>
              </a:rPr>
              <a:t> sale </a:t>
            </a:r>
            <a:r>
              <a:rPr lang="en-US" dirty="0" err="1">
                <a:solidFill>
                  <a:schemeClr val="tx1"/>
                </a:solidFill>
              </a:rPr>
              <a:t>şi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în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alte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proiecte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F23C1D-ABC6-834E-B70F-CFFAE8FAC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6/8/2023)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A487BB-219E-7348-A43B-29B0E1CAA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C4D5F0-2F1F-F19F-864B-5BD7A929C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613" y="2364103"/>
            <a:ext cx="3559164" cy="142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357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501BC-2A6D-1549-8FCF-3D2B8B699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ȘTERGEREA ȘI EDITAREA UNUI MY NLOCK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E023167-2B4D-1E45-8102-8E09994D9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889" y="1582666"/>
            <a:ext cx="3272411" cy="222779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D0AB4E-86D8-C247-9E9C-E2ECF8138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6/8/2023)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D44BCA-3298-894E-BF99-171B17761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A58279-9DE9-1C46-A699-0DF99037DAB4}"/>
              </a:ext>
            </a:extLst>
          </p:cNvPr>
          <p:cNvSpPr txBox="1"/>
          <p:nvPr/>
        </p:nvSpPr>
        <p:spPr>
          <a:xfrm>
            <a:off x="3898263" y="1622032"/>
            <a:ext cx="49669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dreapta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un My Block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în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Programming Canvas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și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selectează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”Edit”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pentru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edita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un My Block.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Această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acțiune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aduce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înapoi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ecranul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creare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My Block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unde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poți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să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îi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editezi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numele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și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input</a:t>
            </a:r>
            <a:r>
              <a:rPr lang="ro-R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urile.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Pentru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șterge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apasă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clic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dreapta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și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selectează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”Delete Block”.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99ACB1-A3F5-BB4E-9D5D-C2E6EF3C8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404" y="3993367"/>
            <a:ext cx="2999380" cy="228351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A6B6F53-0377-B540-895B-D71C864E2952}"/>
              </a:ext>
            </a:extLst>
          </p:cNvPr>
          <p:cNvSpPr/>
          <p:nvPr/>
        </p:nvSpPr>
        <p:spPr>
          <a:xfrm>
            <a:off x="1958094" y="2596056"/>
            <a:ext cx="1177980" cy="70419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0BA32B-549B-D341-BAAC-25898254B526}"/>
              </a:ext>
            </a:extLst>
          </p:cNvPr>
          <p:cNvSpPr/>
          <p:nvPr/>
        </p:nvSpPr>
        <p:spPr>
          <a:xfrm>
            <a:off x="1295534" y="5182644"/>
            <a:ext cx="1177980" cy="70419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4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CREDITe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 fontScale="92500" lnSpcReduction="20000"/>
          </a:bodyPr>
          <a:lstStyle/>
          <a:p>
            <a:r>
              <a:rPr lang="ro-RO" sz="1600" dirty="0"/>
              <a:t>Această lecție de SPIKE Prime a fost realizată de </a:t>
            </a:r>
            <a:r>
              <a:rPr lang="en-US" sz="1600" dirty="0"/>
              <a:t>Sanjay </a:t>
            </a:r>
            <a:r>
              <a:rPr lang="en-US" sz="1600" dirty="0" err="1"/>
              <a:t>Seshan</a:t>
            </a:r>
            <a:r>
              <a:rPr lang="en-US" sz="1600" dirty="0"/>
              <a:t> </a:t>
            </a:r>
            <a:r>
              <a:rPr lang="ro-RO" sz="1600" dirty="0"/>
              <a:t>și</a:t>
            </a:r>
            <a:r>
              <a:rPr lang="en-US" sz="1600" dirty="0"/>
              <a:t> Arvind </a:t>
            </a:r>
            <a:r>
              <a:rPr lang="en-US" sz="1600" dirty="0" err="1"/>
              <a:t>Seshan</a:t>
            </a:r>
            <a:r>
              <a:rPr lang="ro-RO" sz="1600" dirty="0"/>
              <a:t>.</a:t>
            </a:r>
          </a:p>
          <a:p>
            <a:r>
              <a:rPr lang="ro-RO" sz="1600" dirty="0"/>
              <a:t>Mai multe lecții sunt disponibile pe </a:t>
            </a:r>
            <a:r>
              <a:rPr lang="en-US" sz="1600" dirty="0">
                <a:hlinkClick r:id="rId2"/>
              </a:rPr>
              <a:t>www.primelessons.org</a:t>
            </a:r>
            <a:endParaRPr lang="ro-RO" sz="1600" dirty="0"/>
          </a:p>
          <a:p>
            <a:r>
              <a:rPr lang="ro-RO" sz="1600" dirty="0"/>
              <a:t>Această lecție a fost tradusă în limba romană de echipa de robotică FTC – ROSOPHIA #21455 RO20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6/8/2023)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OBIECTIVELE LECȚIEI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Învațarea</a:t>
            </a:r>
            <a:r>
              <a:rPr lang="en-US" dirty="0"/>
              <a:t> cum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faci</a:t>
            </a:r>
            <a:r>
              <a:rPr lang="en-US" dirty="0"/>
              <a:t> </a:t>
            </a:r>
            <a:r>
              <a:rPr lang="en-US" dirty="0" err="1"/>
              <a:t>propriile</a:t>
            </a:r>
            <a:r>
              <a:rPr lang="en-US" dirty="0"/>
              <a:t> </a:t>
            </a:r>
            <a:r>
              <a:rPr lang="en-US" dirty="0" err="1"/>
              <a:t>blocuri</a:t>
            </a:r>
            <a:r>
              <a:rPr lang="en-US" dirty="0"/>
              <a:t> (My Blocks)</a:t>
            </a:r>
          </a:p>
          <a:p>
            <a:r>
              <a:rPr lang="en-US" dirty="0" err="1"/>
              <a:t>Învățarea</a:t>
            </a:r>
            <a:r>
              <a:rPr lang="en-US" dirty="0"/>
              <a:t> de </a:t>
            </a:r>
            <a:r>
              <a:rPr lang="en-US" dirty="0" err="1"/>
              <a:t>ce</a:t>
            </a:r>
            <a:r>
              <a:rPr lang="en-US" dirty="0"/>
              <a:t> un My Block e </a:t>
            </a:r>
            <a:r>
              <a:rPr lang="en-US" dirty="0" err="1"/>
              <a:t>folositor</a:t>
            </a:r>
            <a:endParaRPr lang="en-US" dirty="0"/>
          </a:p>
          <a:p>
            <a:r>
              <a:rPr lang="en-US" dirty="0" err="1"/>
              <a:t>Învățarea</a:t>
            </a:r>
            <a:r>
              <a:rPr lang="en-US" dirty="0"/>
              <a:t> cum se </a:t>
            </a:r>
            <a:r>
              <a:rPr lang="en-US" dirty="0" err="1"/>
              <a:t>fac</a:t>
            </a:r>
            <a:r>
              <a:rPr lang="en-US" dirty="0"/>
              <a:t> My Blocks cu </a:t>
            </a:r>
            <a:r>
              <a:rPr lang="en-US" dirty="0" err="1"/>
              <a:t>Inputuri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Outputuri</a:t>
            </a:r>
            <a:r>
              <a:rPr lang="en-US" dirty="0"/>
              <a:t> (</a:t>
            </a:r>
            <a:r>
              <a:rPr lang="en-US" dirty="0" err="1"/>
              <a:t>Parametri</a:t>
            </a:r>
            <a:r>
              <a:rPr lang="en-US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6/8/2023)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82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 E UN MY BLOCK?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494062"/>
            <a:ext cx="4230861" cy="4632101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0" dirty="0"/>
              <a:t>Un My Block e o </a:t>
            </a:r>
            <a:r>
              <a:rPr lang="en-US" sz="2400" b="0" dirty="0" err="1"/>
              <a:t>combinație</a:t>
            </a:r>
            <a:r>
              <a:rPr lang="en-US" sz="2400" b="0" dirty="0"/>
              <a:t> de </a:t>
            </a:r>
            <a:r>
              <a:rPr lang="en-US" sz="2400" b="0" dirty="0" err="1"/>
              <a:t>unul</a:t>
            </a:r>
            <a:r>
              <a:rPr lang="en-US" sz="2400" b="0" dirty="0"/>
              <a:t>  </a:t>
            </a:r>
            <a:r>
              <a:rPr lang="en-US" sz="2400" b="0" dirty="0" err="1"/>
              <a:t>sau</a:t>
            </a:r>
            <a:r>
              <a:rPr lang="en-US" sz="2400" b="0" dirty="0"/>
              <a:t> </a:t>
            </a:r>
            <a:r>
              <a:rPr lang="en-US" sz="2400" b="0" dirty="0" err="1"/>
              <a:t>mai</a:t>
            </a:r>
            <a:r>
              <a:rPr lang="en-US" sz="2400" b="0" dirty="0"/>
              <a:t> </a:t>
            </a:r>
            <a:r>
              <a:rPr lang="en-US" sz="2400" b="0" dirty="0" err="1"/>
              <a:t>multe</a:t>
            </a:r>
            <a:r>
              <a:rPr lang="en-US" sz="2400" b="0" dirty="0"/>
              <a:t> </a:t>
            </a:r>
            <a:r>
              <a:rPr lang="en-US" sz="2400" b="0" dirty="0" err="1"/>
              <a:t>blocuri</a:t>
            </a:r>
            <a:r>
              <a:rPr lang="en-US" sz="2400" b="0" dirty="0"/>
              <a:t> </a:t>
            </a:r>
            <a:r>
              <a:rPr lang="en-US" sz="2400" b="0" dirty="0" err="1"/>
              <a:t>ce</a:t>
            </a:r>
            <a:r>
              <a:rPr lang="en-US" sz="2400" b="0" dirty="0"/>
              <a:t> pot fi </a:t>
            </a:r>
            <a:r>
              <a:rPr lang="en-US" sz="2400" b="0" dirty="0" err="1"/>
              <a:t>grupate</a:t>
            </a:r>
            <a:r>
              <a:rPr lang="en-US" sz="2400" b="0" dirty="0"/>
              <a:t> </a:t>
            </a:r>
            <a:r>
              <a:rPr lang="en-US" sz="2400" b="0" dirty="0" err="1"/>
              <a:t>într</a:t>
            </a:r>
            <a:r>
              <a:rPr lang="en-US" sz="2400" b="0" dirty="0"/>
              <a:t>-un </a:t>
            </a:r>
            <a:r>
              <a:rPr lang="en-US" sz="2400" b="0" dirty="0" err="1"/>
              <a:t>singur</a:t>
            </a:r>
            <a:r>
              <a:rPr lang="en-US" sz="2400" b="0" dirty="0"/>
              <a:t> bloc </a:t>
            </a:r>
          </a:p>
          <a:p>
            <a:pPr marL="342900" indent="-342900">
              <a:buFont typeface="Arial"/>
              <a:buChar char="•"/>
            </a:pPr>
            <a:r>
              <a:rPr lang="en-US" sz="2400" b="0" dirty="0"/>
              <a:t>Un My Block </a:t>
            </a:r>
            <a:r>
              <a:rPr lang="en-US" sz="2400" b="0" dirty="0" err="1"/>
              <a:t>este</a:t>
            </a:r>
            <a:r>
              <a:rPr lang="en-US" sz="2400" b="0" dirty="0"/>
              <a:t> de </a:t>
            </a:r>
            <a:r>
              <a:rPr lang="en-US" sz="2400" b="0" dirty="0" err="1"/>
              <a:t>fapt</a:t>
            </a:r>
            <a:r>
              <a:rPr lang="en-US" sz="2400" b="0" dirty="0"/>
              <a:t> un bloc </a:t>
            </a:r>
            <a:r>
              <a:rPr lang="en-US" sz="2400" b="0" dirty="0" err="1"/>
              <a:t>creat</a:t>
            </a:r>
            <a:r>
              <a:rPr lang="en-US" sz="2400" b="0" dirty="0"/>
              <a:t> de </a:t>
            </a:r>
            <a:r>
              <a:rPr lang="en-US" sz="2400" b="0" dirty="0" err="1"/>
              <a:t>către</a:t>
            </a:r>
            <a:r>
              <a:rPr lang="en-US" sz="2400" b="0" dirty="0"/>
              <a:t> tine</a:t>
            </a:r>
          </a:p>
          <a:p>
            <a:pPr marL="342900" indent="-342900">
              <a:buFont typeface="Arial"/>
              <a:buChar char="•"/>
            </a:pPr>
            <a:r>
              <a:rPr lang="en-US" sz="2400" b="0" dirty="0"/>
              <a:t>O </a:t>
            </a:r>
            <a:r>
              <a:rPr lang="en-US" sz="2400" b="0" dirty="0" err="1"/>
              <a:t>dată</a:t>
            </a:r>
            <a:r>
              <a:rPr lang="en-US" sz="2400" b="0" dirty="0"/>
              <a:t> </a:t>
            </a:r>
            <a:r>
              <a:rPr lang="en-US" sz="2400" b="0" dirty="0" err="1"/>
              <a:t>ce</a:t>
            </a:r>
            <a:r>
              <a:rPr lang="en-US" sz="2400" b="0" dirty="0"/>
              <a:t> </a:t>
            </a:r>
            <a:r>
              <a:rPr lang="en-US" sz="2400" b="0" dirty="0" err="1"/>
              <a:t>ai</a:t>
            </a:r>
            <a:r>
              <a:rPr lang="en-US" sz="2400" b="0" dirty="0"/>
              <a:t> </a:t>
            </a:r>
            <a:r>
              <a:rPr lang="en-US" sz="2400" b="0" dirty="0" err="1"/>
              <a:t>creat</a:t>
            </a:r>
            <a:r>
              <a:rPr lang="en-US" sz="2400" b="0" dirty="0"/>
              <a:t> un My Block </a:t>
            </a:r>
            <a:r>
              <a:rPr lang="en-US" sz="2400" b="0" dirty="0" err="1"/>
              <a:t>acesta</a:t>
            </a:r>
            <a:r>
              <a:rPr lang="en-US" sz="2400" b="0" dirty="0"/>
              <a:t> </a:t>
            </a:r>
            <a:r>
              <a:rPr lang="en-US" sz="2400" b="0" dirty="0" err="1"/>
              <a:t>poate</a:t>
            </a:r>
            <a:r>
              <a:rPr lang="en-US" sz="2400" b="0" dirty="0"/>
              <a:t> fi </a:t>
            </a:r>
            <a:r>
              <a:rPr lang="en-US" sz="2400" b="0" dirty="0" err="1"/>
              <a:t>folosit</a:t>
            </a:r>
            <a:r>
              <a:rPr lang="en-US" sz="2400" b="0" dirty="0"/>
              <a:t> </a:t>
            </a:r>
            <a:r>
              <a:rPr lang="en-US" sz="2400" b="0" dirty="0" err="1"/>
              <a:t>în</a:t>
            </a:r>
            <a:r>
              <a:rPr lang="en-US" sz="2400" b="0" dirty="0"/>
              <a:t> </a:t>
            </a:r>
            <a:r>
              <a:rPr lang="en-US" sz="2400" b="0" dirty="0" err="1"/>
              <a:t>mai</a:t>
            </a:r>
            <a:r>
              <a:rPr lang="en-US" sz="2400" b="0" dirty="0"/>
              <a:t> </a:t>
            </a:r>
            <a:r>
              <a:rPr lang="en-US" sz="2400" b="0" dirty="0" err="1"/>
              <a:t>multe</a:t>
            </a:r>
            <a:r>
              <a:rPr lang="en-US" sz="2400" b="0" dirty="0"/>
              <a:t> </a:t>
            </a:r>
            <a:r>
              <a:rPr lang="en-US" sz="2400" b="0" dirty="0" err="1"/>
              <a:t>programe</a:t>
            </a:r>
            <a:endParaRPr lang="en-US" sz="2400" b="0" dirty="0"/>
          </a:p>
          <a:p>
            <a:pPr marL="342900" indent="-342900">
              <a:buFont typeface="Arial"/>
              <a:buChar char="•"/>
            </a:pPr>
            <a:r>
              <a:rPr lang="en-US" sz="2400" b="0" dirty="0"/>
              <a:t>La </a:t>
            </a:r>
            <a:r>
              <a:rPr lang="en-US" sz="2400" b="0" dirty="0" err="1"/>
              <a:t>fel</a:t>
            </a:r>
            <a:r>
              <a:rPr lang="en-US" sz="2400" b="0" dirty="0"/>
              <a:t> </a:t>
            </a:r>
            <a:r>
              <a:rPr lang="en-US" sz="2400" b="0" dirty="0" err="1"/>
              <a:t>ca</a:t>
            </a:r>
            <a:r>
              <a:rPr lang="en-US" sz="2400" b="0" dirty="0"/>
              <a:t> </a:t>
            </a:r>
            <a:r>
              <a:rPr lang="en-US" sz="2400" b="0" dirty="0" err="1"/>
              <a:t>oricare</a:t>
            </a:r>
            <a:r>
              <a:rPr lang="en-US" sz="2400" b="0" dirty="0"/>
              <a:t> alt bloc </a:t>
            </a:r>
            <a:r>
              <a:rPr lang="en-US" sz="2400" b="0" dirty="0" err="1"/>
              <a:t>în</a:t>
            </a:r>
            <a:r>
              <a:rPr lang="en-US" sz="2400" b="0" dirty="0"/>
              <a:t> EV3, My Blocks pot </a:t>
            </a:r>
            <a:r>
              <a:rPr lang="en-US" sz="2400" b="0" dirty="0" err="1"/>
              <a:t>avea</a:t>
            </a:r>
            <a:r>
              <a:rPr lang="en-US" sz="2400" b="0" dirty="0"/>
              <a:t> </a:t>
            </a:r>
            <a:r>
              <a:rPr lang="en-US" sz="2400" b="0" dirty="0" err="1"/>
              <a:t>inputuri</a:t>
            </a:r>
            <a:r>
              <a:rPr lang="en-US" sz="2400" b="0" dirty="0"/>
              <a:t> </a:t>
            </a:r>
            <a:r>
              <a:rPr lang="en-US" sz="2400" b="0" dirty="0" err="1"/>
              <a:t>dar</a:t>
            </a:r>
            <a:r>
              <a:rPr lang="en-US" sz="2400" b="0" dirty="0"/>
              <a:t> </a:t>
            </a:r>
            <a:r>
              <a:rPr lang="en-US" sz="2400" b="0" dirty="0" err="1"/>
              <a:t>și</a:t>
            </a:r>
            <a:r>
              <a:rPr lang="en-US" sz="2400" b="0" dirty="0"/>
              <a:t> </a:t>
            </a:r>
            <a:r>
              <a:rPr lang="en-US" sz="2400" b="0" dirty="0" err="1"/>
              <a:t>outputuri</a:t>
            </a:r>
            <a:r>
              <a:rPr lang="en-US" sz="2400" b="0" dirty="0"/>
              <a:t> (</a:t>
            </a:r>
            <a:r>
              <a:rPr lang="en-US" sz="2400" b="0" dirty="0" err="1"/>
              <a:t>parametri</a:t>
            </a:r>
            <a:r>
              <a:rPr lang="en-US" sz="2400" b="0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6/8/2023)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38613" y="2936772"/>
            <a:ext cx="37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Exemple</a:t>
            </a:r>
            <a:r>
              <a:rPr lang="en-US" dirty="0"/>
              <a:t> de My Blocks cu </a:t>
            </a:r>
            <a:r>
              <a:rPr lang="en-US" dirty="0" err="1"/>
              <a:t>diferiți</a:t>
            </a:r>
            <a:r>
              <a:rPr lang="en-US" dirty="0"/>
              <a:t> </a:t>
            </a:r>
            <a:r>
              <a:rPr lang="en-US" dirty="0" err="1"/>
              <a:t>parametri</a:t>
            </a:r>
            <a:endParaRPr lang="en-US" dirty="0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 flipH="1">
            <a:off x="4530729" y="1517798"/>
            <a:ext cx="17964" cy="4451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3572D51-C2A2-4106-B024-DF662CC0E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161" y="1752301"/>
            <a:ext cx="4300992" cy="5099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771AB1-4574-4596-B8B3-71F0EBF99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314" y="2409060"/>
            <a:ext cx="4300993" cy="44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240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CÂND FOLOSIM UN MY BLOCK?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6" y="1481958"/>
            <a:ext cx="7336707" cy="4557361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De </a:t>
            </a:r>
            <a:r>
              <a:rPr lang="en-US" sz="2400" dirty="0" err="1"/>
              <a:t>fiecare</a:t>
            </a:r>
            <a:r>
              <a:rPr lang="en-US" sz="2400" dirty="0"/>
              <a:t> </a:t>
            </a:r>
            <a:r>
              <a:rPr lang="en-US" sz="2400" dirty="0" err="1"/>
              <a:t>dată</a:t>
            </a:r>
            <a:r>
              <a:rPr lang="en-US" sz="2400" dirty="0"/>
              <a:t> </a:t>
            </a:r>
            <a:r>
              <a:rPr lang="en-US" sz="2400" dirty="0" err="1"/>
              <a:t>când</a:t>
            </a:r>
            <a:r>
              <a:rPr lang="en-US" sz="2400" dirty="0"/>
              <a:t> </a:t>
            </a:r>
            <a:r>
              <a:rPr lang="en-US" sz="2400" dirty="0" err="1"/>
              <a:t>robotul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repeta</a:t>
            </a:r>
            <a:r>
              <a:rPr lang="en-US" sz="2400" dirty="0"/>
              <a:t> o </a:t>
            </a:r>
            <a:r>
              <a:rPr lang="en-US" sz="2400" dirty="0" err="1"/>
              <a:t>acțiune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programul</a:t>
            </a:r>
            <a:r>
              <a:rPr lang="en-US" sz="2400" dirty="0"/>
              <a:t> </a:t>
            </a:r>
            <a:r>
              <a:rPr lang="en-US" sz="2400" dirty="0" err="1"/>
              <a:t>tău</a:t>
            </a: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err="1"/>
              <a:t>Când</a:t>
            </a:r>
            <a:r>
              <a:rPr lang="en-US" sz="2400" dirty="0"/>
              <a:t> se </a:t>
            </a:r>
            <a:r>
              <a:rPr lang="en-US" sz="2400" dirty="0" err="1"/>
              <a:t>repetă</a:t>
            </a:r>
            <a:r>
              <a:rPr lang="en-US" sz="2400" dirty="0"/>
              <a:t> cod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diferite</a:t>
            </a:r>
            <a:r>
              <a:rPr lang="en-US" sz="2400" dirty="0"/>
              <a:t> </a:t>
            </a:r>
            <a:r>
              <a:rPr lang="en-US" sz="2400" dirty="0" err="1"/>
              <a:t>programe</a:t>
            </a:r>
            <a:r>
              <a:rPr lang="en-US" sz="2400" dirty="0"/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err="1"/>
              <a:t>Pentru</a:t>
            </a:r>
            <a:r>
              <a:rPr lang="en-US" sz="2400" dirty="0"/>
              <a:t> a </a:t>
            </a:r>
            <a:r>
              <a:rPr lang="en-US" sz="2400" dirty="0" err="1"/>
              <a:t>îți</a:t>
            </a:r>
            <a:r>
              <a:rPr lang="en-US" sz="2400" dirty="0"/>
              <a:t> </a:t>
            </a:r>
            <a:r>
              <a:rPr lang="en-US" sz="2400" dirty="0" err="1"/>
              <a:t>organiza</a:t>
            </a:r>
            <a:r>
              <a:rPr lang="en-US" sz="2400" dirty="0"/>
              <a:t> </a:t>
            </a:r>
            <a:r>
              <a:rPr lang="en-US" sz="2400" dirty="0" err="1"/>
              <a:t>și</a:t>
            </a:r>
            <a:r>
              <a:rPr lang="en-US" sz="2400" dirty="0"/>
              <a:t> </a:t>
            </a:r>
            <a:r>
              <a:rPr lang="en-US" sz="2400" dirty="0" err="1"/>
              <a:t>simplifica</a:t>
            </a:r>
            <a:r>
              <a:rPr lang="en-US" sz="2400" dirty="0"/>
              <a:t> </a:t>
            </a:r>
            <a:r>
              <a:rPr lang="en-US" sz="2400" dirty="0" err="1"/>
              <a:t>codul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6/8/2023)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344" y="1787332"/>
            <a:ext cx="1213540" cy="128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20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CE AR TREBUI SĂ LE FOLOSEȘTI?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341" y="1392135"/>
            <a:ext cx="8561878" cy="111064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Din </a:t>
            </a:r>
            <a:r>
              <a:rPr lang="en-US" sz="2400" dirty="0" err="1">
                <a:solidFill>
                  <a:srgbClr val="0000FF"/>
                </a:solidFill>
              </a:rPr>
              <a:t>cauza</a:t>
            </a:r>
            <a:r>
              <a:rPr lang="en-US" sz="2400" dirty="0">
                <a:solidFill>
                  <a:srgbClr val="0000FF"/>
                </a:solidFill>
              </a:rPr>
              <a:t> My Blocks, </a:t>
            </a:r>
            <a:r>
              <a:rPr lang="en-US" sz="2400" dirty="0" err="1">
                <a:solidFill>
                  <a:srgbClr val="0000FF"/>
                </a:solidFill>
              </a:rPr>
              <a:t>programele</a:t>
            </a:r>
            <a:r>
              <a:rPr lang="en-US" sz="2400" dirty="0">
                <a:solidFill>
                  <a:srgbClr val="0000FF"/>
                </a:solidFill>
              </a:rPr>
              <a:t> tale </a:t>
            </a:r>
            <a:r>
              <a:rPr lang="en-US" sz="2400" dirty="0" err="1">
                <a:solidFill>
                  <a:srgbClr val="0000FF"/>
                </a:solidFill>
              </a:rPr>
              <a:t>vor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arăta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așa</a:t>
            </a:r>
            <a:endParaRPr lang="en-US" sz="2400" b="0" dirty="0">
              <a:solidFill>
                <a:srgbClr val="0000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6/8/2023)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35140" y="5411974"/>
            <a:ext cx="8561878" cy="903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err="1">
                <a:solidFill>
                  <a:srgbClr val="329B65"/>
                </a:solidFill>
              </a:rPr>
              <a:t>Ele</a:t>
            </a:r>
            <a:r>
              <a:rPr lang="en-US" sz="2400" dirty="0">
                <a:solidFill>
                  <a:srgbClr val="329B65"/>
                </a:solidFill>
              </a:rPr>
              <a:t> </a:t>
            </a:r>
            <a:r>
              <a:rPr lang="en-US" sz="2400" dirty="0" err="1">
                <a:solidFill>
                  <a:srgbClr val="329B65"/>
                </a:solidFill>
              </a:rPr>
              <a:t>fac</a:t>
            </a:r>
            <a:r>
              <a:rPr lang="en-US" sz="2400" dirty="0">
                <a:solidFill>
                  <a:srgbClr val="329B65"/>
                </a:solidFill>
              </a:rPr>
              <a:t> </a:t>
            </a:r>
            <a:r>
              <a:rPr lang="en-US" sz="2400" dirty="0" err="1">
                <a:solidFill>
                  <a:srgbClr val="329B65"/>
                </a:solidFill>
              </a:rPr>
              <a:t>codul</a:t>
            </a:r>
            <a:r>
              <a:rPr lang="en-US" sz="2400" dirty="0">
                <a:solidFill>
                  <a:srgbClr val="329B65"/>
                </a:solidFill>
              </a:rPr>
              <a:t> </a:t>
            </a:r>
            <a:r>
              <a:rPr lang="en-US" sz="2400" dirty="0" err="1">
                <a:solidFill>
                  <a:srgbClr val="329B65"/>
                </a:solidFill>
              </a:rPr>
              <a:t>tău</a:t>
            </a:r>
            <a:r>
              <a:rPr lang="en-US" sz="2400" dirty="0">
                <a:solidFill>
                  <a:srgbClr val="329B65"/>
                </a:solidFill>
              </a:rPr>
              <a:t> </a:t>
            </a:r>
            <a:r>
              <a:rPr lang="en-US" sz="2400" dirty="0" err="1">
                <a:solidFill>
                  <a:srgbClr val="329B65"/>
                </a:solidFill>
              </a:rPr>
              <a:t>să</a:t>
            </a:r>
            <a:r>
              <a:rPr lang="en-US" sz="2400" dirty="0">
                <a:solidFill>
                  <a:srgbClr val="329B65"/>
                </a:solidFill>
              </a:rPr>
              <a:t> fie </a:t>
            </a:r>
            <a:r>
              <a:rPr lang="en-US" sz="2400" dirty="0" err="1">
                <a:solidFill>
                  <a:srgbClr val="329B65"/>
                </a:solidFill>
              </a:rPr>
              <a:t>mai</a:t>
            </a:r>
            <a:r>
              <a:rPr lang="en-US" sz="2400" dirty="0">
                <a:solidFill>
                  <a:srgbClr val="329B65"/>
                </a:solidFill>
              </a:rPr>
              <a:t> </a:t>
            </a:r>
            <a:r>
              <a:rPr lang="en-US" sz="2400" dirty="0" err="1">
                <a:solidFill>
                  <a:srgbClr val="329B65"/>
                </a:solidFill>
              </a:rPr>
              <a:t>ușor</a:t>
            </a:r>
            <a:r>
              <a:rPr lang="en-US" sz="2400" dirty="0">
                <a:solidFill>
                  <a:srgbClr val="329B65"/>
                </a:solidFill>
              </a:rPr>
              <a:t> de </a:t>
            </a:r>
            <a:r>
              <a:rPr lang="en-US" sz="2400" dirty="0" err="1">
                <a:solidFill>
                  <a:srgbClr val="329B65"/>
                </a:solidFill>
              </a:rPr>
              <a:t>citit</a:t>
            </a:r>
            <a:r>
              <a:rPr lang="en-US" sz="2400" dirty="0">
                <a:solidFill>
                  <a:srgbClr val="329B65"/>
                </a:solidFill>
              </a:rPr>
              <a:t> </a:t>
            </a:r>
            <a:r>
              <a:rPr lang="en-US" sz="2400" dirty="0" err="1">
                <a:solidFill>
                  <a:srgbClr val="329B65"/>
                </a:solidFill>
              </a:rPr>
              <a:t>și</a:t>
            </a:r>
            <a:r>
              <a:rPr lang="en-US" sz="2400" dirty="0">
                <a:solidFill>
                  <a:srgbClr val="329B65"/>
                </a:solidFill>
              </a:rPr>
              <a:t> de </a:t>
            </a:r>
            <a:r>
              <a:rPr lang="en-US" sz="2400" dirty="0" err="1">
                <a:solidFill>
                  <a:srgbClr val="329B65"/>
                </a:solidFill>
              </a:rPr>
              <a:t>înțeles</a:t>
            </a:r>
            <a:r>
              <a:rPr lang="en-US" sz="2400" dirty="0">
                <a:solidFill>
                  <a:srgbClr val="329B65"/>
                </a:solidFill>
              </a:rPr>
              <a:t>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BD6F9B-766D-D04A-8A2C-A8544C9E2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33" y="1779190"/>
            <a:ext cx="4496691" cy="329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208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 FACE UN MY BLOCK FOLOSITOR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Notă</a:t>
            </a:r>
            <a:r>
              <a:rPr lang="en-US" dirty="0"/>
              <a:t>: </a:t>
            </a:r>
            <a:r>
              <a:rPr lang="en-US" dirty="0" err="1"/>
              <a:t>Completarea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My Block cu </a:t>
            </a:r>
            <a:r>
              <a:rPr lang="en-US" dirty="0" err="1"/>
              <a:t>inputuri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outputuri</a:t>
            </a:r>
            <a:r>
              <a:rPr lang="en-US" dirty="0"/>
              <a:t> </a:t>
            </a:r>
            <a:r>
              <a:rPr lang="en-US" dirty="0" err="1"/>
              <a:t>îl</a:t>
            </a:r>
            <a:r>
              <a:rPr lang="en-US" dirty="0"/>
              <a:t> face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folositor</a:t>
            </a:r>
            <a:r>
              <a:rPr lang="en-US" dirty="0"/>
              <a:t> – </a:t>
            </a:r>
            <a:r>
              <a:rPr lang="en-US" dirty="0" err="1"/>
              <a:t>deși</a:t>
            </a:r>
            <a:r>
              <a:rPr lang="en-US" dirty="0"/>
              <a:t>,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ai</a:t>
            </a:r>
            <a:r>
              <a:rPr lang="en-US" dirty="0"/>
              <a:t> </a:t>
            </a:r>
            <a:r>
              <a:rPr lang="en-US" dirty="0" err="1"/>
              <a:t>grijă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nu </a:t>
            </a:r>
            <a:r>
              <a:rPr lang="en-US" dirty="0" err="1"/>
              <a:t>faci</a:t>
            </a:r>
            <a:r>
              <a:rPr lang="en-US" dirty="0"/>
              <a:t> un My Block </a:t>
            </a:r>
            <a:r>
              <a:rPr lang="en-US" dirty="0" err="1"/>
              <a:t>prea</a:t>
            </a:r>
            <a:r>
              <a:rPr lang="en-US" dirty="0"/>
              <a:t> </a:t>
            </a:r>
            <a:r>
              <a:rPr lang="en-US" dirty="0" err="1"/>
              <a:t>complicat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Întrebare</a:t>
            </a:r>
            <a:r>
              <a:rPr lang="en-US" dirty="0"/>
              <a:t>: </a:t>
            </a:r>
            <a:r>
              <a:rPr lang="en-US" dirty="0" err="1"/>
              <a:t>Uită-te</a:t>
            </a:r>
            <a:r>
              <a:rPr lang="en-US" dirty="0"/>
              <a:t> la </a:t>
            </a:r>
            <a:r>
              <a:rPr lang="en-US" dirty="0" err="1"/>
              <a:t>lista</a:t>
            </a:r>
            <a:r>
              <a:rPr lang="en-US" dirty="0"/>
              <a:t> cu </a:t>
            </a:r>
            <a:r>
              <a:rPr lang="en-US" dirty="0" err="1"/>
              <a:t>cele</a:t>
            </a:r>
            <a:r>
              <a:rPr lang="en-US" dirty="0"/>
              <a:t> 3 My Block-</a:t>
            </a:r>
            <a:r>
              <a:rPr lang="en-US" dirty="0" err="1"/>
              <a:t>uri</a:t>
            </a:r>
            <a:r>
              <a:rPr lang="en-US" dirty="0"/>
              <a:t> de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jos.</a:t>
            </a:r>
            <a:r>
              <a:rPr lang="en-US" dirty="0"/>
              <a:t> Care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crezi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folositor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Turn90degrees (</a:t>
            </a:r>
            <a:r>
              <a:rPr lang="en-US" dirty="0" err="1"/>
              <a:t>Întoarce</a:t>
            </a:r>
            <a:r>
              <a:rPr lang="en-US" dirty="0"/>
              <a:t> </a:t>
            </a:r>
            <a:r>
              <a:rPr lang="en-US" dirty="0" err="1"/>
              <a:t>robotul</a:t>
            </a:r>
            <a:r>
              <a:rPr lang="en-US" dirty="0"/>
              <a:t> cu 90 de grade)</a:t>
            </a:r>
          </a:p>
          <a:p>
            <a:pPr lvl="1"/>
            <a:r>
              <a:rPr lang="en-US" dirty="0" err="1"/>
              <a:t>TurnDegrees</a:t>
            </a:r>
            <a:r>
              <a:rPr lang="en-US" dirty="0"/>
              <a:t> cu </a:t>
            </a:r>
            <a:r>
              <a:rPr lang="en-US" dirty="0" err="1"/>
              <a:t>inputuri</a:t>
            </a:r>
            <a:r>
              <a:rPr lang="en-US" dirty="0"/>
              <a:t> de </a:t>
            </a:r>
            <a:r>
              <a:rPr lang="en-US" dirty="0" err="1"/>
              <a:t>putere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unghi</a:t>
            </a:r>
            <a:endParaRPr lang="en-US" dirty="0"/>
          </a:p>
          <a:p>
            <a:pPr lvl="1"/>
            <a:r>
              <a:rPr lang="en-US" dirty="0" err="1"/>
              <a:t>TurnDegrees</a:t>
            </a:r>
            <a:r>
              <a:rPr lang="en-US" dirty="0"/>
              <a:t> cu </a:t>
            </a:r>
            <a:r>
              <a:rPr lang="en-US" dirty="0" err="1"/>
              <a:t>inputuri</a:t>
            </a:r>
            <a:r>
              <a:rPr lang="en-US" dirty="0"/>
              <a:t> de </a:t>
            </a:r>
            <a:r>
              <a:rPr lang="en-US" dirty="0" err="1"/>
              <a:t>putere</a:t>
            </a:r>
            <a:r>
              <a:rPr lang="en-US" dirty="0"/>
              <a:t>, </a:t>
            </a:r>
            <a:r>
              <a:rPr lang="en-US" dirty="0" err="1"/>
              <a:t>unghi</a:t>
            </a:r>
            <a:r>
              <a:rPr lang="en-US" dirty="0"/>
              <a:t>, </a:t>
            </a:r>
            <a:r>
              <a:rPr lang="en-US" dirty="0" err="1"/>
              <a:t>frânare</a:t>
            </a:r>
            <a:r>
              <a:rPr lang="en-US" dirty="0"/>
              <a:t> etc.</a:t>
            </a:r>
          </a:p>
          <a:p>
            <a:endParaRPr lang="en-US" dirty="0"/>
          </a:p>
          <a:p>
            <a:r>
              <a:rPr lang="en-US" dirty="0" err="1"/>
              <a:t>Răspuns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Turn90degrees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folosit</a:t>
            </a:r>
            <a:r>
              <a:rPr lang="en-US" dirty="0"/>
              <a:t> des,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vei</a:t>
            </a:r>
            <a:r>
              <a:rPr lang="en-US" dirty="0"/>
              <a:t> fi </a:t>
            </a:r>
            <a:r>
              <a:rPr lang="en-US" dirty="0" err="1"/>
              <a:t>forțat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folosețti</a:t>
            </a:r>
            <a:r>
              <a:rPr lang="en-US" dirty="0"/>
              <a:t> </a:t>
            </a:r>
            <a:r>
              <a:rPr lang="en-US" dirty="0" err="1"/>
              <a:t>alte</a:t>
            </a:r>
            <a:r>
              <a:rPr lang="en-US" dirty="0"/>
              <a:t> My Blocks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unghiuri</a:t>
            </a:r>
            <a:r>
              <a:rPr lang="en-US" dirty="0"/>
              <a:t>. </a:t>
            </a:r>
          </a:p>
          <a:p>
            <a:pPr lvl="1"/>
            <a:r>
              <a:rPr lang="en-US" dirty="0" err="1"/>
              <a:t>TurnDegrees</a:t>
            </a:r>
            <a:r>
              <a:rPr lang="en-US" dirty="0"/>
              <a:t> cu </a:t>
            </a:r>
            <a:r>
              <a:rPr lang="en-US" dirty="0" err="1"/>
              <a:t>inputuri</a:t>
            </a:r>
            <a:r>
              <a:rPr lang="en-US" dirty="0"/>
              <a:t> de </a:t>
            </a:r>
            <a:r>
              <a:rPr lang="en-US" dirty="0" err="1"/>
              <a:t>putere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unghi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cea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bună</a:t>
            </a:r>
            <a:r>
              <a:rPr lang="en-US" dirty="0"/>
              <a:t> </a:t>
            </a:r>
            <a:r>
              <a:rPr lang="en-US" dirty="0" err="1"/>
              <a:t>alegere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TurnDegrees</a:t>
            </a:r>
            <a:r>
              <a:rPr lang="en-US" dirty="0"/>
              <a:t> cu </a:t>
            </a:r>
            <a:r>
              <a:rPr lang="en-US" dirty="0" err="1"/>
              <a:t>inputuri</a:t>
            </a:r>
            <a:r>
              <a:rPr lang="en-US" dirty="0"/>
              <a:t> de </a:t>
            </a:r>
            <a:r>
              <a:rPr lang="en-US" dirty="0" err="1"/>
              <a:t>putere</a:t>
            </a:r>
            <a:r>
              <a:rPr lang="en-US" dirty="0"/>
              <a:t>, </a:t>
            </a:r>
            <a:r>
              <a:rPr lang="en-US" dirty="0" err="1"/>
              <a:t>unghi</a:t>
            </a:r>
            <a:r>
              <a:rPr lang="en-US" dirty="0"/>
              <a:t>, </a:t>
            </a:r>
            <a:r>
              <a:rPr lang="en-US" dirty="0" err="1"/>
              <a:t>frânare</a:t>
            </a:r>
            <a:r>
              <a:rPr lang="en-US" dirty="0"/>
              <a:t>, etc., </a:t>
            </a:r>
            <a:r>
              <a:rPr lang="en-US" dirty="0" err="1"/>
              <a:t>deși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complex, </a:t>
            </a:r>
            <a:r>
              <a:rPr lang="en-US" dirty="0" err="1"/>
              <a:t>câteva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inputuri</a:t>
            </a:r>
            <a:r>
              <a:rPr lang="en-US" dirty="0"/>
              <a:t> s-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putea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nu </a:t>
            </a:r>
            <a:r>
              <a:rPr lang="en-US" dirty="0" err="1"/>
              <a:t>folosite</a:t>
            </a:r>
            <a:r>
              <a:rPr lang="en-US" dirty="0"/>
              <a:t> </a:t>
            </a:r>
            <a:r>
              <a:rPr lang="en-US" dirty="0" err="1"/>
              <a:t>vreodată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6/8/2023)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8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C0D13-B885-734C-AD9F-E7C584686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PASUL 1: CREAZĂ UN MY BLOCK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AE5CBBB1-64E1-BF4B-B3B8-2D970868E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882" y="1484555"/>
            <a:ext cx="5636020" cy="219358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Du-</a:t>
            </a:r>
            <a:r>
              <a:rPr lang="en-US" dirty="0" err="1"/>
              <a:t>te</a:t>
            </a:r>
            <a:r>
              <a:rPr lang="en-US" dirty="0"/>
              <a:t> la </a:t>
            </a:r>
            <a:r>
              <a:rPr lang="en-US" dirty="0" err="1"/>
              <a:t>secțiunea</a:t>
            </a:r>
            <a:r>
              <a:rPr lang="en-US" dirty="0"/>
              <a:t> My Blocks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selectează</a:t>
            </a:r>
            <a:r>
              <a:rPr lang="en-US" dirty="0"/>
              <a:t> ”Make a  Block”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Vei</a:t>
            </a:r>
            <a:r>
              <a:rPr lang="en-US" dirty="0"/>
              <a:t> fi </a:t>
            </a:r>
            <a:r>
              <a:rPr lang="en-US" dirty="0" err="1"/>
              <a:t>adus</a:t>
            </a:r>
            <a:r>
              <a:rPr lang="en-US" dirty="0"/>
              <a:t> </a:t>
            </a:r>
            <a:r>
              <a:rPr lang="en-US" dirty="0" err="1"/>
              <a:t>către</a:t>
            </a:r>
            <a:r>
              <a:rPr lang="en-US" dirty="0"/>
              <a:t> </a:t>
            </a:r>
            <a:r>
              <a:rPr lang="en-US" dirty="0" err="1"/>
              <a:t>meniul</a:t>
            </a:r>
            <a:r>
              <a:rPr lang="en-US" dirty="0"/>
              <a:t> de </a:t>
            </a:r>
            <a:r>
              <a:rPr lang="en-US" dirty="0" err="1"/>
              <a:t>editare</a:t>
            </a:r>
            <a:r>
              <a:rPr lang="en-US" dirty="0"/>
              <a:t> a </a:t>
            </a:r>
            <a:r>
              <a:rPr lang="en-US" dirty="0" err="1"/>
              <a:t>blocului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Scrie</a:t>
            </a:r>
            <a:r>
              <a:rPr lang="en-US" dirty="0"/>
              <a:t> </a:t>
            </a:r>
            <a:r>
              <a:rPr lang="en-US" dirty="0" err="1"/>
              <a:t>numele</a:t>
            </a:r>
            <a:r>
              <a:rPr lang="en-US" dirty="0"/>
              <a:t> </a:t>
            </a:r>
            <a:r>
              <a:rPr lang="en-US" dirty="0" err="1"/>
              <a:t>blocului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B7C31B-9774-4743-8AA6-80A070046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6/8/2023)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DA96CA-DA64-214A-9A29-CB8431E10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FF2D3B-3EB3-784C-95F1-EF78EE8DB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519" y="1484555"/>
            <a:ext cx="2086329" cy="4812016"/>
          </a:xfrm>
          <a:prstGeom prst="rect">
            <a:avLst/>
          </a:prstGeom>
        </p:spPr>
      </p:pic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87BF4F-40BA-6D43-AE61-F591C95EF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622" y="3353866"/>
            <a:ext cx="4477871" cy="291730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E487B99-C753-8747-B756-7FDDAEBE2E74}"/>
              </a:ext>
            </a:extLst>
          </p:cNvPr>
          <p:cNvSpPr/>
          <p:nvPr/>
        </p:nvSpPr>
        <p:spPr>
          <a:xfrm>
            <a:off x="2428786" y="3976156"/>
            <a:ext cx="1457414" cy="3683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48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15713-69C0-034B-8540-C31146B81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PASUL 2: ADAUGĂ INPUTURI ȘI ETICHETE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277A8-2B02-D44B-9A43-9A6BD7657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874" y="1505616"/>
            <a:ext cx="2820126" cy="46545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Folosește</a:t>
            </a:r>
            <a:r>
              <a:rPr lang="en-US" dirty="0"/>
              <a:t> </a:t>
            </a:r>
            <a:r>
              <a:rPr lang="en-US" dirty="0" err="1"/>
              <a:t>butoanele</a:t>
            </a:r>
            <a:r>
              <a:rPr lang="en-US" dirty="0"/>
              <a:t> de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jos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adăuga</a:t>
            </a:r>
            <a:r>
              <a:rPr lang="en-US" dirty="0"/>
              <a:t> </a:t>
            </a:r>
            <a:r>
              <a:rPr lang="en-US" dirty="0" err="1"/>
              <a:t>inputuri</a:t>
            </a:r>
            <a:r>
              <a:rPr lang="en-US" dirty="0"/>
              <a:t>. </a:t>
            </a:r>
            <a:r>
              <a:rPr lang="en-US" dirty="0" err="1"/>
              <a:t>Poți</a:t>
            </a:r>
            <a:r>
              <a:rPr lang="en-US" dirty="0"/>
              <a:t> </a:t>
            </a:r>
            <a:r>
              <a:rPr lang="en-US" dirty="0" err="1"/>
              <a:t>adăuga</a:t>
            </a:r>
            <a:r>
              <a:rPr lang="en-US" dirty="0"/>
              <a:t> </a:t>
            </a:r>
            <a:r>
              <a:rPr lang="en-US" dirty="0" err="1"/>
              <a:t>numere</a:t>
            </a:r>
            <a:r>
              <a:rPr lang="en-US" dirty="0"/>
              <a:t>, text, </a:t>
            </a:r>
            <a:r>
              <a:rPr lang="en-US" dirty="0" err="1"/>
              <a:t>cât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variabile</a:t>
            </a:r>
            <a:r>
              <a:rPr lang="en-US" dirty="0"/>
              <a:t> Boolean (</a:t>
            </a:r>
            <a:r>
              <a:rPr lang="en-US" dirty="0" err="1"/>
              <a:t>adevărat</a:t>
            </a:r>
            <a:r>
              <a:rPr lang="en-US" dirty="0"/>
              <a:t>/</a:t>
            </a:r>
            <a:r>
              <a:rPr lang="en-US" dirty="0" err="1"/>
              <a:t>fals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Etichetele</a:t>
            </a:r>
            <a:r>
              <a:rPr lang="en-US" dirty="0"/>
              <a:t> pot fi </a:t>
            </a:r>
            <a:r>
              <a:rPr lang="en-US" dirty="0" err="1"/>
              <a:t>folosite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indica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înseamnă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input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My Blocks.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88C9F-3988-0E40-BE0B-490B3381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6/8/2023)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126A9-7E40-994F-9E5E-7B9A12D13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570ACFA-556A-2D47-8982-EC57E17C7A0A}"/>
              </a:ext>
            </a:extLst>
          </p:cNvPr>
          <p:cNvGrpSpPr/>
          <p:nvPr/>
        </p:nvGrpSpPr>
        <p:grpSpPr>
          <a:xfrm>
            <a:off x="3928533" y="1768475"/>
            <a:ext cx="5868126" cy="4026544"/>
            <a:chOff x="1809783" y="1486512"/>
            <a:chExt cx="7106343" cy="4673632"/>
          </a:xfrm>
        </p:grpSpPr>
        <p:pic>
          <p:nvPicPr>
            <p:cNvPr id="7" name="Picture 6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54958CAA-2809-1A42-B6AE-FF05C6FBD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09783" y="1486512"/>
              <a:ext cx="7106343" cy="4673632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DA57DB9-6E4E-1146-AF78-F79D2A1E34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9726" y="3054677"/>
              <a:ext cx="1611630" cy="1223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69DF9D2-8931-5A4B-87EC-809F99F8E2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2126" y="3054677"/>
              <a:ext cx="3060156" cy="13754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23A58B5-1EC8-8E4E-A2A8-D66AA84578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3076" y="2951807"/>
              <a:ext cx="308610" cy="1325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ED9398-93BD-1F48-AEF8-D682709BC7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82610" y="2951809"/>
              <a:ext cx="1391876" cy="13258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36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6CBC77D-48F6-DB4B-A3C5-C8B045C65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PASUL 3: DEFINIREA MY BLOCK-ULUI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DEDC046-A09A-AA4E-A4E2-546B485A6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4663492" cy="5082601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dată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apeși</a:t>
            </a:r>
            <a:r>
              <a:rPr lang="en-US" dirty="0"/>
              <a:t> ”Save”, un Define Block </a:t>
            </a:r>
            <a:r>
              <a:rPr lang="en-US" dirty="0" err="1"/>
              <a:t>apare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canvas. </a:t>
            </a:r>
            <a:r>
              <a:rPr lang="en-US" dirty="0" err="1"/>
              <a:t>Codul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My Block </a:t>
            </a:r>
            <a:r>
              <a:rPr lang="en-US" dirty="0" err="1"/>
              <a:t>intră</a:t>
            </a:r>
            <a:r>
              <a:rPr lang="en-US" dirty="0"/>
              <a:t> sub Define Block.</a:t>
            </a:r>
          </a:p>
          <a:p>
            <a:r>
              <a:rPr lang="en-US" dirty="0" err="1"/>
              <a:t>Adaugă</a:t>
            </a:r>
            <a:r>
              <a:rPr lang="en-US" dirty="0"/>
              <a:t> </a:t>
            </a:r>
            <a:r>
              <a:rPr lang="en-US" dirty="0" err="1"/>
              <a:t>blocurile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care le </a:t>
            </a:r>
            <a:r>
              <a:rPr lang="en-US" dirty="0" err="1"/>
              <a:t>vrei</a:t>
            </a:r>
            <a:r>
              <a:rPr lang="en-US" dirty="0"/>
              <a:t> sub Define Block.</a:t>
            </a:r>
          </a:p>
          <a:p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folosi</a:t>
            </a:r>
            <a:r>
              <a:rPr lang="en-US" dirty="0"/>
              <a:t> </a:t>
            </a:r>
            <a:r>
              <a:rPr lang="en-US" dirty="0" err="1"/>
              <a:t>inputurile</a:t>
            </a:r>
            <a:r>
              <a:rPr lang="en-US" dirty="0"/>
              <a:t> din My Block, </a:t>
            </a:r>
            <a:r>
              <a:rPr lang="en-US" dirty="0" err="1"/>
              <a:t>trage</a:t>
            </a:r>
            <a:r>
              <a:rPr lang="en-US" dirty="0"/>
              <a:t> </a:t>
            </a:r>
            <a:r>
              <a:rPr lang="en-US" dirty="0" err="1"/>
              <a:t>inputurile</a:t>
            </a:r>
            <a:r>
              <a:rPr lang="en-US" dirty="0"/>
              <a:t> </a:t>
            </a:r>
            <a:r>
              <a:rPr lang="en-US" dirty="0" err="1"/>
              <a:t>ovale</a:t>
            </a:r>
            <a:r>
              <a:rPr lang="en-US" dirty="0"/>
              <a:t> din Define Block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locurile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ai</a:t>
            </a:r>
            <a:r>
              <a:rPr lang="en-US" dirty="0"/>
              <a:t> </a:t>
            </a:r>
            <a:r>
              <a:rPr lang="en-US" dirty="0" err="1"/>
              <a:t>nevoie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251964-C6F0-A842-BB77-0CFE99F4C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6/8/2023)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B061F9-8230-D849-85D3-FCCB9C949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676A2876-32C0-0946-97F9-FCB876AE2077}"/>
              </a:ext>
            </a:extLst>
          </p:cNvPr>
          <p:cNvSpPr/>
          <p:nvPr/>
        </p:nvSpPr>
        <p:spPr>
          <a:xfrm>
            <a:off x="6411074" y="2230935"/>
            <a:ext cx="485335" cy="4095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009A2C99-E41D-A14F-92E9-079EE87E7DF9}"/>
              </a:ext>
            </a:extLst>
          </p:cNvPr>
          <p:cNvSpPr/>
          <p:nvPr/>
        </p:nvSpPr>
        <p:spPr>
          <a:xfrm>
            <a:off x="6411073" y="4238786"/>
            <a:ext cx="485335" cy="4095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551179-C7D7-DD9E-326D-8A06D8ECB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267" y="1449844"/>
            <a:ext cx="3656341" cy="7062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0DA9C1-D1CA-EB34-F5A8-B7AC18F8D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205" y="2686309"/>
            <a:ext cx="3632928" cy="143210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29949AE2-1A9E-2BFE-70B6-D3688B568304}"/>
              </a:ext>
            </a:extLst>
          </p:cNvPr>
          <p:cNvGrpSpPr/>
          <p:nvPr/>
        </p:nvGrpSpPr>
        <p:grpSpPr>
          <a:xfrm>
            <a:off x="4839205" y="4699728"/>
            <a:ext cx="3656341" cy="1467219"/>
            <a:chOff x="1439678" y="3884652"/>
            <a:chExt cx="3656341" cy="146721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B5BCD56-9EE5-F305-AE86-2E5FFCFAE4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39678" y="3884652"/>
              <a:ext cx="3656341" cy="1467219"/>
            </a:xfrm>
            <a:prstGeom prst="rect">
              <a:avLst/>
            </a:prstGeom>
          </p:spPr>
        </p:pic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6C1C038-4CC1-D78F-92E6-AB6A67FAF6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20716" y="4354245"/>
              <a:ext cx="941901" cy="69009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43730E4-33C6-7A24-B1A3-D204B7929327}"/>
                </a:ext>
              </a:extLst>
            </p:cNvPr>
            <p:cNvCxnSpPr>
              <a:cxnSpLocks/>
            </p:cNvCxnSpPr>
            <p:nvPr/>
          </p:nvCxnSpPr>
          <p:spPr>
            <a:xfrm>
              <a:off x="3256142" y="4347963"/>
              <a:ext cx="11706" cy="21844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540399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1870</TotalTime>
  <Words>1122</Words>
  <Application>Microsoft Office PowerPoint</Application>
  <PresentationFormat>On-screen Show (4:3)</PresentationFormat>
  <Paragraphs>103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Gill Sans MT</vt:lpstr>
      <vt:lpstr>Helvetica Neue</vt:lpstr>
      <vt:lpstr>Wingdings 2</vt:lpstr>
      <vt:lpstr>Dividend</vt:lpstr>
      <vt:lpstr>BLOCURILE MELE</vt:lpstr>
      <vt:lpstr>OBIECTIVELE LECȚIEI</vt:lpstr>
      <vt:lpstr>CE E UN MY BLOCK?</vt:lpstr>
      <vt:lpstr>CÂND FOLOSIM UN MY BLOCK?</vt:lpstr>
      <vt:lpstr>DE CE AR TREBUI SĂ LE FOLOSEȘTI?</vt:lpstr>
      <vt:lpstr>CE FACE UN MY BLOCK FOLOSITOR</vt:lpstr>
      <vt:lpstr>PASUL 1: CREAZĂ UN MY BLOCK</vt:lpstr>
      <vt:lpstr>PASUL 2: ADAUGĂ INPUTURI ȘI ETICHETE</vt:lpstr>
      <vt:lpstr>PASUL 3: DEFINIREA MY BLOCK-ULUI</vt:lpstr>
      <vt:lpstr>PASUL 4: FOLOSIREA MY BLOCK</vt:lpstr>
      <vt:lpstr>Pasul 5: adăugarea outputurilor</vt:lpstr>
      <vt:lpstr>FOLOSIREA MY BLOCKS ÎN MAI MULTE PROIECTE</vt:lpstr>
      <vt:lpstr>ȘTERGEREA ȘI EDITAREA UNUI MY NLOCK</vt:lpstr>
      <vt:lpstr>CREDITe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marinela</cp:lastModifiedBy>
  <cp:revision>172</cp:revision>
  <dcterms:created xsi:type="dcterms:W3CDTF">2016-07-04T02:35:12Z</dcterms:created>
  <dcterms:modified xsi:type="dcterms:W3CDTF">2023-08-18T05:19:27Z</dcterms:modified>
</cp:coreProperties>
</file>