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urmărire</a:t>
            </a:r>
            <a:r>
              <a:rPr lang="ro-RO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liniei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proporționale</a:t>
            </a:r>
            <a:r>
              <a:rPr lang="ro-RO" dirty="0">
                <a:solidFill>
                  <a:srgbClr val="FF0000"/>
                </a:solidFill>
              </a:rPr>
              <a:t> (proportional line follower)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5E43A-D53C-79F8-D860-D7AF59422928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creezi</a:t>
            </a:r>
            <a:r>
              <a:rPr lang="en-US" dirty="0"/>
              <a:t> un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proporțională</a:t>
            </a:r>
            <a:r>
              <a:rPr lang="ro-RO" dirty="0"/>
              <a:t> (proportional line follower)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corectarea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</a:t>
            </a:r>
            <a:r>
              <a:rPr lang="en-US" dirty="0" err="1"/>
              <a:t>matematice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Citirile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de </a:t>
            </a:r>
            <a:r>
              <a:rPr lang="en-US" dirty="0" err="1"/>
              <a:t>lumină</a:t>
            </a:r>
            <a:r>
              <a:rPr lang="en-US" dirty="0"/>
              <a:t> </a:t>
            </a:r>
            <a:r>
              <a:rPr lang="en-US" dirty="0" err="1"/>
              <a:t>reflectată</a:t>
            </a:r>
            <a:r>
              <a:rPr lang="ro-RO" dirty="0"/>
              <a:t> (reflected light sensor)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„</a:t>
            </a:r>
            <a:r>
              <a:rPr lang="en-US" dirty="0" err="1"/>
              <a:t>întunecată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zona </a:t>
            </a:r>
            <a:r>
              <a:rPr lang="en-US" dirty="0" err="1"/>
              <a:t>măsurată</a:t>
            </a:r>
            <a:endParaRPr lang="ro-RO" dirty="0"/>
          </a:p>
          <a:p>
            <a:r>
              <a:rPr lang="it-IT" dirty="0"/>
              <a:t>Citirile calibrate ar trebui să varieze de la 100 (doar pe alb) la 0 (doar pe negru)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Light Sensor Measured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Line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Urm</a:t>
            </a:r>
            <a:r>
              <a:rPr lang="ro-RO" dirty="0"/>
              <a:t>ărirea </a:t>
            </a:r>
            <a:r>
              <a:rPr lang="en-US" dirty="0" err="1"/>
              <a:t>lini</a:t>
            </a:r>
            <a:r>
              <a:rPr lang="ro-RO" dirty="0"/>
              <a:t>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Calcularea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erori</a:t>
            </a:r>
            <a:r>
              <a:rPr lang="en-US" b="1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pt-BR" dirty="0">
                <a:sym typeface="Wingdings"/>
              </a:rPr>
              <a:t> cât de departe este robotul de o țintă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Roboții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urmează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marginea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liniei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ținta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trebui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să</a:t>
            </a:r>
            <a:r>
              <a:rPr lang="en-US" dirty="0">
                <a:sym typeface="Wingdings" panose="05000000000000000000" pitchFamily="2" charset="2"/>
              </a:rPr>
              <a:t> fie o </a:t>
            </a:r>
            <a:r>
              <a:rPr lang="en-US" dirty="0" err="1">
                <a:sym typeface="Wingdings" panose="05000000000000000000" pitchFamily="2" charset="2"/>
              </a:rPr>
              <a:t>citire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senzorului</a:t>
            </a:r>
            <a:r>
              <a:rPr lang="en-US" dirty="0">
                <a:sym typeface="Wingdings" panose="05000000000000000000" pitchFamily="2" charset="2"/>
              </a:rPr>
              <a:t> de 50</a:t>
            </a:r>
          </a:p>
          <a:p>
            <a:pPr lvl="1"/>
            <a:r>
              <a:rPr lang="pt-BR" dirty="0">
                <a:sym typeface="Wingdings"/>
              </a:rPr>
              <a:t>Eroare ar trebui să indice cât de departe este valoarea senzorului de o citire de</a:t>
            </a:r>
            <a:r>
              <a:rPr lang="ro-RO" dirty="0">
                <a:sym typeface="Wingdings"/>
              </a:rPr>
              <a:t> </a:t>
            </a:r>
            <a:r>
              <a:rPr lang="en-US" dirty="0">
                <a:sym typeface="Wingdings"/>
              </a:rPr>
              <a:t>50</a:t>
            </a:r>
          </a:p>
          <a:p>
            <a:r>
              <a:rPr lang="en-US" b="1" dirty="0" err="1">
                <a:sym typeface="Wingdings"/>
              </a:rPr>
              <a:t>Făcând</a:t>
            </a:r>
            <a:r>
              <a:rPr lang="en-US" b="1" dirty="0">
                <a:sym typeface="Wingdings"/>
              </a:rPr>
              <a:t> o </a:t>
            </a:r>
            <a:r>
              <a:rPr lang="en-US" b="1" dirty="0" err="1">
                <a:sym typeface="Wingdings"/>
              </a:rPr>
              <a:t>corectare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 err="1">
                <a:sym typeface="Wingdings"/>
              </a:rPr>
              <a:t>faceți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robotul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ia</a:t>
            </a:r>
            <a:r>
              <a:rPr lang="en-US" dirty="0">
                <a:sym typeface="Wingdings"/>
              </a:rPr>
              <a:t> o </a:t>
            </a:r>
            <a:r>
              <a:rPr lang="en-US" dirty="0" err="1">
                <a:sym typeface="Wingdings"/>
              </a:rPr>
              <a:t>acțiune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proporțională</a:t>
            </a:r>
            <a:r>
              <a:rPr lang="en-US" dirty="0">
                <a:sym typeface="Wingdings"/>
              </a:rPr>
              <a:t> cu </a:t>
            </a:r>
            <a:r>
              <a:rPr lang="en-US" dirty="0" err="1">
                <a:sym typeface="Wingdings"/>
              </a:rPr>
              <a:t>eroarea</a:t>
            </a:r>
            <a:r>
              <a:rPr lang="en-US" dirty="0">
                <a:sym typeface="Wingdings"/>
              </a:rPr>
              <a:t>. </a:t>
            </a:r>
            <a:r>
              <a:rPr lang="en-US" dirty="0" err="1">
                <a:sym typeface="Wingdings"/>
              </a:rPr>
              <a:t>Trebuie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înmulțiți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eroarea</a:t>
            </a:r>
            <a:r>
              <a:rPr lang="en-US" dirty="0">
                <a:sym typeface="Wingdings"/>
              </a:rPr>
              <a:t> cu un factor de </a:t>
            </a:r>
            <a:r>
              <a:rPr lang="en-US" dirty="0" err="1">
                <a:sym typeface="Wingdings"/>
              </a:rPr>
              <a:t>scalare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pentru</a:t>
            </a:r>
            <a:r>
              <a:rPr lang="en-US" dirty="0">
                <a:sym typeface="Wingdings"/>
              </a:rPr>
              <a:t> a </a:t>
            </a:r>
            <a:r>
              <a:rPr lang="en-US" dirty="0" err="1">
                <a:sym typeface="Wingdings"/>
              </a:rPr>
              <a:t>determina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corecția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 err="1">
                <a:sym typeface="Wingdings"/>
              </a:rPr>
              <a:t>Pentru</a:t>
            </a:r>
            <a:r>
              <a:rPr lang="en-US" dirty="0">
                <a:sym typeface="Wingdings"/>
              </a:rPr>
              <a:t> a </a:t>
            </a:r>
            <a:r>
              <a:rPr lang="en-US" dirty="0" err="1">
                <a:sym typeface="Wingdings"/>
              </a:rPr>
              <a:t>urma</a:t>
            </a:r>
            <a:r>
              <a:rPr lang="en-US" dirty="0">
                <a:sym typeface="Wingdings"/>
              </a:rPr>
              <a:t> o </a:t>
            </a:r>
            <a:r>
              <a:rPr lang="en-US" dirty="0" err="1">
                <a:sym typeface="Wingdings"/>
              </a:rPr>
              <a:t>linie</a:t>
            </a:r>
            <a:r>
              <a:rPr lang="en-US" dirty="0">
                <a:sym typeface="Wingdings"/>
              </a:rPr>
              <a:t>, un robot </a:t>
            </a:r>
            <a:r>
              <a:rPr lang="en-US" dirty="0" err="1">
                <a:sym typeface="Wingdings"/>
              </a:rPr>
              <a:t>trebuie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să</a:t>
            </a:r>
            <a:r>
              <a:rPr lang="en-US" dirty="0">
                <a:sym typeface="Wingdings"/>
              </a:rPr>
              <a:t> se </a:t>
            </a:r>
            <a:r>
              <a:rPr lang="en-US" dirty="0" err="1">
                <a:sym typeface="Wingdings"/>
              </a:rPr>
              <a:t>întoarcă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spre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marginea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lin</a:t>
            </a:r>
            <a:r>
              <a:rPr lang="ro-RO" dirty="0">
                <a:sym typeface="Wingdings"/>
              </a:rPr>
              <a:t>iei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Robotul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trebuie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să</a:t>
            </a:r>
            <a:r>
              <a:rPr lang="en-US" dirty="0">
                <a:sym typeface="Wingdings"/>
              </a:rPr>
              <a:t> se </a:t>
            </a:r>
            <a:r>
              <a:rPr lang="en-US" dirty="0" err="1">
                <a:sym typeface="Wingdings"/>
              </a:rPr>
              <a:t>întoarcă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mai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brusc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dacă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este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departe</a:t>
            </a:r>
            <a:r>
              <a:rPr lang="en-US" dirty="0">
                <a:sym typeface="Wingdings"/>
              </a:rPr>
              <a:t> de o </a:t>
            </a:r>
            <a:r>
              <a:rPr lang="en-US" dirty="0" err="1">
                <a:sym typeface="Wingdings"/>
              </a:rPr>
              <a:t>linie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Cum </a:t>
            </a:r>
            <a:r>
              <a:rPr lang="en-US" dirty="0" err="1">
                <a:sym typeface="Wingdings"/>
              </a:rPr>
              <a:t>faceți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acest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lucru</a:t>
            </a:r>
            <a:r>
              <a:rPr lang="en-US" dirty="0">
                <a:sym typeface="Wingdings"/>
              </a:rPr>
              <a:t>: </a:t>
            </a:r>
            <a:r>
              <a:rPr lang="en-US" dirty="0" err="1">
                <a:sym typeface="Wingdings"/>
              </a:rPr>
              <a:t>trebuie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ajustați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intrarea</a:t>
            </a:r>
            <a:r>
              <a:rPr lang="en-US" dirty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direcție</a:t>
            </a:r>
            <a:r>
              <a:rPr lang="ro-RO" dirty="0">
                <a:sym typeface="Wingdings"/>
              </a:rPr>
              <a:t> (steering input)</a:t>
            </a:r>
            <a:r>
              <a:rPr lang="en-US" dirty="0">
                <a:sym typeface="Wingdings"/>
              </a:rPr>
              <a:t> pe un bloc de </a:t>
            </a:r>
            <a:r>
              <a:rPr lang="en-US" dirty="0" err="1">
                <a:sym typeface="Wingdings"/>
              </a:rPr>
              <a:t>mișcare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ro-RO" dirty="0"/>
              <a:t>faci</a:t>
            </a:r>
            <a:r>
              <a:rPr lang="en-US" dirty="0"/>
              <a:t> un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proporțională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Pseudocod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= </a:t>
            </a:r>
            <a:r>
              <a:rPr lang="en-US" dirty="0" err="1"/>
              <a:t>Distanța</a:t>
            </a:r>
            <a:r>
              <a:rPr lang="en-US" dirty="0"/>
              <a:t> de la </a:t>
            </a:r>
            <a:r>
              <a:rPr lang="en-US" dirty="0" err="1"/>
              <a:t>linie</a:t>
            </a:r>
            <a:r>
              <a:rPr lang="en-US" dirty="0"/>
              <a:t> = </a:t>
            </a:r>
            <a:r>
              <a:rPr lang="it-IT" dirty="0"/>
              <a:t>(Citirea senzorului de lumină - Citirea țintă)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Scalați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o </a:t>
            </a:r>
            <a:r>
              <a:rPr lang="ro-RO" dirty="0"/>
              <a:t>sumă</a:t>
            </a:r>
            <a:r>
              <a:rPr lang="en-US" dirty="0"/>
              <a:t> de </a:t>
            </a:r>
            <a:r>
              <a:rPr lang="en-US" dirty="0" err="1"/>
              <a:t>corecție</a:t>
            </a:r>
            <a:r>
              <a:rPr lang="en-US" dirty="0"/>
              <a:t>.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factorul</a:t>
            </a:r>
            <a:r>
              <a:rPr lang="en-US" dirty="0"/>
              <a:t> de </a:t>
            </a:r>
            <a:r>
              <a:rPr lang="en-US" dirty="0" err="1"/>
              <a:t>scalare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vă</a:t>
            </a:r>
            <a:r>
              <a:rPr lang="en-US" dirty="0"/>
              <a:t> face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urmeze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corecție</a:t>
            </a:r>
            <a:r>
              <a:rPr lang="en-US" dirty="0"/>
              <a:t> (</a:t>
            </a:r>
            <a:r>
              <a:rPr lang="en-US" dirty="0" err="1"/>
              <a:t>calculată</a:t>
            </a:r>
            <a:r>
              <a:rPr lang="en-US" dirty="0"/>
              <a:t> la Pasul 2)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virajul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46A0E-77AF-3B1F-EB19-2007EA7F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86" y="1823094"/>
            <a:ext cx="4254719" cy="711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3770"/>
              </p:ext>
            </p:extLst>
          </p:nvPr>
        </p:nvGraphicFramePr>
        <p:xfrm>
          <a:off x="192947" y="1305252"/>
          <a:ext cx="8729177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ro-RO" sz="1400" b="1" dirty="0"/>
                        <a:t>Calculul unei erori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Distanța</a:t>
                      </a:r>
                      <a:r>
                        <a:rPr lang="en-US" sz="1400" dirty="0"/>
                        <a:t> de la </a:t>
                      </a:r>
                      <a:r>
                        <a:rPr lang="en-US" sz="1400" dirty="0" err="1"/>
                        <a:t>linie</a:t>
                      </a:r>
                      <a:r>
                        <a:rPr lang="ro-RO" sz="1400" dirty="0"/>
                        <a:t> </a:t>
                      </a:r>
                      <a:r>
                        <a:rPr lang="en-US" sz="1400" dirty="0"/>
                        <a:t>=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(Light sensor reading - Target Reading)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Calcul</a:t>
                      </a:r>
                      <a:r>
                        <a:rPr lang="ro-RO" sz="1400" b="1" dirty="0"/>
                        <a:t>ul unei </a:t>
                      </a:r>
                      <a:r>
                        <a:rPr lang="en-US" sz="1400" b="1" dirty="0" err="1"/>
                        <a:t>corecți</a:t>
                      </a:r>
                      <a:r>
                        <a:rPr lang="ro-RO" sz="1400" b="1" dirty="0"/>
                        <a:t>i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Scalați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eroarea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pentru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determina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sumă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corecție</a:t>
                      </a:r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Utilizați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acest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lucru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pentru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regla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intrarea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direcției</a:t>
                      </a:r>
                      <a:r>
                        <a:rPr lang="en-US" sz="1400" dirty="0"/>
                        <a:t> pe </a:t>
                      </a:r>
                      <a:r>
                        <a:rPr lang="en-US" sz="1400" dirty="0" err="1"/>
                        <a:t>blocul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mișcare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Aplicarea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corecției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Utilizați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corecția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pentru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controla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direcția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robotului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EA14E5-C740-E702-6F16-3B741D4D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24" y="3366754"/>
            <a:ext cx="3671641" cy="791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DCE36-DEBA-214A-5A96-77E1BD12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758" y="4877614"/>
            <a:ext cx="1984235" cy="582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54EB0-3B5D-83CF-A832-09D3985F7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608" y="4670497"/>
            <a:ext cx="2132541" cy="9972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914901-8372-28EF-8B8F-4F532FF3D9B6}"/>
              </a:ext>
            </a:extLst>
          </p:cNvPr>
          <p:cNvCxnSpPr>
            <a:cxnSpLocks/>
          </p:cNvCxnSpPr>
          <p:nvPr/>
        </p:nvCxnSpPr>
        <p:spPr>
          <a:xfrm flipV="1">
            <a:off x="5797685" y="5038929"/>
            <a:ext cx="0" cy="25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E8C77-77D2-0DD7-F997-1F8B555BD89B}"/>
              </a:ext>
            </a:extLst>
          </p:cNvPr>
          <p:cNvCxnSpPr>
            <a:cxnSpLocks/>
          </p:cNvCxnSpPr>
          <p:nvPr/>
        </p:nvCxnSpPr>
        <p:spPr>
          <a:xfrm>
            <a:off x="6339192" y="5162145"/>
            <a:ext cx="4572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 1: </a:t>
            </a:r>
            <a:r>
              <a:rPr lang="en-US" sz="1400" dirty="0" err="1"/>
              <a:t>Calculați</a:t>
            </a:r>
            <a:r>
              <a:rPr lang="en-US" sz="1400" dirty="0"/>
              <a:t> </a:t>
            </a:r>
            <a:r>
              <a:rPr lang="en-US" sz="1400" dirty="0" err="1"/>
              <a:t>eroarea</a:t>
            </a:r>
            <a:endParaRPr lang="en-US" sz="1400" dirty="0"/>
          </a:p>
          <a:p>
            <a:r>
              <a:rPr lang="en-US" sz="1400" dirty="0" err="1"/>
              <a:t>Scopul</a:t>
            </a:r>
            <a:r>
              <a:rPr lang="en-US" sz="1400" dirty="0"/>
              <a:t> </a:t>
            </a:r>
            <a:r>
              <a:rPr lang="en-US" sz="1400" dirty="0" err="1"/>
              <a:t>nostru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rămânem</a:t>
            </a:r>
            <a:r>
              <a:rPr lang="en-US" sz="1400" dirty="0"/>
              <a:t> la </a:t>
            </a:r>
            <a:r>
              <a:rPr lang="en-US" sz="1400" dirty="0" err="1"/>
              <a:t>marginea</a:t>
            </a:r>
            <a:r>
              <a:rPr lang="en-US" sz="1400" dirty="0"/>
              <a:t> </a:t>
            </a:r>
            <a:r>
              <a:rPr lang="en-US" sz="1400" dirty="0" err="1"/>
              <a:t>liniei</a:t>
            </a:r>
            <a:r>
              <a:rPr lang="en-US" sz="1400" dirty="0"/>
              <a:t> (light 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2: </a:t>
            </a:r>
            <a:r>
              <a:rPr lang="en-US" sz="1400" dirty="0" err="1"/>
              <a:t>Aplica</a:t>
            </a:r>
            <a:r>
              <a:rPr lang="en-US" sz="1400" dirty="0"/>
              <a:t> </a:t>
            </a:r>
            <a:r>
              <a:rPr lang="en-US" sz="1400" dirty="0" err="1"/>
              <a:t>corectia</a:t>
            </a:r>
            <a:endParaRPr lang="en-US" sz="1400" dirty="0"/>
          </a:p>
          <a:p>
            <a:r>
              <a:rPr lang="en-US" sz="1400" dirty="0" err="1"/>
              <a:t>Eroarea</a:t>
            </a:r>
            <a:r>
              <a:rPr lang="en-US" sz="1400" dirty="0"/>
              <a:t> din </a:t>
            </a:r>
            <a:r>
              <a:rPr lang="en-US" sz="1400" dirty="0" err="1"/>
              <a:t>partea</a:t>
            </a:r>
            <a:r>
              <a:rPr lang="en-US" sz="1400" dirty="0"/>
              <a:t> 1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înmulțită</a:t>
            </a:r>
            <a:r>
              <a:rPr lang="en-US" sz="1400" dirty="0"/>
              <a:t> cu o </a:t>
            </a:r>
            <a:r>
              <a:rPr lang="en-US" sz="1400" dirty="0" err="1"/>
              <a:t>constantă</a:t>
            </a:r>
            <a:r>
              <a:rPr lang="en-US" sz="1400" dirty="0"/>
              <a:t> a </a:t>
            </a:r>
            <a:r>
              <a:rPr lang="en-US" sz="1400" dirty="0" err="1"/>
              <a:t>proporționalității</a:t>
            </a:r>
            <a:r>
              <a:rPr lang="en-US" sz="1400" dirty="0"/>
              <a:t> (0,5). </a:t>
            </a:r>
            <a:r>
              <a:rPr lang="ro-RO" sz="1400" dirty="0"/>
              <a:t> </a:t>
            </a:r>
            <a:r>
              <a:rPr lang="en-US" sz="1400" dirty="0"/>
              <a:t>Ace</a:t>
            </a:r>
            <a:r>
              <a:rPr lang="ro-RO" sz="1400" dirty="0"/>
              <a:t>a</a:t>
            </a:r>
            <a:r>
              <a:rPr lang="en-US" sz="1400" dirty="0" err="1"/>
              <a:t>sta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fi </a:t>
            </a:r>
            <a:r>
              <a:rPr lang="en-US" sz="1400" dirty="0" err="1"/>
              <a:t>diferit</a:t>
            </a:r>
            <a:r>
              <a:rPr lang="ro-RO" sz="1400" dirty="0"/>
              <a:t>ă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robot/</a:t>
            </a:r>
            <a:r>
              <a:rPr lang="en-US" sz="1400" dirty="0" err="1"/>
              <a:t>aplicație</a:t>
            </a:r>
            <a:r>
              <a:rPr lang="en-US" sz="1400" dirty="0"/>
              <a:t>. </a:t>
            </a:r>
            <a:r>
              <a:rPr lang="en-US" sz="1400" dirty="0" err="1"/>
              <a:t>Consultați</a:t>
            </a:r>
            <a:r>
              <a:rPr lang="en-US" sz="1400" dirty="0"/>
              <a:t> </a:t>
            </a:r>
            <a:r>
              <a:rPr lang="ro-RO" sz="1400" dirty="0"/>
              <a:t>următorul slide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afla</a:t>
            </a:r>
            <a:r>
              <a:rPr lang="en-US" sz="1400" dirty="0"/>
              <a:t> cum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reglați</a:t>
            </a:r>
            <a:r>
              <a:rPr lang="en-US" sz="1400" dirty="0"/>
              <a:t>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număr</a:t>
            </a:r>
            <a:r>
              <a:rPr lang="en-US" sz="14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339102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BCAC-227F-E601-2B6C-82225296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9" y="1602033"/>
            <a:ext cx="4559534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 de bază</a:t>
            </a:r>
            <a:r>
              <a:rPr lang="en-US" dirty="0"/>
              <a:t>: Tuning the Constant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en-US" sz="2000" dirty="0" err="1"/>
              <a:t>Rețineți</a:t>
            </a:r>
            <a:r>
              <a:rPr lang="en-US" sz="2000" dirty="0"/>
              <a:t>, </a:t>
            </a:r>
            <a:r>
              <a:rPr lang="en-US" sz="2000" dirty="0" err="1"/>
              <a:t>constanta</a:t>
            </a:r>
            <a:r>
              <a:rPr lang="en-US" sz="2000" dirty="0"/>
              <a:t> 0,5 din slide-</a:t>
            </a:r>
            <a:r>
              <a:rPr lang="en-US" sz="2000" dirty="0" err="1"/>
              <a:t>ul</a:t>
            </a:r>
            <a:r>
              <a:rPr lang="en-US" sz="2000" dirty="0"/>
              <a:t> anterior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specifică</a:t>
            </a:r>
            <a:r>
              <a:rPr lang="en-US" sz="2000" dirty="0"/>
              <a:t> </a:t>
            </a:r>
            <a:r>
              <a:rPr lang="en-US" sz="2000" dirty="0" err="1"/>
              <a:t>robotului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 -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reglați</a:t>
            </a:r>
            <a:r>
              <a:rPr lang="en-US" sz="2000" dirty="0"/>
              <a:t>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dvs</a:t>
            </a:r>
            <a:r>
              <a:rPr lang="ro-RO" sz="2000" dirty="0"/>
              <a:t>. </a:t>
            </a:r>
          </a:p>
          <a:p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constantă</a:t>
            </a:r>
            <a:r>
              <a:rPr lang="en-US" sz="2000" dirty="0"/>
              <a:t> se </a:t>
            </a:r>
            <a:r>
              <a:rPr lang="en-US" sz="2000" dirty="0" err="1"/>
              <a:t>numește</a:t>
            </a:r>
            <a:r>
              <a:rPr lang="en-US" sz="2000" dirty="0"/>
              <a:t> </a:t>
            </a:r>
            <a:r>
              <a:rPr lang="en-US" sz="2000" dirty="0" err="1"/>
              <a:t>constantă</a:t>
            </a:r>
            <a:r>
              <a:rPr lang="en-US" sz="2000" dirty="0"/>
              <a:t> </a:t>
            </a:r>
            <a:r>
              <a:rPr lang="en-US" sz="2000" dirty="0" err="1"/>
              <a:t>proporțională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constantă</a:t>
            </a:r>
            <a:r>
              <a:rPr lang="en-US" sz="2000" dirty="0"/>
              <a:t> a </a:t>
            </a:r>
            <a:r>
              <a:rPr lang="en-US" sz="2000" dirty="0" err="1"/>
              <a:t>proporționalității</a:t>
            </a:r>
            <a:r>
              <a:rPr lang="ro-RO" sz="2000" dirty="0"/>
              <a:t> (</a:t>
            </a:r>
            <a:r>
              <a:rPr lang="en-GB" sz="2000" dirty="0"/>
              <a:t>the Proportional Constant</a:t>
            </a:r>
            <a:r>
              <a:rPr lang="ro-RO" sz="2000" dirty="0"/>
              <a:t> </a:t>
            </a:r>
            <a:r>
              <a:rPr lang="en-GB" sz="2000" dirty="0"/>
              <a:t>or Constant of Proportionality</a:t>
            </a:r>
            <a:r>
              <a:rPr lang="ro-RO" sz="2000" dirty="0"/>
              <a:t>).</a:t>
            </a:r>
            <a:endParaRPr lang="en-US" sz="2000" dirty="0"/>
          </a:p>
          <a:p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comun</a:t>
            </a:r>
            <a:r>
              <a:rPr lang="en-US" sz="2000" dirty="0"/>
              <a:t> mod de a </a:t>
            </a:r>
            <a:r>
              <a:rPr lang="en-US" sz="2000" dirty="0" err="1"/>
              <a:t>vă</a:t>
            </a:r>
            <a:r>
              <a:rPr lang="en-US" sz="2000" dirty="0"/>
              <a:t> </a:t>
            </a:r>
            <a:r>
              <a:rPr lang="en-US" sz="2000" dirty="0" err="1"/>
              <a:t>regla</a:t>
            </a:r>
            <a:r>
              <a:rPr lang="en-US" sz="2000" dirty="0"/>
              <a:t> </a:t>
            </a:r>
            <a:r>
              <a:rPr lang="en-US" sz="2000" dirty="0" err="1"/>
              <a:t>constanta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încercarea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eroarea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lucru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dura </a:t>
            </a:r>
            <a:r>
              <a:rPr lang="ro-RO" sz="2000" dirty="0"/>
              <a:t>ceva </a:t>
            </a:r>
            <a:r>
              <a:rPr lang="en-US" sz="2000" dirty="0" err="1"/>
              <a:t>timp.</a:t>
            </a:r>
            <a:r>
              <a:rPr lang="en-US" sz="2000" dirty="0"/>
              <a:t> </a:t>
            </a:r>
            <a:r>
              <a:rPr lang="en-US" sz="2000" dirty="0" err="1"/>
              <a:t>Iată</a:t>
            </a:r>
            <a:r>
              <a:rPr lang="en-US" sz="2000" dirty="0"/>
              <a:t> </a:t>
            </a:r>
            <a:r>
              <a:rPr lang="en-US" sz="2000" dirty="0" err="1"/>
              <a:t>câteva</a:t>
            </a:r>
            <a:r>
              <a:rPr lang="en-US" sz="2000" dirty="0"/>
              <a:t> </a:t>
            </a:r>
            <a:r>
              <a:rPr lang="en-US" sz="2000" dirty="0" err="1"/>
              <a:t>sfaturi</a:t>
            </a:r>
            <a:r>
              <a:rPr lang="en-US" sz="2000" dirty="0"/>
              <a:t>:</a:t>
            </a:r>
          </a:p>
          <a:p>
            <a:pPr lvl="1"/>
            <a:r>
              <a:rPr lang="pt-BR" sz="1800" dirty="0"/>
              <a:t>Începeți cu constanta1.0 ajustată inițial cu ±0.5</a:t>
            </a:r>
            <a:endParaRPr lang="ro-RO" sz="1800" dirty="0"/>
          </a:p>
          <a:p>
            <a:pPr lvl="1"/>
            <a:r>
              <a:rPr lang="es-ES" sz="1800" dirty="0" err="1"/>
              <a:t>Ajustați</a:t>
            </a:r>
            <a:r>
              <a:rPr lang="es-ES" sz="1800" dirty="0"/>
              <a:t> </a:t>
            </a:r>
            <a:r>
              <a:rPr lang="es-ES" sz="1800" dirty="0" err="1"/>
              <a:t>până</a:t>
            </a:r>
            <a:r>
              <a:rPr lang="es-ES" sz="1800" dirty="0"/>
              <a:t> la un </a:t>
            </a:r>
            <a:r>
              <a:rPr lang="es-ES" sz="1800" dirty="0" err="1"/>
              <a:t>punct</a:t>
            </a:r>
            <a:r>
              <a:rPr lang="es-ES" sz="1800" dirty="0"/>
              <a:t> </a:t>
            </a:r>
            <a:r>
              <a:rPr lang="es-ES" sz="1800" dirty="0" err="1"/>
              <a:t>în</a:t>
            </a:r>
            <a:r>
              <a:rPr lang="es-ES" sz="1800" dirty="0"/>
              <a:t> care </a:t>
            </a:r>
            <a:r>
              <a:rPr lang="es-ES" sz="1800" dirty="0" err="1"/>
              <a:t>controlerul</a:t>
            </a:r>
            <a:r>
              <a:rPr lang="es-ES" sz="1800" dirty="0"/>
              <a:t> este </a:t>
            </a:r>
            <a:r>
              <a:rPr lang="es-ES" sz="1800" dirty="0" err="1"/>
              <a:t>destul</a:t>
            </a:r>
            <a:r>
              <a:rPr lang="es-ES" sz="1800" dirty="0"/>
              <a:t> de </a:t>
            </a:r>
            <a:r>
              <a:rPr lang="es-ES" sz="1800" dirty="0" err="1"/>
              <a:t>neted</a:t>
            </a:r>
            <a:endParaRPr lang="en-US" sz="1800" dirty="0"/>
          </a:p>
          <a:p>
            <a:pPr lvl="1"/>
            <a:r>
              <a:rPr lang="en-US" sz="1800" dirty="0" err="1"/>
              <a:t>Reglați</a:t>
            </a:r>
            <a:r>
              <a:rPr lang="en-US" sz="1800" dirty="0"/>
              <a:t> ±0,1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reglaj</a:t>
            </a:r>
            <a:r>
              <a:rPr lang="en-US" sz="1800" dirty="0"/>
              <a:t> fin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1422</TotalTime>
  <Words>747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urmărirea a liniei proporționale (proportional line follower)</vt:lpstr>
      <vt:lpstr>Obiectivele lecției</vt:lpstr>
      <vt:lpstr>Cât de departe este robotul de linie?</vt:lpstr>
      <vt:lpstr>Urmărirea liniei</vt:lpstr>
      <vt:lpstr>Cum faci un urmăritor de linie proporțională?</vt:lpstr>
      <vt:lpstr>provocare</vt:lpstr>
      <vt:lpstr>Proportional Line Follower</vt:lpstr>
      <vt:lpstr>Pași de bază: Tuning the Constant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User1</cp:lastModifiedBy>
  <cp:revision>156</cp:revision>
  <dcterms:created xsi:type="dcterms:W3CDTF">2016-07-04T02:35:12Z</dcterms:created>
  <dcterms:modified xsi:type="dcterms:W3CDTF">2023-08-20T12:15:11Z</dcterms:modified>
</cp:coreProperties>
</file>