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0"/>
  </p:notesMasterIdLst>
  <p:handoutMasterIdLst>
    <p:handoutMasterId r:id="rId11"/>
  </p:handoutMasterIdLst>
  <p:sldIdLst>
    <p:sldId id="275" r:id="rId2"/>
    <p:sldId id="257" r:id="rId3"/>
    <p:sldId id="276" r:id="rId4"/>
    <p:sldId id="281" r:id="rId5"/>
    <p:sldId id="277" r:id="rId6"/>
    <p:sldId id="278" r:id="rId7"/>
    <p:sldId id="417" r:id="rId8"/>
    <p:sldId id="28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3"/>
  </p:normalViewPr>
  <p:slideViewPr>
    <p:cSldViewPr snapToGrid="0" snapToObjects="1">
      <p:cViewPr varScale="1">
        <p:scale>
          <a:sx n="85" d="100"/>
          <a:sy n="85" d="100"/>
        </p:scale>
        <p:origin x="137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8/19/2023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8/19/2023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3ACE5FB8-A0BE-2D42-B68C-4CC12A3B4ECB}"/>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1571115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04290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067385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7136E22-B55B-3344-87B4-C6BEC82F934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42801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0F3F77A3-B93E-2D49-88C1-91FDBC4A995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E8CD5C0E-2FD4-1A43-9154-7A3A4DC5BB5F}"/>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830699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B3EA912E-F31F-4944-9549-715B01BC616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C8713075-FAB2-8A4F-9AA7-2DEEF6EF6C03}"/>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53224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47B9CC43-613D-D543-96C2-781DFE62FC8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7847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67320903-F92C-6447-BCEA-61E603A6905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75451DD4-1172-6449-9BE5-8E08EAD567E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68438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7" name="Rectangle 6">
            <a:extLst>
              <a:ext uri="{FF2B5EF4-FFF2-40B4-BE49-F238E27FC236}">
                <a16:creationId xmlns:a16="http://schemas.microsoft.com/office/drawing/2014/main" id="{F549D6A7-D1B0-EA47-8D3C-60AD7F4F746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EB073214-C6F6-A444-8864-5548E87AF6D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563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5/12/2023)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21810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09529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5/12/2023)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ADD4E90-1E78-AD4A-86AB-9A15E541B5EE}"/>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48067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a:xfrm>
            <a:off x="242754" y="3214890"/>
            <a:ext cx="8528356" cy="752422"/>
          </a:xfrm>
        </p:spPr>
        <p:txBody>
          <a:bodyPr/>
          <a:lstStyle/>
          <a:p>
            <a:r>
              <a:rPr lang="en-US" dirty="0"/>
              <a:t>Block</a:t>
            </a:r>
            <a:r>
              <a:rPr lang="ro-RO" dirty="0"/>
              <a:t>-urile repeat</a:t>
            </a:r>
            <a:endParaRPr lang="en-US" dirty="0"/>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
        <p:nvSpPr>
          <p:cNvPr id="4" name="Rectangle: Rounded Corners 3">
            <a:extLst>
              <a:ext uri="{FF2B5EF4-FFF2-40B4-BE49-F238E27FC236}">
                <a16:creationId xmlns:a16="http://schemas.microsoft.com/office/drawing/2014/main" id="{2EBBBADE-C436-D919-6A9F-238907441A08}"/>
              </a:ext>
            </a:extLst>
          </p:cNvPr>
          <p:cNvSpPr/>
          <p:nvPr/>
        </p:nvSpPr>
        <p:spPr>
          <a:xfrm>
            <a:off x="2621721" y="5901635"/>
            <a:ext cx="3900558" cy="331304"/>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lesson uses SPIKE 3 software</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Obiectivele lecției</a:t>
            </a:r>
            <a:endParaRPr lang="en-US" dirty="0"/>
          </a:p>
        </p:txBody>
      </p:sp>
      <p:sp>
        <p:nvSpPr>
          <p:cNvPr id="3" name="Content Placeholder 2"/>
          <p:cNvSpPr>
            <a:spLocks noGrp="1"/>
          </p:cNvSpPr>
          <p:nvPr>
            <p:ph idx="1"/>
          </p:nvPr>
        </p:nvSpPr>
        <p:spPr>
          <a:xfrm>
            <a:off x="155088" y="1140007"/>
            <a:ext cx="8831580" cy="2409220"/>
          </a:xfrm>
        </p:spPr>
        <p:txBody>
          <a:bodyPr/>
          <a:lstStyle/>
          <a:p>
            <a:r>
              <a:rPr lang="ro-RO" dirty="0"/>
              <a:t>Invață cum să repeți o acțiune utilizând block-ul Repeat</a:t>
            </a:r>
            <a:endParaRPr lang="en-US" dirty="0"/>
          </a:p>
        </p:txBody>
      </p:sp>
      <p:sp>
        <p:nvSpPr>
          <p:cNvPr id="4" name="Footer Placeholder 3"/>
          <p:cNvSpPr>
            <a:spLocks noGrp="1"/>
          </p:cNvSpPr>
          <p:nvPr>
            <p:ph type="ftr" sz="quarter" idx="11"/>
          </p:nvPr>
        </p:nvSpPr>
        <p:spPr/>
        <p:txBody>
          <a:bodyPr/>
          <a:lstStyle/>
          <a:p>
            <a:r>
              <a:rPr lang="en-US"/>
              <a:t>Copyright © 2023 Prime Lessons (primelessons.org) CC-BY-NC-SA.  (Last edit: 5/12/2023)</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pic>
        <p:nvPicPr>
          <p:cNvPr id="6" name="Picture 5">
            <a:extLst>
              <a:ext uri="{FF2B5EF4-FFF2-40B4-BE49-F238E27FC236}">
                <a16:creationId xmlns:a16="http://schemas.microsoft.com/office/drawing/2014/main" id="{C8916EF1-CE02-446E-B5AA-A45033BA9D98}"/>
              </a:ext>
            </a:extLst>
          </p:cNvPr>
          <p:cNvPicPr>
            <a:picLocks noChangeAspect="1"/>
          </p:cNvPicPr>
          <p:nvPr/>
        </p:nvPicPr>
        <p:blipFill rotWithShape="1">
          <a:blip r:embed="rId2"/>
          <a:srcRect r="66834"/>
          <a:stretch/>
        </p:blipFill>
        <p:spPr>
          <a:xfrm>
            <a:off x="382845" y="4650174"/>
            <a:ext cx="1775379" cy="1266825"/>
          </a:xfrm>
          <a:prstGeom prst="rect">
            <a:avLst/>
          </a:prstGeom>
        </p:spPr>
      </p:pic>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DFAF-A684-4430-96DD-0272D6E42621}"/>
              </a:ext>
            </a:extLst>
          </p:cNvPr>
          <p:cNvSpPr>
            <a:spLocks noGrp="1"/>
          </p:cNvSpPr>
          <p:nvPr>
            <p:ph type="title"/>
          </p:nvPr>
        </p:nvSpPr>
        <p:spPr/>
        <p:txBody>
          <a:bodyPr/>
          <a:lstStyle/>
          <a:p>
            <a:r>
              <a:rPr lang="en-US" dirty="0"/>
              <a:t>Cod</a:t>
            </a:r>
            <a:r>
              <a:rPr lang="ro-RO" dirty="0"/>
              <a:t>ul de repetare</a:t>
            </a:r>
            <a:endParaRPr lang="en-US" dirty="0"/>
          </a:p>
        </p:txBody>
      </p:sp>
      <p:sp>
        <p:nvSpPr>
          <p:cNvPr id="3" name="Content Placeholder 2">
            <a:extLst>
              <a:ext uri="{FF2B5EF4-FFF2-40B4-BE49-F238E27FC236}">
                <a16:creationId xmlns:a16="http://schemas.microsoft.com/office/drawing/2014/main" id="{1545B322-4A52-46AA-8325-CC94EF0D1E6E}"/>
              </a:ext>
            </a:extLst>
          </p:cNvPr>
          <p:cNvSpPr>
            <a:spLocks noGrp="1"/>
          </p:cNvSpPr>
          <p:nvPr>
            <p:ph idx="1"/>
          </p:nvPr>
        </p:nvSpPr>
        <p:spPr>
          <a:xfrm>
            <a:off x="155088" y="1140006"/>
            <a:ext cx="8831580" cy="2728109"/>
          </a:xfrm>
        </p:spPr>
        <p:txBody>
          <a:bodyPr>
            <a:normAutofit fontScale="92500" lnSpcReduction="20000"/>
          </a:bodyPr>
          <a:lstStyle/>
          <a:p>
            <a:r>
              <a:rPr lang="ro-RO" dirty="0"/>
              <a:t>Să spunem că vrei ca robotul să repete o acțiune la infinit</a:t>
            </a:r>
            <a:r>
              <a:rPr lang="en-US" dirty="0"/>
              <a:t>. </a:t>
            </a:r>
          </a:p>
          <a:p>
            <a:pPr lvl="1"/>
            <a:r>
              <a:rPr lang="ro-RO" dirty="0"/>
              <a:t>Poți să copiii block-ul de un infinit de ori</a:t>
            </a:r>
            <a:r>
              <a:rPr lang="en-US" dirty="0"/>
              <a:t>?</a:t>
            </a:r>
          </a:p>
          <a:p>
            <a:pPr lvl="1"/>
            <a:r>
              <a:rPr lang="ro-RO" dirty="0"/>
              <a:t>Cum ai face să repeți acțiunea la infinit</a:t>
            </a:r>
            <a:r>
              <a:rPr lang="en-US" dirty="0"/>
              <a:t>?</a:t>
            </a:r>
          </a:p>
          <a:p>
            <a:r>
              <a:rPr lang="ro-RO" dirty="0"/>
              <a:t>Poți utiliza block-ul Re</a:t>
            </a:r>
            <a:r>
              <a:rPr lang="en-US" dirty="0"/>
              <a:t>peat </a:t>
            </a:r>
            <a:r>
              <a:rPr lang="ro-RO" dirty="0"/>
              <a:t>pentru a repeta acțiunea un număr de ori până când se indeplinește condiția de ieșire.</a:t>
            </a:r>
            <a:endParaRPr lang="en-US" dirty="0"/>
          </a:p>
          <a:p>
            <a:r>
              <a:rPr lang="ro-RO" dirty="0"/>
              <a:t>Block-ul </a:t>
            </a:r>
            <a:r>
              <a:rPr lang="en-US" dirty="0"/>
              <a:t>Repeat </a:t>
            </a:r>
            <a:r>
              <a:rPr lang="ro-RO" dirty="0"/>
              <a:t>face să se repete ușor mai multe task-uri</a:t>
            </a:r>
            <a:r>
              <a:rPr lang="en-US" dirty="0"/>
              <a:t> </a:t>
            </a:r>
          </a:p>
          <a:p>
            <a:r>
              <a:rPr lang="ro-RO" dirty="0"/>
              <a:t>Pentru a adăuga și alte beneficii, un LOOP poate să fie termine execuția acțiunii când îți dorești (un număr anume de ori, la infinit, până se indeplinește o condiție specifică,etc)</a:t>
            </a:r>
            <a:r>
              <a:rPr lang="en-US" dirty="0"/>
              <a:t> </a:t>
            </a:r>
          </a:p>
          <a:p>
            <a:r>
              <a:rPr lang="ro-RO" dirty="0"/>
              <a:t>Block-urile de </a:t>
            </a:r>
            <a:r>
              <a:rPr lang="en-US" dirty="0"/>
              <a:t>Loop </a:t>
            </a:r>
            <a:r>
              <a:rPr lang="ro-RO" dirty="0"/>
              <a:t>pot fi găsite la categoria </a:t>
            </a:r>
            <a:r>
              <a:rPr lang="en-US" dirty="0"/>
              <a:t>Control </a:t>
            </a:r>
            <a:r>
              <a:rPr lang="ro-RO" dirty="0"/>
              <a:t>din paleta de block-uri</a:t>
            </a:r>
            <a:endParaRPr lang="en-US" dirty="0"/>
          </a:p>
        </p:txBody>
      </p:sp>
      <p:sp>
        <p:nvSpPr>
          <p:cNvPr id="4" name="Footer Placeholder 3">
            <a:extLst>
              <a:ext uri="{FF2B5EF4-FFF2-40B4-BE49-F238E27FC236}">
                <a16:creationId xmlns:a16="http://schemas.microsoft.com/office/drawing/2014/main" id="{1143C30F-5C3B-4D40-B83F-EDE97F88B011}"/>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42F46F1A-0070-4B1A-8974-7FA1B1E64C2B}"/>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8" name="Picture 7">
            <a:extLst>
              <a:ext uri="{FF2B5EF4-FFF2-40B4-BE49-F238E27FC236}">
                <a16:creationId xmlns:a16="http://schemas.microsoft.com/office/drawing/2014/main" id="{FF3EF28F-D881-44A3-A18E-EBA0A80632CF}"/>
              </a:ext>
            </a:extLst>
          </p:cNvPr>
          <p:cNvPicPr>
            <a:picLocks noChangeAspect="1"/>
          </p:cNvPicPr>
          <p:nvPr/>
        </p:nvPicPr>
        <p:blipFill>
          <a:blip r:embed="rId2"/>
          <a:stretch>
            <a:fillRect/>
          </a:stretch>
        </p:blipFill>
        <p:spPr>
          <a:xfrm>
            <a:off x="2174608" y="4287503"/>
            <a:ext cx="5353050" cy="1266825"/>
          </a:xfrm>
          <a:prstGeom prst="rect">
            <a:avLst/>
          </a:prstGeom>
        </p:spPr>
      </p:pic>
    </p:spTree>
    <p:extLst>
      <p:ext uri="{BB962C8B-B14F-4D97-AF65-F5344CB8AC3E}">
        <p14:creationId xmlns:p14="http://schemas.microsoft.com/office/powerpoint/2010/main" val="2663883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85256D-1EC3-D902-2406-D87F447721EE}"/>
              </a:ext>
            </a:extLst>
          </p:cNvPr>
          <p:cNvPicPr>
            <a:picLocks noChangeAspect="1"/>
          </p:cNvPicPr>
          <p:nvPr/>
        </p:nvPicPr>
        <p:blipFill>
          <a:blip r:embed="rId2"/>
          <a:stretch>
            <a:fillRect/>
          </a:stretch>
        </p:blipFill>
        <p:spPr>
          <a:xfrm>
            <a:off x="121864" y="2339074"/>
            <a:ext cx="4870585" cy="3794774"/>
          </a:xfrm>
          <a:prstGeom prst="rect">
            <a:avLst/>
          </a:prstGeom>
        </p:spPr>
      </p:pic>
      <p:sp>
        <p:nvSpPr>
          <p:cNvPr id="2" name="Title 1">
            <a:extLst>
              <a:ext uri="{FF2B5EF4-FFF2-40B4-BE49-F238E27FC236}">
                <a16:creationId xmlns:a16="http://schemas.microsoft.com/office/drawing/2014/main" id="{868EF41E-354D-4AC7-9B1A-C1A6A12C75F4}"/>
              </a:ext>
            </a:extLst>
          </p:cNvPr>
          <p:cNvSpPr>
            <a:spLocks noGrp="1"/>
          </p:cNvSpPr>
          <p:nvPr>
            <p:ph type="title"/>
          </p:nvPr>
        </p:nvSpPr>
        <p:spPr/>
        <p:txBody>
          <a:bodyPr>
            <a:normAutofit/>
          </a:bodyPr>
          <a:lstStyle/>
          <a:p>
            <a:r>
              <a:rPr lang="en-US" dirty="0"/>
              <a:t>U</a:t>
            </a:r>
            <a:r>
              <a:rPr lang="ro-RO" dirty="0"/>
              <a:t>tilizarea block-ului </a:t>
            </a:r>
            <a:r>
              <a:rPr lang="en-US" dirty="0"/>
              <a:t>Repeat </a:t>
            </a:r>
            <a:r>
              <a:rPr lang="ro-RO" dirty="0"/>
              <a:t>până la</a:t>
            </a:r>
            <a:endParaRPr lang="en-US" dirty="0"/>
          </a:p>
        </p:txBody>
      </p:sp>
      <p:sp>
        <p:nvSpPr>
          <p:cNvPr id="10" name="Content Placeholder 2">
            <a:extLst>
              <a:ext uri="{FF2B5EF4-FFF2-40B4-BE49-F238E27FC236}">
                <a16:creationId xmlns:a16="http://schemas.microsoft.com/office/drawing/2014/main" id="{8D5306E4-2207-45BD-A52D-903BF75BA4DD}"/>
              </a:ext>
            </a:extLst>
          </p:cNvPr>
          <p:cNvSpPr>
            <a:spLocks noGrp="1"/>
          </p:cNvSpPr>
          <p:nvPr>
            <p:ph idx="1"/>
          </p:nvPr>
        </p:nvSpPr>
        <p:spPr>
          <a:xfrm>
            <a:off x="4999860" y="2876539"/>
            <a:ext cx="4022276" cy="399033"/>
          </a:xfrm>
        </p:spPr>
        <p:txBody>
          <a:bodyPr>
            <a:normAutofit/>
          </a:bodyPr>
          <a:lstStyle/>
          <a:p>
            <a:pPr marL="0" indent="0">
              <a:buNone/>
            </a:pPr>
            <a:r>
              <a:rPr lang="ro-RO" dirty="0"/>
              <a:t>Configurează motoarele</a:t>
            </a:r>
            <a:endParaRPr lang="en-US" dirty="0"/>
          </a:p>
        </p:txBody>
      </p:sp>
      <p:sp>
        <p:nvSpPr>
          <p:cNvPr id="4" name="Footer Placeholder 3">
            <a:extLst>
              <a:ext uri="{FF2B5EF4-FFF2-40B4-BE49-F238E27FC236}">
                <a16:creationId xmlns:a16="http://schemas.microsoft.com/office/drawing/2014/main" id="{FB18AD53-29C3-4E4B-B4B8-DBEF360C6AA3}"/>
              </a:ext>
            </a:extLst>
          </p:cNvPr>
          <p:cNvSpPr>
            <a:spLocks noGrp="1"/>
          </p:cNvSpPr>
          <p:nvPr>
            <p:ph type="ftr" sz="quarter" idx="11"/>
          </p:nvPr>
        </p:nvSpPr>
        <p:spPr>
          <a:xfrm>
            <a:off x="88409" y="6323265"/>
            <a:ext cx="4870585" cy="365125"/>
          </a:xfrm>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FEF42BF0-7E06-4853-BECA-71FBCBE5A356}"/>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7" name="Content Placeholder 2">
            <a:extLst>
              <a:ext uri="{FF2B5EF4-FFF2-40B4-BE49-F238E27FC236}">
                <a16:creationId xmlns:a16="http://schemas.microsoft.com/office/drawing/2014/main" id="{3E5EDA4D-8A34-4604-AA15-F0ABB9F2EFEF}"/>
              </a:ext>
            </a:extLst>
          </p:cNvPr>
          <p:cNvSpPr txBox="1">
            <a:spLocks/>
          </p:cNvSpPr>
          <p:nvPr/>
        </p:nvSpPr>
        <p:spPr>
          <a:xfrm>
            <a:off x="3801035" y="3413971"/>
            <a:ext cx="5100525" cy="417470"/>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ro-RO" dirty="0"/>
              <a:t>Așteaptă până când senzorul este apăsat prima dată</a:t>
            </a:r>
            <a:endParaRPr lang="en-US" dirty="0"/>
          </a:p>
        </p:txBody>
      </p:sp>
      <p:sp>
        <p:nvSpPr>
          <p:cNvPr id="3" name="TextBox 2">
            <a:extLst>
              <a:ext uri="{FF2B5EF4-FFF2-40B4-BE49-F238E27FC236}">
                <a16:creationId xmlns:a16="http://schemas.microsoft.com/office/drawing/2014/main" id="{3A7699E4-70B9-4DEA-9160-43D2243123BA}"/>
              </a:ext>
            </a:extLst>
          </p:cNvPr>
          <p:cNvSpPr txBox="1"/>
          <p:nvPr/>
        </p:nvSpPr>
        <p:spPr>
          <a:xfrm>
            <a:off x="110716" y="1138947"/>
            <a:ext cx="8896124" cy="923330"/>
          </a:xfrm>
          <a:prstGeom prst="rect">
            <a:avLst/>
          </a:prstGeom>
          <a:noFill/>
        </p:spPr>
        <p:txBody>
          <a:bodyPr wrap="square" rtlCol="0">
            <a:spAutoFit/>
          </a:bodyPr>
          <a:lstStyle/>
          <a:p>
            <a:r>
              <a:rPr lang="ro-RO" dirty="0"/>
              <a:t>Î</a:t>
            </a:r>
            <a:r>
              <a:rPr lang="en-US" dirty="0"/>
              <a:t>n</a:t>
            </a:r>
            <a:r>
              <a:rPr lang="ro-RO" dirty="0"/>
              <a:t> acest exemplu</a:t>
            </a:r>
            <a:r>
              <a:rPr lang="en-US" dirty="0"/>
              <a:t>, </a:t>
            </a:r>
            <a:r>
              <a:rPr lang="ro-RO" dirty="0"/>
              <a:t>robotul ajustează viteza motoarelor bazându-se pe senzorul de atingere până când senzorul de atingere este eliberat</a:t>
            </a:r>
            <a:r>
              <a:rPr lang="en-US" dirty="0"/>
              <a:t>.  </a:t>
            </a:r>
            <a:r>
              <a:rPr lang="ro-RO" dirty="0"/>
              <a:t>Acest tip de LOOP este diferit de un block WAIT din moment ce robotul </a:t>
            </a:r>
            <a:r>
              <a:rPr lang="ro-RO" b="1" u="sng" dirty="0"/>
              <a:t>poate executa alte acțiuni în timp ce așteaptă</a:t>
            </a:r>
            <a:r>
              <a:rPr lang="ro-RO" dirty="0"/>
              <a:t>.</a:t>
            </a:r>
            <a:endParaRPr lang="en-US" dirty="0"/>
          </a:p>
        </p:txBody>
      </p:sp>
      <p:sp>
        <p:nvSpPr>
          <p:cNvPr id="11" name="Content Placeholder 2">
            <a:extLst>
              <a:ext uri="{FF2B5EF4-FFF2-40B4-BE49-F238E27FC236}">
                <a16:creationId xmlns:a16="http://schemas.microsoft.com/office/drawing/2014/main" id="{77D6EED6-4D83-4F3D-812B-C239638E471F}"/>
              </a:ext>
            </a:extLst>
          </p:cNvPr>
          <p:cNvSpPr txBox="1">
            <a:spLocks/>
          </p:cNvSpPr>
          <p:nvPr/>
        </p:nvSpPr>
        <p:spPr>
          <a:xfrm>
            <a:off x="5025789" y="4335372"/>
            <a:ext cx="4097736" cy="1244858"/>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ro-RO" dirty="0"/>
              <a:t>Ajustează viteza mișcării bazată pe forța curentă citită </a:t>
            </a:r>
            <a:r>
              <a:rPr lang="ro-RO" b="1" u="sng" dirty="0"/>
              <a:t>de fiecare dată </a:t>
            </a:r>
            <a:r>
              <a:rPr lang="ro-RO" dirty="0"/>
              <a:t>prin LOOP</a:t>
            </a:r>
            <a:r>
              <a:rPr lang="en-US" dirty="0"/>
              <a:t>. </a:t>
            </a:r>
          </a:p>
        </p:txBody>
      </p:sp>
      <p:sp>
        <p:nvSpPr>
          <p:cNvPr id="14" name="Content Placeholder 2">
            <a:extLst>
              <a:ext uri="{FF2B5EF4-FFF2-40B4-BE49-F238E27FC236}">
                <a16:creationId xmlns:a16="http://schemas.microsoft.com/office/drawing/2014/main" id="{8F3A22C2-71A5-4CB3-8636-ED0346C6A335}"/>
              </a:ext>
            </a:extLst>
          </p:cNvPr>
          <p:cNvSpPr txBox="1">
            <a:spLocks/>
          </p:cNvSpPr>
          <p:nvPr/>
        </p:nvSpPr>
        <p:spPr>
          <a:xfrm>
            <a:off x="5025789" y="3880668"/>
            <a:ext cx="3817274" cy="41747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Loop </a:t>
            </a:r>
            <a:r>
              <a:rPr lang="ro-RO" dirty="0"/>
              <a:t>până când senzorul este eliberat</a:t>
            </a:r>
            <a:endParaRPr lang="en-US" dirty="0"/>
          </a:p>
        </p:txBody>
      </p:sp>
    </p:spTree>
    <p:extLst>
      <p:ext uri="{BB962C8B-B14F-4D97-AF65-F5344CB8AC3E}">
        <p14:creationId xmlns:p14="http://schemas.microsoft.com/office/powerpoint/2010/main" val="3257637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F7C8-E595-4B32-8FAE-AA6168D3F7B9}"/>
              </a:ext>
            </a:extLst>
          </p:cNvPr>
          <p:cNvSpPr>
            <a:spLocks noGrp="1"/>
          </p:cNvSpPr>
          <p:nvPr>
            <p:ph type="title"/>
          </p:nvPr>
        </p:nvSpPr>
        <p:spPr/>
        <p:txBody>
          <a:bodyPr/>
          <a:lstStyle/>
          <a:p>
            <a:r>
              <a:rPr lang="ro-RO" dirty="0"/>
              <a:t>Provocare</a:t>
            </a:r>
            <a:r>
              <a:rPr lang="en-US" dirty="0"/>
              <a:t>: </a:t>
            </a:r>
            <a:r>
              <a:rPr lang="ro-RO" dirty="0"/>
              <a:t> în jurul cutiei</a:t>
            </a:r>
            <a:endParaRPr lang="en-US" dirty="0"/>
          </a:p>
        </p:txBody>
      </p:sp>
      <p:sp>
        <p:nvSpPr>
          <p:cNvPr id="3" name="Content Placeholder 2">
            <a:extLst>
              <a:ext uri="{FF2B5EF4-FFF2-40B4-BE49-F238E27FC236}">
                <a16:creationId xmlns:a16="http://schemas.microsoft.com/office/drawing/2014/main" id="{EBCBC79F-EC72-4077-B01D-63616E541047}"/>
              </a:ext>
            </a:extLst>
          </p:cNvPr>
          <p:cNvSpPr>
            <a:spLocks noGrp="1"/>
          </p:cNvSpPr>
          <p:nvPr>
            <p:ph idx="1"/>
          </p:nvPr>
        </p:nvSpPr>
        <p:spPr>
          <a:xfrm>
            <a:off x="155087" y="1140006"/>
            <a:ext cx="6109789" cy="5082601"/>
          </a:xfrm>
        </p:spPr>
        <p:txBody>
          <a:bodyPr/>
          <a:lstStyle/>
          <a:p>
            <a:r>
              <a:rPr lang="ro-RO" dirty="0"/>
              <a:t>Mergi în jurul cutiei </a:t>
            </a:r>
            <a:endParaRPr lang="en-US" dirty="0"/>
          </a:p>
          <a:p>
            <a:r>
              <a:rPr lang="ro-RO" dirty="0"/>
              <a:t>Pentru a face asta, va trebui să mergi înainte 20 cm și să întoarcă spre dreapta</a:t>
            </a:r>
            <a:endParaRPr lang="en-US" dirty="0"/>
          </a:p>
          <a:p>
            <a:r>
              <a:rPr lang="ro-RO" dirty="0"/>
              <a:t>Repetă această acțiune de 4 ori până închei circuitul în jurul cutiei</a:t>
            </a:r>
            <a:endParaRPr lang="en-US" dirty="0"/>
          </a:p>
          <a:p>
            <a:r>
              <a:rPr lang="ro-RO" dirty="0"/>
              <a:t>Trebuie să-ți aduci aminte lecția Mergi înainte și Întoarcerea pentru a completa acest task</a:t>
            </a:r>
            <a:endParaRPr lang="en-US" dirty="0"/>
          </a:p>
          <a:p>
            <a:r>
              <a:rPr lang="ro-RO" dirty="0"/>
              <a:t>Trebuie să repeți aceste 2 acțiuni în block-ul de Re</a:t>
            </a:r>
            <a:r>
              <a:rPr lang="en-US" dirty="0"/>
              <a:t>peat block</a:t>
            </a:r>
          </a:p>
        </p:txBody>
      </p:sp>
      <p:sp>
        <p:nvSpPr>
          <p:cNvPr id="4" name="Footer Placeholder 3">
            <a:extLst>
              <a:ext uri="{FF2B5EF4-FFF2-40B4-BE49-F238E27FC236}">
                <a16:creationId xmlns:a16="http://schemas.microsoft.com/office/drawing/2014/main" id="{82A720C5-E4C1-48F9-AD36-FBCA95FE626F}"/>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9B4E8617-CFF9-4DAA-B3F4-FB49E8700830}"/>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6" name="Rectangle 5">
            <a:extLst>
              <a:ext uri="{FF2B5EF4-FFF2-40B4-BE49-F238E27FC236}">
                <a16:creationId xmlns:a16="http://schemas.microsoft.com/office/drawing/2014/main" id="{7F34A9A1-C01B-4DEC-99D1-6DBE3F5D361A}"/>
              </a:ext>
            </a:extLst>
          </p:cNvPr>
          <p:cNvSpPr/>
          <p:nvPr/>
        </p:nvSpPr>
        <p:spPr>
          <a:xfrm>
            <a:off x="6407498" y="1333273"/>
            <a:ext cx="205988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0366588-A02D-416B-888C-64DA86512DEA}"/>
              </a:ext>
            </a:extLst>
          </p:cNvPr>
          <p:cNvSpPr txBox="1"/>
          <p:nvPr/>
        </p:nvSpPr>
        <p:spPr>
          <a:xfrm>
            <a:off x="7199696" y="3136770"/>
            <a:ext cx="750771" cy="369332"/>
          </a:xfrm>
          <a:prstGeom prst="rect">
            <a:avLst/>
          </a:prstGeom>
          <a:noFill/>
        </p:spPr>
        <p:txBody>
          <a:bodyPr wrap="square" rtlCol="0">
            <a:spAutoFit/>
          </a:bodyPr>
          <a:lstStyle/>
          <a:p>
            <a:r>
              <a:rPr lang="en-US" dirty="0"/>
              <a:t>20cm</a:t>
            </a:r>
          </a:p>
        </p:txBody>
      </p:sp>
      <p:pic>
        <p:nvPicPr>
          <p:cNvPr id="8" name="Picture 7">
            <a:extLst>
              <a:ext uri="{FF2B5EF4-FFF2-40B4-BE49-F238E27FC236}">
                <a16:creationId xmlns:a16="http://schemas.microsoft.com/office/drawing/2014/main" id="{76C015A8-7DC0-4ACD-94A4-73E61307573A}"/>
              </a:ext>
            </a:extLst>
          </p:cNvPr>
          <p:cNvPicPr>
            <a:picLocks noChangeAspect="1"/>
          </p:cNvPicPr>
          <p:nvPr/>
        </p:nvPicPr>
        <p:blipFill rotWithShape="1">
          <a:blip r:embed="rId2"/>
          <a:srcRect r="66834"/>
          <a:stretch/>
        </p:blipFill>
        <p:spPr>
          <a:xfrm>
            <a:off x="382845" y="4650174"/>
            <a:ext cx="1775379" cy="1266825"/>
          </a:xfrm>
          <a:prstGeom prst="rect">
            <a:avLst/>
          </a:prstGeom>
        </p:spPr>
      </p:pic>
    </p:spTree>
    <p:extLst>
      <p:ext uri="{BB962C8B-B14F-4D97-AF65-F5344CB8AC3E}">
        <p14:creationId xmlns:p14="http://schemas.microsoft.com/office/powerpoint/2010/main" val="284383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BEAD-3C27-494F-B4C8-43EAB9B12AB2}"/>
              </a:ext>
            </a:extLst>
          </p:cNvPr>
          <p:cNvSpPr>
            <a:spLocks noGrp="1"/>
          </p:cNvSpPr>
          <p:nvPr>
            <p:ph type="title"/>
          </p:nvPr>
        </p:nvSpPr>
        <p:spPr/>
        <p:txBody>
          <a:bodyPr/>
          <a:lstStyle/>
          <a:p>
            <a:r>
              <a:rPr lang="ro-RO" dirty="0"/>
              <a:t>Soluția  provocării</a:t>
            </a:r>
            <a:endParaRPr lang="en-US" dirty="0"/>
          </a:p>
        </p:txBody>
      </p:sp>
      <p:sp>
        <p:nvSpPr>
          <p:cNvPr id="3" name="Content Placeholder 2">
            <a:extLst>
              <a:ext uri="{FF2B5EF4-FFF2-40B4-BE49-F238E27FC236}">
                <a16:creationId xmlns:a16="http://schemas.microsoft.com/office/drawing/2014/main" id="{75FE2695-1D9B-43D2-A49B-B4BCEC653D67}"/>
              </a:ext>
            </a:extLst>
          </p:cNvPr>
          <p:cNvSpPr>
            <a:spLocks noGrp="1"/>
          </p:cNvSpPr>
          <p:nvPr>
            <p:ph idx="1"/>
          </p:nvPr>
        </p:nvSpPr>
        <p:spPr>
          <a:xfrm>
            <a:off x="155088" y="1338594"/>
            <a:ext cx="4022276" cy="1786073"/>
          </a:xfrm>
        </p:spPr>
        <p:txBody>
          <a:bodyPr>
            <a:normAutofit fontScale="92500" lnSpcReduction="20000"/>
          </a:bodyPr>
          <a:lstStyle/>
          <a:p>
            <a:r>
              <a:rPr lang="ro-RO" dirty="0"/>
              <a:t>În lecțiile anterioare, am învățat cum să configurăm robotul</a:t>
            </a:r>
            <a:r>
              <a:rPr lang="en-US" dirty="0"/>
              <a:t>. </a:t>
            </a:r>
            <a:r>
              <a:rPr lang="ro-RO" dirty="0"/>
              <a:t>Primul set de block-uri de mișcare a motoarelor setează pentru motor, viteza, distanța și menținerea poziției</a:t>
            </a:r>
            <a:r>
              <a:rPr lang="en-US" dirty="0"/>
              <a:t>. (</a:t>
            </a:r>
            <a:r>
              <a:rPr lang="ro-RO" dirty="0"/>
              <a:t>vezi lecția Configurarea robotului tău</a:t>
            </a:r>
            <a:r>
              <a:rPr lang="en-US" dirty="0"/>
              <a:t>). </a:t>
            </a:r>
            <a:r>
              <a:rPr lang="ro-RO" dirty="0"/>
              <a:t> Acest program a fost configurat pentru</a:t>
            </a:r>
            <a:r>
              <a:rPr lang="en-US" dirty="0"/>
              <a:t> Droid Bot IV</a:t>
            </a:r>
          </a:p>
        </p:txBody>
      </p:sp>
      <p:sp>
        <p:nvSpPr>
          <p:cNvPr id="4" name="Footer Placeholder 3">
            <a:extLst>
              <a:ext uri="{FF2B5EF4-FFF2-40B4-BE49-F238E27FC236}">
                <a16:creationId xmlns:a16="http://schemas.microsoft.com/office/drawing/2014/main" id="{A32151A4-003E-4C98-B907-2FD12D4D297E}"/>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6707E863-4802-4ED1-9F14-043AAC2D3544}"/>
              </a:ext>
            </a:extLst>
          </p:cNvPr>
          <p:cNvSpPr>
            <a:spLocks noGrp="1"/>
          </p:cNvSpPr>
          <p:nvPr>
            <p:ph type="sldNum" sz="quarter" idx="12"/>
          </p:nvPr>
        </p:nvSpPr>
        <p:spPr/>
        <p:txBody>
          <a:bodyPr/>
          <a:lstStyle/>
          <a:p>
            <a:fld id="{BBD74847-7BE4-4E4D-8159-51DF7B93C616}" type="slidenum">
              <a:rPr lang="en-US" smtClean="0"/>
              <a:t>6</a:t>
            </a:fld>
            <a:endParaRPr lang="en-US"/>
          </a:p>
        </p:txBody>
      </p:sp>
      <p:sp>
        <p:nvSpPr>
          <p:cNvPr id="8" name="Content Placeholder 2">
            <a:extLst>
              <a:ext uri="{FF2B5EF4-FFF2-40B4-BE49-F238E27FC236}">
                <a16:creationId xmlns:a16="http://schemas.microsoft.com/office/drawing/2014/main" id="{A5B236D1-946C-45AF-A0AD-D394061BB853}"/>
              </a:ext>
            </a:extLst>
          </p:cNvPr>
          <p:cNvSpPr txBox="1">
            <a:spLocks/>
          </p:cNvSpPr>
          <p:nvPr/>
        </p:nvSpPr>
        <p:spPr>
          <a:xfrm>
            <a:off x="175260" y="3583219"/>
            <a:ext cx="4022276" cy="2212274"/>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ro-RO" sz="1700" dirty="0"/>
              <a:t>Programează robotul să se miște înainte </a:t>
            </a:r>
            <a:r>
              <a:rPr lang="en-US" sz="1700" dirty="0"/>
              <a:t>20cm (</a:t>
            </a:r>
            <a:r>
              <a:rPr lang="ro-RO" sz="1700" dirty="0"/>
              <a:t>vezi lecția Mișcarea</a:t>
            </a:r>
            <a:r>
              <a:rPr lang="en-US" sz="1700" dirty="0"/>
              <a:t>)</a:t>
            </a:r>
            <a:r>
              <a:rPr lang="ro-RO" sz="1700" dirty="0"/>
              <a:t> și întoarce 90 de grade </a:t>
            </a:r>
            <a:r>
              <a:rPr lang="en-US" sz="1700" dirty="0"/>
              <a:t>(</a:t>
            </a:r>
            <a:r>
              <a:rPr lang="ro-RO" sz="1700" dirty="0"/>
              <a:t>vezi lecția Întoarcere cu senzorul giroscopic)</a:t>
            </a:r>
            <a:endParaRPr lang="en-US" sz="1700" dirty="0"/>
          </a:p>
          <a:p>
            <a:r>
              <a:rPr lang="ro-RO" sz="1700" dirty="0"/>
              <a:t>Vezi slide-ul următor pentru a înțelege motivația pentru adăugarea block-ului WAIT după ce se setează block-ul YAW ANGLE la 0 </a:t>
            </a:r>
            <a:endParaRPr lang="en-US" sz="1700" dirty="0"/>
          </a:p>
        </p:txBody>
      </p:sp>
      <p:pic>
        <p:nvPicPr>
          <p:cNvPr id="9" name="Picture 8">
            <a:extLst>
              <a:ext uri="{FF2B5EF4-FFF2-40B4-BE49-F238E27FC236}">
                <a16:creationId xmlns:a16="http://schemas.microsoft.com/office/drawing/2014/main" id="{0F30D942-DE02-6552-F72C-0923970CFD97}"/>
              </a:ext>
            </a:extLst>
          </p:cNvPr>
          <p:cNvPicPr>
            <a:picLocks noChangeAspect="1"/>
          </p:cNvPicPr>
          <p:nvPr/>
        </p:nvPicPr>
        <p:blipFill>
          <a:blip r:embed="rId2"/>
          <a:stretch>
            <a:fillRect/>
          </a:stretch>
        </p:blipFill>
        <p:spPr>
          <a:xfrm>
            <a:off x="4966638" y="1154583"/>
            <a:ext cx="3727634" cy="5053016"/>
          </a:xfrm>
          <a:prstGeom prst="rect">
            <a:avLst/>
          </a:prstGeom>
        </p:spPr>
      </p:pic>
    </p:spTree>
    <p:extLst>
      <p:ext uri="{BB962C8B-B14F-4D97-AF65-F5344CB8AC3E}">
        <p14:creationId xmlns:p14="http://schemas.microsoft.com/office/powerpoint/2010/main" val="253423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EA66-03B5-44C5-0C09-01A6DF3AB7F3}"/>
              </a:ext>
            </a:extLst>
          </p:cNvPr>
          <p:cNvSpPr>
            <a:spLocks noGrp="1"/>
          </p:cNvSpPr>
          <p:nvPr>
            <p:ph type="title"/>
          </p:nvPr>
        </p:nvSpPr>
        <p:spPr/>
        <p:txBody>
          <a:bodyPr/>
          <a:lstStyle/>
          <a:p>
            <a:r>
              <a:rPr lang="ro-RO" dirty="0"/>
              <a:t>Eroarea din</a:t>
            </a:r>
            <a:r>
              <a:rPr lang="en-US" dirty="0"/>
              <a:t> SPIKE 3</a:t>
            </a:r>
          </a:p>
        </p:txBody>
      </p:sp>
      <p:sp>
        <p:nvSpPr>
          <p:cNvPr id="3" name="Content Placeholder 2">
            <a:extLst>
              <a:ext uri="{FF2B5EF4-FFF2-40B4-BE49-F238E27FC236}">
                <a16:creationId xmlns:a16="http://schemas.microsoft.com/office/drawing/2014/main" id="{4B12F095-432A-BFFB-8C0E-5FACF7BC1E64}"/>
              </a:ext>
            </a:extLst>
          </p:cNvPr>
          <p:cNvSpPr>
            <a:spLocks noGrp="1"/>
          </p:cNvSpPr>
          <p:nvPr>
            <p:ph idx="1"/>
          </p:nvPr>
        </p:nvSpPr>
        <p:spPr>
          <a:xfrm>
            <a:off x="155087" y="1140007"/>
            <a:ext cx="5656989" cy="5079166"/>
          </a:xfrm>
        </p:spPr>
        <p:txBody>
          <a:bodyPr>
            <a:normAutofit fontScale="85000" lnSpcReduction="20000"/>
          </a:bodyPr>
          <a:lstStyle/>
          <a:p>
            <a:r>
              <a:rPr lang="ro-RO" dirty="0"/>
              <a:t>Setarea </a:t>
            </a:r>
            <a:r>
              <a:rPr lang="en-US" dirty="0"/>
              <a:t>yaw angle</a:t>
            </a:r>
            <a:r>
              <a:rPr lang="ro-RO" dirty="0"/>
              <a:t>-ului la 0 poate dura ceva timp până se execută această operațiune și robotul trece la comanda următoare înainte  ca cea anterioară să fie executată</a:t>
            </a:r>
            <a:endParaRPr lang="en-US" dirty="0"/>
          </a:p>
          <a:p>
            <a:r>
              <a:rPr lang="ro-RO" dirty="0"/>
              <a:t>Problema este că programul atinge verificarea dacă </a:t>
            </a:r>
            <a:r>
              <a:rPr lang="en-US" dirty="0"/>
              <a:t>yaw angle </a:t>
            </a:r>
            <a:r>
              <a:rPr lang="ro-RO" dirty="0"/>
              <a:t>–ul este </a:t>
            </a:r>
            <a:r>
              <a:rPr lang="en-US" dirty="0"/>
              <a:t>&gt;90</a:t>
            </a:r>
            <a:r>
              <a:rPr lang="ro-RO" dirty="0"/>
              <a:t> înainte ca y</a:t>
            </a:r>
            <a:r>
              <a:rPr lang="en-US" dirty="0"/>
              <a:t>aw angle</a:t>
            </a:r>
            <a:r>
              <a:rPr lang="ro-RO" dirty="0"/>
              <a:t>-ul să fie resetat ceea ce înseamnă că dacă Y</a:t>
            </a:r>
            <a:r>
              <a:rPr lang="en-US" dirty="0"/>
              <a:t>aw angle</a:t>
            </a:r>
            <a:r>
              <a:rPr lang="ro-RO" dirty="0"/>
              <a:t>-ul citește </a:t>
            </a:r>
            <a:r>
              <a:rPr lang="en-US" dirty="0"/>
              <a:t>&gt;90 </a:t>
            </a:r>
            <a:r>
              <a:rPr lang="ro-RO" dirty="0"/>
              <a:t>înainte de a realiza efectiv resetarea robotul nu va efectua întoarcerea</a:t>
            </a:r>
            <a:endParaRPr lang="en-US" dirty="0"/>
          </a:p>
          <a:p>
            <a:r>
              <a:rPr lang="ro-RO" dirty="0"/>
              <a:t>Pentru a rezolva asta, va trebui să adaugi un Block WAIT</a:t>
            </a:r>
            <a:r>
              <a:rPr lang="en-US" dirty="0"/>
              <a:t> </a:t>
            </a:r>
            <a:r>
              <a:rPr lang="ro-RO" dirty="0"/>
              <a:t>după ce senzorul giroscopic este resetat și înainte de block-ul de întoarcere</a:t>
            </a:r>
            <a:r>
              <a:rPr lang="en-US" dirty="0"/>
              <a:t>. </a:t>
            </a:r>
            <a:r>
              <a:rPr lang="ro-RO" dirty="0"/>
              <a:t>Sunt 2 modalități de a face asta</a:t>
            </a:r>
            <a:r>
              <a:rPr lang="en-US" dirty="0"/>
              <a:t>: </a:t>
            </a:r>
          </a:p>
          <a:p>
            <a:pPr lvl="1"/>
            <a:r>
              <a:rPr lang="ro-RO" dirty="0"/>
              <a:t>Așteaptă până când Y</a:t>
            </a:r>
            <a:r>
              <a:rPr lang="en-US" dirty="0"/>
              <a:t>aw angle </a:t>
            </a:r>
            <a:r>
              <a:rPr lang="ro-RO" dirty="0"/>
              <a:t>citește valori aproape de 0</a:t>
            </a:r>
            <a:endParaRPr lang="en-US" dirty="0"/>
          </a:p>
          <a:p>
            <a:pPr lvl="1"/>
            <a:r>
              <a:rPr lang="ro-RO" dirty="0"/>
              <a:t>Așteaptă o perioadă mică de timp </a:t>
            </a:r>
            <a:r>
              <a:rPr lang="en-US" dirty="0"/>
              <a:t>(0.05 sec</a:t>
            </a:r>
            <a:r>
              <a:rPr lang="ro-RO" dirty="0"/>
              <a:t>unde pare să meargă</a:t>
            </a:r>
            <a:r>
              <a:rPr lang="en-US" dirty="0"/>
              <a:t>)</a:t>
            </a:r>
          </a:p>
          <a:p>
            <a:r>
              <a:rPr lang="en-US" dirty="0">
                <a:solidFill>
                  <a:srgbClr val="FF0000"/>
                </a:solidFill>
              </a:rPr>
              <a:t>Not</a:t>
            </a:r>
            <a:r>
              <a:rPr lang="ro-RO" dirty="0">
                <a:solidFill>
                  <a:srgbClr val="FF0000"/>
                </a:solidFill>
              </a:rPr>
              <a:t>ă</a:t>
            </a:r>
            <a:r>
              <a:rPr lang="en-US" dirty="0">
                <a:solidFill>
                  <a:srgbClr val="FF0000"/>
                </a:solidFill>
              </a:rPr>
              <a:t>:</a:t>
            </a:r>
            <a:r>
              <a:rPr lang="ro-RO" dirty="0">
                <a:solidFill>
                  <a:srgbClr val="FF0000"/>
                </a:solidFill>
              </a:rPr>
              <a:t> câteva din soluțiile furnizate în lectiile despre întoarceri/senzorul giroscopic pot să nu conțină block-ul de WAIT</a:t>
            </a:r>
            <a:endParaRPr lang="en-US" dirty="0">
              <a:solidFill>
                <a:srgbClr val="FF0000"/>
              </a:solidFill>
            </a:endParaRPr>
          </a:p>
          <a:p>
            <a:r>
              <a:rPr lang="ro-RO" dirty="0">
                <a:solidFill>
                  <a:srgbClr val="FF0000"/>
                </a:solidFill>
              </a:rPr>
              <a:t>Mare parte din cod va funcționa așa cum se intenționează din moment ce senzorul giroscopic se resetează la începutul tuturor programelor automat, dar există situații când sunt necesare acțiuni suplimentare de resetare și e necesară și o rezolvare până când această eroare este rezolvată într-un update de program</a:t>
            </a:r>
            <a:endParaRPr lang="en-US" dirty="0">
              <a:solidFill>
                <a:srgbClr val="FF0000"/>
              </a:solidFill>
            </a:endParaRPr>
          </a:p>
          <a:p>
            <a:r>
              <a:rPr lang="ro-RO" dirty="0">
                <a:solidFill>
                  <a:srgbClr val="FF0000"/>
                </a:solidFill>
              </a:rPr>
              <a:t>Cu toate acestea, în slide-ul anterior, din moment ce mai multe întoarceri sunt realizate, adăugarea block-ului de </a:t>
            </a:r>
            <a:r>
              <a:rPr lang="en-US" dirty="0">
                <a:solidFill>
                  <a:srgbClr val="FF0000"/>
                </a:solidFill>
              </a:rPr>
              <a:t>wait block</a:t>
            </a:r>
            <a:r>
              <a:rPr lang="ro-RO" dirty="0">
                <a:solidFill>
                  <a:srgbClr val="FF0000"/>
                </a:solidFill>
              </a:rPr>
              <a:t> este necesară pentru ca programul să funcționeze corespunzător</a:t>
            </a:r>
            <a:endParaRPr lang="en-US" dirty="0">
              <a:solidFill>
                <a:srgbClr val="FF0000"/>
              </a:solidFill>
            </a:endParaRPr>
          </a:p>
        </p:txBody>
      </p:sp>
      <p:sp>
        <p:nvSpPr>
          <p:cNvPr id="4" name="Footer Placeholder 3">
            <a:extLst>
              <a:ext uri="{FF2B5EF4-FFF2-40B4-BE49-F238E27FC236}">
                <a16:creationId xmlns:a16="http://schemas.microsoft.com/office/drawing/2014/main" id="{69293738-00C4-1783-DE5A-A81F1CC5CE76}"/>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9FAED9BE-A903-4408-191C-3880D5E70FD4}"/>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7" name="Picture 6">
            <a:extLst>
              <a:ext uri="{FF2B5EF4-FFF2-40B4-BE49-F238E27FC236}">
                <a16:creationId xmlns:a16="http://schemas.microsoft.com/office/drawing/2014/main" id="{503F3E31-4E2F-0342-7D0B-3868F95DA3EB}"/>
              </a:ext>
            </a:extLst>
          </p:cNvPr>
          <p:cNvPicPr>
            <a:picLocks noChangeAspect="1"/>
          </p:cNvPicPr>
          <p:nvPr/>
        </p:nvPicPr>
        <p:blipFill>
          <a:blip r:embed="rId2"/>
          <a:stretch>
            <a:fillRect/>
          </a:stretch>
        </p:blipFill>
        <p:spPr>
          <a:xfrm>
            <a:off x="6313737" y="4013223"/>
            <a:ext cx="1961979" cy="1146830"/>
          </a:xfrm>
          <a:prstGeom prst="rect">
            <a:avLst/>
          </a:prstGeom>
        </p:spPr>
      </p:pic>
      <p:pic>
        <p:nvPicPr>
          <p:cNvPr id="8" name="Picture 7">
            <a:extLst>
              <a:ext uri="{FF2B5EF4-FFF2-40B4-BE49-F238E27FC236}">
                <a16:creationId xmlns:a16="http://schemas.microsoft.com/office/drawing/2014/main" id="{CCAF705A-695F-7B7B-F31A-153242ACA528}"/>
              </a:ext>
            </a:extLst>
          </p:cNvPr>
          <p:cNvPicPr>
            <a:picLocks noChangeAspect="1"/>
          </p:cNvPicPr>
          <p:nvPr/>
        </p:nvPicPr>
        <p:blipFill>
          <a:blip r:embed="rId3"/>
          <a:stretch>
            <a:fillRect/>
          </a:stretch>
        </p:blipFill>
        <p:spPr>
          <a:xfrm>
            <a:off x="5692669" y="2506418"/>
            <a:ext cx="3365395" cy="954366"/>
          </a:xfrm>
          <a:prstGeom prst="rect">
            <a:avLst/>
          </a:prstGeom>
        </p:spPr>
      </p:pic>
    </p:spTree>
    <p:extLst>
      <p:ext uri="{BB962C8B-B14F-4D97-AF65-F5344CB8AC3E}">
        <p14:creationId xmlns:p14="http://schemas.microsoft.com/office/powerpoint/2010/main" val="176458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fontScale="92500" lnSpcReduction="20000"/>
          </a:bodyPr>
          <a:lstStyle/>
          <a:p>
            <a:r>
              <a:rPr lang="ro-RO" sz="1600" dirty="0"/>
              <a:t>Această lecție de SPIKE Prime a fost realizată de </a:t>
            </a:r>
            <a:r>
              <a:rPr lang="en-US" sz="1600" dirty="0"/>
              <a:t>Sanjay </a:t>
            </a:r>
            <a:r>
              <a:rPr lang="en-US" sz="1600" dirty="0" err="1"/>
              <a:t>Seshan</a:t>
            </a:r>
            <a:r>
              <a:rPr lang="en-US" sz="1600" dirty="0"/>
              <a:t> </a:t>
            </a:r>
            <a:r>
              <a:rPr lang="ro-RO" sz="1600" dirty="0"/>
              <a:t>și</a:t>
            </a:r>
            <a:r>
              <a:rPr lang="en-US" sz="1600" dirty="0"/>
              <a:t> Arvind </a:t>
            </a:r>
            <a:r>
              <a:rPr lang="en-US" sz="1600" dirty="0" err="1"/>
              <a:t>Seshan</a:t>
            </a:r>
            <a:r>
              <a:rPr lang="ro-RO" sz="1600" dirty="0"/>
              <a:t>.</a:t>
            </a:r>
          </a:p>
          <a:p>
            <a:r>
              <a:rPr lang="ro-RO" sz="1600" dirty="0"/>
              <a:t>Mai multe lecții sunt disponibile pe </a:t>
            </a:r>
            <a:r>
              <a:rPr lang="en-US" sz="1600" dirty="0">
                <a:hlinkClick r:id="rId2"/>
              </a:rPr>
              <a:t>www.primelessons.org</a:t>
            </a:r>
            <a:endParaRPr lang="ro-RO" sz="1600" dirty="0"/>
          </a:p>
          <a:p>
            <a:r>
              <a:rPr lang="ro-RO" sz="1600" dirty="0"/>
              <a:t>Această lecție a fost tradusă în limba romană de echipa de robotică FTC – ROSOPHIA #21455 RO20</a:t>
            </a:r>
            <a:endParaRPr lang="en-US" sz="1600" dirty="0"/>
          </a:p>
          <a:p>
            <a:pPr marL="0" indent="0">
              <a:buNone/>
            </a:pPr>
            <a:endParaRPr lang="en-US" sz="1600" dirty="0"/>
          </a:p>
        </p:txBody>
      </p:sp>
      <p:sp>
        <p:nvSpPr>
          <p:cNvPr id="4" name="Footer Placeholder 3"/>
          <p:cNvSpPr>
            <a:spLocks noGrp="1"/>
          </p:cNvSpPr>
          <p:nvPr>
            <p:ph type="ftr" sz="quarter" idx="11"/>
          </p:nvPr>
        </p:nvSpPr>
        <p:spPr/>
        <p:txBody>
          <a:bodyPr/>
          <a:lstStyle/>
          <a:p>
            <a:r>
              <a:rPr lang="en-US"/>
              <a:t>Copyright © 2023 Prime Lessons (primelessons.org) CC-BY-NC-SA.  (Last edit: 5/12/2023)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1557</TotalTime>
  <Words>834</Words>
  <Application>Microsoft Office PowerPoint</Application>
  <PresentationFormat>On-screen Show (4:3)</PresentationFormat>
  <Paragraphs>58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Helvetica Neue</vt:lpstr>
      <vt:lpstr>Wingdings 2</vt:lpstr>
      <vt:lpstr>Dividend</vt:lpstr>
      <vt:lpstr>Block-urile repeat</vt:lpstr>
      <vt:lpstr>Obiectivele lecției</vt:lpstr>
      <vt:lpstr>Codul de repetare</vt:lpstr>
      <vt:lpstr>Utilizarea block-ului Repeat până la</vt:lpstr>
      <vt:lpstr>Provocare:  în jurul cutiei</vt:lpstr>
      <vt:lpstr>Soluția  provocării</vt:lpstr>
      <vt:lpstr>Eroarea din SPIKE 3</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Adnim</cp:lastModifiedBy>
  <cp:revision>172</cp:revision>
  <dcterms:created xsi:type="dcterms:W3CDTF">2016-07-04T02:35:12Z</dcterms:created>
  <dcterms:modified xsi:type="dcterms:W3CDTF">2023-08-19T19:06:40Z</dcterms:modified>
</cp:coreProperties>
</file>