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2" r:id="rId4"/>
    <p:sldId id="294" r:id="rId5"/>
    <p:sldId id="301" r:id="rId6"/>
    <p:sldId id="302" r:id="rId7"/>
    <p:sldId id="303" r:id="rId8"/>
    <p:sldId id="305" r:id="rId9"/>
    <p:sldId id="308" r:id="rId10"/>
    <p:sldId id="296" r:id="rId11"/>
    <p:sldId id="297" r:id="rId12"/>
    <p:sldId id="299" r:id="rId13"/>
    <p:sldId id="309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5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8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5D8E45B-4436-5D40-9CCF-341913E0D93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5328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8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6AFC95-88F1-2A49-8E3F-A1A1FB8ECED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6C9AF-D4F0-624C-AFE6-32D8770ED93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29A6-85BF-F542-812B-2D999D73AE0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5C8510-0F2B-0C42-9E1F-E0C14E2C224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DE273-26D3-884C-96D9-3EE5155F21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CBB48-C22D-934B-BA9D-0F149F7B25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E05B85-98FD-D649-BBF1-D88C1F8E27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3F842-7812-7347-BDC8-EDBBD659DED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7A8D3-4354-D34E-A9C0-7C5F6B9D671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ACB5FB-B7AD-B142-9169-6E3B42121A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9A4FEC-D076-C347-B51E-13217A8685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VARIABilele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SANJAY </a:t>
            </a:r>
            <a:r>
              <a:rPr lang="en-US" dirty="0" err="1"/>
              <a:t>şi</a:t>
            </a:r>
            <a:r>
              <a:rPr lang="en-US" dirty="0"/>
              <a:t>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92087A-86D6-3E8F-115F-26F76502662F}"/>
              </a:ext>
            </a:extLst>
          </p:cNvPr>
          <p:cNvSpPr/>
          <p:nvPr/>
        </p:nvSpPr>
        <p:spPr>
          <a:xfrm>
            <a:off x="2621721" y="5642617"/>
            <a:ext cx="3900558" cy="59032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foloseşte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SPIKE3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provocări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1: </a:t>
            </a:r>
          </a:p>
          <a:p>
            <a:pPr lvl="1"/>
            <a:r>
              <a:rPr lang="en-US" dirty="0" err="1"/>
              <a:t>Poți</a:t>
            </a:r>
            <a:r>
              <a:rPr lang="en-US" dirty="0"/>
              <a:t> face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afişeze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click-</a:t>
            </a:r>
            <a:r>
              <a:rPr lang="en-US" dirty="0" err="1"/>
              <a:t>stânga</a:t>
            </a:r>
            <a:r>
              <a:rPr lang="en-US" dirty="0"/>
              <a:t>?</a:t>
            </a:r>
          </a:p>
          <a:p>
            <a:r>
              <a:rPr lang="en-US" dirty="0"/>
              <a:t> </a:t>
            </a:r>
            <a:r>
              <a:rPr lang="en-US" dirty="0" err="1"/>
              <a:t>Provocarea</a:t>
            </a:r>
            <a:r>
              <a:rPr lang="en-US" dirty="0"/>
              <a:t> 2:</a:t>
            </a:r>
          </a:p>
          <a:p>
            <a:pPr lvl="1"/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un program care </a:t>
            </a:r>
            <a:r>
              <a:rPr lang="en-US" dirty="0" err="1"/>
              <a:t>sâ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negre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trecut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4532" y="2189750"/>
            <a:ext cx="9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0800000" flipV="1">
            <a:off x="6708477" y="1582887"/>
            <a:ext cx="15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Provocarea</a:t>
            </a:r>
            <a:r>
              <a:rPr lang="en-US" dirty="0"/>
              <a:t>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03A3-1069-2296-599D-26F3AC1D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180F4-2BC8-407A-B520-C13D4BB7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0" y="1853301"/>
            <a:ext cx="4453470" cy="3706141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300" dirty="0" err="1"/>
              <a:t>Soluție</a:t>
            </a:r>
            <a:r>
              <a:rPr lang="en-US" altLang="en-US" sz="4300" dirty="0"/>
              <a:t>: </a:t>
            </a:r>
            <a:r>
              <a:rPr lang="en-US" altLang="en-US" sz="4300" dirty="0" err="1"/>
              <a:t>Numărarea</a:t>
            </a:r>
            <a:r>
              <a:rPr lang="en-US" altLang="en-US" sz="4300" dirty="0"/>
              <a:t> </a:t>
            </a:r>
            <a:r>
              <a:rPr lang="en-US" altLang="en-US" sz="4300" dirty="0" err="1"/>
              <a:t>Clicurilor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F166-5C1A-6C4A-8228-54E5E19118D3}"/>
              </a:ext>
            </a:extLst>
          </p:cNvPr>
          <p:cNvSpPr txBox="1"/>
          <p:nvPr/>
        </p:nvSpPr>
        <p:spPr>
          <a:xfrm>
            <a:off x="2578719" y="2495862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Variabila</a:t>
            </a:r>
            <a:r>
              <a:rPr lang="en-US" sz="1400" dirty="0"/>
              <a:t> Counter la </a:t>
            </a:r>
            <a:r>
              <a:rPr lang="en-US" sz="1400" dirty="0" err="1"/>
              <a:t>valoarea</a:t>
            </a:r>
            <a:r>
              <a:rPr lang="en-US" sz="1400" dirty="0"/>
              <a:t>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121D1-0A8C-6540-BDA3-316A82352E1D}"/>
              </a:ext>
            </a:extLst>
          </p:cNvPr>
          <p:cNvSpPr txBox="1"/>
          <p:nvPr/>
        </p:nvSpPr>
        <p:spPr>
          <a:xfrm>
            <a:off x="4700740" y="3285622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dată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left-click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apăsat</a:t>
            </a:r>
            <a:r>
              <a:rPr lang="en-US" sz="1400" dirty="0"/>
              <a:t>, </a:t>
            </a:r>
            <a:r>
              <a:rPr lang="en-US" sz="1400" dirty="0" err="1"/>
              <a:t>creşte</a:t>
            </a:r>
            <a:r>
              <a:rPr lang="en-US" sz="1400" dirty="0"/>
              <a:t> </a:t>
            </a:r>
            <a:r>
              <a:rPr lang="en-US" sz="1400" dirty="0" err="1"/>
              <a:t>valoarea</a:t>
            </a:r>
            <a:r>
              <a:rPr lang="en-US" sz="1400" dirty="0"/>
              <a:t> </a:t>
            </a:r>
            <a:r>
              <a:rPr lang="en-US" sz="1400" dirty="0" err="1"/>
              <a:t>variabilei</a:t>
            </a:r>
            <a:r>
              <a:rPr lang="en-US" sz="1400" dirty="0"/>
              <a:t> cu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68256-45E3-8C4C-849E-3C40E743BC47}"/>
              </a:ext>
            </a:extLst>
          </p:cNvPr>
          <p:cNvSpPr txBox="1"/>
          <p:nvPr/>
        </p:nvSpPr>
        <p:spPr>
          <a:xfrm>
            <a:off x="2241584" y="4889691"/>
            <a:ext cx="405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Afişează</a:t>
            </a:r>
            <a:r>
              <a:rPr lang="en-US" sz="1400" dirty="0"/>
              <a:t> </a:t>
            </a:r>
            <a:r>
              <a:rPr lang="en-US" sz="1400" dirty="0" err="1"/>
              <a:t>valoarea</a:t>
            </a:r>
            <a:r>
              <a:rPr lang="en-US" sz="1400" dirty="0"/>
              <a:t> </a:t>
            </a:r>
            <a:r>
              <a:rPr lang="en-US" sz="1400" dirty="0" err="1"/>
              <a:t>variabilei</a:t>
            </a:r>
            <a:r>
              <a:rPr lang="en-US" sz="1400" dirty="0"/>
              <a:t> Counter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DC0EA-FFDF-1D4D-AE3D-733816A572B6}"/>
              </a:ext>
            </a:extLst>
          </p:cNvPr>
          <p:cNvSpPr txBox="1"/>
          <p:nvPr/>
        </p:nvSpPr>
        <p:spPr>
          <a:xfrm>
            <a:off x="4700740" y="4144752"/>
            <a:ext cx="353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Aşteaptă</a:t>
            </a:r>
            <a:r>
              <a:rPr lang="en-US" sz="1400" dirty="0"/>
              <a:t>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</a:t>
            </a:r>
            <a:r>
              <a:rPr lang="en-US" sz="1400" dirty="0" err="1"/>
              <a:t>butonul</a:t>
            </a:r>
            <a:r>
              <a:rPr lang="en-US" sz="1400" dirty="0"/>
              <a:t> nu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apăsat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evita</a:t>
            </a:r>
            <a:r>
              <a:rPr lang="en-US" sz="1400" dirty="0"/>
              <a:t> </a:t>
            </a:r>
            <a:r>
              <a:rPr lang="en-US" sz="1400" dirty="0" err="1"/>
              <a:t>posibile</a:t>
            </a:r>
            <a:r>
              <a:rPr lang="en-US" sz="1400" dirty="0"/>
              <a:t> </a:t>
            </a:r>
            <a:r>
              <a:rPr lang="en-US" sz="1400" dirty="0" err="1"/>
              <a:t>erori</a:t>
            </a:r>
            <a:r>
              <a:rPr lang="en-US" sz="1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DAC1C-E757-7B52-1711-78C92449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961DC-10C4-B09A-0335-FD13AAB9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2" y="1612913"/>
            <a:ext cx="3349080" cy="4349954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300" dirty="0" err="1"/>
              <a:t>sOluție</a:t>
            </a:r>
            <a:r>
              <a:rPr lang="en-US" altLang="en-US" sz="4300" dirty="0"/>
              <a:t>: </a:t>
            </a:r>
            <a:r>
              <a:rPr lang="en-US" altLang="en-US" sz="4300" dirty="0" err="1"/>
              <a:t>numărarea</a:t>
            </a:r>
            <a:r>
              <a:rPr lang="en-US" altLang="en-US" sz="4300" dirty="0"/>
              <a:t> </a:t>
            </a:r>
            <a:r>
              <a:rPr lang="en-US" altLang="en-US" sz="4300" dirty="0" err="1"/>
              <a:t>liniilor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A25B-2DE6-ED47-B2D3-4D80FB61FC2A}"/>
              </a:ext>
            </a:extLst>
          </p:cNvPr>
          <p:cNvSpPr txBox="1"/>
          <p:nvPr/>
        </p:nvSpPr>
        <p:spPr>
          <a:xfrm>
            <a:off x="2398725" y="2213259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Variabila</a:t>
            </a:r>
            <a:r>
              <a:rPr lang="en-US" sz="1400" dirty="0"/>
              <a:t> Counter cu </a:t>
            </a:r>
            <a:r>
              <a:rPr lang="en-US" sz="1400" dirty="0" err="1"/>
              <a:t>valoarea</a:t>
            </a:r>
            <a:r>
              <a:rPr lang="en-US" sz="1400" dirty="0"/>
              <a:t>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8DDF-5F7B-0745-BC9D-102A2BD8C8EE}"/>
              </a:ext>
            </a:extLst>
          </p:cNvPr>
          <p:cNvSpPr txBox="1"/>
          <p:nvPr/>
        </p:nvSpPr>
        <p:spPr>
          <a:xfrm>
            <a:off x="3776342" y="4037614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dată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o </a:t>
            </a:r>
            <a:r>
              <a:rPr lang="en-US" sz="1400" dirty="0" err="1"/>
              <a:t>linie</a:t>
            </a:r>
            <a:r>
              <a:rPr lang="en-US" sz="1400" dirty="0"/>
              <a:t> </a:t>
            </a:r>
            <a:r>
              <a:rPr lang="en-US" sz="1400" dirty="0" err="1"/>
              <a:t>neagră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văzută</a:t>
            </a:r>
            <a:r>
              <a:rPr lang="en-US" sz="1400" dirty="0"/>
              <a:t>, </a:t>
            </a:r>
            <a:r>
              <a:rPr lang="en-US" sz="1400" dirty="0" err="1"/>
              <a:t>creşte</a:t>
            </a:r>
            <a:r>
              <a:rPr lang="en-US" sz="1400" dirty="0"/>
              <a:t> Counter cu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98CB-1AC9-304D-996E-0A1632586E06}"/>
              </a:ext>
            </a:extLst>
          </p:cNvPr>
          <p:cNvSpPr txBox="1"/>
          <p:nvPr/>
        </p:nvSpPr>
        <p:spPr>
          <a:xfrm>
            <a:off x="2274607" y="5234882"/>
            <a:ext cx="401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Afişează</a:t>
            </a:r>
            <a:r>
              <a:rPr lang="en-US" sz="1400"/>
              <a:t> Counter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9FED-FA61-DB45-B2D4-A852213AC234}"/>
              </a:ext>
            </a:extLst>
          </p:cNvPr>
          <p:cNvSpPr txBox="1"/>
          <p:nvPr/>
        </p:nvSpPr>
        <p:spPr>
          <a:xfrm>
            <a:off x="3852376" y="4692917"/>
            <a:ext cx="47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Aşteaptă</a:t>
            </a:r>
            <a:r>
              <a:rPr lang="en-US" sz="1400" dirty="0"/>
              <a:t>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senzorul</a:t>
            </a:r>
            <a:r>
              <a:rPr lang="en-US" sz="1400" dirty="0"/>
              <a:t> </a:t>
            </a:r>
            <a:r>
              <a:rPr lang="en-US" sz="1400" dirty="0" err="1"/>
              <a:t>vede</a:t>
            </a:r>
            <a:r>
              <a:rPr lang="en-US" sz="1400" dirty="0"/>
              <a:t> </a:t>
            </a:r>
            <a:r>
              <a:rPr lang="en-US" sz="1400" dirty="0" err="1"/>
              <a:t>alb</a:t>
            </a:r>
            <a:r>
              <a:rPr lang="en-US" sz="1400" dirty="0"/>
              <a:t>, </a:t>
            </a:r>
            <a:r>
              <a:rPr lang="en-US" sz="1400" dirty="0" err="1"/>
              <a:t>pentru</a:t>
            </a:r>
            <a:r>
              <a:rPr lang="en-US" sz="1400" dirty="0"/>
              <a:t> a nu </a:t>
            </a:r>
            <a:r>
              <a:rPr lang="en-US" sz="1400" dirty="0" err="1"/>
              <a:t>număra</a:t>
            </a:r>
            <a:r>
              <a:rPr lang="en-US" sz="1400" dirty="0"/>
              <a:t> </a:t>
            </a:r>
            <a:r>
              <a:rPr lang="en-US" sz="1400" dirty="0" err="1"/>
              <a:t>aceeaşi</a:t>
            </a:r>
            <a:r>
              <a:rPr lang="en-US" sz="1400" dirty="0"/>
              <a:t> </a:t>
            </a:r>
            <a:r>
              <a:rPr lang="en-US" sz="1400" dirty="0" err="1"/>
              <a:t>linie</a:t>
            </a:r>
            <a:r>
              <a:rPr lang="en-US" sz="1400" dirty="0"/>
              <a:t> </a:t>
            </a:r>
            <a:r>
              <a:rPr lang="en-US" sz="1400" dirty="0" err="1"/>
              <a:t>meagră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ori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F437-B190-B046-A43C-94544C19D4E7}"/>
              </a:ext>
            </a:extLst>
          </p:cNvPr>
          <p:cNvSpPr txBox="1"/>
          <p:nvPr/>
        </p:nvSpPr>
        <p:spPr>
          <a:xfrm>
            <a:off x="2857922" y="3098473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Mişcă</a:t>
            </a:r>
            <a:r>
              <a:rPr lang="en-US" sz="1400" dirty="0"/>
              <a:t> </a:t>
            </a:r>
            <a:r>
              <a:rPr lang="en-US" sz="1400" dirty="0" err="1"/>
              <a:t>robotul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8FAEF-6432-416F-AF9E-B4B6ED526B6D}"/>
              </a:ext>
            </a:extLst>
          </p:cNvPr>
          <p:cNvSpPr txBox="1"/>
          <p:nvPr/>
        </p:nvSpPr>
        <p:spPr>
          <a:xfrm>
            <a:off x="3234616" y="2645164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Setează</a:t>
            </a:r>
            <a:r>
              <a:rPr lang="en-US" sz="1400" dirty="0"/>
              <a:t> </a:t>
            </a:r>
            <a:r>
              <a:rPr lang="en-US" sz="1400" dirty="0" err="1"/>
              <a:t>motoarele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F049-247A-4B9B-41C2-4D75B2E3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7407C9-DB34-3952-0F21-367B8103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0" y="1145865"/>
            <a:ext cx="3317928" cy="5070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17800-131F-1F48-8F3A-B05A612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Variabile</a:t>
            </a:r>
            <a:r>
              <a:rPr lang="en-US" dirty="0"/>
              <a:t> non-</a:t>
            </a:r>
            <a:r>
              <a:rPr lang="en-US" dirty="0" err="1"/>
              <a:t>numerice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6AA-4F97-FD4F-808F-2584C1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93" y="1498959"/>
            <a:ext cx="4129593" cy="4361544"/>
          </a:xfrm>
        </p:spPr>
        <p:txBody>
          <a:bodyPr>
            <a:normAutofit/>
          </a:bodyPr>
          <a:lstStyle/>
          <a:p>
            <a:r>
              <a:rPr lang="en-US" dirty="0" err="1"/>
              <a:t>Variabilele</a:t>
            </a:r>
            <a:r>
              <a:rPr lang="en-US" dirty="0"/>
              <a:t> pot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text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“Error Text”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afişa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s-a </a:t>
            </a:r>
            <a:r>
              <a:rPr lang="en-US" dirty="0" err="1"/>
              <a:t>greşit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program</a:t>
            </a:r>
          </a:p>
          <a:p>
            <a:r>
              <a:rPr lang="en-US" dirty="0" err="1"/>
              <a:t>Acest</a:t>
            </a:r>
            <a:r>
              <a:rPr lang="en-US" dirty="0"/>
              <a:t> program </a:t>
            </a:r>
            <a:r>
              <a:rPr lang="en-US" dirty="0" err="1"/>
              <a:t>lasă</a:t>
            </a:r>
            <a:r>
              <a:rPr lang="en-US" dirty="0"/>
              <a:t> user-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ştie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a </a:t>
            </a:r>
            <a:r>
              <a:rPr lang="en-US" dirty="0" err="1"/>
              <a:t>mers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trebuia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rotească</a:t>
            </a:r>
            <a:r>
              <a:rPr lang="en-US" dirty="0"/>
              <a:t> 500 de grade.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601C-2B12-C644-A1EC-1DFC1643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A858-1B7D-6B71-99C4-D1019963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FEADBA-6D6A-DEDD-1E21-1834442C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Învățarea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diferitele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Învățarea</a:t>
            </a:r>
            <a:r>
              <a:rPr lang="en-US" dirty="0"/>
              <a:t> cum se </a:t>
            </a:r>
            <a:r>
              <a:rPr lang="en-US" dirty="0" err="1"/>
              <a:t>citesc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scriu</a:t>
            </a:r>
            <a:r>
              <a:rPr lang="en-US" dirty="0"/>
              <a:t> </a:t>
            </a:r>
            <a:r>
              <a:rPr lang="en-US" dirty="0" err="1"/>
              <a:t>variabilele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FF1E9-B41F-877B-9A2D-1C789875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Variabile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 e o </a:t>
            </a:r>
            <a:r>
              <a:rPr lang="en-US" altLang="en-US" dirty="0" err="1"/>
              <a:t>variabilă</a:t>
            </a:r>
            <a:r>
              <a:rPr lang="en-US" altLang="en-US" dirty="0"/>
              <a:t>?  </a:t>
            </a:r>
            <a:r>
              <a:rPr lang="en-US" altLang="en-US" dirty="0" err="1"/>
              <a:t>Ceva</a:t>
            </a:r>
            <a:r>
              <a:rPr lang="en-US" altLang="en-US" dirty="0"/>
              <a:t> care </a:t>
            </a:r>
            <a:r>
              <a:rPr lang="en-US" altLang="en-US" dirty="0" err="1"/>
              <a:t>stochează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</a:t>
            </a:r>
            <a:r>
              <a:rPr lang="en-US" altLang="en-US" dirty="0" err="1"/>
              <a:t>poate</a:t>
            </a:r>
            <a:r>
              <a:rPr lang="en-US" altLang="en-US" dirty="0"/>
              <a:t> fi </a:t>
            </a:r>
            <a:r>
              <a:rPr lang="en-US" altLang="en-US" dirty="0" err="1"/>
              <a:t>apelată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târziu</a:t>
            </a:r>
            <a:r>
              <a:rPr lang="en-US" altLang="en-US" dirty="0"/>
              <a:t> </a:t>
            </a:r>
            <a:r>
              <a:rPr lang="en-US" altLang="en-US" dirty="0" err="1"/>
              <a:t>în</a:t>
            </a:r>
            <a:r>
              <a:rPr lang="en-US" altLang="en-US" dirty="0"/>
              <a:t> program, ca un </a:t>
            </a:r>
            <a:r>
              <a:rPr lang="en-US" altLang="en-US" dirty="0" err="1"/>
              <a:t>fel</a:t>
            </a:r>
            <a:r>
              <a:rPr lang="en-US" altLang="en-US" dirty="0"/>
              <a:t> de cutie.</a:t>
            </a:r>
          </a:p>
          <a:p>
            <a:r>
              <a:rPr lang="en-US" altLang="en-US" dirty="0" err="1"/>
              <a:t>Poți</a:t>
            </a:r>
            <a:r>
              <a:rPr lang="en-US" altLang="en-US" dirty="0"/>
              <a:t> </a:t>
            </a:r>
            <a:r>
              <a:rPr lang="en-US" altLang="en-US" dirty="0" err="1"/>
              <a:t>să</a:t>
            </a:r>
            <a:r>
              <a:rPr lang="en-US" altLang="en-US" dirty="0"/>
              <a:t> </a:t>
            </a:r>
            <a:r>
              <a:rPr lang="en-US" altLang="en-US" dirty="0" err="1"/>
              <a:t>denumeşti</a:t>
            </a:r>
            <a:r>
              <a:rPr lang="en-US" altLang="en-US" dirty="0"/>
              <a:t> </a:t>
            </a:r>
            <a:r>
              <a:rPr lang="en-US" altLang="en-US" dirty="0" err="1"/>
              <a:t>variabila</a:t>
            </a:r>
            <a:r>
              <a:rPr lang="en-US" altLang="en-US" dirty="0"/>
              <a:t> cum </a:t>
            </a:r>
            <a:r>
              <a:rPr lang="en-US" altLang="en-US" dirty="0" err="1"/>
              <a:t>vrei</a:t>
            </a:r>
            <a:endParaRPr lang="en-US" altLang="en-US" dirty="0"/>
          </a:p>
          <a:p>
            <a:r>
              <a:rPr lang="en-US" altLang="en-US" dirty="0" err="1"/>
              <a:t>Definirea</a:t>
            </a:r>
            <a:r>
              <a:rPr lang="en-US" altLang="en-US" dirty="0"/>
              <a:t> </a:t>
            </a:r>
            <a:r>
              <a:rPr lang="en-US" altLang="en-US" dirty="0" err="1"/>
              <a:t>tipului</a:t>
            </a:r>
            <a:r>
              <a:rPr lang="en-US" altLang="en-US" dirty="0"/>
              <a:t> de </a:t>
            </a:r>
            <a:r>
              <a:rPr lang="en-US" altLang="en-US" dirty="0" err="1"/>
              <a:t>variabilă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Variabilă</a:t>
            </a:r>
            <a:r>
              <a:rPr lang="en-US" altLang="en-US" dirty="0"/>
              <a:t> (</a:t>
            </a:r>
            <a:r>
              <a:rPr lang="en-US" altLang="en-US" dirty="0" err="1"/>
              <a:t>Ține</a:t>
            </a:r>
            <a:r>
              <a:rPr lang="en-US" altLang="en-US" dirty="0"/>
              <a:t> un </a:t>
            </a:r>
            <a:r>
              <a:rPr lang="en-US" altLang="en-US" dirty="0" err="1"/>
              <a:t>număr</a:t>
            </a:r>
            <a:r>
              <a:rPr lang="en-US" altLang="en-US" dirty="0"/>
              <a:t>/text)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 err="1">
                <a:sym typeface="Wingdings" pitchFamily="2" charset="2"/>
              </a:rPr>
              <a:t>Notă</a:t>
            </a:r>
            <a:r>
              <a:rPr lang="en-US" altLang="en-US" dirty="0">
                <a:sym typeface="Wingdings" pitchFamily="2" charset="2"/>
              </a:rPr>
              <a:t>: nu </a:t>
            </a:r>
            <a:r>
              <a:rPr lang="en-US" altLang="en-US" dirty="0" err="1">
                <a:sym typeface="Wingdings" pitchFamily="2" charset="2"/>
              </a:rPr>
              <a:t>există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variabile</a:t>
            </a:r>
            <a:r>
              <a:rPr lang="en-US" altLang="en-US" dirty="0">
                <a:sym typeface="Wingdings" pitchFamily="2" charset="2"/>
              </a:rPr>
              <a:t> </a:t>
            </a:r>
            <a:r>
              <a:rPr lang="en-US" altLang="en-US" dirty="0" err="1">
                <a:sym typeface="Wingdings" pitchFamily="2" charset="2"/>
              </a:rPr>
              <a:t>pentru</a:t>
            </a:r>
            <a:r>
              <a:rPr lang="en-US" altLang="en-US" dirty="0">
                <a:sym typeface="Wingdings" pitchFamily="2" charset="2"/>
              </a:rPr>
              <a:t> Boolean/</a:t>
            </a:r>
            <a:r>
              <a:rPr lang="en-US" altLang="en-US" dirty="0" err="1">
                <a:sym typeface="Wingdings" pitchFamily="2" charset="2"/>
              </a:rPr>
              <a:t>logică</a:t>
            </a:r>
            <a:endParaRPr lang="en-US" altLang="en-US" dirty="0"/>
          </a:p>
          <a:p>
            <a:pPr lvl="1"/>
            <a:r>
              <a:rPr lang="en-US" altLang="en-US" dirty="0" err="1"/>
              <a:t>Listă</a:t>
            </a:r>
            <a:r>
              <a:rPr lang="en-US" altLang="en-US" dirty="0"/>
              <a:t> (</a:t>
            </a:r>
            <a:r>
              <a:rPr lang="en-US" altLang="en-US" dirty="0" err="1"/>
              <a:t>Ține</a:t>
            </a:r>
            <a:r>
              <a:rPr lang="en-US" altLang="en-US" dirty="0"/>
              <a:t> un set de </a:t>
            </a:r>
            <a:r>
              <a:rPr lang="en-US" altLang="en-US" dirty="0" err="1"/>
              <a:t>numere</a:t>
            </a:r>
            <a:r>
              <a:rPr lang="en-US" altLang="en-US" dirty="0"/>
              <a:t>/</a:t>
            </a:r>
            <a:r>
              <a:rPr lang="en-US" altLang="en-US" dirty="0" err="1"/>
              <a:t>texte</a:t>
            </a:r>
            <a:r>
              <a:rPr lang="en-US" altLang="en-US" dirty="0"/>
              <a:t> … [1,2,3, apple, 55])</a:t>
            </a:r>
          </a:p>
          <a:p>
            <a:r>
              <a:rPr lang="en-US" altLang="en-US" dirty="0" err="1"/>
              <a:t>Poți</a:t>
            </a:r>
            <a:r>
              <a:rPr lang="en-US" altLang="en-US" dirty="0"/>
              <a:t> </a:t>
            </a:r>
            <a:r>
              <a:rPr lang="en-US" altLang="en-US" dirty="0" err="1"/>
              <a:t>să</a:t>
            </a:r>
            <a:r>
              <a:rPr lang="en-US" altLang="en-US" dirty="0"/>
              <a:t>….</a:t>
            </a:r>
          </a:p>
          <a:p>
            <a:pPr lvl="1"/>
            <a:r>
              <a:rPr lang="en-US" altLang="en-US" dirty="0" err="1"/>
              <a:t>Scrii</a:t>
            </a:r>
            <a:r>
              <a:rPr lang="en-US" altLang="en-US" dirty="0"/>
              <a:t> – </a:t>
            </a:r>
            <a:r>
              <a:rPr lang="en-US" altLang="en-US" dirty="0" err="1"/>
              <a:t>pui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într</a:t>
            </a:r>
            <a:r>
              <a:rPr lang="en-US" altLang="en-US" dirty="0"/>
              <a:t>-o </a:t>
            </a:r>
            <a:r>
              <a:rPr lang="en-US" altLang="en-US" dirty="0" err="1"/>
              <a:t>variabilă</a:t>
            </a:r>
            <a:endParaRPr lang="en-US" altLang="en-US" dirty="0"/>
          </a:p>
          <a:p>
            <a:pPr lvl="1"/>
            <a:r>
              <a:rPr lang="en-US" altLang="en-US" dirty="0" err="1"/>
              <a:t>Citeşti</a:t>
            </a:r>
            <a:r>
              <a:rPr lang="en-US" altLang="en-US" dirty="0"/>
              <a:t> – </a:t>
            </a:r>
            <a:r>
              <a:rPr lang="en-US" altLang="en-US" dirty="0" err="1"/>
              <a:t>obții</a:t>
            </a:r>
            <a:r>
              <a:rPr lang="en-US" altLang="en-US" dirty="0"/>
              <a:t> ultima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stocată</a:t>
            </a:r>
            <a:r>
              <a:rPr lang="en-US" altLang="en-US" dirty="0"/>
              <a:t> </a:t>
            </a:r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variabilă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C89E0-DA74-590A-071E-6FE1539A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un mod </a:t>
            </a:r>
            <a:r>
              <a:rPr lang="en-US" dirty="0" err="1"/>
              <a:t>uşor</a:t>
            </a:r>
            <a:r>
              <a:rPr lang="en-US" dirty="0"/>
              <a:t> de a </a:t>
            </a:r>
            <a:r>
              <a:rPr lang="en-US" dirty="0" err="1"/>
              <a:t>transfera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cod</a:t>
            </a:r>
          </a:p>
          <a:p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transfera</a:t>
            </a:r>
            <a:r>
              <a:rPr lang="en-US" dirty="0"/>
              <a:t> date </a:t>
            </a:r>
            <a:r>
              <a:rPr lang="en-US" dirty="0" err="1"/>
              <a:t>într</a:t>
            </a:r>
            <a:r>
              <a:rPr lang="en-US" dirty="0"/>
              <a:t>-un My Block </a:t>
            </a:r>
            <a:r>
              <a:rPr lang="en-US" dirty="0" err="1"/>
              <a:t>fără</a:t>
            </a:r>
            <a:r>
              <a:rPr lang="en-US" dirty="0"/>
              <a:t> un input.</a:t>
            </a:r>
          </a:p>
          <a:p>
            <a:r>
              <a:rPr lang="en-US" dirty="0" err="1"/>
              <a:t>Listele</a:t>
            </a:r>
            <a:r>
              <a:rPr lang="en-US" dirty="0"/>
              <a:t> pot </a:t>
            </a:r>
            <a:r>
              <a:rPr lang="en-US" dirty="0" err="1"/>
              <a:t>stoca</a:t>
            </a:r>
            <a:r>
              <a:rPr lang="en-US" dirty="0"/>
              <a:t> o </a:t>
            </a:r>
            <a:r>
              <a:rPr lang="en-US" dirty="0" err="1"/>
              <a:t>multitudine</a:t>
            </a:r>
            <a:r>
              <a:rPr lang="en-US" dirty="0"/>
              <a:t>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accesate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C51A-83EF-57B5-A743-625538A2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12-24 at 9.4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4" y="1635764"/>
            <a:ext cx="34417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53" y="1505616"/>
            <a:ext cx="5675931" cy="4654528"/>
          </a:xfrm>
        </p:spPr>
        <p:txBody>
          <a:bodyPr/>
          <a:lstStyle/>
          <a:p>
            <a:r>
              <a:rPr lang="en-US" dirty="0" err="1"/>
              <a:t>Apasă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secțiunea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endParaRPr lang="en-US" dirty="0"/>
          </a:p>
          <a:p>
            <a:r>
              <a:rPr lang="en-US" dirty="0" err="1"/>
              <a:t>Selectează</a:t>
            </a:r>
            <a:r>
              <a:rPr lang="en-US" dirty="0"/>
              <a:t> Make a Variable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dă</a:t>
            </a:r>
            <a:r>
              <a:rPr lang="en-US" dirty="0"/>
              <a:t>-I un </a:t>
            </a:r>
            <a:r>
              <a:rPr lang="en-US" dirty="0" err="1"/>
              <a:t>nume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variabila</a:t>
            </a:r>
            <a:r>
              <a:rPr lang="en-US" dirty="0"/>
              <a:t> circumference.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pic>
        <p:nvPicPr>
          <p:cNvPr id="10" name="Picture 9" descr="Screen Shot 2019-12-24 at 10.02.56 PM.png">
            <a:extLst>
              <a:ext uri="{FF2B5EF4-FFF2-40B4-BE49-F238E27FC236}">
                <a16:creationId xmlns:a16="http://schemas.microsoft.com/office/drawing/2014/main" id="{1CC6F7E8-D568-EB43-915C-AA06A543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4" y="3429000"/>
            <a:ext cx="4660900" cy="26797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1C74-06AA-2818-26FE-ED835400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variabilă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O </a:t>
            </a:r>
            <a:r>
              <a:rPr lang="en-US" sz="1900" dirty="0" err="1"/>
              <a:t>dată</a:t>
            </a:r>
            <a:r>
              <a:rPr lang="en-US" sz="1900" dirty="0"/>
              <a:t> </a:t>
            </a:r>
            <a:r>
              <a:rPr lang="en-US" sz="1900" dirty="0" err="1"/>
              <a:t>ce</a:t>
            </a:r>
            <a:r>
              <a:rPr lang="en-US" sz="1900" dirty="0"/>
              <a:t> </a:t>
            </a:r>
            <a:r>
              <a:rPr lang="en-US" sz="1900" dirty="0" err="1"/>
              <a:t>ai</a:t>
            </a:r>
            <a:r>
              <a:rPr lang="en-US" sz="1900" dirty="0"/>
              <a:t> </a:t>
            </a:r>
            <a:r>
              <a:rPr lang="en-US" sz="1900" dirty="0" err="1"/>
              <a:t>creat</a:t>
            </a:r>
            <a:r>
              <a:rPr lang="en-US" sz="1900" dirty="0"/>
              <a:t> </a:t>
            </a:r>
            <a:r>
              <a:rPr lang="en-US" sz="1900" dirty="0" err="1"/>
              <a:t>variabila</a:t>
            </a:r>
            <a:r>
              <a:rPr lang="en-US" sz="1900" dirty="0"/>
              <a:t>, </a:t>
            </a:r>
            <a:r>
              <a:rPr lang="en-US" sz="1900" dirty="0" err="1"/>
              <a:t>ea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apărea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lista</a:t>
            </a:r>
            <a:r>
              <a:rPr lang="en-US" sz="1900" dirty="0"/>
              <a:t> de </a:t>
            </a:r>
            <a:r>
              <a:rPr lang="en-US" sz="1900" dirty="0" err="1"/>
              <a:t>variabile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pic>
        <p:nvPicPr>
          <p:cNvPr id="6" name="Picture 5" descr="Screen Shot 2019-12-24 at 10.03.05 PM.png">
            <a:extLst>
              <a:ext uri="{FF2B5EF4-FFF2-40B4-BE49-F238E27FC236}">
                <a16:creationId xmlns:a16="http://schemas.microsoft.com/office/drawing/2014/main" id="{6F092495-E2D4-414A-A679-DB99144A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9061" r="7106"/>
          <a:stretch/>
        </p:blipFill>
        <p:spPr>
          <a:xfrm>
            <a:off x="312002" y="2068985"/>
            <a:ext cx="2798285" cy="4091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278950" y="3559260"/>
            <a:ext cx="3004113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4 at 9.49.10 PM.png">
            <a:extLst>
              <a:ext uri="{FF2B5EF4-FFF2-40B4-BE49-F238E27FC236}">
                <a16:creationId xmlns:a16="http://schemas.microsoft.com/office/drawing/2014/main" id="{494728F0-BEBF-134D-879B-A9B4A6351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8238"/>
            <a:ext cx="3903108" cy="874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Circumference 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circumferința</a:t>
            </a:r>
            <a:r>
              <a:rPr lang="en-US" dirty="0"/>
              <a:t> </a:t>
            </a:r>
            <a:r>
              <a:rPr lang="en-US" dirty="0" err="1"/>
              <a:t>roții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EV3 Educator (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)</a:t>
            </a:r>
          </a:p>
          <a:p>
            <a:r>
              <a:rPr lang="en-US" dirty="0"/>
              <a:t>Circumference = Pi X </a:t>
            </a:r>
            <a:r>
              <a:rPr lang="en-US" dirty="0" err="1"/>
              <a:t>Diametrul</a:t>
            </a:r>
            <a:r>
              <a:rPr lang="en-US" dirty="0"/>
              <a:t> </a:t>
            </a:r>
            <a:r>
              <a:rPr lang="en-US" dirty="0" err="1"/>
              <a:t>Roții</a:t>
            </a:r>
            <a:endParaRPr lang="en-US" dirty="0"/>
          </a:p>
          <a:p>
            <a:r>
              <a:rPr lang="en-US" dirty="0"/>
              <a:t>Circumference = 3.14 X 5.6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E4703D-7EF4-56E4-B437-C94F5053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EC868C-BE6D-4590-8662-7289C06D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65" y="2099701"/>
            <a:ext cx="4201247" cy="155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CITIREA UNEI VARIABILE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3512268" cy="4654528"/>
          </a:xfrm>
        </p:spPr>
        <p:txBody>
          <a:bodyPr/>
          <a:lstStyle/>
          <a:p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oriunde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o 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circumferința</a:t>
            </a:r>
            <a:r>
              <a:rPr lang="en-US" dirty="0"/>
              <a:t> e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mişte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cu 20 cm.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circumferința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10 cm,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2 </a:t>
            </a:r>
            <a:r>
              <a:rPr lang="en-US" dirty="0" err="1"/>
              <a:t>rotații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mişca</a:t>
            </a:r>
            <a:r>
              <a:rPr lang="en-US" dirty="0"/>
              <a:t> 20 cm.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8B771-6F1D-3848-A3B8-2C37C72F59B8}"/>
              </a:ext>
            </a:extLst>
          </p:cNvPr>
          <p:cNvCxnSpPr>
            <a:cxnSpLocks/>
          </p:cNvCxnSpPr>
          <p:nvPr/>
        </p:nvCxnSpPr>
        <p:spPr>
          <a:xfrm flipV="1">
            <a:off x="7425344" y="2429999"/>
            <a:ext cx="0" cy="7288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ruit&#10;&#10;Description automatically generated">
            <a:extLst>
              <a:ext uri="{FF2B5EF4-FFF2-40B4-BE49-F238E27FC236}">
                <a16:creationId xmlns:a16="http://schemas.microsoft.com/office/drawing/2014/main" id="{F49F07CC-D154-4677-8308-FAB0922A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32" y="4704181"/>
            <a:ext cx="4979592" cy="6644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74BD-E76E-CCE3-A0E6-3BF94BD7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5F9-5956-8A42-980E-0B4D9FA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împreună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2249-D189-444F-AF95-D43866A4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281125" cy="4654528"/>
          </a:xfrm>
        </p:spPr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mişcă</a:t>
            </a:r>
            <a:r>
              <a:rPr lang="en-US" dirty="0"/>
              <a:t> 20cm</a:t>
            </a:r>
          </a:p>
          <a:p>
            <a:r>
              <a:rPr lang="en-US" dirty="0" err="1"/>
              <a:t>Setează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circumferință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o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program</a:t>
            </a:r>
          </a:p>
          <a:p>
            <a:r>
              <a:rPr lang="en-US" dirty="0" err="1"/>
              <a:t>Foloseşte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mişcare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7176-E4B4-644D-B938-1AF97312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9DD6-3E9E-438D-8F35-3E79A99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94" y="3259926"/>
            <a:ext cx="7006995" cy="23779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FBFD-B63D-6DDB-F731-254265DB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6E9D8-1CEC-485C-BE4D-085AEF66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4" y="2276643"/>
            <a:ext cx="2697531" cy="3751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Once you have created the variable, it will appear in the menu bar.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312002" y="4160540"/>
            <a:ext cx="3004113" cy="5805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example below, counter is initialized to 1. The change by 2 will add 2 to the counter. </a:t>
            </a:r>
          </a:p>
          <a:p>
            <a:r>
              <a:rPr lang="en-US" dirty="0"/>
              <a:t>The display block will show a 3 on the screen since 1 + 2 = 3</a:t>
            </a:r>
          </a:p>
          <a:p>
            <a:r>
              <a:rPr lang="en-US" dirty="0"/>
              <a:t>Note that you can change by a negative number as well – this will subtract from the variable. 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D115E-73A5-40E0-8A9B-FE11FDD2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6" y="4152368"/>
            <a:ext cx="2786917" cy="17899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09E5-A408-7795-58CA-D893FECE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7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1800</TotalTime>
  <Words>867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Wingdings 2</vt:lpstr>
      <vt:lpstr>Dividend</vt:lpstr>
      <vt:lpstr>VARIABilele</vt:lpstr>
      <vt:lpstr>Obiectivele lecției</vt:lpstr>
      <vt:lpstr>Variabile</vt:lpstr>
      <vt:lpstr>De ce variabilele?</vt:lpstr>
      <vt:lpstr>Crearea unei variabile</vt:lpstr>
      <vt:lpstr>Introducerea valorilor într-o variabilă</vt:lpstr>
      <vt:lpstr>CITIREA UNEI VARIABILE</vt:lpstr>
      <vt:lpstr>Totul împreună</vt:lpstr>
      <vt:lpstr>Changing Variables</vt:lpstr>
      <vt:lpstr>provocări</vt:lpstr>
      <vt:lpstr>Soluție: Numărarea Clicurilor</vt:lpstr>
      <vt:lpstr>sOluție: numărarea liniilor</vt:lpstr>
      <vt:lpstr>Variabile non-numerice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152</cp:revision>
  <dcterms:created xsi:type="dcterms:W3CDTF">2016-07-04T02:35:12Z</dcterms:created>
  <dcterms:modified xsi:type="dcterms:W3CDTF">2023-08-18T05:21:25Z</dcterms:modified>
</cp:coreProperties>
</file>