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6858000" cy="9144000"/>
  <p:embeddedFontLst>
    <p:embeddedFont>
      <p:font typeface="Helvetica Neue"/>
      <p:regular r:id="rId15"/>
      <p:bold r:id="rId16"/>
      <p:italic r:id="rId17"/>
      <p:boldItalic r:id="rId18"/>
    </p:embeddedFon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cwaY7+V5nyJz9OipB4pNRu55g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EAEB70-AB95-4FF4-BC1B-ABECF3F8FFFE}">
  <a:tblStyle styleId="{EAEAEB70-AB95-4FF4-BC1B-ABECF3F8FFFE}" styleName="Table_0">
    <a:wholeTbl>
      <a:tcTxStyle b="off" i="off">
        <a:font>
          <a:latin typeface="Gill Sans MT"/>
          <a:ea typeface="Gill Sans MT"/>
          <a:cs typeface="Gill Sans M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HelveticaNeue-regular.fntdata"/><Relationship Id="rId14" Type="http://schemas.openxmlformats.org/officeDocument/2006/relationships/slide" Target="slides/slide8.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Master" Target="slideMasters/slideMaster1.xml"/><Relationship Id="rId19" Type="http://schemas.openxmlformats.org/officeDocument/2006/relationships/font" Target="fonts/GillSans-regular.fntdata"/><Relationship Id="rId6" Type="http://schemas.openxmlformats.org/officeDocument/2006/relationships/notesMaster" Target="notesMasters/notesMaster1.xml"/><Relationship Id="rId18"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0"/>
          <p:cNvSpPr/>
          <p:nvPr/>
        </p:nvSpPr>
        <p:spPr>
          <a:xfrm>
            <a:off x="182241" y="2579003"/>
            <a:ext cx="8787652" cy="24685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txBox="1"/>
          <p:nvPr>
            <p:ph type="ctrTitle"/>
          </p:nvPr>
        </p:nvSpPr>
        <p:spPr>
          <a:xfrm>
            <a:off x="242754" y="2676578"/>
            <a:ext cx="5815852"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Gill Sans"/>
              <a:buNone/>
              <a:defRPr sz="36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rgbClr val="0EAE9F"/>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3" name="Google Shape;23;p10"/>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
        <p:nvSpPr>
          <p:cNvPr id="24" name="Google Shape;24;p10"/>
          <p:cNvSpPr txBox="1"/>
          <p:nvPr/>
        </p:nvSpPr>
        <p:spPr>
          <a:xfrm>
            <a:off x="6331000" y="685891"/>
            <a:ext cx="244011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Gill Sans"/>
              <a:buNone/>
            </a:pPr>
            <a:r>
              <a:rPr lang="en-US" sz="1400">
                <a:solidFill>
                  <a:schemeClr val="dk1"/>
                </a:solidFill>
                <a:latin typeface="Gill Sans"/>
                <a:ea typeface="Gill Sans"/>
                <a:cs typeface="Gill Sans"/>
                <a:sym typeface="Gill Sans"/>
              </a:rPr>
              <a:t>By the Makers of EV3Lessons</a:t>
            </a:r>
            <a:endParaRPr/>
          </a:p>
        </p:txBody>
      </p:sp>
      <p:pic>
        <p:nvPicPr>
          <p:cNvPr descr="A picture containing application&#10;&#10;Description automatically generated" id="25" name="Google Shape;25;p10"/>
          <p:cNvPicPr preferRelativeResize="0"/>
          <p:nvPr/>
        </p:nvPicPr>
        <p:blipFill rotWithShape="1">
          <a:blip r:embed="rId2">
            <a:alphaModFix/>
          </a:blip>
          <a:srcRect b="0" l="0" r="0" t="0"/>
          <a:stretch/>
        </p:blipFill>
        <p:spPr>
          <a:xfrm>
            <a:off x="7612649" y="993668"/>
            <a:ext cx="1158461" cy="1158461"/>
          </a:xfrm>
          <a:prstGeom prst="rect">
            <a:avLst/>
          </a:prstGeom>
          <a:noFill/>
          <a:ln>
            <a:noFill/>
          </a:ln>
        </p:spPr>
      </p:pic>
      <p:pic>
        <p:nvPicPr>
          <p:cNvPr descr="Shape, square&#10;&#10;Description automatically generated" id="26" name="Google Shape;26;p10"/>
          <p:cNvPicPr preferRelativeResize="0"/>
          <p:nvPr/>
        </p:nvPicPr>
        <p:blipFill rotWithShape="1">
          <a:blip r:embed="rId3">
            <a:alphaModFix/>
          </a:blip>
          <a:srcRect b="0" l="0" r="0" t="0"/>
          <a:stretch/>
        </p:blipFill>
        <p:spPr>
          <a:xfrm>
            <a:off x="6399647" y="993669"/>
            <a:ext cx="1158461" cy="1158461"/>
          </a:xfrm>
          <a:prstGeom prst="rect">
            <a:avLst/>
          </a:prstGeom>
          <a:noFill/>
          <a:ln>
            <a:noFill/>
          </a:ln>
        </p:spPr>
      </p:pic>
      <p:sp>
        <p:nvSpPr>
          <p:cNvPr id="27" name="Google Shape;27;p10"/>
          <p:cNvSpPr txBox="1"/>
          <p:nvPr/>
        </p:nvSpPr>
        <p:spPr>
          <a:xfrm>
            <a:off x="4808377" y="357846"/>
            <a:ext cx="4161516" cy="50948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r">
              <a:spcBef>
                <a:spcPts val="0"/>
              </a:spcBef>
              <a:spcAft>
                <a:spcPts val="0"/>
              </a:spcAft>
              <a:buClr>
                <a:schemeClr val="accent2"/>
              </a:buClr>
              <a:buSzPct val="92000"/>
              <a:buFont typeface="Noto Sans Symbols"/>
              <a:buNone/>
            </a:pPr>
            <a:r>
              <a:rPr lang="en-US" sz="3200">
                <a:solidFill>
                  <a:schemeClr val="dk2"/>
                </a:solidFill>
                <a:latin typeface="Gill Sans"/>
                <a:ea typeface="Gill Sans"/>
                <a:cs typeface="Gill Sans"/>
                <a:sym typeface="Gill Sans"/>
              </a:rPr>
              <a:t>PRIME LESSONS</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19"/>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 type="body"/>
          </p:nvPr>
        </p:nvSpPr>
        <p:spPr>
          <a:xfrm rot="5400000">
            <a:off x="2148873" y="-946320"/>
            <a:ext cx="4823824" cy="883499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3" name="Google Shape;103;p19"/>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4" name="Google Shape;104;p19"/>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0"/>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0" name="Google Shape;110;p20"/>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1" name="Google Shape;111;p20"/>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13" name="Shape 113"/>
        <p:cNvGrpSpPr/>
        <p:nvPr/>
      </p:nvGrpSpPr>
      <p:grpSpPr>
        <a:xfrm>
          <a:off x="0" y="0"/>
          <a:ext cx="0" cy="0"/>
          <a:chOff x="0" y="0"/>
          <a:chExt cx="0" cy="0"/>
        </a:xfrm>
      </p:grpSpPr>
      <p:sp>
        <p:nvSpPr>
          <p:cNvPr id="114" name="Google Shape;114;p21"/>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5" name="Google Shape;115;p21"/>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6" name="Google Shape;116;p21"/>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8" name="Google Shape;118;p2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19" name="Google Shape;119;p21"/>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2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21" name="Shape 121"/>
        <p:cNvGrpSpPr/>
        <p:nvPr/>
      </p:nvGrpSpPr>
      <p:grpSpPr>
        <a:xfrm>
          <a:off x="0" y="0"/>
          <a:ext cx="0" cy="0"/>
          <a:chOff x="0" y="0"/>
          <a:chExt cx="0" cy="0"/>
        </a:xfrm>
      </p:grpSpPr>
      <p:sp>
        <p:nvSpPr>
          <p:cNvPr id="122" name="Google Shape;122;p22"/>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3" name="Google Shape;123;p22"/>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4" name="Google Shape;124;p22"/>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125" name="Google Shape;125;p22"/>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26" name="Google Shape;126;p22"/>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7" name="Google Shape;127;p22"/>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2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0" name="Google Shape;130;p2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sp>
        <p:nvSpPr>
          <p:cNvPr id="132" name="Google Shape;132;p2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34" name="Google Shape;134;p2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35" name="Google Shape;135;p2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2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7" name="Shape 137"/>
        <p:cNvGrpSpPr/>
        <p:nvPr/>
      </p:nvGrpSpPr>
      <p:grpSpPr>
        <a:xfrm>
          <a:off x="0" y="0"/>
          <a:ext cx="0" cy="0"/>
          <a:chOff x="0" y="0"/>
          <a:chExt cx="0" cy="0"/>
        </a:xfrm>
      </p:grpSpPr>
      <p:sp>
        <p:nvSpPr>
          <p:cNvPr id="138" name="Google Shape;138;p2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9" name="Google Shape;139;p2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1" name="Google Shape;141;p24"/>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142" name="Google Shape;142;p24"/>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1"/>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 name="Google Shape;30;p11"/>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1"/>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1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35" name="Google Shape;35;p11"/>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2"/>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2"/>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12"/>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41" name="Google Shape;41;p12"/>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12"/>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
        <p:nvSpPr>
          <p:cNvPr id="45" name="Google Shape;45;p12"/>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12"/>
          <p:cNvSpPr txBox="1"/>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Gill Sans"/>
              <a:buNone/>
            </a:pPr>
            <a:r>
              <a:rPr b="0" lang="en-US" sz="2800" cap="none">
                <a:solidFill>
                  <a:schemeClr val="dk1"/>
                </a:solidFill>
                <a:latin typeface="Gill Sans"/>
                <a:ea typeface="Gill Sans"/>
                <a:cs typeface="Gill Sans"/>
                <a:sym typeface="Gill Sans"/>
              </a:rPr>
              <a:t>CLICK TO EDIT MASTER TITLE STYLE</a:t>
            </a:r>
            <a:endParaRPr b="0" sz="2800" cap="non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13"/>
          <p:cNvSpPr txBox="1"/>
          <p:nvPr>
            <p:ph idx="1" type="body"/>
          </p:nvPr>
        </p:nvSpPr>
        <p:spPr>
          <a:xfrm>
            <a:off x="142200" y="1174924"/>
            <a:ext cx="4185204"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13"/>
          <p:cNvSpPr txBox="1"/>
          <p:nvPr>
            <p:ph idx="2" type="body"/>
          </p:nvPr>
        </p:nvSpPr>
        <p:spPr>
          <a:xfrm>
            <a:off x="4757752" y="1177439"/>
            <a:ext cx="4226411" cy="4967864"/>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3"/>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2" name="Google Shape;52;p1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3" name="Google Shape;53;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1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5" name="Google Shape;55;p13"/>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56" name="Google Shape;56;p13"/>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14"/>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14"/>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14"/>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1" name="Google Shape;61;p14"/>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2" name="Google Shape;62;p14"/>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3" name="Google Shape;63;p14"/>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 name="Google Shape;66;p1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15"/>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1" name="Google Shape;71;p1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2" name="Google Shape;72;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1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4" name="Google Shape;74;p15"/>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75" name="Google Shape;75;p15"/>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6" name="Shape 76"/>
        <p:cNvGrpSpPr/>
        <p:nvPr/>
      </p:nvGrpSpPr>
      <p:grpSpPr>
        <a:xfrm>
          <a:off x="0" y="0"/>
          <a:ext cx="0" cy="0"/>
          <a:chOff x="0" y="0"/>
          <a:chExt cx="0" cy="0"/>
        </a:xfrm>
      </p:grpSpPr>
      <p:sp>
        <p:nvSpPr>
          <p:cNvPr id="77" name="Google Shape;77;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8" name="Google Shape;78;p1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Gill Sans"/>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0" name="Google Shape;80;p1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
        <p:nvSpPr>
          <p:cNvPr id="81" name="Google Shape;81;p16"/>
          <p:cNvSpPr txBox="1"/>
          <p:nvPr>
            <p:ph idx="11" type="ftr"/>
          </p:nvPr>
        </p:nvSpPr>
        <p:spPr>
          <a:xfrm>
            <a:off x="88409" y="6266485"/>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p:nvPr/>
        </p:nvSpPr>
        <p:spPr>
          <a:xfrm>
            <a:off x="142200" y="249101"/>
            <a:ext cx="8831579" cy="84045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83" name="Google Shape;83;p16"/>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7"/>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4E4E4"/>
              </a:buClr>
              <a:buSzPts val="2000"/>
              <a:buFont typeface="Gill Sans"/>
              <a:buNone/>
              <a:defRPr b="0" sz="2000">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8" name="Google Shape;88;p17"/>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9" name="Google Shape;89;p17"/>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rgbClr val="E4E4E4"/>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17"/>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E4E4E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400">
                <a:solidFill>
                  <a:srgbClr val="E4E4E4"/>
                </a:solidFill>
                <a:latin typeface="Gill Sans"/>
                <a:ea typeface="Gill Sans"/>
                <a:cs typeface="Gill Sans"/>
                <a:sym typeface="Gill Sans"/>
              </a:defRPr>
            </a:lvl1pPr>
            <a:lvl2pPr indent="0" lvl="1" marL="0" algn="l">
              <a:spcBef>
                <a:spcPts val="0"/>
              </a:spcBef>
              <a:buNone/>
              <a:defRPr sz="1400">
                <a:solidFill>
                  <a:srgbClr val="E4E4E4"/>
                </a:solidFill>
                <a:latin typeface="Gill Sans"/>
                <a:ea typeface="Gill Sans"/>
                <a:cs typeface="Gill Sans"/>
                <a:sym typeface="Gill Sans"/>
              </a:defRPr>
            </a:lvl2pPr>
            <a:lvl3pPr indent="0" lvl="2" marL="0" algn="l">
              <a:spcBef>
                <a:spcPts val="0"/>
              </a:spcBef>
              <a:buNone/>
              <a:defRPr sz="1400">
                <a:solidFill>
                  <a:srgbClr val="E4E4E4"/>
                </a:solidFill>
                <a:latin typeface="Gill Sans"/>
                <a:ea typeface="Gill Sans"/>
                <a:cs typeface="Gill Sans"/>
                <a:sym typeface="Gill Sans"/>
              </a:defRPr>
            </a:lvl3pPr>
            <a:lvl4pPr indent="0" lvl="3" marL="0" algn="l">
              <a:spcBef>
                <a:spcPts val="0"/>
              </a:spcBef>
              <a:buNone/>
              <a:defRPr sz="1400">
                <a:solidFill>
                  <a:srgbClr val="E4E4E4"/>
                </a:solidFill>
                <a:latin typeface="Gill Sans"/>
                <a:ea typeface="Gill Sans"/>
                <a:cs typeface="Gill Sans"/>
                <a:sym typeface="Gill Sans"/>
              </a:defRPr>
            </a:lvl4pPr>
            <a:lvl5pPr indent="0" lvl="4" marL="0" algn="l">
              <a:spcBef>
                <a:spcPts val="0"/>
              </a:spcBef>
              <a:buNone/>
              <a:defRPr sz="1400">
                <a:solidFill>
                  <a:srgbClr val="E4E4E4"/>
                </a:solidFill>
                <a:latin typeface="Gill Sans"/>
                <a:ea typeface="Gill Sans"/>
                <a:cs typeface="Gill Sans"/>
                <a:sym typeface="Gill Sans"/>
              </a:defRPr>
            </a:lvl5pPr>
            <a:lvl6pPr indent="0" lvl="5" marL="0" algn="l">
              <a:spcBef>
                <a:spcPts val="0"/>
              </a:spcBef>
              <a:buNone/>
              <a:defRPr sz="1400">
                <a:solidFill>
                  <a:srgbClr val="E4E4E4"/>
                </a:solidFill>
                <a:latin typeface="Gill Sans"/>
                <a:ea typeface="Gill Sans"/>
                <a:cs typeface="Gill Sans"/>
                <a:sym typeface="Gill Sans"/>
              </a:defRPr>
            </a:lvl6pPr>
            <a:lvl7pPr indent="0" lvl="6" marL="0" algn="l">
              <a:spcBef>
                <a:spcPts val="0"/>
              </a:spcBef>
              <a:buNone/>
              <a:defRPr sz="1400">
                <a:solidFill>
                  <a:srgbClr val="E4E4E4"/>
                </a:solidFill>
                <a:latin typeface="Gill Sans"/>
                <a:ea typeface="Gill Sans"/>
                <a:cs typeface="Gill Sans"/>
                <a:sym typeface="Gill Sans"/>
              </a:defRPr>
            </a:lvl7pPr>
            <a:lvl8pPr indent="0" lvl="7" marL="0" algn="l">
              <a:spcBef>
                <a:spcPts val="0"/>
              </a:spcBef>
              <a:buNone/>
              <a:defRPr sz="1400">
                <a:solidFill>
                  <a:srgbClr val="E4E4E4"/>
                </a:solidFill>
                <a:latin typeface="Gill Sans"/>
                <a:ea typeface="Gill Sans"/>
                <a:cs typeface="Gill Sans"/>
                <a:sym typeface="Gill Sans"/>
              </a:defRPr>
            </a:lvl8pPr>
            <a:lvl9pPr indent="0" lvl="8" marL="0" algn="l">
              <a:spcBef>
                <a:spcPts val="0"/>
              </a:spcBef>
              <a:buNone/>
              <a:defRPr sz="1400">
                <a:solidFill>
                  <a:srgbClr val="E4E4E4"/>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18"/>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p:nvPr>
            <p:ph idx="2" type="pic"/>
          </p:nvPr>
        </p:nvSpPr>
        <p:spPr>
          <a:xfrm>
            <a:off x="448093" y="599725"/>
            <a:ext cx="8238706" cy="3557252"/>
          </a:xfrm>
          <a:prstGeom prst="rect">
            <a:avLst/>
          </a:prstGeom>
          <a:noFill/>
          <a:ln>
            <a:noFill/>
          </a:ln>
        </p:spPr>
      </p:sp>
      <p:sp>
        <p:nvSpPr>
          <p:cNvPr id="95" name="Google Shape;95;p18"/>
          <p:cNvSpPr txBox="1"/>
          <p:nvPr>
            <p:ph idx="1" type="body"/>
          </p:nvPr>
        </p:nvSpPr>
        <p:spPr>
          <a:xfrm>
            <a:off x="581192" y="5260126"/>
            <a:ext cx="7989752"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6" name="Google Shape;96;p18"/>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7" name="Google Shape;97;p18"/>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143289" y="270616"/>
            <a:ext cx="8834991" cy="69757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9"/>
          <p:cNvSpPr txBox="1"/>
          <p:nvPr>
            <p:ph idx="1" type="body"/>
          </p:nvPr>
        </p:nvSpPr>
        <p:spPr>
          <a:xfrm>
            <a:off x="143289" y="1059264"/>
            <a:ext cx="8834991" cy="482382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9"/>
          <p:cNvSpPr/>
          <p:nvPr/>
        </p:nvSpPr>
        <p:spPr>
          <a:xfrm>
            <a:off x="143290" y="111873"/>
            <a:ext cx="2926080" cy="108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9"/>
          <p:cNvSpPr/>
          <p:nvPr/>
        </p:nvSpPr>
        <p:spPr>
          <a:xfrm>
            <a:off x="6052201" y="111873"/>
            <a:ext cx="2926080" cy="108000"/>
          </a:xfrm>
          <a:prstGeom prst="rect">
            <a:avLst/>
          </a:prstGeom>
          <a:solidFill>
            <a:srgbClr val="0EA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9"/>
          <p:cNvSpPr/>
          <p:nvPr/>
        </p:nvSpPr>
        <p:spPr>
          <a:xfrm>
            <a:off x="3097745" y="111873"/>
            <a:ext cx="2926080" cy="108000"/>
          </a:xfrm>
          <a:prstGeom prst="rect">
            <a:avLst/>
          </a:prstGeom>
          <a:solidFill>
            <a:srgbClr val="FFD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9"/>
          <p:cNvSpPr txBox="1"/>
          <p:nvPr>
            <p:ph idx="11" type="ftr"/>
          </p:nvPr>
        </p:nvSpPr>
        <p:spPr>
          <a:xfrm>
            <a:off x="88409" y="6266485"/>
            <a:ext cx="759983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9"/>
          <p:cNvSpPr txBox="1"/>
          <p:nvPr>
            <p:ph idx="12" type="sldNum"/>
          </p:nvPr>
        </p:nvSpPr>
        <p:spPr>
          <a:xfrm>
            <a:off x="8236372" y="6280641"/>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u="none">
                <a:solidFill>
                  <a:schemeClr val="dk1"/>
                </a:solidFill>
                <a:latin typeface="Gill Sans"/>
                <a:ea typeface="Gill Sans"/>
                <a:cs typeface="Gill Sans"/>
                <a:sym typeface="Gill Sans"/>
              </a:defRPr>
            </a:lvl1pPr>
            <a:lvl2pPr indent="0" lvl="1" marL="0" marR="0" rtl="0" algn="l">
              <a:spcBef>
                <a:spcPts val="0"/>
              </a:spcBef>
              <a:buNone/>
              <a:defRPr b="0" sz="1400" u="none">
                <a:solidFill>
                  <a:schemeClr val="dk1"/>
                </a:solidFill>
                <a:latin typeface="Gill Sans"/>
                <a:ea typeface="Gill Sans"/>
                <a:cs typeface="Gill Sans"/>
                <a:sym typeface="Gill Sans"/>
              </a:defRPr>
            </a:lvl2pPr>
            <a:lvl3pPr indent="0" lvl="2" marL="0" marR="0" rtl="0" algn="l">
              <a:spcBef>
                <a:spcPts val="0"/>
              </a:spcBef>
              <a:buNone/>
              <a:defRPr b="0" sz="1400" u="none">
                <a:solidFill>
                  <a:schemeClr val="dk1"/>
                </a:solidFill>
                <a:latin typeface="Gill Sans"/>
                <a:ea typeface="Gill Sans"/>
                <a:cs typeface="Gill Sans"/>
                <a:sym typeface="Gill Sans"/>
              </a:defRPr>
            </a:lvl3pPr>
            <a:lvl4pPr indent="0" lvl="3" marL="0" marR="0" rtl="0" algn="l">
              <a:spcBef>
                <a:spcPts val="0"/>
              </a:spcBef>
              <a:buNone/>
              <a:defRPr b="0" sz="1400" u="none">
                <a:solidFill>
                  <a:schemeClr val="dk1"/>
                </a:solidFill>
                <a:latin typeface="Gill Sans"/>
                <a:ea typeface="Gill Sans"/>
                <a:cs typeface="Gill Sans"/>
                <a:sym typeface="Gill Sans"/>
              </a:defRPr>
            </a:lvl4pPr>
            <a:lvl5pPr indent="0" lvl="4" marL="0" marR="0" rtl="0" algn="l">
              <a:spcBef>
                <a:spcPts val="0"/>
              </a:spcBef>
              <a:buNone/>
              <a:defRPr b="0" sz="1400" u="none">
                <a:solidFill>
                  <a:schemeClr val="dk1"/>
                </a:solidFill>
                <a:latin typeface="Gill Sans"/>
                <a:ea typeface="Gill Sans"/>
                <a:cs typeface="Gill Sans"/>
                <a:sym typeface="Gill Sans"/>
              </a:defRPr>
            </a:lvl5pPr>
            <a:lvl6pPr indent="0" lvl="5" marL="0" marR="0" rtl="0" algn="l">
              <a:spcBef>
                <a:spcPts val="0"/>
              </a:spcBef>
              <a:buNone/>
              <a:defRPr b="0" sz="1400" u="none">
                <a:solidFill>
                  <a:schemeClr val="dk1"/>
                </a:solidFill>
                <a:latin typeface="Gill Sans"/>
                <a:ea typeface="Gill Sans"/>
                <a:cs typeface="Gill Sans"/>
                <a:sym typeface="Gill Sans"/>
              </a:defRPr>
            </a:lvl6pPr>
            <a:lvl7pPr indent="0" lvl="6" marL="0" marR="0" rtl="0" algn="l">
              <a:spcBef>
                <a:spcPts val="0"/>
              </a:spcBef>
              <a:buNone/>
              <a:defRPr b="0" sz="1400" u="none">
                <a:solidFill>
                  <a:schemeClr val="dk1"/>
                </a:solidFill>
                <a:latin typeface="Gill Sans"/>
                <a:ea typeface="Gill Sans"/>
                <a:cs typeface="Gill Sans"/>
                <a:sym typeface="Gill Sans"/>
              </a:defRPr>
            </a:lvl7pPr>
            <a:lvl8pPr indent="0" lvl="7" marL="0" marR="0" rtl="0" algn="l">
              <a:spcBef>
                <a:spcPts val="0"/>
              </a:spcBef>
              <a:buNone/>
              <a:defRPr b="0" sz="1400" u="none">
                <a:solidFill>
                  <a:schemeClr val="dk1"/>
                </a:solidFill>
                <a:latin typeface="Gill Sans"/>
                <a:ea typeface="Gill Sans"/>
                <a:cs typeface="Gill Sans"/>
                <a:sym typeface="Gill Sans"/>
              </a:defRPr>
            </a:lvl8pPr>
            <a:lvl9pPr indent="0" lvl="8" marL="0" marR="0" rtl="0" algn="l">
              <a:spcBef>
                <a:spcPts val="0"/>
              </a:spcBef>
              <a:buNone/>
              <a:defRPr b="0" sz="14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7" name="Google Shape;17;p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cxnSp>
        <p:nvCxnSpPr>
          <p:cNvPr id="18" name="Google Shape;18;p9"/>
          <p:cNvCxnSpPr/>
          <p:nvPr/>
        </p:nvCxnSpPr>
        <p:spPr>
          <a:xfrm>
            <a:off x="175260" y="6316935"/>
            <a:ext cx="8831580" cy="0"/>
          </a:xfrm>
          <a:prstGeom prst="straightConnector1">
            <a:avLst/>
          </a:prstGeom>
          <a:noFill/>
          <a:ln cap="rnd" cmpd="sng" w="1270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42754" y="2676578"/>
            <a:ext cx="5815852" cy="1504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600"/>
              <a:buFont typeface="Gill Sans"/>
              <a:buNone/>
            </a:pPr>
            <a:r>
              <a:rPr lang="en-US"/>
              <a:t>GYRO MOVE STRAIGHT</a:t>
            </a:r>
            <a:endParaRPr/>
          </a:p>
        </p:txBody>
      </p:sp>
      <p:sp>
        <p:nvSpPr>
          <p:cNvPr id="148" name="Google Shape;148;p1"/>
          <p:cNvSpPr txBox="1"/>
          <p:nvPr>
            <p:ph idx="1" type="subTitle"/>
          </p:nvPr>
        </p:nvSpPr>
        <p:spPr>
          <a:xfrm>
            <a:off x="316712" y="4176248"/>
            <a:ext cx="5741894" cy="5903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t>BY SANJAY AND ARVIND SESHAN</a:t>
            </a:r>
            <a:endParaRPr/>
          </a:p>
        </p:txBody>
      </p:sp>
      <p:sp>
        <p:nvSpPr>
          <p:cNvPr id="149" name="Google Shape;149;p1"/>
          <p:cNvSpPr/>
          <p:nvPr/>
        </p:nvSpPr>
        <p:spPr>
          <a:xfrm>
            <a:off x="2621721" y="5901635"/>
            <a:ext cx="3900558" cy="331304"/>
          </a:xfrm>
          <a:prstGeom prst="roundRect">
            <a:avLst>
              <a:gd fmla="val 16667" name="adj"/>
            </a:avLst>
          </a:prstGeom>
          <a:solidFill>
            <a:srgbClr val="FF0000"/>
          </a:solidFill>
          <a:ln cap="rnd" cmpd="sng" w="222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This lesson uses SPIKE 3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LESSON OBJECTIVES</a:t>
            </a:r>
            <a:endParaRPr/>
          </a:p>
        </p:txBody>
      </p:sp>
      <p:sp>
        <p:nvSpPr>
          <p:cNvPr id="155" name="Google Shape;155;p2"/>
          <p:cNvSpPr txBox="1"/>
          <p:nvPr>
            <p:ph idx="1" type="body"/>
          </p:nvPr>
        </p:nvSpPr>
        <p:spPr>
          <a:xfrm>
            <a:off x="155088" y="1140007"/>
            <a:ext cx="8831580" cy="240922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Learn to apply proportional control to get your robot to move straight</a:t>
            </a:r>
            <a:endParaRPr/>
          </a:p>
          <a:p>
            <a:pPr indent="-306000" lvl="0" marL="306000" rtl="0" algn="l">
              <a:spcBef>
                <a:spcPts val="960"/>
              </a:spcBef>
              <a:spcAft>
                <a:spcPts val="0"/>
              </a:spcAft>
              <a:buSzPts val="1656"/>
              <a:buChar char="⬛"/>
            </a:pPr>
            <a:r>
              <a:rPr lang="en-US"/>
              <a:t>Learn to apply proportional control to the Gyro sensor move at a particular angle</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You must go through the Proportional Line Follower Lesson before you complete this lesson</a:t>
            </a:r>
            <a:endParaRPr/>
          </a:p>
          <a:p>
            <a:pPr indent="-306000" lvl="0" marL="306000" rtl="0" algn="l">
              <a:spcBef>
                <a:spcPts val="960"/>
              </a:spcBef>
              <a:spcAft>
                <a:spcPts val="0"/>
              </a:spcAft>
              <a:buSzPts val="1656"/>
              <a:buChar char="⬛"/>
            </a:pPr>
            <a:r>
              <a:rPr lang="en-US"/>
              <a:t>You must also complete the Turning With Gyro Lesson</a:t>
            </a:r>
            <a:endParaRPr/>
          </a:p>
          <a:p>
            <a:pPr indent="-200844" lvl="0" marL="30600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sp>
        <p:nvSpPr>
          <p:cNvPr id="156" name="Google Shape;156;p2"/>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157" name="Google Shape;157;p2"/>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WHAT IS GYRO MOVE STRAIGHT?</a:t>
            </a:r>
            <a:endParaRPr/>
          </a:p>
        </p:txBody>
      </p:sp>
      <p:sp>
        <p:nvSpPr>
          <p:cNvPr id="163" name="Google Shape;163;p3"/>
          <p:cNvSpPr txBox="1"/>
          <p:nvPr>
            <p:ph idx="1" type="body"/>
          </p:nvPr>
        </p:nvSpPr>
        <p:spPr>
          <a:xfrm>
            <a:off x="155088" y="1140006"/>
            <a:ext cx="4552654" cy="5082601"/>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Imagine that you want to drive for 200 cm straight</a:t>
            </a:r>
            <a:endParaRPr/>
          </a:p>
          <a:p>
            <a:pPr indent="-306000" lvl="0" marL="306000" rtl="0" algn="l">
              <a:spcBef>
                <a:spcPts val="960"/>
              </a:spcBef>
              <a:spcAft>
                <a:spcPts val="0"/>
              </a:spcAft>
              <a:buSzPts val="1656"/>
              <a:buChar char="⬛"/>
            </a:pPr>
            <a:r>
              <a:rPr lang="en-US"/>
              <a:t>As you travel, your robot gets bumped by something</a:t>
            </a:r>
            <a:endParaRPr/>
          </a:p>
          <a:p>
            <a:pPr indent="-306000" lvl="0" marL="306000" rtl="0" algn="l">
              <a:spcBef>
                <a:spcPts val="960"/>
              </a:spcBef>
              <a:spcAft>
                <a:spcPts val="0"/>
              </a:spcAft>
              <a:buSzPts val="1656"/>
              <a:buChar char="⬛"/>
            </a:pPr>
            <a:r>
              <a:rPr lang="en-US"/>
              <a:t>A gyro move straight program helps the robot correct itself back to straight, but offset by how much it was bumped</a:t>
            </a:r>
            <a:endParaRPr/>
          </a:p>
          <a:p>
            <a:pPr indent="0" lvl="0" marL="0" rtl="0" algn="l">
              <a:spcBef>
                <a:spcPts val="960"/>
              </a:spcBef>
              <a:spcAft>
                <a:spcPts val="0"/>
              </a:spcAft>
              <a:buSzPts val="1656"/>
              <a:buNone/>
            </a:pPr>
            <a:r>
              <a:t/>
            </a:r>
            <a:endParaRPr/>
          </a:p>
        </p:txBody>
      </p:sp>
      <p:sp>
        <p:nvSpPr>
          <p:cNvPr id="164" name="Google Shape;164;p3"/>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165" name="Google Shape;165;p3"/>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166" name="Google Shape;166;p3"/>
          <p:cNvGrpSpPr/>
          <p:nvPr/>
        </p:nvGrpSpPr>
        <p:grpSpPr>
          <a:xfrm rot="-673497">
            <a:off x="5675532" y="2425868"/>
            <a:ext cx="914400" cy="578070"/>
            <a:chOff x="5286703" y="3348858"/>
            <a:chExt cx="914400" cy="578070"/>
          </a:xfrm>
        </p:grpSpPr>
        <p:sp>
          <p:nvSpPr>
            <p:cNvPr id="167" name="Google Shape;167;p3"/>
            <p:cNvSpPr/>
            <p:nvPr/>
          </p:nvSpPr>
          <p:spPr>
            <a:xfrm>
              <a:off x="5286703" y="3429000"/>
              <a:ext cx="914400" cy="417786"/>
            </a:xfrm>
            <a:prstGeom prst="roundRect">
              <a:avLst>
                <a:gd fmla="val 16667" name="adj"/>
              </a:avLst>
            </a:prstGeom>
            <a:solidFill>
              <a:srgbClr val="0070C0"/>
            </a:soli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3"/>
            <p:cNvSpPr/>
            <p:nvPr/>
          </p:nvSpPr>
          <p:spPr>
            <a:xfrm>
              <a:off x="5449614" y="3846786"/>
              <a:ext cx="199696" cy="73573"/>
            </a:xfrm>
            <a:prstGeom prst="ellipse">
              <a:avLst/>
            </a:prstGeom>
            <a:solidFill>
              <a:schemeClr val="dk1"/>
            </a:soli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3"/>
            <p:cNvSpPr/>
            <p:nvPr/>
          </p:nvSpPr>
          <p:spPr>
            <a:xfrm>
              <a:off x="5449614" y="3348858"/>
              <a:ext cx="199696" cy="73573"/>
            </a:xfrm>
            <a:prstGeom prst="ellipse">
              <a:avLst/>
            </a:prstGeom>
            <a:solidFill>
              <a:schemeClr val="dk1"/>
            </a:soli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0" name="Google Shape;170;p3"/>
            <p:cNvSpPr/>
            <p:nvPr/>
          </p:nvSpPr>
          <p:spPr>
            <a:xfrm>
              <a:off x="5872654" y="3361995"/>
              <a:ext cx="199696" cy="73573"/>
            </a:xfrm>
            <a:prstGeom prst="ellipse">
              <a:avLst/>
            </a:prstGeom>
            <a:solidFill>
              <a:schemeClr val="dk1"/>
            </a:soli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1" name="Google Shape;171;p3"/>
            <p:cNvSpPr/>
            <p:nvPr/>
          </p:nvSpPr>
          <p:spPr>
            <a:xfrm>
              <a:off x="5872654" y="3853355"/>
              <a:ext cx="199696" cy="73573"/>
            </a:xfrm>
            <a:prstGeom prst="ellipse">
              <a:avLst/>
            </a:prstGeom>
            <a:solidFill>
              <a:schemeClr val="dk1"/>
            </a:soli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cxnSp>
        <p:nvCxnSpPr>
          <p:cNvPr id="172" name="Google Shape;172;p3"/>
          <p:cNvCxnSpPr/>
          <p:nvPr/>
        </p:nvCxnSpPr>
        <p:spPr>
          <a:xfrm flipH="1" rot="10800000">
            <a:off x="6621850" y="2560850"/>
            <a:ext cx="2035723" cy="38474"/>
          </a:xfrm>
          <a:prstGeom prst="straightConnector1">
            <a:avLst/>
          </a:prstGeom>
          <a:noFill/>
          <a:ln cap="rnd" cmpd="sng" w="22225">
            <a:solidFill>
              <a:srgbClr val="FF0000"/>
            </a:solidFill>
            <a:prstDash val="solid"/>
            <a:round/>
            <a:headEnd len="sm" w="sm" type="none"/>
            <a:tailEnd len="med" w="med" type="triangle"/>
          </a:ln>
        </p:spPr>
      </p:cxnSp>
      <p:sp>
        <p:nvSpPr>
          <p:cNvPr id="173" name="Google Shape;173;p3"/>
          <p:cNvSpPr/>
          <p:nvPr/>
        </p:nvSpPr>
        <p:spPr>
          <a:xfrm>
            <a:off x="6319513" y="2983515"/>
            <a:ext cx="350743" cy="356314"/>
          </a:xfrm>
          <a:prstGeom prst="snip2SameRect">
            <a:avLst>
              <a:gd fmla="val 16667" name="adj1"/>
              <a:gd fmla="val 0" name="adj2"/>
            </a:avLst>
          </a:prstGeom>
          <a:solidFill>
            <a:srgbClr val="00B050"/>
          </a:solidFill>
          <a:ln cap="rnd" cmpd="sng" w="12700">
            <a:solidFill>
              <a:srgbClr val="C6C6C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74" name="Google Shape;174;p3"/>
          <p:cNvCxnSpPr/>
          <p:nvPr/>
        </p:nvCxnSpPr>
        <p:spPr>
          <a:xfrm>
            <a:off x="4818432" y="2898492"/>
            <a:ext cx="760746" cy="0"/>
          </a:xfrm>
          <a:prstGeom prst="straightConnector1">
            <a:avLst/>
          </a:prstGeom>
          <a:noFill/>
          <a:ln cap="rnd" cmpd="sng" w="22225">
            <a:solidFill>
              <a:srgbClr val="FF0000"/>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HOW IT WORKS</a:t>
            </a:r>
            <a:endParaRPr/>
          </a:p>
        </p:txBody>
      </p:sp>
      <p:sp>
        <p:nvSpPr>
          <p:cNvPr id="181" name="Google Shape;181;p4"/>
          <p:cNvSpPr txBox="1"/>
          <p:nvPr>
            <p:ph idx="1" type="body"/>
          </p:nvPr>
        </p:nvSpPr>
        <p:spPr>
          <a:xfrm>
            <a:off x="155088" y="1140007"/>
            <a:ext cx="8767036" cy="1195690"/>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sz="1800"/>
              <a:t>A proportional line follower and a gyro move straight code share similar properties</a:t>
            </a:r>
            <a:endParaRPr/>
          </a:p>
          <a:p>
            <a:pPr indent="-306000" lvl="0" marL="306000" rtl="0" algn="l">
              <a:spcBef>
                <a:spcPts val="960"/>
              </a:spcBef>
              <a:spcAft>
                <a:spcPts val="0"/>
              </a:spcAft>
              <a:buSzPts val="1656"/>
              <a:buChar char="⬛"/>
            </a:pPr>
            <a:r>
              <a:rPr lang="en-US" sz="1800"/>
              <a:t>To write a gyro move straight program, you must first think about what the error is and what the correction needs to be</a:t>
            </a:r>
            <a:endParaRPr/>
          </a:p>
          <a:p>
            <a:pPr indent="-200844" lvl="0" marL="306000" rtl="0" algn="l">
              <a:spcBef>
                <a:spcPts val="960"/>
              </a:spcBef>
              <a:spcAft>
                <a:spcPts val="0"/>
              </a:spcAft>
              <a:buSzPts val="1656"/>
              <a:buNone/>
            </a:pPr>
            <a:r>
              <a:t/>
            </a:r>
            <a:endParaRPr/>
          </a:p>
        </p:txBody>
      </p:sp>
      <p:sp>
        <p:nvSpPr>
          <p:cNvPr id="182" name="Google Shape;182;p4"/>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183" name="Google Shape;183;p4"/>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84" name="Google Shape;184;p4"/>
          <p:cNvGraphicFramePr/>
          <p:nvPr/>
        </p:nvGraphicFramePr>
        <p:xfrm>
          <a:off x="533021" y="2742867"/>
          <a:ext cx="3000000" cy="3000000"/>
        </p:xfrm>
        <a:graphic>
          <a:graphicData uri="http://schemas.openxmlformats.org/drawingml/2006/table">
            <a:tbl>
              <a:tblPr bandRow="1" firstRow="1">
                <a:noFill/>
                <a:tableStyleId>{EAEAEB70-AB95-4FF4-BC1B-ABECF3F8FFFE}</a:tableStyleId>
              </a:tblPr>
              <a:tblGrid>
                <a:gridCol w="1421575"/>
                <a:gridCol w="1838725"/>
                <a:gridCol w="2447225"/>
                <a:gridCol w="2162850"/>
              </a:tblGrid>
              <a:tr h="370850">
                <a:tc>
                  <a:txBody>
                    <a:bodyPr/>
                    <a:lstStyle/>
                    <a:p>
                      <a:pPr indent="0" lvl="0" marL="0" marR="0" rtl="0" algn="l">
                        <a:spcBef>
                          <a:spcPts val="0"/>
                        </a:spcBef>
                        <a:spcAft>
                          <a:spcPts val="0"/>
                        </a:spcAft>
                        <a:buNone/>
                      </a:pPr>
                      <a:r>
                        <a:rPr b="1" lang="en-US" sz="1800" u="none" cap="none" strike="noStrike"/>
                        <a:t>Application</a:t>
                      </a:r>
                      <a:endParaRPr/>
                    </a:p>
                  </a:txBody>
                  <a:tcPr marT="45725" marB="45725" marR="91450" marL="91450">
                    <a:solidFill>
                      <a:srgbClr val="F5C201"/>
                    </a:solidFill>
                  </a:tcPr>
                </a:tc>
                <a:tc>
                  <a:txBody>
                    <a:bodyPr/>
                    <a:lstStyle/>
                    <a:p>
                      <a:pPr indent="0" lvl="0" marL="0" marR="0" rtl="0" algn="l">
                        <a:spcBef>
                          <a:spcPts val="0"/>
                        </a:spcBef>
                        <a:spcAft>
                          <a:spcPts val="0"/>
                        </a:spcAft>
                        <a:buNone/>
                      </a:pPr>
                      <a:r>
                        <a:rPr b="1" lang="en-US" sz="1800"/>
                        <a:t>Objective</a:t>
                      </a:r>
                      <a:endParaRPr/>
                    </a:p>
                  </a:txBody>
                  <a:tcPr marT="45725" marB="45725" marR="91450" marL="91450">
                    <a:solidFill>
                      <a:srgbClr val="F5C201"/>
                    </a:solidFill>
                  </a:tcPr>
                </a:tc>
                <a:tc>
                  <a:txBody>
                    <a:bodyPr/>
                    <a:lstStyle/>
                    <a:p>
                      <a:pPr indent="0" lvl="0" marL="0" marR="0" rtl="0" algn="l">
                        <a:spcBef>
                          <a:spcPts val="0"/>
                        </a:spcBef>
                        <a:spcAft>
                          <a:spcPts val="0"/>
                        </a:spcAft>
                        <a:buNone/>
                      </a:pPr>
                      <a:r>
                        <a:rPr b="1" lang="en-US" sz="1800"/>
                        <a:t>Error</a:t>
                      </a:r>
                      <a:endParaRPr/>
                    </a:p>
                  </a:txBody>
                  <a:tcPr marT="45725" marB="45725" marR="91450" marL="91450">
                    <a:solidFill>
                      <a:srgbClr val="F5C201"/>
                    </a:solidFill>
                  </a:tcPr>
                </a:tc>
                <a:tc>
                  <a:txBody>
                    <a:bodyPr/>
                    <a:lstStyle/>
                    <a:p>
                      <a:pPr indent="0" lvl="0" marL="0" marR="0" rtl="0" algn="l">
                        <a:spcBef>
                          <a:spcPts val="0"/>
                        </a:spcBef>
                        <a:spcAft>
                          <a:spcPts val="0"/>
                        </a:spcAft>
                        <a:buNone/>
                      </a:pPr>
                      <a:r>
                        <a:rPr b="1" lang="en-US" sz="1800"/>
                        <a:t>Correction</a:t>
                      </a:r>
                      <a:endParaRPr/>
                    </a:p>
                  </a:txBody>
                  <a:tcPr marT="45725" marB="45725" marR="91450" marL="91450">
                    <a:solidFill>
                      <a:srgbClr val="F5C201"/>
                    </a:solidFill>
                  </a:tcPr>
                </a:tc>
              </a:tr>
              <a:tr h="370850">
                <a:tc>
                  <a:txBody>
                    <a:bodyPr/>
                    <a:lstStyle/>
                    <a:p>
                      <a:pPr indent="0" lvl="0" marL="0" marR="0" rtl="0" algn="l">
                        <a:spcBef>
                          <a:spcPts val="0"/>
                        </a:spcBef>
                        <a:spcAft>
                          <a:spcPts val="0"/>
                        </a:spcAft>
                        <a:buNone/>
                      </a:pPr>
                      <a:r>
                        <a:rPr b="1" lang="en-US" sz="1800"/>
                        <a:t>Gyro Straight</a:t>
                      </a:r>
                      <a:endParaRPr/>
                    </a:p>
                  </a:txBody>
                  <a:tcPr marT="45725" marB="45725" marR="91450" marL="91450"/>
                </a:tc>
                <a:tc>
                  <a:txBody>
                    <a:bodyPr/>
                    <a:lstStyle/>
                    <a:p>
                      <a:pPr indent="0" lvl="0" marL="0" marR="0" rtl="0" algn="l">
                        <a:spcBef>
                          <a:spcPts val="0"/>
                        </a:spcBef>
                        <a:spcAft>
                          <a:spcPts val="0"/>
                        </a:spcAft>
                        <a:buNone/>
                      </a:pPr>
                      <a:r>
                        <a:rPr lang="en-US" sz="1800"/>
                        <a:t>Make the robot at a constant</a:t>
                      </a:r>
                      <a:r>
                        <a:rPr lang="en-US" sz="1800"/>
                        <a:t> heading/angle</a:t>
                      </a:r>
                      <a:endParaRPr sz="1800"/>
                    </a:p>
                  </a:txBody>
                  <a:tcPr marT="45725" marB="45725" marR="91450" marL="91450"/>
                </a:tc>
                <a:tc>
                  <a:txBody>
                    <a:bodyPr/>
                    <a:lstStyle/>
                    <a:p>
                      <a:pPr indent="0" lvl="0" marL="0" marR="0" rtl="0" algn="l">
                        <a:spcBef>
                          <a:spcPts val="0"/>
                        </a:spcBef>
                        <a:spcAft>
                          <a:spcPts val="0"/>
                        </a:spcAft>
                        <a:buNone/>
                      </a:pPr>
                      <a:r>
                        <a:rPr lang="en-US" sz="1800"/>
                        <a:t>How far you are from that heading/angle</a:t>
                      </a:r>
                      <a:endParaRPr/>
                    </a:p>
                  </a:txBody>
                  <a:tcPr marT="45725" marB="45725" marR="91450" marL="91450"/>
                </a:tc>
                <a:tc>
                  <a:txBody>
                    <a:bodyPr/>
                    <a:lstStyle/>
                    <a:p>
                      <a:pPr indent="0" lvl="0" marL="0" marR="0" rtl="0" algn="l">
                        <a:spcBef>
                          <a:spcPts val="0"/>
                        </a:spcBef>
                        <a:spcAft>
                          <a:spcPts val="0"/>
                        </a:spcAft>
                        <a:buNone/>
                      </a:pPr>
                      <a:r>
                        <a:rPr lang="en-US" sz="1800"/>
                        <a:t>Turn sharper</a:t>
                      </a:r>
                      <a:r>
                        <a:rPr lang="en-US" sz="1800"/>
                        <a:t> based on how far you are from that angle</a:t>
                      </a:r>
                      <a:endParaRPr sz="1800"/>
                    </a:p>
                  </a:txBody>
                  <a:tcPr marT="45725" marB="45725" marR="91450" marL="91450"/>
                </a:tc>
              </a:tr>
              <a:tr h="370850">
                <a:tc>
                  <a:txBody>
                    <a:bodyPr/>
                    <a:lstStyle/>
                    <a:p>
                      <a:pPr indent="0" lvl="0" marL="0" marR="0" rtl="0" algn="l">
                        <a:spcBef>
                          <a:spcPts val="0"/>
                        </a:spcBef>
                        <a:spcAft>
                          <a:spcPts val="0"/>
                        </a:spcAft>
                        <a:buNone/>
                      </a:pPr>
                      <a:r>
                        <a:rPr b="1" lang="en-US" sz="1800">
                          <a:solidFill>
                            <a:schemeClr val="dk1"/>
                          </a:solidFill>
                        </a:rPr>
                        <a:t>Line Follower</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Stay</a:t>
                      </a:r>
                      <a:r>
                        <a:rPr lang="en-US" sz="1800">
                          <a:solidFill>
                            <a:schemeClr val="dk1"/>
                          </a:solidFill>
                        </a:rPr>
                        <a:t> on the edge of the line</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How</a:t>
                      </a:r>
                      <a:r>
                        <a:rPr lang="en-US" sz="1800">
                          <a:solidFill>
                            <a:schemeClr val="dk1"/>
                          </a:solidFill>
                        </a:rPr>
                        <a:t> far are our light readings from those at line edge</a:t>
                      </a:r>
                      <a:br>
                        <a:rPr lang="en-US" sz="1800">
                          <a:solidFill>
                            <a:schemeClr val="dk1"/>
                          </a:solidFill>
                        </a:rPr>
                      </a:br>
                      <a:r>
                        <a:rPr lang="en-US" sz="1800">
                          <a:solidFill>
                            <a:schemeClr val="dk1"/>
                          </a:solidFill>
                        </a:rPr>
                        <a:t>(current_light – target_light)</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Turn sharper based on distance from line</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PSEUDOCODE</a:t>
            </a:r>
            <a:endParaRPr/>
          </a:p>
        </p:txBody>
      </p:sp>
      <p:sp>
        <p:nvSpPr>
          <p:cNvPr id="191" name="Google Shape;191;p5"/>
          <p:cNvSpPr txBox="1"/>
          <p:nvPr>
            <p:ph idx="1" type="body"/>
          </p:nvPr>
        </p:nvSpPr>
        <p:spPr>
          <a:xfrm>
            <a:off x="155088" y="1140007"/>
            <a:ext cx="8767036" cy="4972558"/>
          </a:xfrm>
          <a:prstGeom prst="rect">
            <a:avLst/>
          </a:prstGeom>
          <a:noFill/>
          <a:ln>
            <a:noFill/>
          </a:ln>
        </p:spPr>
        <p:txBody>
          <a:bodyPr anchorCtr="0" anchor="t" bIns="45700" lIns="91425" spcFirstLastPara="1" rIns="91425" wrap="square" tIns="45700">
            <a:normAutofit lnSpcReduction="20000"/>
          </a:bodyPr>
          <a:lstStyle/>
          <a:p>
            <a:pPr indent="-306000" lvl="0" marL="306000" rtl="0" algn="l">
              <a:spcBef>
                <a:spcPts val="0"/>
              </a:spcBef>
              <a:spcAft>
                <a:spcPts val="0"/>
              </a:spcAft>
              <a:buSzPts val="1656"/>
              <a:buChar char="⬛"/>
            </a:pPr>
            <a:r>
              <a:rPr lang="en-US"/>
              <a:t>Set motor pair</a:t>
            </a:r>
            <a:endParaRPr/>
          </a:p>
          <a:p>
            <a:pPr indent="-306000" lvl="0" marL="306000" rtl="0" algn="l">
              <a:spcBef>
                <a:spcPts val="960"/>
              </a:spcBef>
              <a:spcAft>
                <a:spcPts val="0"/>
              </a:spcAft>
              <a:buSzPts val="1656"/>
              <a:buChar char="⬛"/>
            </a:pPr>
            <a:r>
              <a:rPr lang="en-US"/>
              <a:t>Reset your yaw value to 0</a:t>
            </a:r>
            <a:endParaRPr/>
          </a:p>
          <a:p>
            <a:pPr indent="-306000" lvl="0" marL="306000" rtl="0" algn="l">
              <a:spcBef>
                <a:spcPts val="960"/>
              </a:spcBef>
              <a:spcAft>
                <a:spcPts val="0"/>
              </a:spcAft>
              <a:buSzPts val="1656"/>
              <a:buChar char="⬛"/>
            </a:pPr>
            <a:r>
              <a:rPr lang="en-US"/>
              <a:t>In a loop, compute the error and apply the correction</a:t>
            </a:r>
            <a:endParaRPr/>
          </a:p>
          <a:p>
            <a:pPr indent="-306000" lvl="1" marL="630000" rtl="0" algn="l">
              <a:spcBef>
                <a:spcPts val="920"/>
              </a:spcBef>
              <a:spcAft>
                <a:spcPts val="0"/>
              </a:spcAft>
              <a:buSzPts val="1472"/>
              <a:buChar char="⬛"/>
            </a:pPr>
            <a:r>
              <a:rPr lang="en-US"/>
              <a:t>Part 1: Compute Error (How far from target angle)</a:t>
            </a:r>
            <a:endParaRPr/>
          </a:p>
          <a:p>
            <a:pPr indent="-270000" lvl="2" marL="900000" rtl="0" algn="l">
              <a:spcBef>
                <a:spcPts val="880"/>
              </a:spcBef>
              <a:spcAft>
                <a:spcPts val="0"/>
              </a:spcAft>
              <a:buSzPts val="1288"/>
              <a:buChar char="⬛"/>
            </a:pPr>
            <a:r>
              <a:rPr lang="en-US"/>
              <a:t>To move straight: Target yaw angle=0  (Note:  Assuming a horizontal hub placement, we must look at the yaw direction for the angle offset. This may be different for your setup)</a:t>
            </a:r>
            <a:endParaRPr/>
          </a:p>
          <a:p>
            <a:pPr indent="-270000" lvl="2" marL="900000" rtl="0" algn="l">
              <a:spcBef>
                <a:spcPts val="880"/>
              </a:spcBef>
              <a:spcAft>
                <a:spcPts val="0"/>
              </a:spcAft>
              <a:buSzPts val="1288"/>
              <a:buChar char="⬛"/>
            </a:pPr>
            <a:r>
              <a:rPr lang="en-US"/>
              <a:t>Distance from target angle is just current yaw reading</a:t>
            </a:r>
            <a:endParaRPr/>
          </a:p>
          <a:p>
            <a:pPr indent="-306000" lvl="1" marL="630000" rtl="0" algn="l">
              <a:spcBef>
                <a:spcPts val="920"/>
              </a:spcBef>
              <a:spcAft>
                <a:spcPts val="0"/>
              </a:spcAft>
              <a:buSzPts val="1472"/>
              <a:buChar char="⬛"/>
            </a:pPr>
            <a:r>
              <a:rPr lang="en-US"/>
              <a:t>Part 2: Compute a Correction that is proportional to the error</a:t>
            </a:r>
            <a:endParaRPr/>
          </a:p>
          <a:p>
            <a:pPr indent="-270000" lvl="2" marL="900000" rtl="0" algn="l">
              <a:spcBef>
                <a:spcPts val="880"/>
              </a:spcBef>
              <a:spcAft>
                <a:spcPts val="0"/>
              </a:spcAft>
              <a:buSzPts val="1288"/>
              <a:buChar char="⬛"/>
            </a:pPr>
            <a:r>
              <a:rPr lang="en-US"/>
              <a:t>Multiply the Error from Part 1 by a constant (that you must experiment and discover for your robot)</a:t>
            </a:r>
            <a:endParaRPr/>
          </a:p>
          <a:p>
            <a:pPr indent="-306000" lvl="1" marL="630000" rtl="0" algn="l">
              <a:spcBef>
                <a:spcPts val="920"/>
              </a:spcBef>
              <a:spcAft>
                <a:spcPts val="0"/>
              </a:spcAft>
              <a:buSzPts val="1472"/>
              <a:buChar char="⬛"/>
            </a:pPr>
            <a:r>
              <a:rPr lang="en-US"/>
              <a:t>Plug the value from Part 2 into a move block with each motor adjusted proportionally</a:t>
            </a:r>
            <a:endParaRPr/>
          </a:p>
          <a:p>
            <a:pPr indent="-306000" lvl="0" marL="306000" rtl="0" algn="l">
              <a:spcBef>
                <a:spcPts val="960"/>
              </a:spcBef>
              <a:spcAft>
                <a:spcPts val="0"/>
              </a:spcAft>
              <a:buSzPts val="1656"/>
              <a:buChar char="⬛"/>
            </a:pPr>
            <a:r>
              <a:rPr lang="en-US"/>
              <a:t>Exit loop as required by changing loop block</a:t>
            </a:r>
            <a:endParaRPr/>
          </a:p>
          <a:p>
            <a:pPr indent="0" lvl="0" marL="0" rtl="0" algn="l">
              <a:spcBef>
                <a:spcPts val="960"/>
              </a:spcBef>
              <a:spcAft>
                <a:spcPts val="0"/>
              </a:spcAft>
              <a:buNone/>
            </a:pPr>
            <a:r>
              <a:t/>
            </a:r>
            <a:endParaRPr/>
          </a:p>
          <a:p>
            <a:pPr indent="0" lvl="0" marL="0" rtl="0" algn="l">
              <a:spcBef>
                <a:spcPts val="960"/>
              </a:spcBef>
              <a:spcAft>
                <a:spcPts val="0"/>
              </a:spcAft>
              <a:buNone/>
            </a:pPr>
            <a:r>
              <a:rPr lang="en-US"/>
              <a:t>NOTE: If your robot is built in a way that the Front of the hub is not the Front of the Robot, you may have to make some adjustments. See discussion guide item 2.</a:t>
            </a:r>
            <a:endParaRPr/>
          </a:p>
          <a:p>
            <a:pPr indent="0" lvl="0" marL="0" rtl="0" algn="l">
              <a:spcBef>
                <a:spcPts val="960"/>
              </a:spcBef>
              <a:spcAft>
                <a:spcPts val="0"/>
              </a:spcAft>
              <a:buNone/>
            </a:pPr>
            <a:r>
              <a:rPr lang="en-US"/>
              <a:t>The code was tested on Drive Base 1.</a:t>
            </a:r>
            <a:endParaRPr/>
          </a:p>
          <a:p>
            <a:pPr indent="-200844" lvl="0" marL="306000" rtl="0" algn="l">
              <a:spcBef>
                <a:spcPts val="960"/>
              </a:spcBef>
              <a:spcAft>
                <a:spcPts val="0"/>
              </a:spcAft>
              <a:buSzPts val="1656"/>
              <a:buNone/>
            </a:pPr>
            <a:r>
              <a:t/>
            </a:r>
            <a:endParaRPr/>
          </a:p>
        </p:txBody>
      </p:sp>
      <p:sp>
        <p:nvSpPr>
          <p:cNvPr id="192" name="Google Shape;192;p5"/>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193" name="Google Shape;193;p5"/>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SOLUTION: GYRO MOVE STRAIGHT</a:t>
            </a:r>
            <a:endParaRPr/>
          </a:p>
        </p:txBody>
      </p:sp>
      <p:sp>
        <p:nvSpPr>
          <p:cNvPr id="199" name="Google Shape;199;p6"/>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200" name="Google Shape;200;p6"/>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1" name="Google Shape;201;p6"/>
          <p:cNvSpPr txBox="1"/>
          <p:nvPr/>
        </p:nvSpPr>
        <p:spPr>
          <a:xfrm>
            <a:off x="175260" y="1122982"/>
            <a:ext cx="862087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from</a:t>
            </a:r>
            <a:r>
              <a:rPr b="0" i="0" lang="en-US" sz="1400" u="none" strike="noStrike">
                <a:solidFill>
                  <a:srgbClr val="000000"/>
                </a:solidFill>
                <a:latin typeface="Arial"/>
                <a:ea typeface="Arial"/>
                <a:cs typeface="Arial"/>
                <a:sym typeface="Arial"/>
              </a:rPr>
              <a:t> hub </a:t>
            </a:r>
            <a:r>
              <a:rPr b="0" i="0" lang="en-US" sz="1400" u="none" strike="noStrike">
                <a:solidFill>
                  <a:srgbClr val="0078CC"/>
                </a:solidFill>
                <a:latin typeface="Arial"/>
                <a:ea typeface="Arial"/>
                <a:cs typeface="Arial"/>
                <a:sym typeface="Arial"/>
              </a:rPr>
              <a:t>import</a:t>
            </a:r>
            <a:r>
              <a:rPr b="0" i="0" lang="en-US" sz="1400" u="none" strike="noStrike">
                <a:solidFill>
                  <a:srgbClr val="000000"/>
                </a:solidFill>
                <a:latin typeface="Arial"/>
                <a:ea typeface="Arial"/>
                <a:cs typeface="Arial"/>
                <a:sym typeface="Arial"/>
              </a:rPr>
              <a:t> port, motion_sensor</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import</a:t>
            </a:r>
            <a:r>
              <a:rPr b="0" i="0" lang="en-US" sz="1400" u="none" strike="noStrike">
                <a:solidFill>
                  <a:srgbClr val="000000"/>
                </a:solidFill>
                <a:latin typeface="Arial"/>
                <a:ea typeface="Arial"/>
                <a:cs typeface="Arial"/>
                <a:sym typeface="Arial"/>
              </a:rPr>
              <a:t> runloop, motor_pair</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400" u="none" strike="noStrike">
                <a:solidFill>
                  <a:srgbClr val="000000"/>
                </a:solidFill>
                <a:latin typeface="Arial"/>
                <a:ea typeface="Arial"/>
                <a:cs typeface="Arial"/>
                <a:sym typeface="Arial"/>
              </a:rPr>
            </a:br>
            <a:r>
              <a:rPr b="0" i="0" lang="en-US" sz="1400" u="none" strike="noStrike">
                <a:solidFill>
                  <a:srgbClr val="0078CC"/>
                </a:solidFill>
                <a:latin typeface="Arial"/>
                <a:ea typeface="Arial"/>
                <a:cs typeface="Arial"/>
                <a:sym typeface="Arial"/>
              </a:rPr>
              <a:t>async</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def</a:t>
            </a:r>
            <a:r>
              <a:rPr b="0" i="0" lang="en-US" sz="1400" u="none" strike="noStrike">
                <a:solidFill>
                  <a:srgbClr val="000000"/>
                </a:solidFill>
                <a:latin typeface="Arial"/>
                <a:ea typeface="Arial"/>
                <a:cs typeface="Arial"/>
                <a:sym typeface="Arial"/>
              </a:rPr>
              <a:t> main</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motor_pair.pair</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 port.C, port.D</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963E"/>
                </a:solidFill>
                <a:latin typeface="Arial"/>
                <a:ea typeface="Arial"/>
                <a:cs typeface="Arial"/>
                <a:sym typeface="Arial"/>
              </a:rPr>
              <a:t>    # Reset the yaw angle and wait for it to stabilize</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motion_sensor.reset_yaw</a:t>
            </a:r>
            <a:r>
              <a:rPr b="0" i="0" lang="en-US" sz="1400" u="none" strike="noStrike">
                <a:solidFill>
                  <a:srgbClr val="00877B"/>
                </a:solidFill>
                <a:latin typeface="Arial"/>
                <a:ea typeface="Arial"/>
                <a:cs typeface="Arial"/>
                <a:sym typeface="Arial"/>
              </a:rPr>
              <a:t>(</a:t>
            </a:r>
            <a:r>
              <a:rPr b="0" i="0" lang="en-US" sz="1400" u="none" strike="noStrike">
                <a:solidFill>
                  <a:srgbClr val="FF7D00"/>
                </a:solidFill>
                <a:latin typeface="Arial"/>
                <a:ea typeface="Arial"/>
                <a:cs typeface="Arial"/>
                <a:sym typeface="Arial"/>
              </a:rPr>
              <a:t>0</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await</a:t>
            </a:r>
            <a:r>
              <a:rPr b="0" i="0" lang="en-US" sz="1400" u="none" strike="noStrike">
                <a:solidFill>
                  <a:srgbClr val="000000"/>
                </a:solidFill>
                <a:latin typeface="Arial"/>
                <a:ea typeface="Arial"/>
                <a:cs typeface="Arial"/>
                <a:sym typeface="Arial"/>
              </a:rPr>
              <a:t> runloop.until</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motion_sensor.stable</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78CC"/>
                </a:solidFill>
                <a:latin typeface="Arial"/>
                <a:ea typeface="Arial"/>
                <a:cs typeface="Arial"/>
                <a:sym typeface="Arial"/>
              </a:rPr>
              <a:t>    while</a:t>
            </a:r>
            <a:r>
              <a:rPr b="0" i="0" lang="en-US" sz="1400" u="none" strike="noStrike">
                <a:solidFill>
                  <a:srgbClr val="000000"/>
                </a:solidFill>
                <a:latin typeface="Arial"/>
                <a:ea typeface="Arial"/>
                <a:cs typeface="Arial"/>
                <a:sym typeface="Arial"/>
              </a:rPr>
              <a:t> </a:t>
            </a:r>
            <a:r>
              <a:rPr b="0" i="0" lang="en-US" sz="1400" u="none" strike="noStrike">
                <a:solidFill>
                  <a:srgbClr val="0078CC"/>
                </a:solidFill>
                <a:latin typeface="Arial"/>
                <a:ea typeface="Arial"/>
                <a:cs typeface="Arial"/>
                <a:sym typeface="Arial"/>
              </a:rPr>
              <a:t>True</a:t>
            </a:r>
            <a:r>
              <a:rPr b="0" i="0" lang="en-US" sz="1400" u="none" strike="noStrike">
                <a:solidFill>
                  <a:srgbClr val="000000"/>
                </a:solidFill>
                <a:latin typeface="Arial"/>
                <a:ea typeface="Arial"/>
                <a:cs typeface="Arial"/>
                <a:sym typeface="Arial"/>
              </a:rPr>
              <a:t>:</a:t>
            </a:r>
            <a:endParaRPr/>
          </a:p>
          <a:p>
            <a:pPr indent="0" lvl="0" marL="0" marR="0" rtl="0" algn="l">
              <a:spcBef>
                <a:spcPts val="0"/>
              </a:spcBef>
              <a:spcAft>
                <a:spcPts val="0"/>
              </a:spcAft>
              <a:buNone/>
            </a:pPr>
            <a:r>
              <a:rPr b="0" i="0" lang="en-US" sz="1400" u="none" strike="noStrike">
                <a:solidFill>
                  <a:srgbClr val="00963E"/>
                </a:solidFill>
                <a:latin typeface="Arial"/>
                <a:ea typeface="Arial"/>
                <a:cs typeface="Arial"/>
                <a:sym typeface="Arial"/>
              </a:rPr>
              <a:t>        # compute the error in degrees. See Turning with Gyro for explanation.</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error = motion_sensor.tilt_angles</a:t>
            </a:r>
            <a:r>
              <a:rPr b="0" i="0" lang="en-US" sz="1400" u="none" strike="noStrike">
                <a:solidFill>
                  <a:srgbClr val="00877B"/>
                </a:solidFill>
                <a:latin typeface="Arial"/>
                <a:ea typeface="Arial"/>
                <a:cs typeface="Arial"/>
                <a:sym typeface="Arial"/>
              </a:rPr>
              <a:t>()[</a:t>
            </a:r>
            <a:r>
              <a:rPr b="0" i="0" lang="en-US" sz="1400" u="none" strike="noStrike">
                <a:solidFill>
                  <a:srgbClr val="FF7D00"/>
                </a:solidFill>
                <a:latin typeface="Arial"/>
                <a:ea typeface="Arial"/>
                <a:cs typeface="Arial"/>
                <a:sym typeface="Arial"/>
              </a:rPr>
              <a:t>0</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 * </a:t>
            </a:r>
            <a:r>
              <a:rPr b="0" i="0" lang="en-US" sz="1400" u="none" strike="noStrike">
                <a:solidFill>
                  <a:srgbClr val="FF7D00"/>
                </a:solidFill>
                <a:latin typeface="Arial"/>
                <a:ea typeface="Arial"/>
                <a:cs typeface="Arial"/>
                <a:sym typeface="Arial"/>
              </a:rPr>
              <a:t>-0.1</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963E"/>
                </a:solidFill>
                <a:latin typeface="Arial"/>
                <a:ea typeface="Arial"/>
                <a:cs typeface="Arial"/>
                <a:sym typeface="Arial"/>
              </a:rPr>
              <a:t>        # correction is an integer which is the negative of the error</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correction = </a:t>
            </a:r>
            <a:r>
              <a:rPr b="0" i="0" lang="en-US" sz="1400" u="none" strike="noStrike">
                <a:solidFill>
                  <a:srgbClr val="0078CC"/>
                </a:solidFill>
                <a:latin typeface="Arial"/>
                <a:ea typeface="Arial"/>
                <a:cs typeface="Arial"/>
                <a:sym typeface="Arial"/>
              </a:rPr>
              <a:t>int</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error * </a:t>
            </a:r>
            <a:r>
              <a:rPr b="0" i="0" lang="en-US" sz="1400" u="none" strike="noStrike">
                <a:solidFill>
                  <a:srgbClr val="FF7D00"/>
                </a:solidFill>
                <a:latin typeface="Arial"/>
                <a:ea typeface="Arial"/>
                <a:cs typeface="Arial"/>
                <a:sym typeface="Arial"/>
              </a:rPr>
              <a:t>-2</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963E"/>
                </a:solidFill>
                <a:latin typeface="Arial"/>
                <a:ea typeface="Arial"/>
                <a:cs typeface="Arial"/>
                <a:sym typeface="Arial"/>
              </a:rPr>
              <a:t>        # apply steering to correct the error</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0000"/>
                </a:solidFill>
                <a:latin typeface="Arial"/>
                <a:ea typeface="Arial"/>
                <a:cs typeface="Arial"/>
                <a:sym typeface="Arial"/>
              </a:rPr>
              <a:t>        motor_pair.move</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motor_pair.PAIR_1, correction, velocity=</a:t>
            </a:r>
            <a:r>
              <a:rPr b="0" i="0" lang="en-US" sz="1400" u="none" strike="noStrike">
                <a:solidFill>
                  <a:srgbClr val="FF7D00"/>
                </a:solidFill>
                <a:latin typeface="Arial"/>
                <a:ea typeface="Arial"/>
                <a:cs typeface="Arial"/>
                <a:sym typeface="Arial"/>
              </a:rPr>
              <a:t>200</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br>
              <a:rPr b="0" i="0" lang="en-US" sz="1400" u="none" strike="noStrike">
                <a:solidFill>
                  <a:srgbClr val="000000"/>
                </a:solidFill>
                <a:latin typeface="Arial"/>
                <a:ea typeface="Arial"/>
                <a:cs typeface="Arial"/>
                <a:sym typeface="Arial"/>
              </a:rPr>
            </a:br>
            <a:r>
              <a:rPr b="0" i="0" lang="en-US" sz="1400" u="none" strike="noStrike">
                <a:solidFill>
                  <a:srgbClr val="000000"/>
                </a:solidFill>
                <a:latin typeface="Arial"/>
                <a:ea typeface="Arial"/>
                <a:cs typeface="Arial"/>
                <a:sym typeface="Arial"/>
              </a:rPr>
              <a:t>runloop.run</a:t>
            </a:r>
            <a:r>
              <a:rPr b="0" i="0" lang="en-US" sz="1400" u="none" strike="noStrike">
                <a:solidFill>
                  <a:srgbClr val="00877B"/>
                </a:solidFill>
                <a:latin typeface="Arial"/>
                <a:ea typeface="Arial"/>
                <a:cs typeface="Arial"/>
                <a:sym typeface="Arial"/>
              </a:rPr>
              <a:t>(</a:t>
            </a:r>
            <a:r>
              <a:rPr b="0" i="0" lang="en-US" sz="1400" u="none" strike="noStrike">
                <a:solidFill>
                  <a:srgbClr val="000000"/>
                </a:solidFill>
                <a:latin typeface="Arial"/>
                <a:ea typeface="Arial"/>
                <a:cs typeface="Arial"/>
                <a:sym typeface="Arial"/>
              </a:rPr>
              <a:t>main</a:t>
            </a:r>
            <a:r>
              <a:rPr b="0" i="0" lang="en-US" sz="1400" u="none" strike="noStrike">
                <a:solidFill>
                  <a:srgbClr val="00877B"/>
                </a:solidFill>
                <a:latin typeface="Arial"/>
                <a:ea typeface="Arial"/>
                <a:cs typeface="Arial"/>
                <a:sym typeface="Arial"/>
              </a:rPr>
              <a:t>())</a:t>
            </a:r>
            <a:endParaRPr b="0" i="0" sz="1400" u="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strike="noStrike">
                <a:solidFill>
                  <a:srgbClr val="00877B"/>
                </a:solidFill>
                <a:latin typeface="Arial"/>
                <a:ea typeface="Arial"/>
                <a:cs typeface="Arial"/>
                <a:sym typeface="Arial"/>
              </a:rPr>
              <a:t> </a:t>
            </a:r>
            <a:endParaRPr b="0" i="0" sz="1400" u="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DISCUSSION GUIDE</a:t>
            </a:r>
            <a:endParaRPr/>
          </a:p>
        </p:txBody>
      </p:sp>
      <p:sp>
        <p:nvSpPr>
          <p:cNvPr id="207" name="Google Shape;207;p7"/>
          <p:cNvSpPr txBox="1"/>
          <p:nvPr>
            <p:ph idx="1" type="body"/>
          </p:nvPr>
        </p:nvSpPr>
        <p:spPr>
          <a:xfrm>
            <a:off x="155088" y="1140006"/>
            <a:ext cx="8831580" cy="508260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1656"/>
              <a:buFont typeface="Gill Sans"/>
              <a:buAutoNum type="arabicPeriod"/>
            </a:pPr>
            <a:r>
              <a:rPr lang="en-US">
                <a:solidFill>
                  <a:srgbClr val="FF0000"/>
                </a:solidFill>
              </a:rPr>
              <a:t>Compare the proportional line follower code with the proportional move straight code.  What similarities and differences do you see?</a:t>
            </a:r>
            <a:br>
              <a:rPr lang="en-US">
                <a:solidFill>
                  <a:srgbClr val="FF0000"/>
                </a:solidFill>
              </a:rPr>
            </a:br>
            <a:r>
              <a:rPr lang="en-US"/>
              <a:t>Ans. The code is almost the same.  The one difference is how the error is calculated.  The error is calculated using the gyro sensor.  The correction is identical.</a:t>
            </a:r>
            <a:endParaRPr/>
          </a:p>
          <a:p>
            <a:pPr indent="-457200" lvl="0" marL="457200" rtl="0" algn="l">
              <a:spcBef>
                <a:spcPts val="960"/>
              </a:spcBef>
              <a:spcAft>
                <a:spcPts val="0"/>
              </a:spcAft>
              <a:buSzPts val="1656"/>
              <a:buFont typeface="Gill Sans"/>
              <a:buAutoNum type="arabicPeriod"/>
            </a:pPr>
            <a:r>
              <a:rPr lang="en-US">
                <a:solidFill>
                  <a:srgbClr val="FF0000"/>
                </a:solidFill>
              </a:rPr>
              <a:t>What if you wanted to travel at a particular angle (not just straight)? How would the code look different?</a:t>
            </a:r>
            <a:endParaRPr/>
          </a:p>
          <a:p>
            <a:pPr indent="0" lvl="1" marL="460375" rtl="0" algn="l">
              <a:spcBef>
                <a:spcPts val="960"/>
              </a:spcBef>
              <a:spcAft>
                <a:spcPts val="0"/>
              </a:spcAft>
              <a:buSzPts val="1656"/>
              <a:buNone/>
            </a:pPr>
            <a:r>
              <a:rPr lang="en-US" sz="1800"/>
              <a:t>Ans. In Part 1 of the solution code, there is no subtraction block because we were just subtracting “0” since our target heading is moving straight. You would have to subtract your current angle from the target angle if you wanted to move at some other angle.</a:t>
            </a:r>
            <a:endParaRPr/>
          </a:p>
          <a:p>
            <a:pPr indent="-200844" lvl="0" marL="306000" rtl="0" algn="l">
              <a:spcBef>
                <a:spcPts val="960"/>
              </a:spcBef>
              <a:spcAft>
                <a:spcPts val="0"/>
              </a:spcAft>
              <a:buSzPts val="1656"/>
              <a:buNone/>
            </a:pPr>
            <a:r>
              <a:t/>
            </a:r>
            <a:endParaRPr/>
          </a:p>
        </p:txBody>
      </p:sp>
      <p:sp>
        <p:nvSpPr>
          <p:cNvPr id="208" name="Google Shape;208;p7"/>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209" name="Google Shape;209;p7"/>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0" name="Google Shape;210;p7"/>
          <p:cNvSpPr txBox="1"/>
          <p:nvPr/>
        </p:nvSpPr>
        <p:spPr>
          <a:xfrm>
            <a:off x="3028950" y="4189211"/>
            <a:ext cx="207053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Gill Sans"/>
                <a:ea typeface="Gill Sans"/>
                <a:cs typeface="Gill Sans"/>
                <a:sym typeface="Gill Sans"/>
              </a:rPr>
              <a:t>Target angle = 5 degrees</a:t>
            </a:r>
            <a:endParaRPr/>
          </a:p>
        </p:txBody>
      </p:sp>
      <p:sp>
        <p:nvSpPr>
          <p:cNvPr id="211" name="Google Shape;211;p7"/>
          <p:cNvSpPr txBox="1"/>
          <p:nvPr/>
        </p:nvSpPr>
        <p:spPr>
          <a:xfrm>
            <a:off x="1091825" y="4560104"/>
            <a:ext cx="77343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000000"/>
                </a:solidFill>
                <a:latin typeface="Arial"/>
                <a:ea typeface="Arial"/>
                <a:cs typeface="Arial"/>
                <a:sym typeface="Arial"/>
              </a:rPr>
              <a:t>error = </a:t>
            </a:r>
            <a:r>
              <a:rPr b="0" i="0" lang="en-US" sz="1800" u="none" strike="noStrike">
                <a:solidFill>
                  <a:srgbClr val="000000"/>
                </a:solidFill>
                <a:latin typeface="Arial"/>
                <a:ea typeface="Arial"/>
                <a:cs typeface="Arial"/>
                <a:sym typeface="Arial"/>
              </a:rPr>
              <a:t>motion_sensor.tilt_angles</a:t>
            </a:r>
            <a:r>
              <a:rPr b="0" i="0" lang="en-US" sz="1800" u="none" strike="noStrike">
                <a:solidFill>
                  <a:srgbClr val="00877B"/>
                </a:solidFill>
                <a:latin typeface="Arial"/>
                <a:ea typeface="Arial"/>
                <a:cs typeface="Arial"/>
                <a:sym typeface="Arial"/>
              </a:rPr>
              <a:t>()[</a:t>
            </a:r>
            <a:r>
              <a:rPr b="0" i="0" lang="en-US" sz="1800" u="none" strike="noStrike">
                <a:solidFill>
                  <a:srgbClr val="FF7D00"/>
                </a:solidFill>
                <a:latin typeface="Arial"/>
                <a:ea typeface="Arial"/>
                <a:cs typeface="Arial"/>
                <a:sym typeface="Arial"/>
              </a:rPr>
              <a:t>0</a:t>
            </a:r>
            <a:r>
              <a:rPr b="0" i="0" lang="en-US" sz="1800" u="none" strike="noStrike">
                <a:solidFill>
                  <a:srgbClr val="00877B"/>
                </a:solidFill>
                <a:latin typeface="Arial"/>
                <a:ea typeface="Arial"/>
                <a:cs typeface="Arial"/>
                <a:sym typeface="Arial"/>
              </a:rPr>
              <a:t>]</a:t>
            </a:r>
            <a:r>
              <a:rPr b="0" i="0" lang="en-US" sz="1800" u="none" strike="noStrike">
                <a:solidFill>
                  <a:srgbClr val="000000"/>
                </a:solidFill>
                <a:latin typeface="Arial"/>
                <a:ea typeface="Arial"/>
                <a:cs typeface="Arial"/>
                <a:sym typeface="Arial"/>
              </a:rPr>
              <a:t> * </a:t>
            </a:r>
            <a:r>
              <a:rPr b="0" i="0" lang="en-US" sz="1800" u="none" strike="noStrike">
                <a:solidFill>
                  <a:srgbClr val="FF7D00"/>
                </a:solidFill>
                <a:latin typeface="Arial"/>
                <a:ea typeface="Arial"/>
                <a:cs typeface="Arial"/>
                <a:sym typeface="Arial"/>
              </a:rPr>
              <a:t>-0.1</a:t>
            </a:r>
            <a:r>
              <a:rPr lang="en-US" sz="1800">
                <a:solidFill>
                  <a:srgbClr val="000000"/>
                </a:solidFill>
                <a:latin typeface="Arial"/>
                <a:ea typeface="Arial"/>
                <a:cs typeface="Arial"/>
                <a:sym typeface="Arial"/>
              </a:rPr>
              <a:t> </a:t>
            </a:r>
            <a:r>
              <a:rPr b="0" lang="en-US" sz="1800">
                <a:solidFill>
                  <a:srgbClr val="000000"/>
                </a:solidFill>
                <a:latin typeface="Arial"/>
                <a:ea typeface="Arial"/>
                <a:cs typeface="Arial"/>
                <a:sym typeface="Arial"/>
              </a:rPr>
              <a:t>- </a:t>
            </a:r>
            <a:r>
              <a:rPr b="0" lang="en-US" sz="1800">
                <a:solidFill>
                  <a:srgbClr val="FF7D00"/>
                </a:solidFill>
                <a:latin typeface="Arial"/>
                <a:ea typeface="Arial"/>
                <a:cs typeface="Arial"/>
                <a:sym typeface="Arial"/>
              </a:rPr>
              <a:t>5</a:t>
            </a:r>
            <a:endParaRPr b="0" sz="1800">
              <a:solidFill>
                <a:srgbClr val="000000"/>
              </a:solidFill>
              <a:latin typeface="Arial"/>
              <a:ea typeface="Arial"/>
              <a:cs typeface="Arial"/>
              <a:sym typeface="Arial"/>
            </a:endParaRPr>
          </a:p>
          <a:p>
            <a:pPr indent="0" lvl="0" marL="0" marR="0" rtl="0" algn="l">
              <a:spcBef>
                <a:spcPts val="0"/>
              </a:spcBef>
              <a:spcAft>
                <a:spcPts val="0"/>
              </a:spcAft>
              <a:buNone/>
            </a:pPr>
            <a:r>
              <a:rPr b="0" lang="en-US" sz="1800">
                <a:solidFill>
                  <a:srgbClr val="000000"/>
                </a:solidFill>
                <a:latin typeface="Arial"/>
                <a:ea typeface="Arial"/>
                <a:cs typeface="Arial"/>
                <a:sym typeface="Arial"/>
              </a:rPr>
              <a:t>correction = </a:t>
            </a:r>
            <a:r>
              <a:rPr b="0" lang="en-US" sz="1800">
                <a:solidFill>
                  <a:srgbClr val="00B0F0"/>
                </a:solidFill>
                <a:latin typeface="Arial"/>
                <a:ea typeface="Arial"/>
                <a:cs typeface="Arial"/>
                <a:sym typeface="Arial"/>
              </a:rPr>
              <a:t>int</a:t>
            </a:r>
            <a:r>
              <a:rPr b="0" lang="en-US" sz="1800">
                <a:solidFill>
                  <a:srgbClr val="000000"/>
                </a:solidFill>
                <a:latin typeface="Arial"/>
                <a:ea typeface="Arial"/>
                <a:cs typeface="Arial"/>
                <a:sym typeface="Arial"/>
              </a:rPr>
              <a:t>(error * </a:t>
            </a:r>
            <a:r>
              <a:rPr b="0" lang="en-US" sz="1800">
                <a:solidFill>
                  <a:srgbClr val="FF7D00"/>
                </a:solidFill>
                <a:latin typeface="Arial"/>
                <a:ea typeface="Arial"/>
                <a:cs typeface="Arial"/>
                <a:sym typeface="Arial"/>
              </a:rPr>
              <a:t>-2)</a:t>
            </a:r>
            <a:endParaRPr b="0" sz="18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175260" y="292975"/>
            <a:ext cx="8746864" cy="75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Gill Sans"/>
              <a:buNone/>
            </a:pPr>
            <a:r>
              <a:rPr lang="en-US"/>
              <a:t>CREDITS</a:t>
            </a:r>
            <a:endParaRPr/>
          </a:p>
        </p:txBody>
      </p:sp>
      <p:sp>
        <p:nvSpPr>
          <p:cNvPr id="217" name="Google Shape;217;p8"/>
          <p:cNvSpPr txBox="1"/>
          <p:nvPr>
            <p:ph idx="1" type="body"/>
          </p:nvPr>
        </p:nvSpPr>
        <p:spPr>
          <a:xfrm>
            <a:off x="457200" y="1317983"/>
            <a:ext cx="8245474" cy="1145345"/>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472"/>
              <a:buChar char="⬛"/>
            </a:pPr>
            <a:r>
              <a:rPr lang="en-US" sz="1600"/>
              <a:t>This lesson was created by Sanjay Seshan and Arvind Seshan for Prime Lessons</a:t>
            </a:r>
            <a:endParaRPr/>
          </a:p>
          <a:p>
            <a:pPr indent="-306000" lvl="0" marL="306000" rtl="0" algn="l">
              <a:spcBef>
                <a:spcPts val="920"/>
              </a:spcBef>
              <a:spcAft>
                <a:spcPts val="0"/>
              </a:spcAft>
              <a:buSzPts val="1472"/>
              <a:buChar char="⬛"/>
            </a:pPr>
            <a:r>
              <a:rPr b="0" i="0" lang="en-US" sz="1600" u="none" strike="noStrike">
                <a:solidFill>
                  <a:srgbClr val="000000"/>
                </a:solidFill>
                <a:latin typeface="Gill Sans"/>
                <a:ea typeface="Gill Sans"/>
                <a:cs typeface="Gill Sans"/>
                <a:sym typeface="Gill Sans"/>
              </a:rPr>
              <a:t>Additional contributions by FLL Share &amp; Learn community members.</a:t>
            </a:r>
            <a:endParaRPr sz="1600"/>
          </a:p>
          <a:p>
            <a:pPr indent="-306000" lvl="0" marL="306000" rtl="0" algn="l">
              <a:spcBef>
                <a:spcPts val="920"/>
              </a:spcBef>
              <a:spcAft>
                <a:spcPts val="0"/>
              </a:spcAft>
              <a:buSzPts val="1472"/>
              <a:buChar char="⬛"/>
            </a:pPr>
            <a:r>
              <a:rPr lang="en-US" sz="1600"/>
              <a:t>More lessons are available at www.primelessons.org</a:t>
            </a:r>
            <a:endParaRPr/>
          </a:p>
        </p:txBody>
      </p:sp>
      <p:sp>
        <p:nvSpPr>
          <p:cNvPr id="218" name="Google Shape;218;p8"/>
          <p:cNvSpPr txBox="1"/>
          <p:nvPr>
            <p:ph idx="11" type="ftr"/>
          </p:nvPr>
        </p:nvSpPr>
        <p:spPr>
          <a:xfrm>
            <a:off x="88409" y="6320275"/>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Copyright © 2020 Prime Lessons (primelessons.org) CC-BY-NC-SA.  (Last edit: 09/23/2023)</a:t>
            </a:r>
            <a:endParaRPr/>
          </a:p>
        </p:txBody>
      </p:sp>
      <p:sp>
        <p:nvSpPr>
          <p:cNvPr id="219" name="Google Shape;219;p8"/>
          <p:cNvSpPr txBox="1"/>
          <p:nvPr>
            <p:ph idx="12" type="sldNum"/>
          </p:nvPr>
        </p:nvSpPr>
        <p:spPr>
          <a:xfrm>
            <a:off x="8236372" y="6316501"/>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0" name="Google Shape;220;p8"/>
          <p:cNvSpPr/>
          <p:nvPr/>
        </p:nvSpPr>
        <p:spPr>
          <a:xfrm>
            <a:off x="575029" y="5862802"/>
            <a:ext cx="7734052" cy="369332"/>
          </a:xfrm>
          <a:prstGeom prst="rect">
            <a:avLst/>
          </a:prstGeom>
          <a:solidFill>
            <a:srgbClr val="F5F5F5"/>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4374B7"/>
              </a:buClr>
              <a:buSzPts val="1200"/>
              <a:buFont typeface="Helvetica Neue"/>
              <a:buNone/>
            </a:pPr>
            <a:r>
              <a:rPr b="0" i="0" lang="en-US" sz="1200" u="none" cap="none" strike="noStrike">
                <a:solidFill>
                  <a:srgbClr val="4374B7"/>
                </a:solidFill>
                <a:latin typeface="Helvetica Neue"/>
                <a:ea typeface="Helvetica Neue"/>
                <a:cs typeface="Helvetica Neue"/>
                <a:sym typeface="Helvetica Neue"/>
              </a:rPr>
              <a:t>                         </a:t>
            </a:r>
            <a:br>
              <a:rPr b="0" i="0" lang="en-US" sz="1050" u="none" cap="none" strike="noStrike">
                <a:solidFill>
                  <a:schemeClr val="dk1"/>
                </a:solidFill>
                <a:latin typeface="Arial"/>
                <a:ea typeface="Arial"/>
                <a:cs typeface="Arial"/>
                <a:sym typeface="Arial"/>
              </a:rPr>
            </a:br>
            <a:r>
              <a:rPr b="0" i="0" lang="en-US" sz="1200" u="none" cap="none" strike="noStrike">
                <a:solidFill>
                  <a:srgbClr val="000000"/>
                </a:solidFill>
                <a:latin typeface="Helvetica Neue"/>
                <a:ea typeface="Helvetica Neue"/>
                <a:cs typeface="Helvetica Neue"/>
                <a:sym typeface="Helvetica Neue"/>
              </a:rPr>
              <a:t>This work is licensed under a </a:t>
            </a:r>
            <a:r>
              <a:rPr b="0" i="0" lang="en-US" sz="1200" u="sng" cap="none" strike="noStrike">
                <a:solidFill>
                  <a:srgbClr val="4374B7"/>
                </a:solidFill>
                <a:latin typeface="Helvetica Neue"/>
                <a:ea typeface="Helvetica Neue"/>
                <a:cs typeface="Helvetica Neue"/>
                <a:sym typeface="Helvetica Neue"/>
                <a:hlinkClick r:id="rId3">
                  <a:extLst>
                    <a:ext uri="{A12FA001-AC4F-418D-AE19-62706E023703}">
                      <ahyp:hlinkClr val="tx"/>
                    </a:ext>
                  </a:extLst>
                </a:hlinkClick>
              </a:rPr>
              <a:t>Creative Commons Attribution-NonCommercial-ShareAlike 4.0 International License</a:t>
            </a:r>
            <a:r>
              <a:rPr b="0" i="0" lang="en-US" sz="1200" u="none" cap="none" strike="noStrike">
                <a:solidFill>
                  <a:srgbClr val="000000"/>
                </a:solidFill>
                <a:latin typeface="Helvetica Neue"/>
                <a:ea typeface="Helvetica Neue"/>
                <a:cs typeface="Helvetica Neue"/>
                <a:sym typeface="Helvetica Neue"/>
              </a:rPr>
              <a:t>.</a:t>
            </a:r>
            <a:r>
              <a:rPr b="0" i="0" lang="en-US" sz="1050" u="none" cap="none" strike="noStrike">
                <a:solidFill>
                  <a:schemeClr val="dk1"/>
                </a:solidFill>
                <a:latin typeface="Arial"/>
                <a:ea typeface="Arial"/>
                <a:cs typeface="Arial"/>
                <a:sym typeface="Arial"/>
              </a:rPr>
              <a:t> </a:t>
            </a:r>
            <a:endParaRPr b="0" i="0" sz="1200" u="none" cap="none" strike="noStrike">
              <a:solidFill>
                <a:srgbClr val="4374B7"/>
              </a:solidFill>
              <a:latin typeface="Helvetica Neue"/>
              <a:ea typeface="Helvetica Neue"/>
              <a:cs typeface="Helvetica Neue"/>
              <a:sym typeface="Helvetica Neue"/>
            </a:endParaRPr>
          </a:p>
        </p:txBody>
      </p:sp>
      <p:pic>
        <p:nvPicPr>
          <p:cNvPr descr="Creative Commons License" id="221" name="Google Shape;221;p8">
            <a:hlinkClick r:id="rId4"/>
          </p:cNvPr>
          <p:cNvPicPr preferRelativeResize="0"/>
          <p:nvPr/>
        </p:nvPicPr>
        <p:blipFill rotWithShape="1">
          <a:blip r:embed="rId5">
            <a:alphaModFix/>
          </a:blip>
          <a:srcRect b="0" l="0" r="0" t="0"/>
          <a:stretch/>
        </p:blipFill>
        <p:spPr>
          <a:xfrm>
            <a:off x="3702510" y="5253616"/>
            <a:ext cx="1479091" cy="5210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2016-07-04T02:35:12Z</dcterms:created>
  <dc:creator>Srinivasan Seshan</dc:creator>
</cp:coreProperties>
</file>