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5.xml"/>
  <Override ContentType="application/vnd.ms-office.chartcolorstyle+xml" PartName="/ppt/charts/colors6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5.xml"/>
  <Override ContentType="application/vnd.ms-office.chartstyle+xml" PartName="/ppt/charts/style1.xml"/>
  <Override ContentType="application/vnd.ms-office.chartstyle+xml" PartName="/ppt/charts/style6.xml"/>
  <Override ContentType="application/vnd.ms-office.chartstyle+xml" PartName="/ppt/charts/style2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jBj4614nS5HYuluhJcpHF6+nar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GillSans-regular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\srini\Downloads\pid-graph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\srini\Downloads\pid-graph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\srini\Downloads\pid-graph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\srini\Downloads\pid-graph.xlsx" TargetMode="External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\srini\Downloads\pid-graph.xlsx" TargetMode="External"/></Relationships>
</file>

<file path=ppt/charts/_rels/chart6.xml.rels><?xml version="1.0" encoding="UTF-8" standalone="yes"?>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\srini\Downloads\pid-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0"/>
            <c:marker>
              <c:symbol val="x"/>
              <c:size val="12"/>
              <c:spPr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3B0-AA4A-A0B8-1C029A689CC6}"/>
              </c:ext>
            </c:extLst>
          </c:dPt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3B0-AA4A-A0B8-1C029A689CC6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Sheet1!$C$22:$C$52</c:f>
              <c:numCache>
                <c:formatCode>General</c:formatCode>
                <c:ptCount val="31"/>
                <c:pt idx="0">
                  <c:v>-9.5892427466313848</c:v>
                </c:pt>
                <c:pt idx="1">
                  <c:v>-8.3122692912250855</c:v>
                </c:pt>
                <c:pt idx="2">
                  <c:v>-6.6144405522224261</c:v>
                </c:pt>
                <c:pt idx="3">
                  <c:v>-4.6207188863568973</c:v>
                </c:pt>
                <c:pt idx="4">
                  <c:v>-2.4654308664611122</c:v>
                </c:pt>
                <c:pt idx="5">
                  <c:v>-0.28439328469334413</c:v>
                </c:pt>
                <c:pt idx="6">
                  <c:v>1.792666567398463</c:v>
                </c:pt>
                <c:pt idx="7">
                  <c:v>3.6490060036266314</c:v>
                </c:pt>
                <c:pt idx="8">
                  <c:v>5.1867363056746498</c:v>
                </c:pt>
                <c:pt idx="9">
                  <c:v>6.3313913770115846</c:v>
                </c:pt>
                <c:pt idx="10">
                  <c:v>7.0349998258105444</c:v>
                </c:pt>
                <c:pt idx="11">
                  <c:v>7.2775520422768949</c:v>
                </c:pt>
                <c:pt idx="12">
                  <c:v>7.0668446187384433</c:v>
                </c:pt>
                <c:pt idx="13">
                  <c:v>6.4367735598093532</c:v>
                </c:pt>
                <c:pt idx="14">
                  <c:v>5.4442303133419756</c:v>
                </c:pt>
                <c:pt idx="15">
                  <c:v>4.1648263583612817</c:v>
                </c:pt>
                <c:pt idx="16">
                  <c:v>2.6877292515766698</c:v>
                </c:pt>
                <c:pt idx="17">
                  <c:v>1.1099328854070194</c:v>
                </c:pt>
                <c:pt idx="18">
                  <c:v>-0.46969450288630554</c:v>
                </c:pt>
                <c:pt idx="19">
                  <c:v>-1.9562399609526935</c:v>
                </c:pt>
                <c:pt idx="20">
                  <c:v>-3.2641266653362209</c:v>
                </c:pt>
                <c:pt idx="21">
                  <c:v>-4.3217554729693859</c:v>
                </c:pt>
                <c:pt idx="22">
                  <c:v>-5.075167845990407</c:v>
                </c:pt>
                <c:pt idx="23">
                  <c:v>-5.4905539693623311</c:v>
                </c:pt>
                <c:pt idx="24">
                  <c:v>-5.5555011475039109</c:v>
                </c:pt>
                <c:pt idx="25">
                  <c:v>-5.278952713697791</c:v>
                </c:pt>
                <c:pt idx="26">
                  <c:v>-4.6899223644022925</c:v>
                </c:pt>
                <c:pt idx="27">
                  <c:v>-3.8350788201430035</c:v>
                </c:pt>
                <c:pt idx="28">
                  <c:v>-2.7753771620712158</c:v>
                </c:pt>
                <c:pt idx="29">
                  <c:v>-1.5819628219379354</c:v>
                </c:pt>
                <c:pt idx="30">
                  <c:v>-0.3316094867560011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3B0-AA4A-A0B8-1C029A689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84704"/>
        <c:crossesAt val="-20"/>
        <c:crossBetween val="midCat"/>
        <c:majorUnit val="10"/>
      </c:valAx>
      <c:valAx>
        <c:axId val="1853584704"/>
        <c:scaling>
          <c:orientation val="minMax"/>
          <c:max val="80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36800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Light Intensity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50</c:v>
                </c:pt>
                <c:pt idx="1">
                  <c:v>56.747380706941534</c:v>
                </c:pt>
                <c:pt idx="2">
                  <c:v>61.985638465105076</c:v>
                </c:pt>
                <c:pt idx="3">
                  <c:v>65.73012523130771</c:v>
                </c:pt>
                <c:pt idx="4">
                  <c:v>68.03152110302635</c:v>
                </c:pt>
                <c:pt idx="5">
                  <c:v>68.979692387111726</c:v>
                </c:pt>
                <c:pt idx="6">
                  <c:v>68.703030998826023</c:v>
                </c:pt>
                <c:pt idx="7">
                  <c:v>67.364457886010655</c:v>
                </c:pt>
                <c:pt idx="8">
                  <c:v>65.154957113761355</c:v>
                </c:pt>
                <c:pt idx="9">
                  <c:v>62.285366266651387</c:v>
                </c:pt>
                <c:pt idx="10">
                  <c:v>58.977082161559352</c:v>
                </c:pt>
                <c:pt idx="11">
                  <c:v>55.45229988646188</c:v>
                </c:pt>
                <c:pt idx="12">
                  <c:v>51.924363746270913</c:v>
                </c:pt>
                <c:pt idx="13">
                  <c:v>48.588759114824676</c:v>
                </c:pt>
                <c:pt idx="14">
                  <c:v>45.615209653879752</c:v>
                </c:pt>
                <c:pt idx="15">
                  <c:v>43.141264175091877</c:v>
                </c:pt>
                <c:pt idx="16">
                  <c:v>41.267663515677754</c:v>
                </c:pt>
                <c:pt idx="17">
                  <c:v>40.05567379746018</c:v>
                </c:pt>
                <c:pt idx="18">
                  <c:v>39.526463025016817</c:v>
                </c:pt>
                <c:pt idx="19">
                  <c:v>39.662488389909882</c:v>
                </c:pt>
                <c:pt idx="20">
                  <c:v>40.410757253368615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672-544C-8593-6D38A3905AD7}"/>
            </c:ext>
          </c:extLst>
        </c:ser>
        <c:ser>
          <c:idx val="1"/>
          <c:order val="1"/>
          <c:spPr>
            <a:ln w="19050" cap="rnd">
              <a:solidFill>
                <a:schemeClr val="bg2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Sheet1!$B$22:$B$52</c:f>
              <c:numCache>
                <c:formatCode>General</c:formatCode>
                <c:ptCount val="31"/>
                <c:pt idx="0">
                  <c:v>40.410757253368615</c:v>
                </c:pt>
                <c:pt idx="1">
                  <c:v>41.687730708774914</c:v>
                </c:pt>
                <c:pt idx="2">
                  <c:v>43.385559447777574</c:v>
                </c:pt>
                <c:pt idx="3">
                  <c:v>45.379281113643103</c:v>
                </c:pt>
                <c:pt idx="4">
                  <c:v>47.534569133538888</c:v>
                </c:pt>
                <c:pt idx="5">
                  <c:v>49.715606715306656</c:v>
                </c:pt>
                <c:pt idx="6">
                  <c:v>51.792666567398463</c:v>
                </c:pt>
                <c:pt idx="7">
                  <c:v>53.649006003626631</c:v>
                </c:pt>
                <c:pt idx="8">
                  <c:v>55.18673630567465</c:v>
                </c:pt>
                <c:pt idx="9">
                  <c:v>56.331391377011585</c:v>
                </c:pt>
                <c:pt idx="10">
                  <c:v>57.034999825810544</c:v>
                </c:pt>
                <c:pt idx="11">
                  <c:v>57.277552042276895</c:v>
                </c:pt>
                <c:pt idx="12">
                  <c:v>57.066844618738443</c:v>
                </c:pt>
                <c:pt idx="13">
                  <c:v>56.436773559809353</c:v>
                </c:pt>
                <c:pt idx="14">
                  <c:v>55.444230313341976</c:v>
                </c:pt>
                <c:pt idx="15">
                  <c:v>54.164826358361282</c:v>
                </c:pt>
                <c:pt idx="16">
                  <c:v>52.68772925157667</c:v>
                </c:pt>
                <c:pt idx="17">
                  <c:v>51.109932885407019</c:v>
                </c:pt>
                <c:pt idx="18">
                  <c:v>49.530305497113694</c:v>
                </c:pt>
                <c:pt idx="19">
                  <c:v>48.043760039047307</c:v>
                </c:pt>
                <c:pt idx="20">
                  <c:v>46.735873334663779</c:v>
                </c:pt>
                <c:pt idx="21">
                  <c:v>45.678244527030614</c:v>
                </c:pt>
                <c:pt idx="22">
                  <c:v>44.924832154009593</c:v>
                </c:pt>
                <c:pt idx="23">
                  <c:v>44.509446030637669</c:v>
                </c:pt>
                <c:pt idx="24">
                  <c:v>44.444498852496089</c:v>
                </c:pt>
                <c:pt idx="25">
                  <c:v>44.721047286302209</c:v>
                </c:pt>
                <c:pt idx="26">
                  <c:v>45.310077635597708</c:v>
                </c:pt>
                <c:pt idx="27">
                  <c:v>46.164921179856997</c:v>
                </c:pt>
                <c:pt idx="28">
                  <c:v>47.224622837928784</c:v>
                </c:pt>
                <c:pt idx="29">
                  <c:v>48.418037178062065</c:v>
                </c:pt>
                <c:pt idx="30">
                  <c:v>49.668390513243999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672-544C-8593-6D38A3905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84704"/>
        <c:crossesAt val="-20"/>
        <c:crossBetween val="midCat"/>
      </c:valAx>
      <c:valAx>
        <c:axId val="1853584704"/>
        <c:scaling>
          <c:orientation val="minMax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40-9445-B079-62CEF09B6AF8}"/>
            </c:ext>
          </c:extLst>
        </c:ser>
        <c:ser>
          <c:idx val="1"/>
          <c:order val="1"/>
          <c:spPr>
            <a:solidFill>
              <a:srgbClr val="FF0000"/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40-9445-B079-62CEF09B6A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areaChart>
      <c:catAx>
        <c:axId val="1887436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Time (sec)</a:t>
                </a:r>
              </a:p>
            </c:rich>
          </c:tx>
          <c:layout>
            <c:manualLayout>
              <c:xMode val="edge"/>
              <c:yMode val="edge"/>
              <c:x val="0.4534091571886848"/>
              <c:y val="0.78606593170277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84704"/>
        <c:crosses val="autoZero"/>
        <c:auto val="1"/>
        <c:lblAlgn val="ctr"/>
        <c:lblOffset val="100"/>
        <c:tickLblSkip val="10"/>
        <c:noMultiLvlLbl val="0"/>
      </c:catAx>
      <c:valAx>
        <c:axId val="18535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Sheet1!$F$2:$F$22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18.73301917204661</c:v>
                </c:pt>
                <c:pt idx="3">
                  <c:v>34.46314440335432</c:v>
                </c:pt>
                <c:pt idx="4">
                  <c:v>52.49466550638067</c:v>
                </c:pt>
                <c:pt idx="5">
                  <c:v>71.474357893492396</c:v>
                </c:pt>
                <c:pt idx="6">
                  <c:v>90.177388892318419</c:v>
                </c:pt>
                <c:pt idx="7">
                  <c:v>107.54184677832907</c:v>
                </c:pt>
                <c:pt idx="8">
                  <c:v>122.69680389209043</c:v>
                </c:pt>
                <c:pt idx="9">
                  <c:v>134.98217015874181</c:v>
                </c:pt>
                <c:pt idx="10">
                  <c:v>143.95925232030118</c:v>
                </c:pt>
                <c:pt idx="11">
                  <c:v>149.41155220676305</c:v>
                </c:pt>
                <c:pt idx="12">
                  <c:v>151.33591595303398</c:v>
                </c:pt>
                <c:pt idx="13">
                  <c:v>149.92467506785866</c:v>
                </c:pt>
                <c:pt idx="14">
                  <c:v>145.53988472173842</c:v>
                </c:pt>
                <c:pt idx="15">
                  <c:v>138.68114889683028</c:v>
                </c:pt>
                <c:pt idx="16">
                  <c:v>129.94881241250803</c:v>
                </c:pt>
                <c:pt idx="17">
                  <c:v>120.00448620996821</c:v>
                </c:pt>
                <c:pt idx="18">
                  <c:v>109.53094923498503</c:v>
                </c:pt>
                <c:pt idx="19">
                  <c:v>99.193437624894912</c:v>
                </c:pt>
                <c:pt idx="20">
                  <c:v>89.604194878263527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BC0-6C4D-A4A4-306808B39F67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Sheet1!$F$22:$F$52</c:f>
              <c:numCache>
                <c:formatCode>General</c:formatCode>
                <c:ptCount val="31"/>
                <c:pt idx="0">
                  <c:v>89.604194878263527</c:v>
                </c:pt>
                <c:pt idx="1">
                  <c:v>81.291925587038435</c:v>
                </c:pt>
                <c:pt idx="2">
                  <c:v>74.677485034816016</c:v>
                </c:pt>
                <c:pt idx="3">
                  <c:v>70.056766148459118</c:v>
                </c:pt>
                <c:pt idx="4">
                  <c:v>67.591335281997999</c:v>
                </c:pt>
                <c:pt idx="5">
                  <c:v>67.306941997304648</c:v>
                </c:pt>
                <c:pt idx="6">
                  <c:v>69.099608564703118</c:v>
                </c:pt>
                <c:pt idx="7">
                  <c:v>72.748614568329742</c:v>
                </c:pt>
                <c:pt idx="8">
                  <c:v>77.935350874004399</c:v>
                </c:pt>
                <c:pt idx="9">
                  <c:v>84.266742251015984</c:v>
                </c:pt>
                <c:pt idx="10">
                  <c:v>91.301742076826528</c:v>
                </c:pt>
                <c:pt idx="11">
                  <c:v>98.579294119103423</c:v>
                </c:pt>
                <c:pt idx="12">
                  <c:v>105.64613873784187</c:v>
                </c:pt>
                <c:pt idx="13">
                  <c:v>112.08291229765122</c:v>
                </c:pt>
                <c:pt idx="14">
                  <c:v>117.5271426109932</c:v>
                </c:pt>
                <c:pt idx="15">
                  <c:v>121.69196896935448</c:v>
                </c:pt>
                <c:pt idx="16">
                  <c:v>124.37969822093115</c:v>
                </c:pt>
                <c:pt idx="17">
                  <c:v>125.48963110633817</c:v>
                </c:pt>
                <c:pt idx="18">
                  <c:v>125.01993660345187</c:v>
                </c:pt>
                <c:pt idx="19">
                  <c:v>123.06369664249917</c:v>
                </c:pt>
                <c:pt idx="20">
                  <c:v>119.79956997716295</c:v>
                </c:pt>
                <c:pt idx="21">
                  <c:v>115.47781450419356</c:v>
                </c:pt>
                <c:pt idx="22">
                  <c:v>110.40264665820315</c:v>
                </c:pt>
                <c:pt idx="23">
                  <c:v>104.91209268884083</c:v>
                </c:pt>
                <c:pt idx="24">
                  <c:v>99.356591541336911</c:v>
                </c:pt>
                <c:pt idx="25">
                  <c:v>94.07763882763912</c:v>
                </c:pt>
                <c:pt idx="26">
                  <c:v>89.387716463236828</c:v>
                </c:pt>
                <c:pt idx="27">
                  <c:v>85.552637643093817</c:v>
                </c:pt>
                <c:pt idx="28">
                  <c:v>82.777260481022608</c:v>
                </c:pt>
                <c:pt idx="29">
                  <c:v>81.195297659084673</c:v>
                </c:pt>
                <c:pt idx="30">
                  <c:v>80.863688172328665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BC0-6C4D-A4A4-306808B39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84704"/>
        <c:crosses val="autoZero"/>
        <c:crossBetween val="midCat"/>
      </c:valAx>
      <c:valAx>
        <c:axId val="18535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Integral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3D36-EE42-95D1-4083D067CAF1}"/>
              </c:ext>
            </c:extLst>
          </c:dPt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D36-EE42-95D1-4083D067CAF1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3D36-EE42-95D1-4083D067CAF1}"/>
              </c:ext>
            </c:extLst>
          </c:dPt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Sheet1!$C$22:$C$52</c:f>
              <c:numCache>
                <c:formatCode>General</c:formatCode>
                <c:ptCount val="31"/>
                <c:pt idx="0">
                  <c:v>-9.5892427466313848</c:v>
                </c:pt>
                <c:pt idx="1">
                  <c:v>-8.3122692912250855</c:v>
                </c:pt>
                <c:pt idx="2">
                  <c:v>-6.6144405522224261</c:v>
                </c:pt>
                <c:pt idx="3">
                  <c:v>-4.6207188863568973</c:v>
                </c:pt>
                <c:pt idx="4">
                  <c:v>-2.4654308664611122</c:v>
                </c:pt>
                <c:pt idx="5">
                  <c:v>-0.28439328469334413</c:v>
                </c:pt>
                <c:pt idx="6">
                  <c:v>1.792666567398463</c:v>
                </c:pt>
                <c:pt idx="7">
                  <c:v>3.6490060036266314</c:v>
                </c:pt>
                <c:pt idx="8">
                  <c:v>5.1867363056746498</c:v>
                </c:pt>
                <c:pt idx="9">
                  <c:v>6.3313913770115846</c:v>
                </c:pt>
                <c:pt idx="10">
                  <c:v>7.0349998258105444</c:v>
                </c:pt>
                <c:pt idx="11">
                  <c:v>7.2775520422768949</c:v>
                </c:pt>
                <c:pt idx="12">
                  <c:v>7.0668446187384433</c:v>
                </c:pt>
                <c:pt idx="13">
                  <c:v>6.4367735598093532</c:v>
                </c:pt>
                <c:pt idx="14">
                  <c:v>5.4442303133419756</c:v>
                </c:pt>
                <c:pt idx="15">
                  <c:v>4.1648263583612817</c:v>
                </c:pt>
                <c:pt idx="16">
                  <c:v>2.6877292515766698</c:v>
                </c:pt>
                <c:pt idx="17">
                  <c:v>1.1099328854070194</c:v>
                </c:pt>
                <c:pt idx="18">
                  <c:v>-0.46969450288630554</c:v>
                </c:pt>
                <c:pt idx="19">
                  <c:v>-1.9562399609526935</c:v>
                </c:pt>
                <c:pt idx="20">
                  <c:v>-3.2641266653362209</c:v>
                </c:pt>
                <c:pt idx="21">
                  <c:v>-4.3217554729693859</c:v>
                </c:pt>
                <c:pt idx="22">
                  <c:v>-5.075167845990407</c:v>
                </c:pt>
                <c:pt idx="23">
                  <c:v>-5.4905539693623311</c:v>
                </c:pt>
                <c:pt idx="24">
                  <c:v>-5.5555011475039109</c:v>
                </c:pt>
                <c:pt idx="25">
                  <c:v>-5.278952713697791</c:v>
                </c:pt>
                <c:pt idx="26">
                  <c:v>-4.6899223644022925</c:v>
                </c:pt>
                <c:pt idx="27">
                  <c:v>-3.8350788201430035</c:v>
                </c:pt>
                <c:pt idx="28">
                  <c:v>-2.7753771620712158</c:v>
                </c:pt>
                <c:pt idx="29">
                  <c:v>-1.5819628219379354</c:v>
                </c:pt>
                <c:pt idx="30">
                  <c:v>-0.3316094867560011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D36-EE42-95D1-4083D067CA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3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84704"/>
        <c:crosses val="autoZero"/>
        <c:crossBetween val="midCat"/>
        <c:majorUnit val="10"/>
      </c:valAx>
      <c:valAx>
        <c:axId val="1853584704"/>
        <c:scaling>
          <c:orientation val="minMax"/>
          <c:max val="15"/>
          <c:min val="-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Sheet1!$G$2:$G$22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5.2382577581635417</c:v>
                </c:pt>
                <c:pt idx="3">
                  <c:v>3.744486766202634</c:v>
                </c:pt>
                <c:pt idx="4">
                  <c:v>2.3013958717186398</c:v>
                </c:pt>
                <c:pt idx="5">
                  <c:v>0.94817128408537599</c:v>
                </c:pt>
                <c:pt idx="6">
                  <c:v>-0.27666138828570297</c:v>
                </c:pt>
                <c:pt idx="7">
                  <c:v>-1.3385731128153679</c:v>
                </c:pt>
                <c:pt idx="8">
                  <c:v>-2.2095007722492994</c:v>
                </c:pt>
                <c:pt idx="9">
                  <c:v>-2.8695908471099685</c:v>
                </c:pt>
                <c:pt idx="10">
                  <c:v>-3.3082841050920351</c:v>
                </c:pt>
                <c:pt idx="11">
                  <c:v>-3.524782275097472</c:v>
                </c:pt>
                <c:pt idx="12">
                  <c:v>-3.5279361401909668</c:v>
                </c:pt>
                <c:pt idx="13">
                  <c:v>-3.3356046314462375</c:v>
                </c:pt>
                <c:pt idx="14">
                  <c:v>-2.9735494609449233</c:v>
                </c:pt>
                <c:pt idx="15">
                  <c:v>-2.4739454787878756</c:v>
                </c:pt>
                <c:pt idx="16">
                  <c:v>-1.873600659414123</c:v>
                </c:pt>
                <c:pt idx="17">
                  <c:v>-1.2119897182175734</c:v>
                </c:pt>
                <c:pt idx="18">
                  <c:v>-0.52921077244336345</c:v>
                </c:pt>
                <c:pt idx="19">
                  <c:v>0.13602536489306516</c:v>
                </c:pt>
                <c:pt idx="20">
                  <c:v>0.74826886345873334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2C-E444-88FE-B6F83B2ED185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Sheet1!$G$22:$G$52</c:f>
              <c:numCache>
                <c:formatCode>General</c:formatCode>
                <c:ptCount val="31"/>
                <c:pt idx="0">
                  <c:v>0.74826886345873334</c:v>
                </c:pt>
                <c:pt idx="1">
                  <c:v>1.2769734554062993</c:v>
                </c:pt>
                <c:pt idx="2">
                  <c:v>1.6978287390026594</c:v>
                </c:pt>
                <c:pt idx="3">
                  <c:v>1.9937216658655288</c:v>
                </c:pt>
                <c:pt idx="4">
                  <c:v>2.1552880198957851</c:v>
                </c:pt>
                <c:pt idx="5">
                  <c:v>2.1810375817677681</c:v>
                </c:pt>
                <c:pt idx="6">
                  <c:v>2.0770598520918071</c:v>
                </c:pt>
                <c:pt idx="7">
                  <c:v>1.8563394362281684</c:v>
                </c:pt>
                <c:pt idx="8">
                  <c:v>1.5377303020480184</c:v>
                </c:pt>
                <c:pt idx="9">
                  <c:v>1.1446550713369348</c:v>
                </c:pt>
                <c:pt idx="10">
                  <c:v>0.70360844879895978</c:v>
                </c:pt>
                <c:pt idx="11">
                  <c:v>0.2425522164663505</c:v>
                </c:pt>
                <c:pt idx="12">
                  <c:v>-0.21070742353845162</c:v>
                </c:pt>
                <c:pt idx="13">
                  <c:v>-0.6300710589290901</c:v>
                </c:pt>
                <c:pt idx="14">
                  <c:v>-0.99254324646737757</c:v>
                </c:pt>
                <c:pt idx="15">
                  <c:v>-1.2794039549806939</c:v>
                </c:pt>
                <c:pt idx="16">
                  <c:v>-1.4770971067846119</c:v>
                </c:pt>
                <c:pt idx="17">
                  <c:v>-1.5777963661696504</c:v>
                </c:pt>
                <c:pt idx="18">
                  <c:v>-1.5796273882933249</c:v>
                </c:pt>
                <c:pt idx="19">
                  <c:v>-1.4865454580663879</c:v>
                </c:pt>
                <c:pt idx="20">
                  <c:v>-1.3078867043835274</c:v>
                </c:pt>
                <c:pt idx="21">
                  <c:v>-1.057628807633165</c:v>
                </c:pt>
                <c:pt idx="22">
                  <c:v>-0.75341237302102115</c:v>
                </c:pt>
                <c:pt idx="23">
                  <c:v>-0.41538612337192404</c:v>
                </c:pt>
                <c:pt idx="24">
                  <c:v>-6.4947178141579798E-2</c:v>
                </c:pt>
                <c:pt idx="25">
                  <c:v>0.27654843380611993</c:v>
                </c:pt>
                <c:pt idx="26">
                  <c:v>0.58903034929549847</c:v>
                </c:pt>
                <c:pt idx="27">
                  <c:v>0.85484354425928899</c:v>
                </c:pt>
                <c:pt idx="28">
                  <c:v>1.0597016580717877</c:v>
                </c:pt>
                <c:pt idx="29">
                  <c:v>1.1934143401332804</c:v>
                </c:pt>
                <c:pt idx="30">
                  <c:v>1.2503533351819343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52C-E444-88FE-B6F83B2ED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3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84704"/>
        <c:crosses val="autoZero"/>
        <c:crossBetween val="midCat"/>
        <c:majorUnit val="10"/>
      </c:valAx>
      <c:valAx>
        <c:axId val="18535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Derivative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0"/>
          <p:cNvSpPr txBox="1"/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0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4" name="Google Shape;24;p20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5" name="Google Shape;2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6" name="Google Shape;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0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9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9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" type="body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3" name="Google Shape;103;p2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4" name="Google Shape;104;p2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0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1" name="Google Shape;111;p30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5" name="Google Shape;115;p31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p31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3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3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31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3" name="Google Shape;123;p32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4" name="Google Shape;124;p32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5" name="Google Shape;125;p32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7" name="Google Shape;127;p32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3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3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p3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3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3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3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3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34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21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2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2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38" name="Google Shape;38;p22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0" name="Google Shape;40;p22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2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2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3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p23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" name="Google Shape;57;p23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p2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2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2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6" name="Google Shape;66;p2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2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2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2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2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4" name="Google Shape;74;p2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2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2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2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26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" name="Google Shape;83;p2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7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27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9" name="Google Shape;89;p27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0" name="Google Shape;90;p27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8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6" name="Google Shape;96;p2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7" name="Google Shape;97;p28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9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9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9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19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3.xml"/><Relationship Id="rId4" Type="http://schemas.openxmlformats.org/officeDocument/2006/relationships/chart" Target="../charts/chart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5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PID LINE FOLLOWER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49" name="Google Shape;149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PSEUDOCODE</a:t>
            </a:r>
            <a:endParaRPr/>
          </a:p>
        </p:txBody>
      </p:sp>
      <p:sp>
        <p:nvSpPr>
          <p:cNvPr id="329" name="Google Shape;329;p10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0838" lvl="0" marL="350838" rtl="0" algn="l">
              <a:spcBef>
                <a:spcPts val="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Take a new light sensor reading</a:t>
            </a:r>
            <a:endParaRPr/>
          </a:p>
          <a:p>
            <a:pPr indent="-350838" lvl="0" marL="350838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Compute the “error”</a:t>
            </a:r>
            <a:endParaRPr/>
          </a:p>
          <a:p>
            <a:pPr indent="-350838" lvl="0" marL="350838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Scale error to determine contribution to steering update (proportional control)</a:t>
            </a:r>
            <a:endParaRPr/>
          </a:p>
          <a:p>
            <a:pPr indent="-350838" lvl="0" marL="350838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Use error to update integral (sum of all past errors)</a:t>
            </a:r>
            <a:endParaRPr/>
          </a:p>
          <a:p>
            <a:pPr indent="-350838" lvl="0" marL="350838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Scale integral to determine contribution to steering update (integral control)</a:t>
            </a:r>
            <a:endParaRPr/>
          </a:p>
          <a:p>
            <a:pPr indent="-350838" lvl="0" marL="350838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Use error to update derivative (difference from last error)</a:t>
            </a:r>
            <a:endParaRPr/>
          </a:p>
          <a:p>
            <a:pPr indent="-350838" lvl="0" marL="350838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Scale derivative to determine contribution to steering update (derivative control)</a:t>
            </a:r>
            <a:endParaRPr/>
          </a:p>
          <a:p>
            <a:pPr indent="-350838" lvl="0" marL="350838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Combine P, I, and D feedback and steer robot</a:t>
            </a:r>
            <a:endParaRPr/>
          </a:p>
          <a:p>
            <a:pPr indent="-452057" lvl="0" marL="557213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None/>
            </a:pPr>
            <a:r>
              <a:t/>
            </a:r>
            <a:endParaRPr/>
          </a:p>
          <a:p>
            <a:pPr indent="-452057" lvl="0" marL="557213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p10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09/23/2020)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CODE - PROPORTIONAL</a:t>
            </a:r>
            <a:endParaRPr/>
          </a:p>
        </p:txBody>
      </p:sp>
      <p:sp>
        <p:nvSpPr>
          <p:cNvPr id="337" name="Google Shape;337;p11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This is the same as the proportional control code, and follows a Black-White edge (right side of a black line)</a:t>
            </a:r>
            <a:endParaRPr/>
          </a:p>
        </p:txBody>
      </p:sp>
      <p:sp>
        <p:nvSpPr>
          <p:cNvPr id="338" name="Google Shape;338;p11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11"/>
          <p:cNvSpPr txBox="1"/>
          <p:nvPr/>
        </p:nvSpPr>
        <p:spPr>
          <a:xfrm>
            <a:off x="1316000" y="2195525"/>
            <a:ext cx="48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Error = distance from line = target - reading</a:t>
            </a:r>
            <a:endParaRPr/>
          </a:p>
        </p:txBody>
      </p:sp>
      <p:sp>
        <p:nvSpPr>
          <p:cNvPr id="340" name="Google Shape;340;p11"/>
          <p:cNvSpPr txBox="1"/>
          <p:nvPr/>
        </p:nvSpPr>
        <p:spPr>
          <a:xfrm>
            <a:off x="674295" y="4505396"/>
            <a:ext cx="76223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Correction (P_fix) = Error scaled by proportional constant (K</a:t>
            </a:r>
            <a:r>
              <a:rPr baseline="-25000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= 0.5</a:t>
            </a:r>
            <a:endParaRPr/>
          </a:p>
        </p:txBody>
      </p:sp>
      <p:sp>
        <p:nvSpPr>
          <p:cNvPr id="341" name="Google Shape;341;p11"/>
          <p:cNvSpPr txBox="1"/>
          <p:nvPr/>
        </p:nvSpPr>
        <p:spPr>
          <a:xfrm>
            <a:off x="1477924" y="3034975"/>
            <a:ext cx="63051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= </a:t>
            </a:r>
            <a:r>
              <a:rPr b="0" i="0" lang="en-US" sz="18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color_sensor.reflection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port.A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P_fix = error * </a:t>
            </a:r>
            <a:r>
              <a:rPr b="0" lang="en-US" sz="18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11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09/23/2020)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CODE - INTEGRAL</a:t>
            </a:r>
            <a:endParaRPr/>
          </a:p>
        </p:txBody>
      </p:sp>
      <p:sp>
        <p:nvSpPr>
          <p:cNvPr id="348" name="Google Shape;348;p12"/>
          <p:cNvSpPr txBox="1"/>
          <p:nvPr>
            <p:ph idx="1" type="body"/>
          </p:nvPr>
        </p:nvSpPr>
        <p:spPr>
          <a:xfrm>
            <a:off x="268250" y="1463693"/>
            <a:ext cx="8238707" cy="144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This section calculates the integral. It adds the current error to a variable that has the sum of all the previous errors.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 scaling constant is usually small since Integral can be large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349" name="Google Shape;349;p12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" name="Google Shape;350;p12"/>
          <p:cNvSpPr txBox="1"/>
          <p:nvPr/>
        </p:nvSpPr>
        <p:spPr>
          <a:xfrm>
            <a:off x="1486241" y="3139601"/>
            <a:ext cx="61249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Integral = sum of all past errors = last integral + newest error</a:t>
            </a:r>
            <a:endParaRPr/>
          </a:p>
        </p:txBody>
      </p:sp>
      <p:sp>
        <p:nvSpPr>
          <p:cNvPr id="351" name="Google Shape;351;p12"/>
          <p:cNvSpPr txBox="1"/>
          <p:nvPr/>
        </p:nvSpPr>
        <p:spPr>
          <a:xfrm>
            <a:off x="69656" y="5369507"/>
            <a:ext cx="85983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Correction (I_fix) = Integral scaled by proportional constant (K</a:t>
            </a:r>
            <a:r>
              <a:rPr baseline="-25000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= 0.001</a:t>
            </a:r>
            <a:endParaRPr/>
          </a:p>
        </p:txBody>
      </p:sp>
      <p:sp>
        <p:nvSpPr>
          <p:cNvPr id="352" name="Google Shape;352;p12"/>
          <p:cNvSpPr txBox="1"/>
          <p:nvPr/>
        </p:nvSpPr>
        <p:spPr>
          <a:xfrm>
            <a:off x="1605516" y="3742279"/>
            <a:ext cx="6425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integral = integral + error </a:t>
            </a:r>
            <a:r>
              <a:rPr b="0" lang="en-US" sz="1800">
                <a:solidFill>
                  <a:srgbClr val="00963E"/>
                </a:solidFill>
                <a:latin typeface="Consolas"/>
                <a:ea typeface="Consolas"/>
                <a:cs typeface="Consolas"/>
                <a:sym typeface="Consolas"/>
              </a:rPr>
              <a:t># or integral+=error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I_fix = integral * </a:t>
            </a:r>
            <a:r>
              <a:rPr b="0" lang="en-US" sz="18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0.001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12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09/23/2020)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CODE - DERIVATIVE</a:t>
            </a:r>
            <a:endParaRPr/>
          </a:p>
        </p:txBody>
      </p:sp>
      <p:sp>
        <p:nvSpPr>
          <p:cNvPr id="359" name="Google Shape;359;p13"/>
          <p:cNvSpPr txBox="1"/>
          <p:nvPr>
            <p:ph idx="1" type="body"/>
          </p:nvPr>
        </p:nvSpPr>
        <p:spPr>
          <a:xfrm>
            <a:off x="175260" y="1344519"/>
            <a:ext cx="8238707" cy="890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932"/>
              <a:buChar char="⬛"/>
            </a:pPr>
            <a:r>
              <a:rPr lang="en-US" sz="2100"/>
              <a:t>This section of code calculates the derivative. It subtracts the current error from the past error to find the change in error.</a:t>
            </a:r>
            <a:endParaRPr/>
          </a:p>
        </p:txBody>
      </p:sp>
      <p:sp>
        <p:nvSpPr>
          <p:cNvPr id="360" name="Google Shape;360;p13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13"/>
          <p:cNvSpPr txBox="1"/>
          <p:nvPr/>
        </p:nvSpPr>
        <p:spPr>
          <a:xfrm>
            <a:off x="1437828" y="2358555"/>
            <a:ext cx="62683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Derivative = rate of change of error = current error – last error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2" name="Google Shape;362;p13"/>
          <p:cNvSpPr txBox="1"/>
          <p:nvPr/>
        </p:nvSpPr>
        <p:spPr>
          <a:xfrm>
            <a:off x="846565" y="4763068"/>
            <a:ext cx="78964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Correction (D_fix) = Derivative scaled by proportional constant (K</a:t>
            </a:r>
            <a:r>
              <a:rPr baseline="-25000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= 1.0</a:t>
            </a:r>
            <a:endParaRPr/>
          </a:p>
        </p:txBody>
      </p:sp>
      <p:sp>
        <p:nvSpPr>
          <p:cNvPr id="363" name="Google Shape;363;p13"/>
          <p:cNvSpPr txBox="1"/>
          <p:nvPr/>
        </p:nvSpPr>
        <p:spPr>
          <a:xfrm>
            <a:off x="2262692" y="3232682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derivative = error - lastError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lastError = 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D_fix = derivative * </a:t>
            </a:r>
            <a:r>
              <a:rPr b="0" lang="en-US" sz="18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13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09/23/2020)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PUTTING IT ALL TOGETHER</a:t>
            </a:r>
            <a:endParaRPr/>
          </a:p>
        </p:txBody>
      </p:sp>
      <p:sp>
        <p:nvSpPr>
          <p:cNvPr id="370" name="Google Shape;370;p14"/>
          <p:cNvSpPr txBox="1"/>
          <p:nvPr>
            <p:ph idx="1" type="body"/>
          </p:nvPr>
        </p:nvSpPr>
        <p:spPr>
          <a:xfrm>
            <a:off x="324267" y="1341072"/>
            <a:ext cx="8238707" cy="1749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ct val="91999"/>
              <a:buChar char="⬛"/>
            </a:pPr>
            <a:r>
              <a:rPr lang="en-US"/>
              <a:t>Each of the components have already been scaled.  At this point we can simply add them together. </a:t>
            </a:r>
            <a:endParaRPr/>
          </a:p>
          <a:p>
            <a:pPr indent="-306000" lvl="0" marL="306000" rtl="0" algn="l">
              <a:spcBef>
                <a:spcPts val="933"/>
              </a:spcBef>
              <a:spcAft>
                <a:spcPts val="0"/>
              </a:spcAft>
              <a:buSzPct val="91999"/>
              <a:buChar char="⬛"/>
            </a:pPr>
            <a:r>
              <a:rPr lang="en-US"/>
              <a:t>Add the three fixes for P, I, and D together.  This will compute the final correction</a:t>
            </a:r>
            <a:endParaRPr/>
          </a:p>
          <a:p>
            <a:pPr indent="-306000" lvl="0" marL="306000" rtl="0" algn="l">
              <a:spcBef>
                <a:spcPts val="933"/>
              </a:spcBef>
              <a:spcAft>
                <a:spcPts val="0"/>
              </a:spcAft>
              <a:buSzPct val="91999"/>
              <a:buChar char="⬛"/>
            </a:pPr>
            <a:r>
              <a:rPr lang="en-US">
                <a:solidFill>
                  <a:srgbClr val="FF0000"/>
                </a:solidFill>
              </a:rPr>
              <a:t>NOTE</a:t>
            </a:r>
            <a:r>
              <a:rPr lang="en-US"/>
              <a:t>: Use the correction as steering after clamping it from -100 to 100 because SP3 does not appear to do it internally. i.e., it will accept values out of bounds (e.g. –250) and do unpredictable things.</a:t>
            </a:r>
            <a:endParaRPr/>
          </a:p>
        </p:txBody>
      </p:sp>
      <p:sp>
        <p:nvSpPr>
          <p:cNvPr id="371" name="Google Shape;371;p14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14"/>
          <p:cNvSpPr txBox="1"/>
          <p:nvPr/>
        </p:nvSpPr>
        <p:spPr>
          <a:xfrm>
            <a:off x="88409" y="3292272"/>
            <a:ext cx="90555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correction = min(100, max(-100, int(P_fix + I_fix + D_fix)))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motor_pair.move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correction, velocity = </a:t>
            </a:r>
            <a:r>
              <a:rPr b="0" i="0" lang="en-US" sz="18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4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09/23/2020)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FULL CODE</a:t>
            </a:r>
            <a:endParaRPr/>
          </a:p>
        </p:txBody>
      </p:sp>
      <p:sp>
        <p:nvSpPr>
          <p:cNvPr id="379" name="Google Shape;379;p15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p15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09/23/2020)</a:t>
            </a:r>
            <a:endParaRPr/>
          </a:p>
        </p:txBody>
      </p:sp>
      <p:sp>
        <p:nvSpPr>
          <p:cNvPr id="381" name="Google Shape;381;p15"/>
          <p:cNvSpPr txBox="1"/>
          <p:nvPr/>
        </p:nvSpPr>
        <p:spPr>
          <a:xfrm>
            <a:off x="137160" y="1045681"/>
            <a:ext cx="8784900" cy="5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b="0" i="0" lang="en-US" sz="115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motor, motor_pair, color_sensor, runloop, sys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5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Constants for Drive Base 1</a:t>
            </a:r>
            <a:endParaRPr b="0" i="0" sz="115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</a:t>
            </a:r>
            <a:r>
              <a:rPr b="0" i="0" lang="en-US" sz="115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port.C, port.D</a:t>
            </a:r>
            <a:r>
              <a:rPr b="0" i="0" lang="en-US" sz="115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15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5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Follow the right side of black line (Black-White edge).</a:t>
            </a:r>
            <a:endParaRPr b="0" i="0" sz="115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To follow a White-Black edge, change the error condition to (reflection - 50). </a:t>
            </a:r>
            <a:endParaRPr b="0" i="0" sz="115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5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pid_line_follow_forever</a:t>
            </a:r>
            <a:r>
              <a:rPr b="0" i="0" lang="en-US" sz="115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integral = </a:t>
            </a:r>
            <a:r>
              <a:rPr b="0" i="0" lang="en-US" sz="115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15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lastError = </a:t>
            </a:r>
            <a:r>
              <a:rPr b="0" i="0" lang="en-US" sz="115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15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while</a:t>
            </a: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5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15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115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 Compute the error. </a:t>
            </a:r>
            <a:endParaRPr sz="1150">
              <a:solidFill>
                <a:srgbClr val="00963E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= </a:t>
            </a:r>
            <a:r>
              <a:rPr b="0" i="0" lang="en-US" sz="115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color_sensor.reflection</a:t>
            </a:r>
            <a:r>
              <a:rPr b="0" i="0" lang="en-US" sz="115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port.A</a:t>
            </a:r>
            <a:r>
              <a:rPr b="0" i="0" lang="en-US" sz="115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15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P_fix = error * </a:t>
            </a:r>
            <a:r>
              <a:rPr b="0" i="0" lang="en-US" sz="115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 b="0" i="0" sz="115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integral = integral + 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I_fix = integral * </a:t>
            </a:r>
            <a:r>
              <a:rPr b="0" i="0" lang="en-US" sz="115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0.001</a:t>
            </a:r>
            <a:endParaRPr b="0" i="0" sz="115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derivative = error - lastError</a:t>
            </a:r>
            <a:endParaRPr b="0" i="0" sz="115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lastError = 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D_fix = derivative * </a:t>
            </a:r>
            <a:r>
              <a:rPr b="0" i="0" lang="en-US" sz="115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5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 clamp the correction from -100 to 100 because SP3 doesn’t seem to do it internally.</a:t>
            </a:r>
            <a:endParaRPr b="0" i="0" sz="115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correction = </a:t>
            </a:r>
            <a:r>
              <a:rPr b="0" i="0" lang="en-US" sz="115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115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15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15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115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15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-100</a:t>
            </a: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15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115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P_fix + I_fix + D_fix</a:t>
            </a:r>
            <a:r>
              <a:rPr b="0" i="0" lang="en-US" sz="115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)))</a:t>
            </a:r>
            <a:endParaRPr b="0" i="0" sz="115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 use the correction as the steering</a:t>
            </a:r>
            <a:endParaRPr b="0" i="0" sz="115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motor_pair.move</a:t>
            </a:r>
            <a:r>
              <a:rPr b="0" i="0" lang="en-US" sz="115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correction, velocity = </a:t>
            </a:r>
            <a:r>
              <a:rPr b="0" i="0" lang="en-US" sz="115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b="0" i="0" lang="en-US" sz="115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15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5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5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b="0" i="0" lang="en-US" sz="115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pid_line_follow_forever</a:t>
            </a:r>
            <a:r>
              <a:rPr b="0" i="0" lang="en-US" sz="115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15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b="0" i="0" lang="en-US" sz="115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1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sz="115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b="0" i="0" sz="115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KEY STEP: TUNING THE PID CONSTANTS</a:t>
            </a:r>
            <a:endParaRPr/>
          </a:p>
        </p:txBody>
      </p:sp>
      <p:sp>
        <p:nvSpPr>
          <p:cNvPr id="387" name="Google Shape;387;p16"/>
          <p:cNvSpPr txBox="1"/>
          <p:nvPr>
            <p:ph idx="1" type="body"/>
          </p:nvPr>
        </p:nvSpPr>
        <p:spPr>
          <a:xfrm>
            <a:off x="175260" y="1443513"/>
            <a:ext cx="8238707" cy="4217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518"/>
              <a:buChar char="⬛"/>
            </a:pPr>
            <a:r>
              <a:rPr lang="en-US" sz="1650"/>
              <a:t>The most common way to tune your PID constants is trial and error.</a:t>
            </a:r>
            <a:endParaRPr/>
          </a:p>
          <a:p>
            <a:pPr indent="-306000" lvl="0" marL="306000" rtl="0" algn="l">
              <a:spcBef>
                <a:spcPts val="930"/>
              </a:spcBef>
              <a:spcAft>
                <a:spcPts val="0"/>
              </a:spcAft>
              <a:buSzPts val="1518"/>
              <a:buChar char="⬛"/>
            </a:pPr>
            <a:r>
              <a:rPr lang="en-US" sz="1650"/>
              <a:t>This can take time. Here are some tips:</a:t>
            </a:r>
            <a:endParaRPr/>
          </a:p>
          <a:p>
            <a:pPr indent="-306000" lvl="1" marL="630000" rtl="0" algn="l">
              <a:spcBef>
                <a:spcPts val="915"/>
              </a:spcBef>
              <a:spcAft>
                <a:spcPts val="0"/>
              </a:spcAft>
              <a:buSzPts val="1449"/>
              <a:buChar char="⬛"/>
            </a:pPr>
            <a:r>
              <a:rPr lang="en-US" sz="1575"/>
              <a:t>Disable everything but the proportional part (set the other constants to zero). Adjust just the proportional constant until robot follows the line well.</a:t>
            </a:r>
            <a:endParaRPr/>
          </a:p>
          <a:p>
            <a:pPr indent="-306000" lvl="1" marL="630000" rtl="0" algn="l">
              <a:spcBef>
                <a:spcPts val="915"/>
              </a:spcBef>
              <a:spcAft>
                <a:spcPts val="0"/>
              </a:spcAft>
              <a:buSzPts val="1449"/>
              <a:buChar char="⬛"/>
            </a:pPr>
            <a:r>
              <a:rPr lang="en-US" sz="1575"/>
              <a:t>Then, enable the integral and adjust until it provides good performance on a range of lines.</a:t>
            </a:r>
            <a:endParaRPr/>
          </a:p>
          <a:p>
            <a:pPr indent="-306000" lvl="1" marL="630000" rtl="0" algn="l">
              <a:spcBef>
                <a:spcPts val="915"/>
              </a:spcBef>
              <a:spcAft>
                <a:spcPts val="0"/>
              </a:spcAft>
              <a:buSzPts val="1449"/>
              <a:buChar char="⬛"/>
            </a:pPr>
            <a:r>
              <a:rPr lang="en-US" sz="1575"/>
              <a:t>Finally, enable the derivative and adjust until you are satisfied with the line following.</a:t>
            </a:r>
            <a:endParaRPr/>
          </a:p>
          <a:p>
            <a:pPr indent="-306000" lvl="1" marL="630000" rtl="0" algn="l">
              <a:spcBef>
                <a:spcPts val="915"/>
              </a:spcBef>
              <a:spcAft>
                <a:spcPts val="0"/>
              </a:spcAft>
              <a:buSzPts val="1449"/>
              <a:buChar char="⬛"/>
            </a:pPr>
            <a:r>
              <a:rPr lang="en-US" sz="1575"/>
              <a:t>When enabling each segment, here are some good numbers to start with for the constants:</a:t>
            </a:r>
            <a:endParaRPr/>
          </a:p>
          <a:p>
            <a:pPr indent="-270000" lvl="2" marL="900000" rtl="0" algn="l">
              <a:spcBef>
                <a:spcPts val="900"/>
              </a:spcBef>
              <a:spcAft>
                <a:spcPts val="0"/>
              </a:spcAft>
              <a:buSzPts val="1380"/>
              <a:buChar char="⬛"/>
            </a:pPr>
            <a:r>
              <a:rPr lang="en-US" sz="1500"/>
              <a:t>P: 1.0 adjust by ±0.5 initially and ±0.1 for fine tuning</a:t>
            </a:r>
            <a:endParaRPr/>
          </a:p>
          <a:p>
            <a:pPr indent="-270000" lvl="2" marL="900000" rtl="0" algn="l">
              <a:spcBef>
                <a:spcPts val="900"/>
              </a:spcBef>
              <a:spcAft>
                <a:spcPts val="0"/>
              </a:spcAft>
              <a:buSzPts val="1380"/>
              <a:buChar char="⬛"/>
            </a:pPr>
            <a:r>
              <a:rPr lang="en-US" sz="1500"/>
              <a:t>I: 0.05 adjust by ±0.01 initially and ±0.005 for fine tuning</a:t>
            </a:r>
            <a:endParaRPr/>
          </a:p>
          <a:p>
            <a:pPr indent="-270000" lvl="2" marL="900000" rtl="0" algn="l">
              <a:spcBef>
                <a:spcPts val="900"/>
              </a:spcBef>
              <a:spcAft>
                <a:spcPts val="0"/>
              </a:spcAft>
              <a:buSzPts val="1380"/>
              <a:buChar char="⬛"/>
            </a:pPr>
            <a:r>
              <a:rPr lang="en-US" sz="1500"/>
              <a:t>D: 1.0 adjust by ±0.5 initially and ±0.1 for fine tuning</a:t>
            </a:r>
            <a:endParaRPr/>
          </a:p>
        </p:txBody>
      </p:sp>
      <p:sp>
        <p:nvSpPr>
          <p:cNvPr id="388" name="Google Shape;388;p16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p16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09/23/2020)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/>
          <p:nvPr>
            <p:ph idx="1" type="body"/>
          </p:nvPr>
        </p:nvSpPr>
        <p:spPr>
          <a:xfrm>
            <a:off x="811019" y="1651741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24"/>
              <a:buNone/>
            </a:pPr>
            <a:r>
              <a:rPr lang="en-US"/>
              <a:t>Proportional</a:t>
            </a:r>
            <a:endParaRPr/>
          </a:p>
        </p:txBody>
      </p:sp>
      <p:sp>
        <p:nvSpPr>
          <p:cNvPr id="395" name="Google Shape;395;p17"/>
          <p:cNvSpPr txBox="1"/>
          <p:nvPr>
            <p:ph idx="2" type="body"/>
          </p:nvPr>
        </p:nvSpPr>
        <p:spPr>
          <a:xfrm>
            <a:off x="504992" y="2349789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Uses the “P” in PID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Makes proportional turns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Works well on both straight and curved lines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Good for intermediate to advanced teams - need to know math blocks</a:t>
            </a:r>
            <a:endParaRPr/>
          </a:p>
        </p:txBody>
      </p:sp>
      <p:sp>
        <p:nvSpPr>
          <p:cNvPr id="396" name="Google Shape;396;p17"/>
          <p:cNvSpPr txBox="1"/>
          <p:nvPr>
            <p:ph idx="3" type="body"/>
          </p:nvPr>
        </p:nvSpPr>
        <p:spPr>
          <a:xfrm>
            <a:off x="4893108" y="1651741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24"/>
              <a:buNone/>
            </a:pPr>
            <a:r>
              <a:rPr lang="en-US"/>
              <a:t>PID</a:t>
            </a:r>
            <a:endParaRPr/>
          </a:p>
        </p:txBody>
      </p:sp>
      <p:sp>
        <p:nvSpPr>
          <p:cNvPr id="397" name="Google Shape;397;p17"/>
          <p:cNvSpPr txBox="1"/>
          <p:nvPr>
            <p:ph idx="4" type="body"/>
          </p:nvPr>
        </p:nvSpPr>
        <p:spPr>
          <a:xfrm>
            <a:off x="4587082" y="2349789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It is better than proportional control on a very curved line, as the robot adapts to the curviness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However, for FIRST LEGO League, which mostly has straight lines, proportional control can be sufficient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398" name="Google Shape;398;p1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1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EVALUATING LINE FOLLOWERS</a:t>
            </a:r>
            <a:endParaRPr/>
          </a:p>
        </p:txBody>
      </p:sp>
      <p:sp>
        <p:nvSpPr>
          <p:cNvPr id="400" name="Google Shape;400;p17"/>
          <p:cNvSpPr txBox="1"/>
          <p:nvPr>
            <p:ph idx="11" type="ftr"/>
          </p:nvPr>
        </p:nvSpPr>
        <p:spPr>
          <a:xfrm>
            <a:off x="172476" y="6321261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Copyright © 2020 Prime Lessons (primelessons.org) CC-BY-NC-SA.  (Last edit: 09/23/2020)</a:t>
            </a:r>
            <a:endParaRPr sz="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406" name="Google Shape;406;p18"/>
          <p:cNvSpPr txBox="1"/>
          <p:nvPr>
            <p:ph idx="1" type="body"/>
          </p:nvPr>
        </p:nvSpPr>
        <p:spPr>
          <a:xfrm>
            <a:off x="457200" y="1317983"/>
            <a:ext cx="8245474" cy="1145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This lesson was created by Sanjay Seshan and Arvind Seshan for Prime Lessons</a:t>
            </a:r>
            <a:endParaRPr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b="0" i="0" lang="en-US" sz="1600" u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Additional contributions by FLL Share &amp; Learn community members.</a:t>
            </a:r>
            <a:endParaRPr sz="1600"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More lessons are available at www.primelessons.org</a:t>
            </a:r>
            <a:endParaRPr/>
          </a:p>
        </p:txBody>
      </p:sp>
      <p:sp>
        <p:nvSpPr>
          <p:cNvPr id="407" name="Google Shape;407;p18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8" name="Google Shape;408;p18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409" name="Google Shape;409;p1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18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LESSON OBJECTIVES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the limitations of proportional control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what PID means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how to program PID and how to tune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56" name="Google Shape;156;p2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2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09/23/2020)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581193" y="1807301"/>
            <a:ext cx="2763586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What would a human do?</a:t>
            </a:r>
            <a:endParaRPr/>
          </a:p>
        </p:txBody>
      </p:sp>
      <p:sp>
        <p:nvSpPr>
          <p:cNvPr id="163" name="Google Shape;163;p3"/>
          <p:cNvSpPr txBox="1"/>
          <p:nvPr>
            <p:ph idx="2" type="body"/>
          </p:nvPr>
        </p:nvSpPr>
        <p:spPr>
          <a:xfrm>
            <a:off x="194703" y="2498563"/>
            <a:ext cx="3281534" cy="2678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/>
              <a:t>On line - go straight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On white - turn left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Moving across line - turn right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On white - turn left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Getting further from line - turn even more!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64" name="Google Shape;164;p3"/>
          <p:cNvSpPr txBox="1"/>
          <p:nvPr>
            <p:ph idx="3" type="body"/>
          </p:nvPr>
        </p:nvSpPr>
        <p:spPr>
          <a:xfrm>
            <a:off x="5216101" y="1807301"/>
            <a:ext cx="3354843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What would proportional control do?</a:t>
            </a:r>
            <a:endParaRPr/>
          </a:p>
        </p:txBody>
      </p:sp>
      <p:sp>
        <p:nvSpPr>
          <p:cNvPr id="165" name="Google Shape;165;p3"/>
          <p:cNvSpPr txBox="1"/>
          <p:nvPr>
            <p:ph idx="4" type="body"/>
          </p:nvPr>
        </p:nvSpPr>
        <p:spPr>
          <a:xfrm>
            <a:off x="5793005" y="2498563"/>
            <a:ext cx="3202154" cy="2678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lang="en-US"/>
              <a:t>On line - go straight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ct val="91999"/>
              <a:buNone/>
            </a:pPr>
            <a:r>
              <a:rPr lang="en-US"/>
              <a:t>On white - turn left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ct val="91999"/>
              <a:buNone/>
            </a:pPr>
            <a:r>
              <a:rPr b="1" lang="en-US">
                <a:solidFill>
                  <a:srgbClr val="FF0000"/>
                </a:solidFill>
              </a:rPr>
              <a:t>Moving across line - go straight!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ct val="91999"/>
              <a:buNone/>
            </a:pPr>
            <a:r>
              <a:rPr lang="en-US"/>
              <a:t>On white - turn left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ct val="91999"/>
              <a:buNone/>
            </a:pPr>
            <a:r>
              <a:rPr b="1" lang="en-US">
                <a:solidFill>
                  <a:srgbClr val="FF0000"/>
                </a:solidFill>
              </a:rPr>
              <a:t>Getting further from line - turn left the same amount!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  <p:sp>
        <p:nvSpPr>
          <p:cNvPr id="166" name="Google Shape;166;p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WHEN DOES PROPORTIONAL CONTROL HAVE TROUBLE?</a:t>
            </a:r>
            <a:endParaRPr/>
          </a:p>
        </p:txBody>
      </p:sp>
      <p:sp>
        <p:nvSpPr>
          <p:cNvPr id="168" name="Google Shape;168;p3"/>
          <p:cNvSpPr/>
          <p:nvPr/>
        </p:nvSpPr>
        <p:spPr>
          <a:xfrm>
            <a:off x="4794220" y="4250930"/>
            <a:ext cx="385209" cy="147579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1328906" y="2775198"/>
            <a:ext cx="3656317" cy="3142063"/>
          </a:xfrm>
          <a:prstGeom prst="arc">
            <a:avLst>
              <a:gd fmla="val 16199999" name="adj1"/>
              <a:gd fmla="val 0" name="adj2"/>
            </a:avLst>
          </a:prstGeom>
          <a:noFill/>
          <a:ln cap="flat" cmpd="sng" w="393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5550912" y="3616383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1" name="Google Shape;171;p3"/>
          <p:cNvGrpSpPr/>
          <p:nvPr/>
        </p:nvGrpSpPr>
        <p:grpSpPr>
          <a:xfrm>
            <a:off x="5059723" y="3700254"/>
            <a:ext cx="495419" cy="592948"/>
            <a:chOff x="6310708" y="2223671"/>
            <a:chExt cx="809489" cy="898563"/>
          </a:xfrm>
        </p:grpSpPr>
        <p:sp>
          <p:nvSpPr>
            <p:cNvPr id="172" name="Google Shape;172;p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629348" y="2877878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3"/>
          <p:cNvGrpSpPr/>
          <p:nvPr/>
        </p:nvGrpSpPr>
        <p:grpSpPr>
          <a:xfrm rot="-1800000">
            <a:off x="4834474" y="2982891"/>
            <a:ext cx="495419" cy="592948"/>
            <a:chOff x="6310708" y="2223671"/>
            <a:chExt cx="809489" cy="898563"/>
          </a:xfrm>
        </p:grpSpPr>
        <p:sp>
          <p:nvSpPr>
            <p:cNvPr id="177" name="Google Shape;177;p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628429" y="2880232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3"/>
          <p:cNvGrpSpPr/>
          <p:nvPr/>
        </p:nvGrpSpPr>
        <p:grpSpPr>
          <a:xfrm rot="-2652773">
            <a:off x="4350939" y="2266329"/>
            <a:ext cx="495419" cy="592948"/>
            <a:chOff x="6310708" y="2223671"/>
            <a:chExt cx="809489" cy="898563"/>
          </a:xfrm>
        </p:grpSpPr>
        <p:sp>
          <p:nvSpPr>
            <p:cNvPr id="182" name="Google Shape;182;p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623341" y="2872617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3"/>
          <p:cNvSpPr txBox="1"/>
          <p:nvPr/>
        </p:nvSpPr>
        <p:spPr>
          <a:xfrm>
            <a:off x="5941017" y="5318789"/>
            <a:ext cx="18647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LIGHT READING = </a:t>
            </a:r>
            <a:endParaRPr/>
          </a:p>
        </p:txBody>
      </p:sp>
      <p:sp>
        <p:nvSpPr>
          <p:cNvPr id="187" name="Google Shape;187;p3"/>
          <p:cNvSpPr txBox="1"/>
          <p:nvPr/>
        </p:nvSpPr>
        <p:spPr>
          <a:xfrm>
            <a:off x="7749885" y="5294674"/>
            <a:ext cx="15817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50%</a:t>
            </a:r>
            <a:endParaRPr/>
          </a:p>
        </p:txBody>
      </p:sp>
      <p:sp>
        <p:nvSpPr>
          <p:cNvPr id="188" name="Google Shape;188;p3"/>
          <p:cNvSpPr txBox="1"/>
          <p:nvPr/>
        </p:nvSpPr>
        <p:spPr>
          <a:xfrm>
            <a:off x="7749885" y="5303643"/>
            <a:ext cx="8765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100%</a:t>
            </a:r>
            <a:endParaRPr/>
          </a:p>
        </p:txBody>
      </p:sp>
      <p:sp>
        <p:nvSpPr>
          <p:cNvPr id="189" name="Google Shape;189;p3"/>
          <p:cNvSpPr txBox="1"/>
          <p:nvPr/>
        </p:nvSpPr>
        <p:spPr>
          <a:xfrm>
            <a:off x="78161" y="1103408"/>
            <a:ext cx="80169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Note: the following few slides are animated. Use PowerPoint presentation mode to view them</a:t>
            </a:r>
            <a:endParaRPr/>
          </a:p>
        </p:txBody>
      </p:sp>
      <p:grpSp>
        <p:nvGrpSpPr>
          <p:cNvPr id="190" name="Google Shape;190;p3"/>
          <p:cNvGrpSpPr/>
          <p:nvPr/>
        </p:nvGrpSpPr>
        <p:grpSpPr>
          <a:xfrm>
            <a:off x="4855198" y="4918749"/>
            <a:ext cx="495419" cy="592948"/>
            <a:chOff x="6310708" y="2223671"/>
            <a:chExt cx="809489" cy="898563"/>
          </a:xfrm>
        </p:grpSpPr>
        <p:sp>
          <p:nvSpPr>
            <p:cNvPr id="191" name="Google Shape;191;p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6621907" y="2878247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3"/>
          <p:cNvGrpSpPr/>
          <p:nvPr/>
        </p:nvGrpSpPr>
        <p:grpSpPr>
          <a:xfrm>
            <a:off x="5140948" y="4918749"/>
            <a:ext cx="495419" cy="592948"/>
            <a:chOff x="6310708" y="2223671"/>
            <a:chExt cx="809489" cy="898563"/>
          </a:xfrm>
        </p:grpSpPr>
        <p:sp>
          <p:nvSpPr>
            <p:cNvPr id="196" name="Google Shape;196;p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648097" y="2862025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3"/>
          <p:cNvGrpSpPr/>
          <p:nvPr/>
        </p:nvGrpSpPr>
        <p:grpSpPr>
          <a:xfrm rot="-1800000">
            <a:off x="4994416" y="4595762"/>
            <a:ext cx="495419" cy="592948"/>
            <a:chOff x="6310708" y="2223671"/>
            <a:chExt cx="809489" cy="898563"/>
          </a:xfrm>
        </p:grpSpPr>
        <p:sp>
          <p:nvSpPr>
            <p:cNvPr id="201" name="Google Shape;201;p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643222" y="2863106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3"/>
          <p:cNvSpPr txBox="1"/>
          <p:nvPr>
            <p:ph idx="11" type="ftr"/>
          </p:nvPr>
        </p:nvSpPr>
        <p:spPr>
          <a:xfrm>
            <a:off x="194703" y="6331418"/>
            <a:ext cx="71717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Copyright © 2020 Prime Lessons (primelessons.org) CC-BY-NC-SA.  (Last edit: 09/23/2020)</a:t>
            </a:r>
            <a:endParaRPr sz="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"/>
          <p:cNvSpPr/>
          <p:nvPr/>
        </p:nvSpPr>
        <p:spPr>
          <a:xfrm>
            <a:off x="2514410" y="2639556"/>
            <a:ext cx="1285254" cy="1126868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p4"/>
          <p:cNvSpPr txBox="1"/>
          <p:nvPr>
            <p:ph idx="1" type="body"/>
          </p:nvPr>
        </p:nvSpPr>
        <p:spPr>
          <a:xfrm>
            <a:off x="456587" y="1981773"/>
            <a:ext cx="27432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24"/>
              <a:buNone/>
            </a:pPr>
            <a:r>
              <a:rPr lang="en-US"/>
              <a:t>What would a human do?</a:t>
            </a:r>
            <a:endParaRPr/>
          </a:p>
        </p:txBody>
      </p:sp>
      <p:sp>
        <p:nvSpPr>
          <p:cNvPr id="212" name="Google Shape;212;p4"/>
          <p:cNvSpPr txBox="1"/>
          <p:nvPr>
            <p:ph idx="2" type="body"/>
          </p:nvPr>
        </p:nvSpPr>
        <p:spPr>
          <a:xfrm>
            <a:off x="438159" y="2291854"/>
            <a:ext cx="3162736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/>
              <a:t>Turning left/on line 🡪 turn right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Getting further from line 🡪 turn even more!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213" name="Google Shape;213;p4"/>
          <p:cNvSpPr txBox="1"/>
          <p:nvPr>
            <p:ph idx="3" type="body"/>
          </p:nvPr>
        </p:nvSpPr>
        <p:spPr>
          <a:xfrm>
            <a:off x="5040954" y="1976986"/>
            <a:ext cx="382625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24"/>
              <a:buNone/>
            </a:pPr>
            <a:r>
              <a:rPr lang="en-US"/>
              <a:t>What would proportional control do?</a:t>
            </a:r>
            <a:endParaRPr/>
          </a:p>
        </p:txBody>
      </p:sp>
      <p:sp>
        <p:nvSpPr>
          <p:cNvPr id="214" name="Google Shape;214;p4"/>
          <p:cNvSpPr txBox="1"/>
          <p:nvPr>
            <p:ph idx="4" type="body"/>
          </p:nvPr>
        </p:nvSpPr>
        <p:spPr>
          <a:xfrm>
            <a:off x="5620822" y="2542764"/>
            <a:ext cx="3103833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US">
                <a:solidFill>
                  <a:srgbClr val="FF0000"/>
                </a:solidFill>
              </a:rPr>
              <a:t>Turning left/on line 🡪 go straight!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en-US">
                <a:solidFill>
                  <a:srgbClr val="FF0000"/>
                </a:solidFill>
              </a:rPr>
              <a:t>Getting further from line 🡪 turn left the same amount!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215" name="Google Shape;215;p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HOW CAN WE FIX PROPORTIONAL CONTROL?</a:t>
            </a:r>
            <a:endParaRPr/>
          </a:p>
        </p:txBody>
      </p:sp>
      <p:sp>
        <p:nvSpPr>
          <p:cNvPr id="217" name="Google Shape;217;p4"/>
          <p:cNvSpPr/>
          <p:nvPr/>
        </p:nvSpPr>
        <p:spPr>
          <a:xfrm>
            <a:off x="4526878" y="4634286"/>
            <a:ext cx="422556" cy="15758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"/>
          <p:cNvSpPr/>
          <p:nvPr/>
        </p:nvSpPr>
        <p:spPr>
          <a:xfrm>
            <a:off x="1076234" y="3258624"/>
            <a:ext cx="3656317" cy="3142063"/>
          </a:xfrm>
          <a:prstGeom prst="arc">
            <a:avLst>
              <a:gd fmla="val 16199999" name="adj1"/>
              <a:gd fmla="val 0" name="adj2"/>
            </a:avLst>
          </a:prstGeom>
          <a:noFill/>
          <a:ln cap="flat" cmpd="sng" w="393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19" name="Google Shape;219;p4"/>
          <p:cNvGrpSpPr/>
          <p:nvPr/>
        </p:nvGrpSpPr>
        <p:grpSpPr>
          <a:xfrm rot="-1800000">
            <a:off x="4741744" y="5079188"/>
            <a:ext cx="495419" cy="592948"/>
            <a:chOff x="6310708" y="2223671"/>
            <a:chExt cx="809489" cy="898563"/>
          </a:xfrm>
        </p:grpSpPr>
        <p:sp>
          <p:nvSpPr>
            <p:cNvPr id="220" name="Google Shape;220;p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6649056" y="2885157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4"/>
          <p:cNvSpPr txBox="1"/>
          <p:nvPr/>
        </p:nvSpPr>
        <p:spPr>
          <a:xfrm>
            <a:off x="5298240" y="4099809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25" name="Google Shape;225;p4"/>
          <p:cNvGrpSpPr/>
          <p:nvPr/>
        </p:nvGrpSpPr>
        <p:grpSpPr>
          <a:xfrm>
            <a:off x="4807051" y="4183680"/>
            <a:ext cx="495419" cy="592948"/>
            <a:chOff x="6310708" y="2223671"/>
            <a:chExt cx="809489" cy="898563"/>
          </a:xfrm>
        </p:grpSpPr>
        <p:sp>
          <p:nvSpPr>
            <p:cNvPr id="226" name="Google Shape;226;p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6640452" y="2884388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4"/>
          <p:cNvGrpSpPr/>
          <p:nvPr/>
        </p:nvGrpSpPr>
        <p:grpSpPr>
          <a:xfrm rot="-1800000">
            <a:off x="4581802" y="3466317"/>
            <a:ext cx="495419" cy="592948"/>
            <a:chOff x="6310708" y="2223671"/>
            <a:chExt cx="809489" cy="898563"/>
          </a:xfrm>
        </p:grpSpPr>
        <p:sp>
          <p:nvSpPr>
            <p:cNvPr id="231" name="Google Shape;231;p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6631077" y="2891033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4"/>
          <p:cNvGrpSpPr/>
          <p:nvPr/>
        </p:nvGrpSpPr>
        <p:grpSpPr>
          <a:xfrm rot="-2652773">
            <a:off x="4098267" y="2749755"/>
            <a:ext cx="495419" cy="592948"/>
            <a:chOff x="6310708" y="2223671"/>
            <a:chExt cx="809489" cy="898563"/>
          </a:xfrm>
        </p:grpSpPr>
        <p:sp>
          <p:nvSpPr>
            <p:cNvPr id="236" name="Google Shape;236;p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6618514" y="2877886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4"/>
          <p:cNvSpPr/>
          <p:nvPr/>
        </p:nvSpPr>
        <p:spPr>
          <a:xfrm>
            <a:off x="456587" y="4608702"/>
            <a:ext cx="3166215" cy="647557"/>
          </a:xfrm>
          <a:prstGeom prst="rect">
            <a:avLst/>
          </a:prstGeom>
          <a:solidFill>
            <a:srgbClr val="FF0000"/>
          </a:solidFill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1. Predict what the next sensor reading will be</a:t>
            </a:r>
            <a:endParaRPr/>
          </a:p>
        </p:txBody>
      </p:sp>
      <p:sp>
        <p:nvSpPr>
          <p:cNvPr id="241" name="Google Shape;241;p4"/>
          <p:cNvSpPr/>
          <p:nvPr/>
        </p:nvSpPr>
        <p:spPr>
          <a:xfrm>
            <a:off x="5682777" y="4608702"/>
            <a:ext cx="3166215" cy="647557"/>
          </a:xfrm>
          <a:prstGeom prst="rect">
            <a:avLst/>
          </a:prstGeom>
          <a:solidFill>
            <a:srgbClr val="FF0000"/>
          </a:solidFill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2. Has past steering fixes helped reduce error?</a:t>
            </a:r>
            <a:endParaRPr/>
          </a:p>
        </p:txBody>
      </p:sp>
      <p:sp>
        <p:nvSpPr>
          <p:cNvPr id="242" name="Google Shape;242;p4"/>
          <p:cNvSpPr txBox="1"/>
          <p:nvPr>
            <p:ph idx="11" type="ftr"/>
          </p:nvPr>
        </p:nvSpPr>
        <p:spPr>
          <a:xfrm>
            <a:off x="181786" y="6335528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Copyright © 2020 Prime Lessons (primelessons.org) CC-BY-NC-SA.  (Last edit: 09/23/2020)</a:t>
            </a:r>
            <a:endParaRPr sz="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"/>
          <p:cNvSpPr/>
          <p:nvPr/>
        </p:nvSpPr>
        <p:spPr>
          <a:xfrm>
            <a:off x="2045760" y="2439126"/>
            <a:ext cx="1285254" cy="881985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8" name="Google Shape;248;p5"/>
          <p:cNvSpPr txBox="1"/>
          <p:nvPr>
            <p:ph idx="2" type="body"/>
          </p:nvPr>
        </p:nvSpPr>
        <p:spPr>
          <a:xfrm>
            <a:off x="1550" y="2187778"/>
            <a:ext cx="3297000" cy="3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en-US"/>
              <a:t>If readings are: 75, 65, 55 - what do you think the next reading will be?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/>
              <a:t>What if the readings were 57, 56, 55…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en-US"/>
              <a:t>What information did you use to guess?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en-US"/>
              <a:t>Derivative - the rate at which a value is changing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9" name="Google Shape;249;p5"/>
          <p:cNvSpPr txBox="1"/>
          <p:nvPr>
            <p:ph idx="4" type="body"/>
          </p:nvPr>
        </p:nvSpPr>
        <p:spPr>
          <a:xfrm>
            <a:off x="4948414" y="2029539"/>
            <a:ext cx="4059631" cy="4577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en-US"/>
              <a:t>When the correction is working well, what does error readings look like?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/>
              <a:t>+5, -6, +4 -3….  i.e. bouncing around 0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en-US"/>
              <a:t>When steering is not working, what does error look like?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/>
              <a:t>+5, +5, +6, +5… i.e. always on one side of 0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en-US"/>
              <a:t>How can we detect this easily? 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/>
              <a:t>Hint: look at the sum of all past errors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en-US"/>
              <a:t>What is an ideal value for this sum? What does it mean if the sum is large?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en-US"/>
              <a:t>Integral - the “sum” of values</a:t>
            </a:r>
            <a:endParaRPr/>
          </a:p>
        </p:txBody>
      </p:sp>
      <p:sp>
        <p:nvSpPr>
          <p:cNvPr id="250" name="Google Shape;250;p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INTEGRALS AND DERIVATIVES</a:t>
            </a:r>
            <a:endParaRPr/>
          </a:p>
        </p:txBody>
      </p:sp>
      <p:sp>
        <p:nvSpPr>
          <p:cNvPr id="252" name="Google Shape;252;p5"/>
          <p:cNvSpPr/>
          <p:nvPr/>
        </p:nvSpPr>
        <p:spPr>
          <a:xfrm>
            <a:off x="4212391" y="4490369"/>
            <a:ext cx="393192" cy="13601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"/>
          <p:cNvSpPr/>
          <p:nvPr/>
        </p:nvSpPr>
        <p:spPr>
          <a:xfrm>
            <a:off x="751370" y="2919582"/>
            <a:ext cx="3656317" cy="3142063"/>
          </a:xfrm>
          <a:prstGeom prst="arc">
            <a:avLst>
              <a:gd fmla="val 16199999" name="adj1"/>
              <a:gd fmla="val 0" name="adj2"/>
            </a:avLst>
          </a:prstGeom>
          <a:noFill/>
          <a:ln cap="flat" cmpd="sng" w="393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54" name="Google Shape;254;p5"/>
          <p:cNvGrpSpPr/>
          <p:nvPr/>
        </p:nvGrpSpPr>
        <p:grpSpPr>
          <a:xfrm rot="-1800000">
            <a:off x="4416880" y="4740146"/>
            <a:ext cx="495419" cy="592948"/>
            <a:chOff x="6310708" y="2223671"/>
            <a:chExt cx="809489" cy="898563"/>
          </a:xfrm>
        </p:grpSpPr>
        <p:sp>
          <p:nvSpPr>
            <p:cNvPr id="255" name="Google Shape;255;p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631514" y="2890332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p5"/>
          <p:cNvSpPr txBox="1"/>
          <p:nvPr/>
        </p:nvSpPr>
        <p:spPr>
          <a:xfrm>
            <a:off x="5085163" y="323807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60" name="Google Shape;260;p5"/>
          <p:cNvGrpSpPr/>
          <p:nvPr/>
        </p:nvGrpSpPr>
        <p:grpSpPr>
          <a:xfrm>
            <a:off x="4482187" y="3844638"/>
            <a:ext cx="495419" cy="592948"/>
            <a:chOff x="6310708" y="2223671"/>
            <a:chExt cx="809489" cy="898563"/>
          </a:xfrm>
        </p:grpSpPr>
        <p:sp>
          <p:nvSpPr>
            <p:cNvPr id="261" name="Google Shape;261;p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617704" y="2850182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5"/>
          <p:cNvGrpSpPr/>
          <p:nvPr/>
        </p:nvGrpSpPr>
        <p:grpSpPr>
          <a:xfrm rot="-1800000">
            <a:off x="4256938" y="3127275"/>
            <a:ext cx="495419" cy="592948"/>
            <a:chOff x="6310708" y="2223671"/>
            <a:chExt cx="809489" cy="898563"/>
          </a:xfrm>
        </p:grpSpPr>
        <p:sp>
          <p:nvSpPr>
            <p:cNvPr id="266" name="Google Shape;266;p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621455" y="2871031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5"/>
          <p:cNvGrpSpPr/>
          <p:nvPr/>
        </p:nvGrpSpPr>
        <p:grpSpPr>
          <a:xfrm rot="-2652773">
            <a:off x="3773403" y="2410713"/>
            <a:ext cx="495419" cy="592948"/>
            <a:chOff x="6310708" y="2223671"/>
            <a:chExt cx="809489" cy="898563"/>
          </a:xfrm>
        </p:grpSpPr>
        <p:sp>
          <p:nvSpPr>
            <p:cNvPr id="271" name="Google Shape;271;p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EA9B7B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B5B49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6629465" y="2881000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5"/>
          <p:cNvSpPr/>
          <p:nvPr/>
        </p:nvSpPr>
        <p:spPr>
          <a:xfrm>
            <a:off x="168001" y="1371595"/>
            <a:ext cx="3755517" cy="647557"/>
          </a:xfrm>
          <a:prstGeom prst="rect">
            <a:avLst/>
          </a:prstGeom>
          <a:solidFill>
            <a:srgbClr val="FF0000"/>
          </a:solidFill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1. Predict what the next sensor reading will be?</a:t>
            </a:r>
            <a:endParaRPr/>
          </a:p>
        </p:txBody>
      </p:sp>
      <p:sp>
        <p:nvSpPr>
          <p:cNvPr id="276" name="Google Shape;276;p5"/>
          <p:cNvSpPr/>
          <p:nvPr/>
        </p:nvSpPr>
        <p:spPr>
          <a:xfrm>
            <a:off x="5205262" y="1371595"/>
            <a:ext cx="3755517" cy="647557"/>
          </a:xfrm>
          <a:prstGeom prst="rect">
            <a:avLst/>
          </a:prstGeom>
          <a:solidFill>
            <a:srgbClr val="FF0000"/>
          </a:solidFill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2. Have past steering fixes helped reduce error?</a:t>
            </a:r>
            <a:endParaRPr/>
          </a:p>
        </p:txBody>
      </p:sp>
      <p:sp>
        <p:nvSpPr>
          <p:cNvPr id="277" name="Google Shape;277;p5"/>
          <p:cNvSpPr txBox="1"/>
          <p:nvPr>
            <p:ph idx="11" type="ftr"/>
          </p:nvPr>
        </p:nvSpPr>
        <p:spPr>
          <a:xfrm>
            <a:off x="166511" y="6313897"/>
            <a:ext cx="7514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Copyright © 2020 Prime Lessons (primelessons.org) CC-BY-NC-SA.  (Last edit: 09/23/2020)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WHAT IS PID?   </a:t>
            </a:r>
            <a:endParaRPr/>
          </a:p>
        </p:txBody>
      </p:sp>
      <p:sp>
        <p:nvSpPr>
          <p:cNvPr id="283" name="Google Shape;283;p6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b="1" lang="en-US" u="sng">
                <a:solidFill>
                  <a:srgbClr val="FF0000"/>
                </a:solidFill>
              </a:rPr>
              <a:t>P</a:t>
            </a:r>
            <a:r>
              <a:rPr lang="en-US"/>
              <a:t>roportional [Error] : How bad is the situation now?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b="1" lang="en-US" u="sng">
                <a:solidFill>
                  <a:srgbClr val="FF0000"/>
                </a:solidFill>
              </a:rPr>
              <a:t>I</a:t>
            </a:r>
            <a:r>
              <a:rPr lang="en-US"/>
              <a:t>ntegral : Have my past fixes helped fix things?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b="1" lang="en-US" u="sng">
                <a:solidFill>
                  <a:srgbClr val="FF0000"/>
                </a:solidFill>
              </a:rPr>
              <a:t>D</a:t>
            </a:r>
            <a:r>
              <a:rPr lang="en-US"/>
              <a:t>erivative : How is the situation changing?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PID control : combine the error, integral and derivative values to decide how to steer the robot</a:t>
            </a:r>
            <a:endParaRPr/>
          </a:p>
        </p:txBody>
      </p:sp>
      <p:sp>
        <p:nvSpPr>
          <p:cNvPr id="284" name="Google Shape;284;p6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6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09/23/2020)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ERROR</a:t>
            </a:r>
            <a:endParaRPr/>
          </a:p>
        </p:txBody>
      </p:sp>
      <p:sp>
        <p:nvSpPr>
          <p:cNvPr id="291" name="Google Shape;291;p7"/>
          <p:cNvSpPr txBox="1"/>
          <p:nvPr>
            <p:ph idx="1" type="body"/>
          </p:nvPr>
        </p:nvSpPr>
        <p:spPr>
          <a:xfrm>
            <a:off x="300280" y="1624877"/>
            <a:ext cx="8628255" cy="1036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Solid line represents what you have seen, dotted line is the future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At time 20, you see light reading = 40 and error = -10 (red </a:t>
            </a: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/>
              <a:t>)</a:t>
            </a:r>
            <a:endParaRPr/>
          </a:p>
        </p:txBody>
      </p:sp>
      <p:sp>
        <p:nvSpPr>
          <p:cNvPr id="292" name="Google Shape;292;p7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93" name="Google Shape;293;p7"/>
          <p:cNvGraphicFramePr/>
          <p:nvPr/>
        </p:nvGraphicFramePr>
        <p:xfrm>
          <a:off x="5013487" y="3097530"/>
          <a:ext cx="3771900" cy="246888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294" name="Google Shape;294;p7"/>
          <p:cNvSpPr/>
          <p:nvPr/>
        </p:nvSpPr>
        <p:spPr>
          <a:xfrm>
            <a:off x="4199692" y="4095231"/>
            <a:ext cx="728663" cy="5572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95" name="Google Shape;295;p7"/>
          <p:cNvGraphicFramePr/>
          <p:nvPr/>
        </p:nvGraphicFramePr>
        <p:xfrm>
          <a:off x="448091" y="3097530"/>
          <a:ext cx="3771900" cy="2468880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296" name="Google Shape;296;p7"/>
          <p:cNvSpPr txBox="1"/>
          <p:nvPr/>
        </p:nvSpPr>
        <p:spPr>
          <a:xfrm>
            <a:off x="4091075" y="3608439"/>
            <a:ext cx="933269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Subtract </a:t>
            </a:r>
            <a:b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target (50)</a:t>
            </a:r>
            <a:endParaRPr/>
          </a:p>
        </p:txBody>
      </p:sp>
      <p:cxnSp>
        <p:nvCxnSpPr>
          <p:cNvPr id="297" name="Google Shape;297;p7"/>
          <p:cNvCxnSpPr/>
          <p:nvPr/>
        </p:nvCxnSpPr>
        <p:spPr>
          <a:xfrm>
            <a:off x="5459834" y="4581820"/>
            <a:ext cx="3088265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7"/>
          <p:cNvCxnSpPr/>
          <p:nvPr/>
        </p:nvCxnSpPr>
        <p:spPr>
          <a:xfrm>
            <a:off x="913199" y="4581820"/>
            <a:ext cx="30629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p7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09/23/2020)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INTEGRAL</a:t>
            </a:r>
            <a:endParaRPr/>
          </a:p>
        </p:txBody>
      </p:sp>
      <p:sp>
        <p:nvSpPr>
          <p:cNvPr id="305" name="Google Shape;305;p8"/>
          <p:cNvSpPr txBox="1"/>
          <p:nvPr>
            <p:ph idx="1" type="body"/>
          </p:nvPr>
        </p:nvSpPr>
        <p:spPr>
          <a:xfrm>
            <a:off x="448092" y="1986439"/>
            <a:ext cx="3883277" cy="3264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Looks at past history of line follower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Sum of past error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Like area under the curve in graph (integral)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Green = positive area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Red = negative area</a:t>
            </a:r>
            <a:endParaRPr/>
          </a:p>
        </p:txBody>
      </p:sp>
      <p:sp>
        <p:nvSpPr>
          <p:cNvPr id="306" name="Google Shape;306;p8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07" name="Google Shape;307;p8"/>
          <p:cNvGraphicFramePr/>
          <p:nvPr/>
        </p:nvGraphicFramePr>
        <p:xfrm>
          <a:off x="4260273" y="1880935"/>
          <a:ext cx="4114800" cy="1822856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308" name="Google Shape;308;p8"/>
          <p:cNvGraphicFramePr/>
          <p:nvPr/>
        </p:nvGraphicFramePr>
        <p:xfrm>
          <a:off x="4260273" y="3603431"/>
          <a:ext cx="4114800" cy="2318600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309" name="Google Shape;309;p8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09/23/2020)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9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DERIVATIVE</a:t>
            </a:r>
            <a:endParaRPr/>
          </a:p>
        </p:txBody>
      </p:sp>
      <p:sp>
        <p:nvSpPr>
          <p:cNvPr id="315" name="Google Shape;315;p9"/>
          <p:cNvSpPr txBox="1"/>
          <p:nvPr>
            <p:ph idx="1" type="body"/>
          </p:nvPr>
        </p:nvSpPr>
        <p:spPr>
          <a:xfrm>
            <a:off x="448092" y="1986439"/>
            <a:ext cx="4210619" cy="3264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How quickly is position changing?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Predicts where the robot will be in the immediate future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Same as how fast is error changing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Can be measured using tangent line to measurements: derivative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Approximated using two nearby points on graph</a:t>
            </a:r>
            <a:endParaRPr/>
          </a:p>
        </p:txBody>
      </p:sp>
      <p:sp>
        <p:nvSpPr>
          <p:cNvPr id="316" name="Google Shape;316;p9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17" name="Google Shape;317;p9"/>
          <p:cNvGraphicFramePr/>
          <p:nvPr/>
        </p:nvGraphicFramePr>
        <p:xfrm>
          <a:off x="4658710" y="1986439"/>
          <a:ext cx="4287044" cy="1899962"/>
        </p:xfrm>
        <a:graphic>
          <a:graphicData uri="http://schemas.openxmlformats.org/drawingml/2006/chart">
            <c:chart r:id="rId3"/>
          </a:graphicData>
        </a:graphic>
      </p:graphicFrame>
      <p:cxnSp>
        <p:nvCxnSpPr>
          <p:cNvPr id="318" name="Google Shape;318;p9"/>
          <p:cNvCxnSpPr/>
          <p:nvPr/>
        </p:nvCxnSpPr>
        <p:spPr>
          <a:xfrm flipH="1" rot="10800000">
            <a:off x="6324600" y="2945643"/>
            <a:ext cx="2147807" cy="483358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9" name="Google Shape;319;p9"/>
          <p:cNvSpPr txBox="1"/>
          <p:nvPr/>
        </p:nvSpPr>
        <p:spPr>
          <a:xfrm>
            <a:off x="7500585" y="2420125"/>
            <a:ext cx="1023806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Tangent line</a:t>
            </a:r>
            <a:endParaRPr/>
          </a:p>
        </p:txBody>
      </p:sp>
      <p:sp>
        <p:nvSpPr>
          <p:cNvPr id="320" name="Google Shape;320;p9"/>
          <p:cNvSpPr/>
          <p:nvPr/>
        </p:nvSpPr>
        <p:spPr>
          <a:xfrm>
            <a:off x="7065101" y="3231295"/>
            <a:ext cx="48006" cy="48006"/>
          </a:xfrm>
          <a:prstGeom prst="ellipse">
            <a:avLst/>
          </a:prstGeom>
          <a:solidFill>
            <a:srgbClr val="FF0000"/>
          </a:solidFill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1" name="Google Shape;321;p9"/>
          <p:cNvSpPr/>
          <p:nvPr/>
        </p:nvSpPr>
        <p:spPr>
          <a:xfrm>
            <a:off x="6903767" y="3255298"/>
            <a:ext cx="48006" cy="48006"/>
          </a:xfrm>
          <a:prstGeom prst="ellipse">
            <a:avLst/>
          </a:prstGeom>
          <a:solidFill>
            <a:srgbClr val="FF0000"/>
          </a:solidFill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322" name="Google Shape;322;p9"/>
          <p:cNvGraphicFramePr/>
          <p:nvPr/>
        </p:nvGraphicFramePr>
        <p:xfrm>
          <a:off x="4658711" y="3886401"/>
          <a:ext cx="4286250" cy="1899962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323" name="Google Shape;323;p9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09/23/2020)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