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Helvetica Neue"/>
      <p:regular r:id="rId22"/>
      <p:bold r:id="rId23"/>
      <p:italic r:id="rId24"/>
      <p:boldItalic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i0rvl9SBh/RxLGMNbmJ4a8HII9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regular.fntdata"/><Relationship Id="rId21" Type="http://schemas.openxmlformats.org/officeDocument/2006/relationships/slide" Target="slides/slide16.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regular.fntdata"/><Relationship Id="rId25" Type="http://schemas.openxmlformats.org/officeDocument/2006/relationships/font" Target="fonts/HelveticaNeue-boldItalic.fntdata"/><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8"/>
          <p:cNvSpPr/>
          <p:nvPr/>
        </p:nvSpPr>
        <p:spPr>
          <a:xfrm>
            <a:off x="182241" y="2579003"/>
            <a:ext cx="8787652" cy="24685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8"/>
          <p:cNvSpPr txBox="1"/>
          <p:nvPr>
            <p:ph type="ctrTitle"/>
          </p:nvPr>
        </p:nvSpPr>
        <p:spPr>
          <a:xfrm>
            <a:off x="242754" y="2676578"/>
            <a:ext cx="8528356"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600"/>
              <a:buFont typeface="Gill Sans"/>
              <a:buNone/>
              <a:defRPr sz="36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 type="subTitle"/>
          </p:nvPr>
        </p:nvSpPr>
        <p:spPr>
          <a:xfrm>
            <a:off x="316712" y="4176248"/>
            <a:ext cx="5741894"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rgbClr val="0EAE9F"/>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3" name="Google Shape;23;p18"/>
          <p:cNvSpPr txBox="1"/>
          <p:nvPr/>
        </p:nvSpPr>
        <p:spPr>
          <a:xfrm>
            <a:off x="4808377" y="357846"/>
            <a:ext cx="4161516" cy="50948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spcBef>
                <a:spcPts val="0"/>
              </a:spcBef>
              <a:spcAft>
                <a:spcPts val="0"/>
              </a:spcAft>
              <a:buClr>
                <a:schemeClr val="accent2"/>
              </a:buClr>
              <a:buSzPct val="92000"/>
              <a:buFont typeface="Noto Sans Symbols"/>
              <a:buNone/>
            </a:pPr>
            <a:r>
              <a:rPr lang="en-US" sz="3200">
                <a:solidFill>
                  <a:schemeClr val="dk2"/>
                </a:solidFill>
                <a:latin typeface="Gill Sans"/>
                <a:ea typeface="Gill Sans"/>
                <a:cs typeface="Gill Sans"/>
                <a:sym typeface="Gill Sans"/>
              </a:rPr>
              <a:t>PRIME LESSONS</a:t>
            </a:r>
            <a:endParaRPr/>
          </a:p>
        </p:txBody>
      </p:sp>
      <p:sp>
        <p:nvSpPr>
          <p:cNvPr id="24" name="Google Shape;24;p18"/>
          <p:cNvSpPr txBox="1"/>
          <p:nvPr/>
        </p:nvSpPr>
        <p:spPr>
          <a:xfrm>
            <a:off x="6331000" y="685891"/>
            <a:ext cx="244011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ill Sans"/>
              <a:buNone/>
            </a:pPr>
            <a:r>
              <a:rPr lang="en-US" sz="1400">
                <a:solidFill>
                  <a:schemeClr val="dk1"/>
                </a:solidFill>
                <a:latin typeface="Gill Sans"/>
                <a:ea typeface="Gill Sans"/>
                <a:cs typeface="Gill Sans"/>
                <a:sym typeface="Gill Sans"/>
              </a:rPr>
              <a:t>By the Makers of EV3Lessons</a:t>
            </a:r>
            <a:endParaRPr/>
          </a:p>
        </p:txBody>
      </p:sp>
      <p:pic>
        <p:nvPicPr>
          <p:cNvPr descr="A picture containing application&#10;&#10;Description automatically generated" id="25" name="Google Shape;25;p18"/>
          <p:cNvPicPr preferRelativeResize="0"/>
          <p:nvPr/>
        </p:nvPicPr>
        <p:blipFill rotWithShape="1">
          <a:blip r:embed="rId2">
            <a:alphaModFix/>
          </a:blip>
          <a:srcRect b="0" l="0" r="0" t="0"/>
          <a:stretch/>
        </p:blipFill>
        <p:spPr>
          <a:xfrm>
            <a:off x="7612649" y="993668"/>
            <a:ext cx="1158461" cy="1158461"/>
          </a:xfrm>
          <a:prstGeom prst="rect">
            <a:avLst/>
          </a:prstGeom>
          <a:noFill/>
          <a:ln>
            <a:noFill/>
          </a:ln>
        </p:spPr>
      </p:pic>
      <p:pic>
        <p:nvPicPr>
          <p:cNvPr descr="Shape, square&#10;&#10;Description automatically generated" id="26" name="Google Shape;26;p18"/>
          <p:cNvPicPr preferRelativeResize="0"/>
          <p:nvPr/>
        </p:nvPicPr>
        <p:blipFill rotWithShape="1">
          <a:blip r:embed="rId3">
            <a:alphaModFix/>
          </a:blip>
          <a:srcRect b="0" l="0" r="0" t="0"/>
          <a:stretch/>
        </p:blipFill>
        <p:spPr>
          <a:xfrm>
            <a:off x="6399647" y="993669"/>
            <a:ext cx="1158461" cy="1158461"/>
          </a:xfrm>
          <a:prstGeom prst="rect">
            <a:avLst/>
          </a:prstGeom>
          <a:noFill/>
          <a:ln>
            <a:noFill/>
          </a:ln>
        </p:spPr>
      </p:pic>
      <p:sp>
        <p:nvSpPr>
          <p:cNvPr id="27" name="Google Shape;27;p18"/>
          <p:cNvSpPr txBox="1"/>
          <p:nvPr/>
        </p:nvSpPr>
        <p:spPr>
          <a:xfrm>
            <a:off x="4808377" y="357846"/>
            <a:ext cx="4161516" cy="50948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spcBef>
                <a:spcPts val="0"/>
              </a:spcBef>
              <a:spcAft>
                <a:spcPts val="0"/>
              </a:spcAft>
              <a:buClr>
                <a:schemeClr val="accent2"/>
              </a:buClr>
              <a:buSzPct val="92000"/>
              <a:buFont typeface="Noto Sans Symbols"/>
              <a:buNone/>
            </a:pPr>
            <a:r>
              <a:rPr lang="en-US" sz="3200">
                <a:solidFill>
                  <a:schemeClr val="dk2"/>
                </a:solidFill>
                <a:latin typeface="Gill Sans"/>
                <a:ea typeface="Gill Sans"/>
                <a:cs typeface="Gill Sans"/>
                <a:sym typeface="Gill Sans"/>
              </a:rPr>
              <a:t>PRIME LESSONS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27"/>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7"/>
          <p:cNvSpPr txBox="1"/>
          <p:nvPr>
            <p:ph type="title"/>
          </p:nvPr>
        </p:nvSpPr>
        <p:spPr>
          <a:xfrm>
            <a:off x="143289" y="270616"/>
            <a:ext cx="8834991" cy="69757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 type="body"/>
          </p:nvPr>
        </p:nvSpPr>
        <p:spPr>
          <a:xfrm rot="5400000">
            <a:off x="2148873" y="-946320"/>
            <a:ext cx="4823824" cy="883499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3" name="Google Shape;103;p27"/>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4" name="Google Shape;104;p27"/>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8"/>
          <p:cNvSpPr/>
          <p:nvPr/>
        </p:nvSpPr>
        <p:spPr>
          <a:xfrm>
            <a:off x="6629400" y="599725"/>
            <a:ext cx="2057399"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8"/>
          <p:cNvSpPr txBox="1"/>
          <p:nvPr>
            <p:ph type="title"/>
          </p:nvPr>
        </p:nvSpPr>
        <p:spPr>
          <a:xfrm rot="5400000">
            <a:off x="4789425" y="2515700"/>
            <a:ext cx="5183073" cy="150312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idx="1" type="body"/>
          </p:nvPr>
        </p:nvSpPr>
        <p:spPr>
          <a:xfrm rot="5400000">
            <a:off x="950760" y="306157"/>
            <a:ext cx="5183073" cy="592220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0" name="Google Shape;110;p28"/>
          <p:cNvSpPr txBox="1"/>
          <p:nvPr>
            <p:ph idx="10" type="dt"/>
          </p:nvPr>
        </p:nvSpPr>
        <p:spPr>
          <a:xfrm>
            <a:off x="6745255" y="5956136"/>
            <a:ext cx="947672"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1" name="Google Shape;111;p28"/>
          <p:cNvSpPr txBox="1"/>
          <p:nvPr>
            <p:ph idx="11" type="ftr"/>
          </p:nvPr>
        </p:nvSpPr>
        <p:spPr>
          <a:xfrm>
            <a:off x="581192" y="5951810"/>
            <a:ext cx="5922209"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8"/>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13" name="Shape 113"/>
        <p:cNvGrpSpPr/>
        <p:nvPr/>
      </p:nvGrpSpPr>
      <p:grpSpPr>
        <a:xfrm>
          <a:off x="0" y="0"/>
          <a:ext cx="0" cy="0"/>
          <a:chOff x="0" y="0"/>
          <a:chExt cx="0" cy="0"/>
        </a:xfrm>
      </p:grpSpPr>
      <p:sp>
        <p:nvSpPr>
          <p:cNvPr id="114" name="Google Shape;114;p29"/>
          <p:cNvSpPr txBox="1"/>
          <p:nvPr>
            <p:ph idx="1" type="body"/>
          </p:nvPr>
        </p:nvSpPr>
        <p:spPr>
          <a:xfrm>
            <a:off x="142200" y="1174924"/>
            <a:ext cx="4185204"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5" name="Google Shape;115;p29"/>
          <p:cNvSpPr txBox="1"/>
          <p:nvPr>
            <p:ph idx="2" type="body"/>
          </p:nvPr>
        </p:nvSpPr>
        <p:spPr>
          <a:xfrm>
            <a:off x="4757752" y="1177439"/>
            <a:ext cx="4226411"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6" name="Google Shape;116;p29"/>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18" name="Google Shape;118;p29"/>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19" name="Google Shape;119;p29"/>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0" name="Google Shape;120;p29"/>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21" name="Shape 121"/>
        <p:cNvGrpSpPr/>
        <p:nvPr/>
      </p:nvGrpSpPr>
      <p:grpSpPr>
        <a:xfrm>
          <a:off x="0" y="0"/>
          <a:ext cx="0" cy="0"/>
          <a:chOff x="0" y="0"/>
          <a:chExt cx="0" cy="0"/>
        </a:xfrm>
      </p:grpSpPr>
      <p:sp>
        <p:nvSpPr>
          <p:cNvPr id="122" name="Google Shape;122;p30"/>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3" name="Google Shape;123;p30"/>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4" name="Google Shape;124;p30"/>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5" name="Google Shape;125;p30"/>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6" name="Google Shape;126;p30"/>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7" name="Google Shape;127;p30"/>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0"/>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9" name="Google Shape;129;p30"/>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0" name="Google Shape;130;p30"/>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31" name="Shape 131"/>
        <p:cNvGrpSpPr/>
        <p:nvPr/>
      </p:nvGrpSpPr>
      <p:grpSpPr>
        <a:xfrm>
          <a:off x="0" y="0"/>
          <a:ext cx="0" cy="0"/>
          <a:chOff x="0" y="0"/>
          <a:chExt cx="0" cy="0"/>
        </a:xfrm>
      </p:grpSpPr>
      <p:sp>
        <p:nvSpPr>
          <p:cNvPr id="132" name="Google Shape;132;p31"/>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1"/>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34" name="Google Shape;134;p31"/>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35" name="Google Shape;135;p31"/>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6" name="Google Shape;136;p31"/>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37" name="Shape 137"/>
        <p:cNvGrpSpPr/>
        <p:nvPr/>
      </p:nvGrpSpPr>
      <p:grpSpPr>
        <a:xfrm>
          <a:off x="0" y="0"/>
          <a:ext cx="0" cy="0"/>
          <a:chOff x="0" y="0"/>
          <a:chExt cx="0" cy="0"/>
        </a:xfrm>
      </p:grpSpPr>
      <p:sp>
        <p:nvSpPr>
          <p:cNvPr id="138" name="Google Shape;138;p32"/>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9" name="Google Shape;139;p3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2"/>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41" name="Google Shape;141;p32"/>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42" name="Google Shape;142;p32"/>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9"/>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 name="Google Shape;30;p19"/>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19"/>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4" name="Google Shape;34;p19"/>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35" name="Google Shape;35;p19"/>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0"/>
          <p:cNvSpPr/>
          <p:nvPr/>
        </p:nvSpPr>
        <p:spPr>
          <a:xfrm>
            <a:off x="452646" y="5141973"/>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0"/>
          <p:cNvSpPr txBox="1"/>
          <p:nvPr>
            <p:ph type="title"/>
          </p:nvPr>
        </p:nvSpPr>
        <p:spPr>
          <a:xfrm>
            <a:off x="581193" y="3036573"/>
            <a:ext cx="7989751"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 type="body"/>
          </p:nvPr>
        </p:nvSpPr>
        <p:spPr>
          <a:xfrm>
            <a:off x="581193" y="4541417"/>
            <a:ext cx="7989751"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20"/>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1" name="Google Shape;41;p20"/>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20"/>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 name="Google Shape;44;p20"/>
          <p:cNvSpPr txBox="1"/>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
        <p:nvSpPr>
          <p:cNvPr id="45" name="Google Shape;45;p20"/>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 name="Google Shape;46;p20"/>
          <p:cNvSpPr txBox="1"/>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sp>
        <p:nvSpPr>
          <p:cNvPr id="48" name="Google Shape;48;p21"/>
          <p:cNvSpPr txBox="1"/>
          <p:nvPr>
            <p:ph idx="1" type="body"/>
          </p:nvPr>
        </p:nvSpPr>
        <p:spPr>
          <a:xfrm>
            <a:off x="142200" y="1174924"/>
            <a:ext cx="4185204"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21"/>
          <p:cNvSpPr txBox="1"/>
          <p:nvPr>
            <p:ph idx="2" type="body"/>
          </p:nvPr>
        </p:nvSpPr>
        <p:spPr>
          <a:xfrm>
            <a:off x="4757752" y="1177439"/>
            <a:ext cx="4226411"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21"/>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2" name="Google Shape;52;p21"/>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53" name="Google Shape;53;p21"/>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21"/>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5" name="Google Shape;55;p21"/>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56" name="Google Shape;56;p21"/>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7" name="Shape 57"/>
        <p:cNvGrpSpPr/>
        <p:nvPr/>
      </p:nvGrpSpPr>
      <p:grpSpPr>
        <a:xfrm>
          <a:off x="0" y="0"/>
          <a:ext cx="0" cy="0"/>
          <a:chOff x="0" y="0"/>
          <a:chExt cx="0" cy="0"/>
        </a:xfrm>
      </p:grpSpPr>
      <p:sp>
        <p:nvSpPr>
          <p:cNvPr id="58" name="Google Shape;58;p22"/>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9" name="Google Shape;59;p22"/>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0" name="Google Shape;60;p22"/>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1" name="Google Shape;61;p22"/>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2" name="Google Shape;62;p22"/>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3" name="Google Shape;63;p22"/>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22"/>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6" name="Google Shape;66;p2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8" name="Shape 68"/>
        <p:cNvGrpSpPr/>
        <p:nvPr/>
      </p:nvGrpSpPr>
      <p:grpSpPr>
        <a:xfrm>
          <a:off x="0" y="0"/>
          <a:ext cx="0" cy="0"/>
          <a:chOff x="0" y="0"/>
          <a:chExt cx="0" cy="0"/>
        </a:xfrm>
      </p:grpSpPr>
      <p:sp>
        <p:nvSpPr>
          <p:cNvPr id="69" name="Google Shape;69;p23"/>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1" name="Google Shape;71;p23"/>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72" name="Google Shape;72;p23"/>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3" name="Google Shape;73;p2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4" name="Google Shape;74;p23"/>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75" name="Google Shape;75;p23"/>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6" name="Shape 76"/>
        <p:cNvGrpSpPr/>
        <p:nvPr/>
      </p:nvGrpSpPr>
      <p:grpSpPr>
        <a:xfrm>
          <a:off x="0" y="0"/>
          <a:ext cx="0" cy="0"/>
          <a:chOff x="0" y="0"/>
          <a:chExt cx="0" cy="0"/>
        </a:xfrm>
      </p:grpSpPr>
      <p:sp>
        <p:nvSpPr>
          <p:cNvPr id="77" name="Google Shape;77;p2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8" name="Google Shape;78;p2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0" name="Google Shape;80;p24"/>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81" name="Google Shape;81;p24"/>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83" name="Google Shape;83;p24"/>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25"/>
          <p:cNvSpPr/>
          <p:nvPr/>
        </p:nvSpPr>
        <p:spPr>
          <a:xfrm>
            <a:off x="452646" y="5141973"/>
            <a:ext cx="8238707"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5"/>
          <p:cNvSpPr txBox="1"/>
          <p:nvPr>
            <p:ph type="title"/>
          </p:nvPr>
        </p:nvSpPr>
        <p:spPr>
          <a:xfrm>
            <a:off x="581352" y="5262296"/>
            <a:ext cx="353662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4E4E4"/>
              </a:buClr>
              <a:buSzPts val="2000"/>
              <a:buFont typeface="Gill Sans"/>
              <a:buNone/>
              <a:defRPr b="0" sz="2000">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 type="body"/>
          </p:nvPr>
        </p:nvSpPr>
        <p:spPr>
          <a:xfrm>
            <a:off x="446399" y="601200"/>
            <a:ext cx="824040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88" name="Google Shape;88;p25"/>
          <p:cNvSpPr txBox="1"/>
          <p:nvPr>
            <p:ph idx="2" type="body"/>
          </p:nvPr>
        </p:nvSpPr>
        <p:spPr>
          <a:xfrm>
            <a:off x="4305617" y="5262295"/>
            <a:ext cx="426532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89" name="Google Shape;89;p25"/>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0" name="Google Shape;90;p25"/>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26"/>
          <p:cNvSpPr txBox="1"/>
          <p:nvPr>
            <p:ph type="title"/>
          </p:nvPr>
        </p:nvSpPr>
        <p:spPr>
          <a:xfrm>
            <a:off x="581192" y="4693389"/>
            <a:ext cx="798975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p:nvPr>
            <p:ph idx="2" type="pic"/>
          </p:nvPr>
        </p:nvSpPr>
        <p:spPr>
          <a:xfrm>
            <a:off x="448093" y="599725"/>
            <a:ext cx="8238706" cy="3557252"/>
          </a:xfrm>
          <a:prstGeom prst="rect">
            <a:avLst/>
          </a:prstGeom>
          <a:noFill/>
          <a:ln>
            <a:noFill/>
          </a:ln>
        </p:spPr>
      </p:sp>
      <p:sp>
        <p:nvSpPr>
          <p:cNvPr id="95" name="Google Shape;95;p26"/>
          <p:cNvSpPr txBox="1"/>
          <p:nvPr>
            <p:ph idx="1" type="body"/>
          </p:nvPr>
        </p:nvSpPr>
        <p:spPr>
          <a:xfrm>
            <a:off x="581192" y="5260126"/>
            <a:ext cx="7989752" cy="598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6" name="Google Shape;96;p26"/>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7" name="Google Shape;97;p26"/>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143289" y="270616"/>
            <a:ext cx="8834991" cy="697573"/>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7"/>
          <p:cNvSpPr txBox="1"/>
          <p:nvPr>
            <p:ph idx="1" type="body"/>
          </p:nvPr>
        </p:nvSpPr>
        <p:spPr>
          <a:xfrm>
            <a:off x="143289" y="1059264"/>
            <a:ext cx="8834991" cy="4823824"/>
          </a:xfrm>
          <a:prstGeom prst="rect">
            <a:avLst/>
          </a:prstGeom>
          <a:noFill/>
          <a:ln>
            <a:noFill/>
          </a:ln>
        </p:spPr>
        <p:txBody>
          <a:bodyPr anchorCtr="0" anchor="t"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7"/>
          <p:cNvSpPr/>
          <p:nvPr/>
        </p:nvSpPr>
        <p:spPr>
          <a:xfrm>
            <a:off x="143290" y="111873"/>
            <a:ext cx="2926080" cy="108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p17"/>
          <p:cNvSpPr/>
          <p:nvPr/>
        </p:nvSpPr>
        <p:spPr>
          <a:xfrm>
            <a:off x="6052201" y="111873"/>
            <a:ext cx="2926080" cy="108000"/>
          </a:xfrm>
          <a:prstGeom prst="rect">
            <a:avLst/>
          </a:prstGeom>
          <a:solidFill>
            <a:srgbClr val="0EA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7"/>
          <p:cNvSpPr/>
          <p:nvPr/>
        </p:nvSpPr>
        <p:spPr>
          <a:xfrm>
            <a:off x="3097745" y="111873"/>
            <a:ext cx="2926080" cy="108000"/>
          </a:xfrm>
          <a:prstGeom prst="rect">
            <a:avLst/>
          </a:prstGeom>
          <a:solidFill>
            <a:srgbClr val="FFD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7"/>
          <p:cNvSpPr txBox="1"/>
          <p:nvPr>
            <p:ph idx="11" type="ftr"/>
          </p:nvPr>
        </p:nvSpPr>
        <p:spPr>
          <a:xfrm>
            <a:off x="88409" y="6266485"/>
            <a:ext cx="759983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7"/>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u="none">
                <a:solidFill>
                  <a:schemeClr val="dk1"/>
                </a:solidFill>
                <a:latin typeface="Gill Sans"/>
                <a:ea typeface="Gill Sans"/>
                <a:cs typeface="Gill Sans"/>
                <a:sym typeface="Gill Sans"/>
              </a:defRPr>
            </a:lvl1pPr>
            <a:lvl2pPr indent="0" lvl="1" marL="0" marR="0" rtl="0" algn="l">
              <a:spcBef>
                <a:spcPts val="0"/>
              </a:spcBef>
              <a:buNone/>
              <a:defRPr b="0" sz="1400" u="none">
                <a:solidFill>
                  <a:schemeClr val="dk1"/>
                </a:solidFill>
                <a:latin typeface="Gill Sans"/>
                <a:ea typeface="Gill Sans"/>
                <a:cs typeface="Gill Sans"/>
                <a:sym typeface="Gill Sans"/>
              </a:defRPr>
            </a:lvl2pPr>
            <a:lvl3pPr indent="0" lvl="2" marL="0" marR="0" rtl="0" algn="l">
              <a:spcBef>
                <a:spcPts val="0"/>
              </a:spcBef>
              <a:buNone/>
              <a:defRPr b="0" sz="1400" u="none">
                <a:solidFill>
                  <a:schemeClr val="dk1"/>
                </a:solidFill>
                <a:latin typeface="Gill Sans"/>
                <a:ea typeface="Gill Sans"/>
                <a:cs typeface="Gill Sans"/>
                <a:sym typeface="Gill Sans"/>
              </a:defRPr>
            </a:lvl3pPr>
            <a:lvl4pPr indent="0" lvl="3" marL="0" marR="0" rtl="0" algn="l">
              <a:spcBef>
                <a:spcPts val="0"/>
              </a:spcBef>
              <a:buNone/>
              <a:defRPr b="0" sz="1400" u="none">
                <a:solidFill>
                  <a:schemeClr val="dk1"/>
                </a:solidFill>
                <a:latin typeface="Gill Sans"/>
                <a:ea typeface="Gill Sans"/>
                <a:cs typeface="Gill Sans"/>
                <a:sym typeface="Gill Sans"/>
              </a:defRPr>
            </a:lvl4pPr>
            <a:lvl5pPr indent="0" lvl="4" marL="0" marR="0" rtl="0" algn="l">
              <a:spcBef>
                <a:spcPts val="0"/>
              </a:spcBef>
              <a:buNone/>
              <a:defRPr b="0" sz="1400" u="none">
                <a:solidFill>
                  <a:schemeClr val="dk1"/>
                </a:solidFill>
                <a:latin typeface="Gill Sans"/>
                <a:ea typeface="Gill Sans"/>
                <a:cs typeface="Gill Sans"/>
                <a:sym typeface="Gill Sans"/>
              </a:defRPr>
            </a:lvl5pPr>
            <a:lvl6pPr indent="0" lvl="5" marL="0" marR="0" rtl="0" algn="l">
              <a:spcBef>
                <a:spcPts val="0"/>
              </a:spcBef>
              <a:buNone/>
              <a:defRPr b="0" sz="1400" u="none">
                <a:solidFill>
                  <a:schemeClr val="dk1"/>
                </a:solidFill>
                <a:latin typeface="Gill Sans"/>
                <a:ea typeface="Gill Sans"/>
                <a:cs typeface="Gill Sans"/>
                <a:sym typeface="Gill Sans"/>
              </a:defRPr>
            </a:lvl6pPr>
            <a:lvl7pPr indent="0" lvl="6" marL="0" marR="0" rtl="0" algn="l">
              <a:spcBef>
                <a:spcPts val="0"/>
              </a:spcBef>
              <a:buNone/>
              <a:defRPr b="0" sz="1400" u="none">
                <a:solidFill>
                  <a:schemeClr val="dk1"/>
                </a:solidFill>
                <a:latin typeface="Gill Sans"/>
                <a:ea typeface="Gill Sans"/>
                <a:cs typeface="Gill Sans"/>
                <a:sym typeface="Gill Sans"/>
              </a:defRPr>
            </a:lvl7pPr>
            <a:lvl8pPr indent="0" lvl="7" marL="0" marR="0" rtl="0" algn="l">
              <a:spcBef>
                <a:spcPts val="0"/>
              </a:spcBef>
              <a:buNone/>
              <a:defRPr b="0" sz="1400" u="none">
                <a:solidFill>
                  <a:schemeClr val="dk1"/>
                </a:solidFill>
                <a:latin typeface="Gill Sans"/>
                <a:ea typeface="Gill Sans"/>
                <a:cs typeface="Gill Sans"/>
                <a:sym typeface="Gill Sans"/>
              </a:defRPr>
            </a:lvl8pPr>
            <a:lvl9pPr indent="0" lvl="8" marL="0" marR="0" rtl="0" algn="l">
              <a:spcBef>
                <a:spcPts val="0"/>
              </a:spcBef>
              <a:buNone/>
              <a:defRPr b="0" sz="1400" u="non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7" name="Google Shape;17;p17"/>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18" name="Google Shape;18;p17"/>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creativecommons.org/licenses/by-nc-sa/4.0/"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42754" y="2676578"/>
            <a:ext cx="8528356" cy="1504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600"/>
              <a:buFont typeface="Gill Sans"/>
              <a:buNone/>
            </a:pPr>
            <a:r>
              <a:rPr lang="en-US"/>
              <a:t>MORE ACCURATE TURNS</a:t>
            </a:r>
            <a:endParaRPr/>
          </a:p>
        </p:txBody>
      </p:sp>
      <p:sp>
        <p:nvSpPr>
          <p:cNvPr id="148" name="Google Shape;148;p1"/>
          <p:cNvSpPr txBox="1"/>
          <p:nvPr>
            <p:ph idx="1" type="subTitle"/>
          </p:nvPr>
        </p:nvSpPr>
        <p:spPr>
          <a:xfrm>
            <a:off x="316712" y="4176248"/>
            <a:ext cx="5741894" cy="590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n-US"/>
              <a:t>BY SANJAY AND ARVIND SESHAN</a:t>
            </a:r>
            <a:endParaRPr/>
          </a:p>
        </p:txBody>
      </p:sp>
      <p:sp>
        <p:nvSpPr>
          <p:cNvPr id="149" name="Google Shape;149;p1"/>
          <p:cNvSpPr/>
          <p:nvPr/>
        </p:nvSpPr>
        <p:spPr>
          <a:xfrm>
            <a:off x="2621721" y="5901635"/>
            <a:ext cx="3900558" cy="331304"/>
          </a:xfrm>
          <a:prstGeom prst="roundRect">
            <a:avLst>
              <a:gd fmla="val 16667" name="adj"/>
            </a:avLst>
          </a:prstGeom>
          <a:solidFill>
            <a:srgbClr val="FF0000"/>
          </a:solidFill>
          <a:ln cap="rnd" cmpd="sng" w="222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This lesson uses SPIKE 3 software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 SPIN: SOLUTION PAGE 2 OF 2</a:t>
            </a:r>
            <a:endParaRPr/>
          </a:p>
        </p:txBody>
      </p:sp>
      <p:sp>
        <p:nvSpPr>
          <p:cNvPr id="232" name="Google Shape;232;p10"/>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233" name="Google Shape;233;p10"/>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4" name="Google Shape;234;p10"/>
          <p:cNvSpPr txBox="1"/>
          <p:nvPr/>
        </p:nvSpPr>
        <p:spPr>
          <a:xfrm>
            <a:off x="88409" y="1185933"/>
            <a:ext cx="8918431"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async</a:t>
            </a:r>
            <a:r>
              <a:rPr b="0" i="0" lang="en-US" sz="1800" u="none" strike="noStrike">
                <a:solidFill>
                  <a:srgbClr val="000000"/>
                </a:solidFill>
                <a:latin typeface="Arial"/>
                <a:ea typeface="Arial"/>
                <a:cs typeface="Arial"/>
                <a:sym typeface="Arial"/>
              </a:rPr>
              <a:t> </a:t>
            </a:r>
            <a:r>
              <a:rPr b="0" i="0" lang="en-US" sz="1800" u="none" strike="noStrike">
                <a:solidFill>
                  <a:srgbClr val="0078CC"/>
                </a:solidFill>
                <a:latin typeface="Arial"/>
                <a:ea typeface="Arial"/>
                <a:cs typeface="Arial"/>
                <a:sym typeface="Arial"/>
              </a:rPr>
              <a:t>def</a:t>
            </a:r>
            <a:r>
              <a:rPr b="0" i="0" lang="en-US" sz="1800" u="none" strike="noStrike">
                <a:solidFill>
                  <a:srgbClr val="000000"/>
                </a:solidFill>
                <a:latin typeface="Arial"/>
                <a:ea typeface="Arial"/>
                <a:cs typeface="Arial"/>
                <a:sym typeface="Arial"/>
              </a:rPr>
              <a:t> main</a:t>
            </a:r>
            <a:r>
              <a:rPr b="0" i="0" lang="en-US" sz="1800" u="none" strike="noStrike">
                <a:solidFill>
                  <a:srgbClr val="00877B"/>
                </a:solidFill>
                <a:latin typeface="Arial"/>
                <a:ea typeface="Arial"/>
                <a:cs typeface="Arial"/>
                <a:sym typeface="Arial"/>
              </a:rPr>
              <a:t>()</a:t>
            </a:r>
            <a:r>
              <a:rPr b="0" i="0" lang="en-US" sz="18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800" u="none" strike="noStrike">
                <a:solidFill>
                  <a:srgbClr val="00963E"/>
                </a:solidFill>
                <a:latin typeface="Arial"/>
                <a:ea typeface="Arial"/>
                <a:cs typeface="Arial"/>
                <a:sym typeface="Arial"/>
              </a:rPr>
              <a:t>    # Spin 720 clockwise with speed 200</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    await</a:t>
            </a:r>
            <a:r>
              <a:rPr b="0" i="0" lang="en-US" sz="1800" u="none" strike="noStrike">
                <a:solidFill>
                  <a:srgbClr val="000000"/>
                </a:solidFill>
                <a:latin typeface="Arial"/>
                <a:ea typeface="Arial"/>
                <a:cs typeface="Arial"/>
                <a:sym typeface="Arial"/>
              </a:rPr>
              <a:t> spin_turn</a:t>
            </a:r>
            <a:r>
              <a:rPr b="0" i="0" lang="en-US" sz="1800" u="none" strike="noStrike">
                <a:solidFill>
                  <a:srgbClr val="00877B"/>
                </a:solidFill>
                <a:latin typeface="Arial"/>
                <a:ea typeface="Arial"/>
                <a:cs typeface="Arial"/>
                <a:sym typeface="Arial"/>
              </a:rPr>
              <a:t>(</a:t>
            </a:r>
            <a:r>
              <a:rPr b="0" i="0" lang="en-US" sz="1800" u="none" strike="noStrike">
                <a:solidFill>
                  <a:srgbClr val="FF7D00"/>
                </a:solidFill>
                <a:latin typeface="Arial"/>
                <a:ea typeface="Arial"/>
                <a:cs typeface="Arial"/>
                <a:sym typeface="Arial"/>
              </a:rPr>
              <a:t>720</a:t>
            </a:r>
            <a:r>
              <a:rPr b="0" i="0" lang="en-US" sz="1800" u="none" strike="noStrike">
                <a:solidFill>
                  <a:srgbClr val="000000"/>
                </a:solidFill>
                <a:latin typeface="Arial"/>
                <a:ea typeface="Arial"/>
                <a:cs typeface="Arial"/>
                <a:sym typeface="Arial"/>
              </a:rPr>
              <a:t>, </a:t>
            </a:r>
            <a:r>
              <a:rPr b="0" i="0" lang="en-US" sz="1800" u="none" strike="noStrike">
                <a:solidFill>
                  <a:srgbClr val="FF7D00"/>
                </a:solidFill>
                <a:latin typeface="Arial"/>
                <a:ea typeface="Arial"/>
                <a:cs typeface="Arial"/>
                <a:sym typeface="Arial"/>
              </a:rPr>
              <a:t>200</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    await</a:t>
            </a:r>
            <a:r>
              <a:rPr b="0" i="0" lang="en-US" sz="1800" u="none" strike="noStrike">
                <a:solidFill>
                  <a:srgbClr val="000000"/>
                </a:solidFill>
                <a:latin typeface="Arial"/>
                <a:ea typeface="Arial"/>
                <a:cs typeface="Arial"/>
                <a:sym typeface="Arial"/>
              </a:rPr>
              <a:t> runloop.sleep_ms</a:t>
            </a:r>
            <a:r>
              <a:rPr b="0" i="0" lang="en-US" sz="1800" u="none" strike="noStrike">
                <a:solidFill>
                  <a:srgbClr val="00877B"/>
                </a:solidFill>
                <a:latin typeface="Arial"/>
                <a:ea typeface="Arial"/>
                <a:cs typeface="Arial"/>
                <a:sym typeface="Arial"/>
              </a:rPr>
              <a:t>(</a:t>
            </a:r>
            <a:r>
              <a:rPr b="0" i="0" lang="en-US" sz="1800" u="none" strike="noStrike">
                <a:solidFill>
                  <a:srgbClr val="FF7D00"/>
                </a:solidFill>
                <a:latin typeface="Arial"/>
                <a:ea typeface="Arial"/>
                <a:cs typeface="Arial"/>
                <a:sym typeface="Arial"/>
              </a:rPr>
              <a:t>1000</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963E"/>
                </a:solidFill>
                <a:latin typeface="Arial"/>
                <a:ea typeface="Arial"/>
                <a:cs typeface="Arial"/>
                <a:sym typeface="Arial"/>
              </a:rPr>
              <a:t>    # Spin 180 counterclockwise with speed 200</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    await</a:t>
            </a:r>
            <a:r>
              <a:rPr b="0" i="0" lang="en-US" sz="1800" u="none" strike="noStrike">
                <a:solidFill>
                  <a:srgbClr val="000000"/>
                </a:solidFill>
                <a:latin typeface="Arial"/>
                <a:ea typeface="Arial"/>
                <a:cs typeface="Arial"/>
                <a:sym typeface="Arial"/>
              </a:rPr>
              <a:t> spin_turn</a:t>
            </a:r>
            <a:r>
              <a:rPr b="0" i="0" lang="en-US" sz="1800" u="none" strike="noStrike">
                <a:solidFill>
                  <a:srgbClr val="00877B"/>
                </a:solidFill>
                <a:latin typeface="Arial"/>
                <a:ea typeface="Arial"/>
                <a:cs typeface="Arial"/>
                <a:sym typeface="Arial"/>
              </a:rPr>
              <a:t>(</a:t>
            </a:r>
            <a:r>
              <a:rPr b="0" i="0" lang="en-US" sz="1800" u="none" strike="noStrike">
                <a:solidFill>
                  <a:srgbClr val="FF7D00"/>
                </a:solidFill>
                <a:latin typeface="Arial"/>
                <a:ea typeface="Arial"/>
                <a:cs typeface="Arial"/>
                <a:sym typeface="Arial"/>
              </a:rPr>
              <a:t>-180</a:t>
            </a:r>
            <a:r>
              <a:rPr b="0" i="0" lang="en-US" sz="1800" u="none" strike="noStrike">
                <a:solidFill>
                  <a:srgbClr val="000000"/>
                </a:solidFill>
                <a:latin typeface="Arial"/>
                <a:ea typeface="Arial"/>
                <a:cs typeface="Arial"/>
                <a:sym typeface="Arial"/>
              </a:rPr>
              <a:t>, </a:t>
            </a:r>
            <a:r>
              <a:rPr b="0" i="0" lang="en-US" sz="1800" u="none" strike="noStrike">
                <a:solidFill>
                  <a:srgbClr val="FF7D00"/>
                </a:solidFill>
                <a:latin typeface="Arial"/>
                <a:ea typeface="Arial"/>
                <a:cs typeface="Arial"/>
                <a:sym typeface="Arial"/>
              </a:rPr>
              <a:t>200</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    await</a:t>
            </a:r>
            <a:r>
              <a:rPr b="0" i="0" lang="en-US" sz="1800" u="none" strike="noStrike">
                <a:solidFill>
                  <a:srgbClr val="000000"/>
                </a:solidFill>
                <a:latin typeface="Arial"/>
                <a:ea typeface="Arial"/>
                <a:cs typeface="Arial"/>
                <a:sym typeface="Arial"/>
              </a:rPr>
              <a:t> runloop.sleep_ms</a:t>
            </a:r>
            <a:r>
              <a:rPr b="0" i="0" lang="en-US" sz="1800" u="none" strike="noStrike">
                <a:solidFill>
                  <a:srgbClr val="00877B"/>
                </a:solidFill>
                <a:latin typeface="Arial"/>
                <a:ea typeface="Arial"/>
                <a:cs typeface="Arial"/>
                <a:sym typeface="Arial"/>
              </a:rPr>
              <a:t>(</a:t>
            </a:r>
            <a:r>
              <a:rPr b="0" i="0" lang="en-US" sz="1800" u="none" strike="noStrike">
                <a:solidFill>
                  <a:srgbClr val="FF7D00"/>
                </a:solidFill>
                <a:latin typeface="Arial"/>
                <a:ea typeface="Arial"/>
                <a:cs typeface="Arial"/>
                <a:sym typeface="Arial"/>
              </a:rPr>
              <a:t>1000</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963E"/>
                </a:solidFill>
                <a:latin typeface="Arial"/>
                <a:ea typeface="Arial"/>
                <a:cs typeface="Arial"/>
                <a:sym typeface="Arial"/>
              </a:rPr>
              <a:t>    # Spin 90 clockwise with speed 300</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    await</a:t>
            </a:r>
            <a:r>
              <a:rPr b="0" i="0" lang="en-US" sz="1800" u="none" strike="noStrike">
                <a:solidFill>
                  <a:srgbClr val="000000"/>
                </a:solidFill>
                <a:latin typeface="Arial"/>
                <a:ea typeface="Arial"/>
                <a:cs typeface="Arial"/>
                <a:sym typeface="Arial"/>
              </a:rPr>
              <a:t> spin_turn</a:t>
            </a:r>
            <a:r>
              <a:rPr b="0" i="0" lang="en-US" sz="1800" u="none" strike="noStrike">
                <a:solidFill>
                  <a:srgbClr val="00877B"/>
                </a:solidFill>
                <a:latin typeface="Arial"/>
                <a:ea typeface="Arial"/>
                <a:cs typeface="Arial"/>
                <a:sym typeface="Arial"/>
              </a:rPr>
              <a:t>(</a:t>
            </a:r>
            <a:r>
              <a:rPr b="0" i="0" lang="en-US" sz="1800" u="none" strike="noStrike">
                <a:solidFill>
                  <a:srgbClr val="FF7D00"/>
                </a:solidFill>
                <a:latin typeface="Arial"/>
                <a:ea typeface="Arial"/>
                <a:cs typeface="Arial"/>
                <a:sym typeface="Arial"/>
              </a:rPr>
              <a:t>90</a:t>
            </a:r>
            <a:r>
              <a:rPr b="0" i="0" lang="en-US" sz="1800" u="none" strike="noStrike">
                <a:solidFill>
                  <a:srgbClr val="000000"/>
                </a:solidFill>
                <a:latin typeface="Arial"/>
                <a:ea typeface="Arial"/>
                <a:cs typeface="Arial"/>
                <a:sym typeface="Arial"/>
              </a:rPr>
              <a:t>, </a:t>
            </a:r>
            <a:r>
              <a:rPr b="0" i="0" lang="en-US" sz="1800" u="none" strike="noStrike">
                <a:solidFill>
                  <a:srgbClr val="FF7D00"/>
                </a:solidFill>
                <a:latin typeface="Arial"/>
                <a:ea typeface="Arial"/>
                <a:cs typeface="Arial"/>
                <a:sym typeface="Arial"/>
              </a:rPr>
              <a:t>300</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963E"/>
                </a:solidFill>
                <a:latin typeface="Arial"/>
                <a:ea typeface="Arial"/>
                <a:cs typeface="Arial"/>
                <a:sym typeface="Arial"/>
              </a:rPr>
              <a:t>    # stop and exit the program</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    sys.exit</a:t>
            </a:r>
            <a:r>
              <a:rPr b="0" i="0" lang="en-US" sz="1800" u="none" strike="noStrike">
                <a:solidFill>
                  <a:srgbClr val="00877B"/>
                </a:solidFill>
                <a:latin typeface="Arial"/>
                <a:ea typeface="Arial"/>
                <a:cs typeface="Arial"/>
                <a:sym typeface="Arial"/>
              </a:rPr>
              <a:t>(</a:t>
            </a:r>
            <a:r>
              <a:rPr b="0" i="0" lang="en-US" sz="1800" u="none" strike="noStrike">
                <a:solidFill>
                  <a:srgbClr val="D8009B"/>
                </a:solidFill>
                <a:latin typeface="Arial"/>
                <a:ea typeface="Arial"/>
                <a:cs typeface="Arial"/>
                <a:sym typeface="Arial"/>
              </a:rPr>
              <a:t>"Stopping"</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sz="1800" u="none" strike="noStrike">
                <a:solidFill>
                  <a:srgbClr val="000000"/>
                </a:solidFill>
                <a:latin typeface="Arial"/>
                <a:ea typeface="Arial"/>
                <a:cs typeface="Arial"/>
                <a:sym typeface="Arial"/>
              </a:rPr>
            </a:br>
            <a:r>
              <a:rPr b="0" i="0" lang="en-US" sz="1800" u="none" strike="noStrike">
                <a:solidFill>
                  <a:srgbClr val="000000"/>
                </a:solidFill>
                <a:latin typeface="Arial"/>
                <a:ea typeface="Arial"/>
                <a:cs typeface="Arial"/>
                <a:sym typeface="Arial"/>
              </a:rPr>
              <a:t>runloop.run</a:t>
            </a:r>
            <a:r>
              <a:rPr b="0" i="0" lang="en-US" sz="1800" u="none" strike="noStrike">
                <a:solidFill>
                  <a:srgbClr val="00877B"/>
                </a:solidFill>
                <a:latin typeface="Arial"/>
                <a:ea typeface="Arial"/>
                <a:cs typeface="Arial"/>
                <a:sym typeface="Arial"/>
              </a:rPr>
              <a:t>(</a:t>
            </a:r>
            <a:r>
              <a:rPr b="0" i="0" lang="en-US" sz="1800" u="none" strike="noStrike">
                <a:solidFill>
                  <a:srgbClr val="000000"/>
                </a:solidFill>
                <a:latin typeface="Arial"/>
                <a:ea typeface="Arial"/>
                <a:cs typeface="Arial"/>
                <a:sym typeface="Arial"/>
              </a:rPr>
              <a:t>main</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p:txBody>
      </p:sp>
      <p:sp>
        <p:nvSpPr>
          <p:cNvPr id="235" name="Google Shape;235;p10"/>
          <p:cNvSpPr txBox="1"/>
          <p:nvPr/>
        </p:nvSpPr>
        <p:spPr>
          <a:xfrm>
            <a:off x="288235" y="5198165"/>
            <a:ext cx="8309113" cy="646331"/>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Write your tests in the main function. When you are satisfied that your code works, the function can be added to your library if you choose to use geometric rotation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GEOMETRIC PIVOT TURN</a:t>
            </a:r>
            <a:endParaRPr/>
          </a:p>
        </p:txBody>
      </p:sp>
      <p:sp>
        <p:nvSpPr>
          <p:cNvPr id="241" name="Google Shape;241;p11"/>
          <p:cNvSpPr txBox="1"/>
          <p:nvPr>
            <p:ph idx="1" type="body"/>
          </p:nvPr>
        </p:nvSpPr>
        <p:spPr>
          <a:xfrm>
            <a:off x="88410" y="1137904"/>
            <a:ext cx="6862222" cy="5082601"/>
          </a:xfrm>
          <a:prstGeom prst="rect">
            <a:avLst/>
          </a:prstGeom>
          <a:noFill/>
          <a:ln>
            <a:noFill/>
          </a:ln>
        </p:spPr>
        <p:txBody>
          <a:bodyPr anchorCtr="0" anchor="t" bIns="45700" lIns="91425" spcFirstLastPara="1" rIns="91425" wrap="square" tIns="45700">
            <a:normAutofit lnSpcReduction="10000"/>
          </a:bodyPr>
          <a:lstStyle/>
          <a:p>
            <a:pPr indent="-306000" lvl="0" marL="306000" rtl="0" algn="l">
              <a:spcBef>
                <a:spcPts val="0"/>
              </a:spcBef>
              <a:spcAft>
                <a:spcPts val="0"/>
              </a:spcAft>
              <a:buSzPts val="1656"/>
              <a:buChar char="⬛"/>
            </a:pPr>
            <a:r>
              <a:rPr lang="en-US"/>
              <a:t>A pivot turn turns the robot around the center of </a:t>
            </a:r>
            <a:r>
              <a:rPr b="1" lang="en-US"/>
              <a:t>one</a:t>
            </a:r>
            <a:r>
              <a:rPr lang="en-US"/>
              <a:t> of its drive wheels.</a:t>
            </a:r>
            <a:endParaRPr/>
          </a:p>
          <a:p>
            <a:pPr indent="-306000" lvl="0" marL="306000" rtl="0" algn="l">
              <a:spcBef>
                <a:spcPts val="960"/>
              </a:spcBef>
              <a:spcAft>
                <a:spcPts val="0"/>
              </a:spcAft>
              <a:buSzPts val="1656"/>
              <a:buChar char="⬛"/>
            </a:pPr>
            <a:r>
              <a:rPr lang="en-US"/>
              <a:t>The </a:t>
            </a:r>
            <a:r>
              <a:rPr b="1" lang="en-US"/>
              <a:t>radius</a:t>
            </a:r>
            <a:r>
              <a:rPr lang="en-US"/>
              <a:t> of this pivot turn circle is equal to the track. Its circumference is given by: Cp = 2 * Track * Pi</a:t>
            </a:r>
            <a:endParaRPr/>
          </a:p>
          <a:p>
            <a:pPr indent="-306000" lvl="0" marL="306000" rtl="0" algn="l">
              <a:spcBef>
                <a:spcPts val="960"/>
              </a:spcBef>
              <a:spcAft>
                <a:spcPts val="0"/>
              </a:spcAft>
              <a:buSzPts val="1656"/>
              <a:buChar char="⬛"/>
            </a:pPr>
            <a:r>
              <a:rPr lang="en-US"/>
              <a:t>To make one full turn (360 degrees), each wheel has to move a distance equal to the circumference of this turn circle. </a:t>
            </a:r>
            <a:endParaRPr/>
          </a:p>
          <a:p>
            <a:pPr indent="-306000" lvl="0" marL="306000" rtl="0" algn="l">
              <a:spcBef>
                <a:spcPts val="960"/>
              </a:spcBef>
              <a:spcAft>
                <a:spcPts val="0"/>
              </a:spcAft>
              <a:buSzPts val="1656"/>
              <a:buChar char="⬛"/>
            </a:pPr>
            <a:r>
              <a:rPr lang="en-US"/>
              <a:t>One motor rotation = one wheel rotation</a:t>
            </a:r>
            <a:endParaRPr/>
          </a:p>
          <a:p>
            <a:pPr indent="-306000" lvl="0" marL="306000" rtl="0" algn="l">
              <a:spcBef>
                <a:spcPts val="960"/>
              </a:spcBef>
              <a:spcAft>
                <a:spcPts val="0"/>
              </a:spcAft>
              <a:buSzPts val="1656"/>
              <a:buChar char="⬛"/>
            </a:pPr>
            <a:r>
              <a:rPr lang="en-US"/>
              <a:t>If the circumference of the wheel is given by Cw, then:</a:t>
            </a:r>
            <a:endParaRPr/>
          </a:p>
          <a:p>
            <a:pPr indent="0" lvl="0" marL="0" rtl="0" algn="l">
              <a:spcBef>
                <a:spcPts val="960"/>
              </a:spcBef>
              <a:spcAft>
                <a:spcPts val="0"/>
              </a:spcAft>
              <a:buSzPts val="1656"/>
              <a:buNone/>
            </a:pPr>
            <a:r>
              <a:rPr lang="en-US"/>
              <a:t>motor </a:t>
            </a:r>
            <a:r>
              <a:rPr b="1" lang="en-US"/>
              <a:t>rotations </a:t>
            </a:r>
            <a:r>
              <a:rPr lang="en-US"/>
              <a:t>for spinning the robot 360 degrees = (Cp /Cw) </a:t>
            </a:r>
            <a:endParaRPr b="1"/>
          </a:p>
          <a:p>
            <a:pPr indent="0" lvl="0" marL="0" rtl="0" algn="l">
              <a:spcBef>
                <a:spcPts val="960"/>
              </a:spcBef>
              <a:spcAft>
                <a:spcPts val="0"/>
              </a:spcAft>
              <a:buSzPts val="1656"/>
              <a:buNone/>
            </a:pPr>
            <a:r>
              <a:rPr lang="en-US"/>
              <a:t>motor </a:t>
            </a:r>
            <a:r>
              <a:rPr b="1" lang="en-US"/>
              <a:t>degrees</a:t>
            </a:r>
            <a:r>
              <a:rPr lang="en-US"/>
              <a:t> for spinning the robot 360 degrees = (Cp /Cw) * 360</a:t>
            </a:r>
            <a:endParaRPr/>
          </a:p>
          <a:p>
            <a:pPr indent="-306000" lvl="0" marL="306000" rtl="0" algn="l">
              <a:spcBef>
                <a:spcPts val="960"/>
              </a:spcBef>
              <a:spcAft>
                <a:spcPts val="0"/>
              </a:spcAft>
              <a:buSzPts val="1656"/>
              <a:buChar char="⬛"/>
            </a:pPr>
            <a:r>
              <a:rPr lang="en-US"/>
              <a:t>In general terms, for turning “robot_turn” degrees:</a:t>
            </a:r>
            <a:endParaRPr/>
          </a:p>
          <a:p>
            <a:pPr indent="0" lvl="0" marL="0" rtl="0" algn="l">
              <a:spcBef>
                <a:spcPts val="960"/>
              </a:spcBef>
              <a:spcAft>
                <a:spcPts val="0"/>
              </a:spcAft>
              <a:buSzPts val="1656"/>
              <a:buNone/>
            </a:pPr>
            <a:r>
              <a:rPr lang="en-US"/>
              <a:t>motor_degrees = (Cp/Cw) * robot_turn</a:t>
            </a:r>
            <a:endParaRPr/>
          </a:p>
          <a:p>
            <a:pPr indent="-306000" lvl="0" marL="306000" rtl="0" algn="l">
              <a:spcBef>
                <a:spcPts val="960"/>
              </a:spcBef>
              <a:spcAft>
                <a:spcPts val="0"/>
              </a:spcAft>
              <a:buSzPts val="1656"/>
              <a:buChar char="⬛"/>
            </a:pPr>
            <a:r>
              <a:rPr lang="en-US"/>
              <a:t>This works for </a:t>
            </a:r>
            <a:r>
              <a:rPr b="1" lang="en-US"/>
              <a:t>any</a:t>
            </a:r>
            <a:r>
              <a:rPr lang="en-US"/>
              <a:t> value of degrees. There is no special case for crossing 180, 360 or any other value, as we saw when using the yaw angle.</a:t>
            </a:r>
            <a:endParaRPr/>
          </a:p>
        </p:txBody>
      </p:sp>
      <p:sp>
        <p:nvSpPr>
          <p:cNvPr id="242" name="Google Shape;242;p11"/>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243" name="Google Shape;243;p11"/>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pSp>
        <p:nvGrpSpPr>
          <p:cNvPr id="244" name="Google Shape;244;p11"/>
          <p:cNvGrpSpPr/>
          <p:nvPr/>
        </p:nvGrpSpPr>
        <p:grpSpPr>
          <a:xfrm>
            <a:off x="7324632" y="1306868"/>
            <a:ext cx="1498102" cy="1704687"/>
            <a:chOff x="6507213" y="1264631"/>
            <a:chExt cx="1199001" cy="1584575"/>
          </a:xfrm>
        </p:grpSpPr>
        <p:grpSp>
          <p:nvGrpSpPr>
            <p:cNvPr id="245" name="Google Shape;245;p11"/>
            <p:cNvGrpSpPr/>
            <p:nvPr/>
          </p:nvGrpSpPr>
          <p:grpSpPr>
            <a:xfrm rot="5400000">
              <a:off x="6518630" y="1512901"/>
              <a:ext cx="1141996" cy="1164830"/>
              <a:chOff x="6310708" y="2223671"/>
              <a:chExt cx="809489" cy="898563"/>
            </a:xfrm>
          </p:grpSpPr>
          <p:sp>
            <p:nvSpPr>
              <p:cNvPr id="246" name="Google Shape;246;p11"/>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7" name="Google Shape;247;p11"/>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8" name="Google Shape;248;p11"/>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9" name="Google Shape;249;p11"/>
              <p:cNvSpPr/>
              <p:nvPr/>
            </p:nvSpPr>
            <p:spPr>
              <a:xfrm>
                <a:off x="6621904" y="2885450"/>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50" name="Google Shape;250;p11"/>
            <p:cNvSpPr txBox="1"/>
            <p:nvPr/>
          </p:nvSpPr>
          <p:spPr>
            <a:xfrm>
              <a:off x="7204218" y="1264631"/>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251" name="Google Shape;251;p11"/>
            <p:cNvSpPr txBox="1"/>
            <p:nvPr/>
          </p:nvSpPr>
          <p:spPr>
            <a:xfrm>
              <a:off x="7240595" y="2347519"/>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cxnSp>
        <p:nvCxnSpPr>
          <p:cNvPr id="252" name="Google Shape;252;p11"/>
          <p:cNvCxnSpPr/>
          <p:nvPr/>
        </p:nvCxnSpPr>
        <p:spPr>
          <a:xfrm>
            <a:off x="8082152" y="1267112"/>
            <a:ext cx="0" cy="2907323"/>
          </a:xfrm>
          <a:prstGeom prst="straightConnector1">
            <a:avLst/>
          </a:prstGeom>
          <a:noFill/>
          <a:ln cap="rnd" cmpd="sng" w="12700">
            <a:solidFill>
              <a:schemeClr val="dk1"/>
            </a:solidFill>
            <a:prstDash val="solid"/>
            <a:round/>
            <a:headEnd len="sm" w="sm" type="none"/>
            <a:tailEnd len="sm" w="sm" type="none"/>
          </a:ln>
        </p:spPr>
      </p:cxnSp>
      <p:cxnSp>
        <p:nvCxnSpPr>
          <p:cNvPr id="253" name="Google Shape;253;p11"/>
          <p:cNvCxnSpPr>
            <a:stCxn id="254" idx="2"/>
            <a:endCxn id="254" idx="6"/>
          </p:cNvCxnSpPr>
          <p:nvPr/>
        </p:nvCxnSpPr>
        <p:spPr>
          <a:xfrm>
            <a:off x="7056784" y="2712750"/>
            <a:ext cx="2057400" cy="0"/>
          </a:xfrm>
          <a:prstGeom prst="straightConnector1">
            <a:avLst/>
          </a:prstGeom>
          <a:noFill/>
          <a:ln cap="rnd" cmpd="sng" w="12700">
            <a:solidFill>
              <a:schemeClr val="dk1"/>
            </a:solidFill>
            <a:prstDash val="solid"/>
            <a:round/>
            <a:headEnd len="sm" w="sm" type="none"/>
            <a:tailEnd len="sm" w="sm" type="none"/>
          </a:ln>
        </p:spPr>
      </p:cxnSp>
      <p:sp>
        <p:nvSpPr>
          <p:cNvPr id="254" name="Google Shape;254;p11"/>
          <p:cNvSpPr/>
          <p:nvPr/>
        </p:nvSpPr>
        <p:spPr>
          <a:xfrm>
            <a:off x="7056784" y="1668508"/>
            <a:ext cx="2057399" cy="2088484"/>
          </a:xfrm>
          <a:prstGeom prst="ellipse">
            <a:avLst/>
          </a:prstGeom>
          <a:noFill/>
          <a:ln cap="rnd" cmpd="sng" w="222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 PIVOT</a:t>
            </a:r>
            <a:endParaRPr/>
          </a:p>
        </p:txBody>
      </p:sp>
      <p:sp>
        <p:nvSpPr>
          <p:cNvPr id="260" name="Google Shape;260;p12"/>
          <p:cNvSpPr txBox="1"/>
          <p:nvPr>
            <p:ph idx="1" type="body"/>
          </p:nvPr>
        </p:nvSpPr>
        <p:spPr>
          <a:xfrm>
            <a:off x="155088" y="1140006"/>
            <a:ext cx="8767036" cy="508260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Write a function to make any pivot turn, clockwise or counterclockwise, using just MotorPair functions.</a:t>
            </a:r>
            <a:endParaRPr/>
          </a:p>
          <a:p>
            <a:pPr indent="-306000" lvl="0" marL="306000" rtl="0" algn="l">
              <a:spcBef>
                <a:spcPts val="960"/>
              </a:spcBef>
              <a:spcAft>
                <a:spcPts val="0"/>
              </a:spcAft>
              <a:buSzPts val="1656"/>
              <a:buChar char="⬛"/>
            </a:pPr>
            <a:r>
              <a:rPr lang="en-US"/>
              <a:t>Use a parameter to make the speed variable</a:t>
            </a:r>
            <a:endParaRPr/>
          </a:p>
          <a:p>
            <a:pPr indent="-306000" lvl="0" marL="306000" rtl="0" algn="l">
              <a:spcBef>
                <a:spcPts val="960"/>
              </a:spcBef>
              <a:spcAft>
                <a:spcPts val="0"/>
              </a:spcAft>
              <a:buSzPts val="1656"/>
              <a:buChar char="⬛"/>
            </a:pPr>
            <a:r>
              <a:rPr lang="en-US"/>
              <a:t>Write tests for your function</a:t>
            </a:r>
            <a:endParaRPr/>
          </a:p>
          <a:p>
            <a:pPr indent="0" lvl="0" marL="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
        <p:nvSpPr>
          <p:cNvPr id="261" name="Google Shape;261;p12"/>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262" name="Google Shape;262;p12"/>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 PIVOT:  SOLUTION PAGE 1 OF 2</a:t>
            </a:r>
            <a:endParaRPr/>
          </a:p>
        </p:txBody>
      </p:sp>
      <p:sp>
        <p:nvSpPr>
          <p:cNvPr id="268" name="Google Shape;268;p13"/>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269" name="Google Shape;269;p13"/>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0" name="Google Shape;270;p13"/>
          <p:cNvSpPr txBox="1"/>
          <p:nvPr/>
        </p:nvSpPr>
        <p:spPr>
          <a:xfrm>
            <a:off x="88409" y="1185933"/>
            <a:ext cx="8918431"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from</a:t>
            </a:r>
            <a:r>
              <a:rPr b="0" i="0" lang="en-US" sz="1200" u="none" strike="noStrike">
                <a:solidFill>
                  <a:srgbClr val="000000"/>
                </a:solidFill>
                <a:latin typeface="Arial"/>
                <a:ea typeface="Arial"/>
                <a:cs typeface="Arial"/>
                <a:sym typeface="Arial"/>
              </a:rPr>
              <a:t> hub </a:t>
            </a:r>
            <a:r>
              <a:rPr b="0" i="0" lang="en-US" sz="1200" u="none" strike="noStrike">
                <a:solidFill>
                  <a:srgbClr val="0078CC"/>
                </a:solidFill>
                <a:latin typeface="Arial"/>
                <a:ea typeface="Arial"/>
                <a:cs typeface="Arial"/>
                <a:sym typeface="Arial"/>
              </a:rPr>
              <a:t>import</a:t>
            </a:r>
            <a:r>
              <a:rPr b="0" i="0" lang="en-US" sz="1200" u="none" strike="noStrike">
                <a:solidFill>
                  <a:srgbClr val="000000"/>
                </a:solidFill>
                <a:latin typeface="Arial"/>
                <a:ea typeface="Arial"/>
                <a:cs typeface="Arial"/>
                <a:sym typeface="Arial"/>
              </a:rPr>
              <a:t> port</a:t>
            </a:r>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import</a:t>
            </a:r>
            <a:r>
              <a:rPr b="0" i="0" lang="en-US" sz="1200" u="none" strike="noStrike">
                <a:solidFill>
                  <a:srgbClr val="000000"/>
                </a:solidFill>
                <a:latin typeface="Arial"/>
                <a:ea typeface="Arial"/>
                <a:cs typeface="Arial"/>
                <a:sym typeface="Arial"/>
              </a:rPr>
              <a:t> motor_pair, runloop, sys, math</a:t>
            </a:r>
            <a:endParaRPr/>
          </a:p>
          <a:p>
            <a:pPr indent="0" lvl="0" marL="0" marR="0" rtl="0" algn="l">
              <a:spcBef>
                <a:spcPts val="0"/>
              </a:spcBef>
              <a:spcAft>
                <a:spcPts val="0"/>
              </a:spcAft>
              <a:buNone/>
            </a:pPr>
            <a:br>
              <a:rPr b="0" i="0" lang="en-US" sz="1200" u="none" strike="noStrike">
                <a:solidFill>
                  <a:srgbClr val="000000"/>
                </a:solidFill>
                <a:latin typeface="Arial"/>
                <a:ea typeface="Arial"/>
                <a:cs typeface="Arial"/>
                <a:sym typeface="Arial"/>
              </a:rPr>
            </a:br>
            <a:r>
              <a:rPr b="0" i="0" lang="en-US" sz="1200" u="none" strike="noStrike">
                <a:solidFill>
                  <a:srgbClr val="00963E"/>
                </a:solidFill>
                <a:latin typeface="Arial"/>
                <a:ea typeface="Arial"/>
                <a:cs typeface="Arial"/>
                <a:sym typeface="Arial"/>
              </a:rPr>
              <a:t># Constants for Drive Base 1</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0000"/>
                </a:solidFill>
                <a:latin typeface="Arial"/>
                <a:ea typeface="Arial"/>
                <a:cs typeface="Arial"/>
                <a:sym typeface="Arial"/>
              </a:rPr>
              <a:t>motor_pair.pair</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motor_pair.PAIR_1, port.C, port.D</a:t>
            </a:r>
            <a:r>
              <a:rPr b="0" i="0" lang="en-US" sz="1200" u="none" strike="noStrike">
                <a:solidFill>
                  <a:srgbClr val="00877B"/>
                </a:solidFill>
                <a:latin typeface="Arial"/>
                <a:ea typeface="Arial"/>
                <a:cs typeface="Arial"/>
                <a:sym typeface="Arial"/>
              </a:rPr>
              <a:t>)</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0000"/>
                </a:solidFill>
                <a:latin typeface="Arial"/>
                <a:ea typeface="Arial"/>
                <a:cs typeface="Arial"/>
                <a:sym typeface="Arial"/>
              </a:rPr>
              <a:t>WHEEL_CIRCUMFERENCE = </a:t>
            </a:r>
            <a:r>
              <a:rPr b="0" i="0" lang="en-US" sz="1200" u="none" strike="noStrike">
                <a:solidFill>
                  <a:srgbClr val="FF7D00"/>
                </a:solidFill>
                <a:latin typeface="Arial"/>
                <a:ea typeface="Arial"/>
                <a:cs typeface="Arial"/>
                <a:sym typeface="Arial"/>
              </a:rPr>
              <a:t>17.5</a:t>
            </a:r>
            <a:r>
              <a:rPr b="0" i="0" lang="en-US" sz="1200" u="none" strike="noStrike">
                <a:solidFill>
                  <a:srgbClr val="000000"/>
                </a:solidFill>
                <a:latin typeface="Arial"/>
                <a:ea typeface="Arial"/>
                <a:cs typeface="Arial"/>
                <a:sym typeface="Arial"/>
              </a:rPr>
              <a:t> </a:t>
            </a:r>
            <a:r>
              <a:rPr b="0" i="0" lang="en-US" sz="1200" u="none" strike="noStrike">
                <a:solidFill>
                  <a:srgbClr val="00963E"/>
                </a:solidFill>
                <a:latin typeface="Arial"/>
                <a:ea typeface="Arial"/>
                <a:cs typeface="Arial"/>
                <a:sym typeface="Arial"/>
              </a:rPr>
              <a:t># cm</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0000"/>
                </a:solidFill>
                <a:latin typeface="Arial"/>
                <a:ea typeface="Arial"/>
                <a:cs typeface="Arial"/>
                <a:sym typeface="Arial"/>
              </a:rPr>
              <a:t>TRACK = </a:t>
            </a:r>
            <a:r>
              <a:rPr b="0" i="0" lang="en-US" sz="1200" u="none" strike="noStrike">
                <a:solidFill>
                  <a:srgbClr val="FF7D00"/>
                </a:solidFill>
                <a:latin typeface="Arial"/>
                <a:ea typeface="Arial"/>
                <a:cs typeface="Arial"/>
                <a:sym typeface="Arial"/>
              </a:rPr>
              <a:t>11.2</a:t>
            </a:r>
            <a:r>
              <a:rPr b="0" i="0" lang="en-US" sz="1200" u="none" strike="noStrike">
                <a:solidFill>
                  <a:srgbClr val="000000"/>
                </a:solidFill>
                <a:latin typeface="Arial"/>
                <a:ea typeface="Arial"/>
                <a:cs typeface="Arial"/>
                <a:sym typeface="Arial"/>
              </a:rPr>
              <a:t> </a:t>
            </a:r>
            <a:r>
              <a:rPr b="0" i="0" lang="en-US" sz="1200" u="none" strike="noStrike">
                <a:solidFill>
                  <a:srgbClr val="00963E"/>
                </a:solidFill>
                <a:latin typeface="Arial"/>
                <a:ea typeface="Arial"/>
                <a:cs typeface="Arial"/>
                <a:sym typeface="Arial"/>
              </a:rPr>
              <a:t>#cm - please measure your own robot.</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0000"/>
                </a:solidFill>
                <a:latin typeface="Arial"/>
                <a:ea typeface="Arial"/>
                <a:cs typeface="Arial"/>
                <a:sym typeface="Arial"/>
              </a:rPr>
              <a:t>PIVOT_CIRCUMFERENCE = </a:t>
            </a:r>
            <a:r>
              <a:rPr b="0" i="0" lang="en-US" sz="1200" u="none" strike="noStrike">
                <a:solidFill>
                  <a:srgbClr val="FF7D00"/>
                </a:solidFill>
                <a:latin typeface="Arial"/>
                <a:ea typeface="Arial"/>
                <a:cs typeface="Arial"/>
                <a:sym typeface="Arial"/>
              </a:rPr>
              <a:t>2</a:t>
            </a:r>
            <a:r>
              <a:rPr b="0" i="0" lang="en-US" sz="1200" u="none" strike="noStrike">
                <a:solidFill>
                  <a:srgbClr val="000000"/>
                </a:solidFill>
                <a:latin typeface="Arial"/>
                <a:ea typeface="Arial"/>
                <a:cs typeface="Arial"/>
                <a:sym typeface="Arial"/>
              </a:rPr>
              <a:t> * TRACK * math.pi</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sz="1200" u="none" strike="noStrike">
                <a:solidFill>
                  <a:srgbClr val="000000"/>
                </a:solidFill>
                <a:latin typeface="Arial"/>
                <a:ea typeface="Arial"/>
                <a:cs typeface="Arial"/>
                <a:sym typeface="Arial"/>
              </a:rPr>
            </a:br>
            <a:r>
              <a:rPr b="0" i="0" lang="en-US" sz="1200" u="none" strike="noStrike">
                <a:solidFill>
                  <a:srgbClr val="0078CC"/>
                </a:solidFill>
                <a:latin typeface="Arial"/>
                <a:ea typeface="Arial"/>
                <a:cs typeface="Arial"/>
                <a:sym typeface="Arial"/>
              </a:rPr>
              <a:t>async</a:t>
            </a:r>
            <a:r>
              <a:rPr b="0" i="0" lang="en-US" sz="1200" u="none" strike="noStrike">
                <a:solidFill>
                  <a:srgbClr val="000000"/>
                </a:solidFill>
                <a:latin typeface="Arial"/>
                <a:ea typeface="Arial"/>
                <a:cs typeface="Arial"/>
                <a:sym typeface="Arial"/>
              </a:rPr>
              <a:t> </a:t>
            </a:r>
            <a:r>
              <a:rPr b="0" i="0" lang="en-US" sz="1200" u="none" strike="noStrike">
                <a:solidFill>
                  <a:srgbClr val="0078CC"/>
                </a:solidFill>
                <a:latin typeface="Arial"/>
                <a:ea typeface="Arial"/>
                <a:cs typeface="Arial"/>
                <a:sym typeface="Arial"/>
              </a:rPr>
              <a:t>def</a:t>
            </a:r>
            <a:r>
              <a:rPr b="0" i="0" lang="en-US" sz="1200" u="none" strike="noStrike">
                <a:solidFill>
                  <a:srgbClr val="000000"/>
                </a:solidFill>
                <a:latin typeface="Arial"/>
                <a:ea typeface="Arial"/>
                <a:cs typeface="Arial"/>
                <a:sym typeface="Arial"/>
              </a:rPr>
              <a:t> pivot_turn</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robot_degrees, motor_speed</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    </a:t>
            </a:r>
            <a:r>
              <a:rPr b="0" i="0" lang="en-US" sz="1200" u="none" strike="noStrike">
                <a:solidFill>
                  <a:srgbClr val="00963E"/>
                </a:solidFill>
                <a:latin typeface="Arial"/>
                <a:ea typeface="Arial"/>
                <a:cs typeface="Arial"/>
                <a:sym typeface="Arial"/>
              </a:rPr>
              <a:t># Add a multiplier for gear ratios if you’re using gears</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0000"/>
                </a:solidFill>
                <a:latin typeface="Arial"/>
                <a:ea typeface="Arial"/>
                <a:cs typeface="Arial"/>
                <a:sym typeface="Arial"/>
              </a:rPr>
              <a:t>    motor_degrees = </a:t>
            </a:r>
            <a:r>
              <a:rPr b="0" i="0" lang="en-US" sz="1200" u="none" strike="noStrike">
                <a:solidFill>
                  <a:srgbClr val="0078CC"/>
                </a:solidFill>
                <a:latin typeface="Arial"/>
                <a:ea typeface="Arial"/>
                <a:cs typeface="Arial"/>
                <a:sym typeface="Arial"/>
              </a:rPr>
              <a:t>int</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PIVOT_CIRCUMFERENCE/WHEEL_CIRCUMFERENCE</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 * </a:t>
            </a:r>
            <a:r>
              <a:rPr b="0" i="0" lang="en-US" sz="1200" u="none" strike="noStrike">
                <a:solidFill>
                  <a:srgbClr val="0078CC"/>
                </a:solidFill>
                <a:latin typeface="Arial"/>
                <a:ea typeface="Arial"/>
                <a:cs typeface="Arial"/>
                <a:sym typeface="Arial"/>
              </a:rPr>
              <a:t>abs</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robot_degrees</a:t>
            </a:r>
            <a:r>
              <a:rPr b="0" i="0" lang="en-US" sz="1200" u="none" strike="noStrike">
                <a:solidFill>
                  <a:srgbClr val="00877B"/>
                </a:solidFill>
                <a:latin typeface="Arial"/>
                <a:ea typeface="Arial"/>
                <a:cs typeface="Arial"/>
                <a:sym typeface="Arial"/>
              </a:rPr>
              <a:t>))</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if</a:t>
            </a:r>
            <a:r>
              <a:rPr b="0" i="0" lang="en-US" sz="1200" u="none" strike="noStrike">
                <a:solidFill>
                  <a:srgbClr val="000000"/>
                </a:solidFill>
                <a:latin typeface="Arial"/>
                <a:ea typeface="Arial"/>
                <a:cs typeface="Arial"/>
                <a:sym typeface="Arial"/>
              </a:rPr>
              <a:t> robot_degrees &gt; </a:t>
            </a:r>
            <a:r>
              <a:rPr b="0" i="0" lang="en-US" sz="1200" u="none" strike="noStrike">
                <a:solidFill>
                  <a:srgbClr val="FF7D00"/>
                </a:solidFill>
                <a:latin typeface="Arial"/>
                <a:ea typeface="Arial"/>
                <a:cs typeface="Arial"/>
                <a:sym typeface="Arial"/>
              </a:rPr>
              <a:t>0</a:t>
            </a:r>
            <a:r>
              <a:rPr b="0" i="0" lang="en-US" sz="12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 pivot clockwise</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await</a:t>
            </a:r>
            <a:r>
              <a:rPr b="0" i="0" lang="en-US" sz="1200" u="none" strike="noStrike">
                <a:solidFill>
                  <a:srgbClr val="000000"/>
                </a:solidFill>
                <a:latin typeface="Arial"/>
                <a:ea typeface="Arial"/>
                <a:cs typeface="Arial"/>
                <a:sym typeface="Arial"/>
              </a:rPr>
              <a:t> motor_pair.move_for_degrees</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motor_pair.PAIR_1, motor_degrees, </a:t>
            </a:r>
            <a:r>
              <a:rPr b="0" i="0" lang="en-US" sz="1200" u="none" strike="noStrike">
                <a:solidFill>
                  <a:srgbClr val="FF7D00"/>
                </a:solidFill>
                <a:latin typeface="Arial"/>
                <a:ea typeface="Arial"/>
                <a:cs typeface="Arial"/>
                <a:sym typeface="Arial"/>
              </a:rPr>
              <a:t>50</a:t>
            </a:r>
            <a:r>
              <a:rPr b="0" i="0" lang="en-US" sz="1200" u="none" strike="noStrike">
                <a:solidFill>
                  <a:srgbClr val="000000"/>
                </a:solidFill>
                <a:latin typeface="Arial"/>
                <a:ea typeface="Arial"/>
                <a:cs typeface="Arial"/>
                <a:sym typeface="Arial"/>
              </a:rPr>
              <a:t>, velocity=motor_speed</a:t>
            </a:r>
            <a:r>
              <a:rPr b="0" i="0" lang="en-US" sz="1200" u="none" strike="noStrike">
                <a:solidFill>
                  <a:srgbClr val="00877B"/>
                </a:solidFill>
                <a:latin typeface="Arial"/>
                <a:ea typeface="Arial"/>
                <a:cs typeface="Arial"/>
                <a:sym typeface="Arial"/>
              </a:rPr>
              <a:t>)</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else</a:t>
            </a:r>
            <a:r>
              <a:rPr b="0" i="0" lang="en-US" sz="12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#pivot counter clockwise</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await</a:t>
            </a:r>
            <a:r>
              <a:rPr b="0" i="0" lang="en-US" sz="1200" u="none" strike="noStrike">
                <a:solidFill>
                  <a:srgbClr val="000000"/>
                </a:solidFill>
                <a:latin typeface="Arial"/>
                <a:ea typeface="Arial"/>
                <a:cs typeface="Arial"/>
                <a:sym typeface="Arial"/>
              </a:rPr>
              <a:t> motor_pair.move_for_degrees</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motor_pair.PAIR_1, motor_degrees, </a:t>
            </a:r>
            <a:r>
              <a:rPr b="0" i="0" lang="en-US" sz="1200" u="none" strike="noStrike">
                <a:solidFill>
                  <a:srgbClr val="FF7D00"/>
                </a:solidFill>
                <a:latin typeface="Arial"/>
                <a:ea typeface="Arial"/>
                <a:cs typeface="Arial"/>
                <a:sym typeface="Arial"/>
              </a:rPr>
              <a:t>-50</a:t>
            </a:r>
            <a:r>
              <a:rPr b="0" i="0" lang="en-US" sz="1200" u="none" strike="noStrike">
                <a:solidFill>
                  <a:srgbClr val="000000"/>
                </a:solidFill>
                <a:latin typeface="Arial"/>
                <a:ea typeface="Arial"/>
                <a:cs typeface="Arial"/>
                <a:sym typeface="Arial"/>
              </a:rPr>
              <a:t>, velocity=motor_speed</a:t>
            </a:r>
            <a:r>
              <a:rPr b="0" i="0" lang="en-US" sz="1200" u="none" strike="noStrike">
                <a:solidFill>
                  <a:srgbClr val="00877B"/>
                </a:solidFill>
                <a:latin typeface="Arial"/>
                <a:ea typeface="Arial"/>
                <a:cs typeface="Arial"/>
                <a:sym typeface="Arial"/>
              </a:rPr>
              <a:t>)</a:t>
            </a:r>
            <a:endParaRPr b="0" i="0" sz="1200" u="none" strike="noStrike">
              <a:solidFill>
                <a:srgbClr val="000000"/>
              </a:solidFill>
              <a:latin typeface="Arial"/>
              <a:ea typeface="Arial"/>
              <a:cs typeface="Arial"/>
              <a:sym typeface="Arial"/>
            </a:endParaRPr>
          </a:p>
        </p:txBody>
      </p:sp>
      <p:sp>
        <p:nvSpPr>
          <p:cNvPr id="271" name="Google Shape;271;p13"/>
          <p:cNvSpPr txBox="1"/>
          <p:nvPr/>
        </p:nvSpPr>
        <p:spPr>
          <a:xfrm>
            <a:off x="288235" y="5198165"/>
            <a:ext cx="8309113" cy="646331"/>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Define the imports, the globals that are fixed for your robot, and the pivot_turn function that computes the motor move degrees.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 PIVOT: SOLUTION PAGE 2 OF 2</a:t>
            </a:r>
            <a:endParaRPr/>
          </a:p>
        </p:txBody>
      </p:sp>
      <p:sp>
        <p:nvSpPr>
          <p:cNvPr id="277" name="Google Shape;277;p14"/>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278" name="Google Shape;278;p14"/>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9" name="Google Shape;279;p14"/>
          <p:cNvSpPr txBox="1"/>
          <p:nvPr/>
        </p:nvSpPr>
        <p:spPr>
          <a:xfrm>
            <a:off x="88409" y="1185933"/>
            <a:ext cx="891843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async</a:t>
            </a:r>
            <a:r>
              <a:rPr b="0" i="0" lang="en-US" sz="1800" u="none" strike="noStrike">
                <a:solidFill>
                  <a:srgbClr val="000000"/>
                </a:solidFill>
                <a:latin typeface="Arial"/>
                <a:ea typeface="Arial"/>
                <a:cs typeface="Arial"/>
                <a:sym typeface="Arial"/>
              </a:rPr>
              <a:t> </a:t>
            </a:r>
            <a:r>
              <a:rPr b="0" i="0" lang="en-US" sz="1800" u="none" strike="noStrike">
                <a:solidFill>
                  <a:srgbClr val="0078CC"/>
                </a:solidFill>
                <a:latin typeface="Arial"/>
                <a:ea typeface="Arial"/>
                <a:cs typeface="Arial"/>
                <a:sym typeface="Arial"/>
              </a:rPr>
              <a:t>def</a:t>
            </a:r>
            <a:r>
              <a:rPr b="0" i="0" lang="en-US" sz="1800" u="none" strike="noStrike">
                <a:solidFill>
                  <a:srgbClr val="000000"/>
                </a:solidFill>
                <a:latin typeface="Arial"/>
                <a:ea typeface="Arial"/>
                <a:cs typeface="Arial"/>
                <a:sym typeface="Arial"/>
              </a:rPr>
              <a:t> main</a:t>
            </a:r>
            <a:r>
              <a:rPr b="0" i="0" lang="en-US" sz="1800" u="none" strike="noStrike">
                <a:solidFill>
                  <a:srgbClr val="00877B"/>
                </a:solidFill>
                <a:latin typeface="Arial"/>
                <a:ea typeface="Arial"/>
                <a:cs typeface="Arial"/>
                <a:sym typeface="Arial"/>
              </a:rPr>
              <a:t>()</a:t>
            </a:r>
            <a:r>
              <a:rPr b="0" i="0" lang="en-US" sz="18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800" u="none" strike="noStrike">
                <a:solidFill>
                  <a:srgbClr val="00963E"/>
                </a:solidFill>
                <a:latin typeface="Arial"/>
                <a:ea typeface="Arial"/>
                <a:cs typeface="Arial"/>
                <a:sym typeface="Arial"/>
              </a:rPr>
              <a:t>    # Pivot 360 clockwise with speed 200</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    await</a:t>
            </a:r>
            <a:r>
              <a:rPr b="0" i="0" lang="en-US" sz="1800" u="none" strike="noStrike">
                <a:solidFill>
                  <a:srgbClr val="000000"/>
                </a:solidFill>
                <a:latin typeface="Arial"/>
                <a:ea typeface="Arial"/>
                <a:cs typeface="Arial"/>
                <a:sym typeface="Arial"/>
              </a:rPr>
              <a:t> pivot_turn</a:t>
            </a:r>
            <a:r>
              <a:rPr b="0" i="0" lang="en-US" sz="1800" u="none" strike="noStrike">
                <a:solidFill>
                  <a:srgbClr val="00877B"/>
                </a:solidFill>
                <a:latin typeface="Arial"/>
                <a:ea typeface="Arial"/>
                <a:cs typeface="Arial"/>
                <a:sym typeface="Arial"/>
              </a:rPr>
              <a:t>(</a:t>
            </a:r>
            <a:r>
              <a:rPr b="0" i="0" lang="en-US" sz="1800" u="none" strike="noStrike">
                <a:solidFill>
                  <a:srgbClr val="FF7D00"/>
                </a:solidFill>
                <a:latin typeface="Arial"/>
                <a:ea typeface="Arial"/>
                <a:cs typeface="Arial"/>
                <a:sym typeface="Arial"/>
              </a:rPr>
              <a:t>360</a:t>
            </a:r>
            <a:r>
              <a:rPr b="0" i="0" lang="en-US" sz="1800" u="none" strike="noStrike">
                <a:solidFill>
                  <a:srgbClr val="000000"/>
                </a:solidFill>
                <a:latin typeface="Arial"/>
                <a:ea typeface="Arial"/>
                <a:cs typeface="Arial"/>
                <a:sym typeface="Arial"/>
              </a:rPr>
              <a:t>, </a:t>
            </a:r>
            <a:r>
              <a:rPr b="0" i="0" lang="en-US" sz="1800" u="none" strike="noStrike">
                <a:solidFill>
                  <a:srgbClr val="FF7D00"/>
                </a:solidFill>
                <a:latin typeface="Arial"/>
                <a:ea typeface="Arial"/>
                <a:cs typeface="Arial"/>
                <a:sym typeface="Arial"/>
              </a:rPr>
              <a:t>200</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    await</a:t>
            </a:r>
            <a:r>
              <a:rPr b="0" i="0" lang="en-US" sz="1800" u="none" strike="noStrike">
                <a:solidFill>
                  <a:srgbClr val="000000"/>
                </a:solidFill>
                <a:latin typeface="Arial"/>
                <a:ea typeface="Arial"/>
                <a:cs typeface="Arial"/>
                <a:sym typeface="Arial"/>
              </a:rPr>
              <a:t> runloop.sleep_ms</a:t>
            </a:r>
            <a:r>
              <a:rPr b="0" i="0" lang="en-US" sz="1800" u="none" strike="noStrike">
                <a:solidFill>
                  <a:srgbClr val="00877B"/>
                </a:solidFill>
                <a:latin typeface="Arial"/>
                <a:ea typeface="Arial"/>
                <a:cs typeface="Arial"/>
                <a:sym typeface="Arial"/>
              </a:rPr>
              <a:t>(</a:t>
            </a:r>
            <a:r>
              <a:rPr b="0" i="0" lang="en-US" sz="1800" u="none" strike="noStrike">
                <a:solidFill>
                  <a:srgbClr val="FF7D00"/>
                </a:solidFill>
                <a:latin typeface="Arial"/>
                <a:ea typeface="Arial"/>
                <a:cs typeface="Arial"/>
                <a:sym typeface="Arial"/>
              </a:rPr>
              <a:t>1000</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963E"/>
                </a:solidFill>
                <a:latin typeface="Arial"/>
                <a:ea typeface="Arial"/>
                <a:cs typeface="Arial"/>
                <a:sym typeface="Arial"/>
              </a:rPr>
              <a:t>    # Pivot 360 counterclockwise with speed 200</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    await</a:t>
            </a:r>
            <a:r>
              <a:rPr b="0" i="0" lang="en-US" sz="1800" u="none" strike="noStrike">
                <a:solidFill>
                  <a:srgbClr val="000000"/>
                </a:solidFill>
                <a:latin typeface="Arial"/>
                <a:ea typeface="Arial"/>
                <a:cs typeface="Arial"/>
                <a:sym typeface="Arial"/>
              </a:rPr>
              <a:t> pivot_turn</a:t>
            </a:r>
            <a:r>
              <a:rPr b="0" i="0" lang="en-US" sz="1800" u="none" strike="noStrike">
                <a:solidFill>
                  <a:srgbClr val="00877B"/>
                </a:solidFill>
                <a:latin typeface="Arial"/>
                <a:ea typeface="Arial"/>
                <a:cs typeface="Arial"/>
                <a:sym typeface="Arial"/>
              </a:rPr>
              <a:t>(</a:t>
            </a:r>
            <a:r>
              <a:rPr b="0" i="0" lang="en-US" sz="1800" u="none" strike="noStrike">
                <a:solidFill>
                  <a:srgbClr val="FF7D00"/>
                </a:solidFill>
                <a:latin typeface="Arial"/>
                <a:ea typeface="Arial"/>
                <a:cs typeface="Arial"/>
                <a:sym typeface="Arial"/>
              </a:rPr>
              <a:t>-360</a:t>
            </a:r>
            <a:r>
              <a:rPr b="0" i="0" lang="en-US" sz="1800" u="none" strike="noStrike">
                <a:solidFill>
                  <a:srgbClr val="000000"/>
                </a:solidFill>
                <a:latin typeface="Arial"/>
                <a:ea typeface="Arial"/>
                <a:cs typeface="Arial"/>
                <a:sym typeface="Arial"/>
              </a:rPr>
              <a:t>, </a:t>
            </a:r>
            <a:r>
              <a:rPr b="0" i="0" lang="en-US" sz="1800" u="none" strike="noStrike">
                <a:solidFill>
                  <a:srgbClr val="FF7D00"/>
                </a:solidFill>
                <a:latin typeface="Arial"/>
                <a:ea typeface="Arial"/>
                <a:cs typeface="Arial"/>
                <a:sym typeface="Arial"/>
              </a:rPr>
              <a:t>200</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78CC"/>
                </a:solidFill>
                <a:latin typeface="Arial"/>
                <a:ea typeface="Arial"/>
                <a:cs typeface="Arial"/>
                <a:sym typeface="Arial"/>
              </a:rPr>
              <a:t>    await</a:t>
            </a:r>
            <a:r>
              <a:rPr b="0" i="0" lang="en-US" sz="1800" u="none" strike="noStrike">
                <a:solidFill>
                  <a:srgbClr val="000000"/>
                </a:solidFill>
                <a:latin typeface="Arial"/>
                <a:ea typeface="Arial"/>
                <a:cs typeface="Arial"/>
                <a:sym typeface="Arial"/>
              </a:rPr>
              <a:t> runloop.sleep_ms</a:t>
            </a:r>
            <a:r>
              <a:rPr b="0" i="0" lang="en-US" sz="1800" u="none" strike="noStrike">
                <a:solidFill>
                  <a:srgbClr val="00877B"/>
                </a:solidFill>
                <a:latin typeface="Arial"/>
                <a:ea typeface="Arial"/>
                <a:cs typeface="Arial"/>
                <a:sym typeface="Arial"/>
              </a:rPr>
              <a:t>(</a:t>
            </a:r>
            <a:r>
              <a:rPr b="0" i="0" lang="en-US" sz="1800" u="none" strike="noStrike">
                <a:solidFill>
                  <a:srgbClr val="FF7D00"/>
                </a:solidFill>
                <a:latin typeface="Arial"/>
                <a:ea typeface="Arial"/>
                <a:cs typeface="Arial"/>
                <a:sym typeface="Arial"/>
              </a:rPr>
              <a:t>1000</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    sys.exit</a:t>
            </a:r>
            <a:r>
              <a:rPr b="0" i="0" lang="en-US" sz="1800" u="none" strike="noStrike">
                <a:solidFill>
                  <a:srgbClr val="00877B"/>
                </a:solidFill>
                <a:latin typeface="Arial"/>
                <a:ea typeface="Arial"/>
                <a:cs typeface="Arial"/>
                <a:sym typeface="Arial"/>
              </a:rPr>
              <a:t>(</a:t>
            </a:r>
            <a:r>
              <a:rPr b="0" i="0" lang="en-US" sz="1800" u="none" strike="noStrike">
                <a:solidFill>
                  <a:srgbClr val="D8009B"/>
                </a:solidFill>
                <a:latin typeface="Arial"/>
                <a:ea typeface="Arial"/>
                <a:cs typeface="Arial"/>
                <a:sym typeface="Arial"/>
              </a:rPr>
              <a:t>"Stopping"</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sz="1800" u="none" strike="noStrike">
                <a:solidFill>
                  <a:srgbClr val="000000"/>
                </a:solidFill>
                <a:latin typeface="Arial"/>
                <a:ea typeface="Arial"/>
                <a:cs typeface="Arial"/>
                <a:sym typeface="Arial"/>
              </a:rPr>
            </a:br>
            <a:r>
              <a:rPr b="0" i="0" lang="en-US" sz="1800" u="none" strike="noStrike">
                <a:solidFill>
                  <a:srgbClr val="000000"/>
                </a:solidFill>
                <a:latin typeface="Arial"/>
                <a:ea typeface="Arial"/>
                <a:cs typeface="Arial"/>
                <a:sym typeface="Arial"/>
              </a:rPr>
              <a:t>runloop.run</a:t>
            </a:r>
            <a:r>
              <a:rPr b="0" i="0" lang="en-US" sz="1800" u="none" strike="noStrike">
                <a:solidFill>
                  <a:srgbClr val="00877B"/>
                </a:solidFill>
                <a:latin typeface="Arial"/>
                <a:ea typeface="Arial"/>
                <a:cs typeface="Arial"/>
                <a:sym typeface="Arial"/>
              </a:rPr>
              <a:t>(</a:t>
            </a:r>
            <a:r>
              <a:rPr b="0" i="0" lang="en-US" sz="1800" u="none" strike="noStrike">
                <a:solidFill>
                  <a:srgbClr val="000000"/>
                </a:solidFill>
                <a:latin typeface="Arial"/>
                <a:ea typeface="Arial"/>
                <a:cs typeface="Arial"/>
                <a:sym typeface="Arial"/>
              </a:rPr>
              <a:t>main</a:t>
            </a:r>
            <a:r>
              <a:rPr b="0" i="0" lang="en-US" sz="1800" u="none" strike="noStrike">
                <a:solidFill>
                  <a:srgbClr val="00877B"/>
                </a:solidFill>
                <a:latin typeface="Arial"/>
                <a:ea typeface="Arial"/>
                <a:cs typeface="Arial"/>
                <a:sym typeface="Arial"/>
              </a:rPr>
              <a:t>())</a:t>
            </a:r>
            <a:endParaRPr b="0" i="0" sz="1800" u="none" strike="noStrike">
              <a:solidFill>
                <a:srgbClr val="000000"/>
              </a:solidFill>
              <a:latin typeface="Arial"/>
              <a:ea typeface="Arial"/>
              <a:cs typeface="Arial"/>
              <a:sym typeface="Arial"/>
            </a:endParaRPr>
          </a:p>
        </p:txBody>
      </p:sp>
      <p:sp>
        <p:nvSpPr>
          <p:cNvPr id="280" name="Google Shape;280;p14"/>
          <p:cNvSpPr txBox="1"/>
          <p:nvPr/>
        </p:nvSpPr>
        <p:spPr>
          <a:xfrm>
            <a:off x="288235" y="5198165"/>
            <a:ext cx="8309113" cy="646331"/>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Write your tests in the main function. When you are satisfied that your code works, the function can be added to your library if you choose to use geometric rotation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TURNING WITHOUT GYRO – PROS AND CONS</a:t>
            </a:r>
            <a:endParaRPr/>
          </a:p>
        </p:txBody>
      </p:sp>
      <p:sp>
        <p:nvSpPr>
          <p:cNvPr id="286" name="Google Shape;286;p15"/>
          <p:cNvSpPr txBox="1"/>
          <p:nvPr>
            <p:ph idx="1" type="body"/>
          </p:nvPr>
        </p:nvSpPr>
        <p:spPr>
          <a:xfrm>
            <a:off x="155088" y="1140006"/>
            <a:ext cx="8767036" cy="508260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Pros</a:t>
            </a:r>
            <a:endParaRPr/>
          </a:p>
          <a:p>
            <a:pPr indent="-306000" lvl="1" marL="630000" rtl="0" algn="l">
              <a:spcBef>
                <a:spcPts val="920"/>
              </a:spcBef>
              <a:spcAft>
                <a:spcPts val="0"/>
              </a:spcAft>
              <a:buSzPts val="1472"/>
              <a:buChar char="⬛"/>
            </a:pPr>
            <a:r>
              <a:rPr lang="en-US"/>
              <a:t>Code is simple, and no special cases are needed when crossing 180, 360 etc. It works for any degrees in any direction</a:t>
            </a:r>
            <a:endParaRPr/>
          </a:p>
          <a:p>
            <a:pPr indent="-306000" lvl="0" marL="306000" rtl="0" algn="l">
              <a:spcBef>
                <a:spcPts val="960"/>
              </a:spcBef>
              <a:spcAft>
                <a:spcPts val="0"/>
              </a:spcAft>
              <a:buSzPts val="1656"/>
              <a:buChar char="⬛"/>
            </a:pPr>
            <a:r>
              <a:rPr lang="en-US"/>
              <a:t>Cons</a:t>
            </a:r>
            <a:endParaRPr/>
          </a:p>
          <a:p>
            <a:pPr indent="-306000" lvl="1" marL="630000" rtl="0" algn="l">
              <a:spcBef>
                <a:spcPts val="920"/>
              </a:spcBef>
              <a:spcAft>
                <a:spcPts val="0"/>
              </a:spcAft>
              <a:buSzPts val="1472"/>
              <a:buChar char="⬛"/>
            </a:pPr>
            <a:r>
              <a:rPr lang="en-US"/>
              <a:t>It depends on your robot wheel size, track size and gear ratio. Changing your robot means changing the code constants. The Yaw angle approach doesn’t depend on robot geometry so much, though you will have to do some extra setup if your brick is oriented differently from DB1</a:t>
            </a:r>
            <a:endParaRPr/>
          </a:p>
          <a:p>
            <a:pPr indent="0" lvl="0" marL="630000" rtl="0" algn="l">
              <a:spcBef>
                <a:spcPts val="920"/>
              </a:spcBef>
              <a:spcAft>
                <a:spcPts val="0"/>
              </a:spcAft>
              <a:buNone/>
            </a:pPr>
            <a:r>
              <a:t/>
            </a:r>
            <a:endParaRPr/>
          </a:p>
          <a:p>
            <a:pPr indent="-306000" lvl="0" marL="306000" rtl="0" algn="l">
              <a:spcBef>
                <a:spcPts val="960"/>
              </a:spcBef>
              <a:spcAft>
                <a:spcPts val="0"/>
              </a:spcAft>
              <a:buSzPts val="1656"/>
              <a:buChar char="⬛"/>
            </a:pPr>
            <a:r>
              <a:rPr lang="en-US"/>
              <a:t>This approach also works better at slower speeds and inaccuracies increase as speed increases.</a:t>
            </a:r>
            <a:endParaRPr/>
          </a:p>
          <a:p>
            <a:pPr indent="-306000" lvl="0" marL="306000" rtl="0" algn="l">
              <a:spcBef>
                <a:spcPts val="960"/>
              </a:spcBef>
              <a:spcAft>
                <a:spcPts val="0"/>
              </a:spcAft>
              <a:buSzPts val="1656"/>
              <a:buChar char="⬛"/>
            </a:pPr>
            <a:r>
              <a:rPr lang="en-US"/>
              <a:t>The solution you choose depends on your situation. Run tests and find out what works best for you.</a:t>
            </a:r>
            <a:endParaRPr/>
          </a:p>
          <a:p>
            <a:pPr indent="0" lvl="0" marL="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
        <p:nvSpPr>
          <p:cNvPr id="287" name="Google Shape;287;p15"/>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288" name="Google Shape;288;p15"/>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CREDITS</a:t>
            </a:r>
            <a:endParaRPr/>
          </a:p>
        </p:txBody>
      </p:sp>
      <p:sp>
        <p:nvSpPr>
          <p:cNvPr id="294" name="Google Shape;294;p16"/>
          <p:cNvSpPr txBox="1"/>
          <p:nvPr>
            <p:ph idx="1" type="body"/>
          </p:nvPr>
        </p:nvSpPr>
        <p:spPr>
          <a:xfrm>
            <a:off x="457200" y="1317983"/>
            <a:ext cx="8245474" cy="1145345"/>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472"/>
              <a:buChar char="⬛"/>
            </a:pPr>
            <a:r>
              <a:rPr lang="en-US" sz="1600"/>
              <a:t>This lesson was created Sanjay and Arvind and Sanjay Seshan for Prime Lessons</a:t>
            </a:r>
            <a:endParaRPr/>
          </a:p>
          <a:p>
            <a:pPr indent="-306000" lvl="0" marL="306000" rtl="0" algn="l">
              <a:spcBef>
                <a:spcPts val="920"/>
              </a:spcBef>
              <a:spcAft>
                <a:spcPts val="0"/>
              </a:spcAft>
              <a:buSzPts val="1472"/>
              <a:buChar char="⬛"/>
            </a:pPr>
            <a:r>
              <a:rPr b="0" i="0" lang="en-US" sz="1600" u="none" strike="noStrike">
                <a:solidFill>
                  <a:srgbClr val="000000"/>
                </a:solidFill>
                <a:latin typeface="Gill Sans"/>
                <a:ea typeface="Gill Sans"/>
                <a:cs typeface="Gill Sans"/>
                <a:sym typeface="Gill Sans"/>
              </a:rPr>
              <a:t>Additional contributions by FLL Share &amp; Learn community members</a:t>
            </a:r>
            <a:endParaRPr sz="1600"/>
          </a:p>
          <a:p>
            <a:pPr indent="-306000" lvl="0" marL="306000" rtl="0" algn="l">
              <a:spcBef>
                <a:spcPts val="920"/>
              </a:spcBef>
              <a:spcAft>
                <a:spcPts val="0"/>
              </a:spcAft>
              <a:buSzPts val="1472"/>
              <a:buChar char="⬛"/>
            </a:pPr>
            <a:r>
              <a:rPr lang="en-US" sz="1600"/>
              <a:t>More lessons are available at www.primelessons.org</a:t>
            </a:r>
            <a:endParaRPr/>
          </a:p>
        </p:txBody>
      </p:sp>
      <p:sp>
        <p:nvSpPr>
          <p:cNvPr id="295" name="Google Shape;295;p16"/>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296" name="Google Shape;296;p16"/>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7" name="Google Shape;297;p16"/>
          <p:cNvSpPr/>
          <p:nvPr/>
        </p:nvSpPr>
        <p:spPr>
          <a:xfrm>
            <a:off x="575029" y="5862802"/>
            <a:ext cx="7734052" cy="369332"/>
          </a:xfrm>
          <a:prstGeom prst="rect">
            <a:avLst/>
          </a:prstGeom>
          <a:solidFill>
            <a:srgbClr val="F5F5F5"/>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4374B7"/>
              </a:buClr>
              <a:buSzPts val="1200"/>
              <a:buFont typeface="Helvetica Neue"/>
              <a:buNone/>
            </a:pPr>
            <a:r>
              <a:rPr b="0" i="0" lang="en-US" sz="1200" u="none" cap="none" strike="noStrike">
                <a:solidFill>
                  <a:srgbClr val="4374B7"/>
                </a:solidFill>
                <a:latin typeface="Helvetica Neue"/>
                <a:ea typeface="Helvetica Neue"/>
                <a:cs typeface="Helvetica Neue"/>
                <a:sym typeface="Helvetica Neue"/>
              </a:rPr>
              <a:t>                         </a:t>
            </a:r>
            <a:br>
              <a:rPr b="0" i="0" lang="en-US" sz="1050" u="none" cap="none" strike="noStrike">
                <a:solidFill>
                  <a:schemeClr val="dk1"/>
                </a:solidFill>
                <a:latin typeface="Arial"/>
                <a:ea typeface="Arial"/>
                <a:cs typeface="Arial"/>
                <a:sym typeface="Arial"/>
              </a:rPr>
            </a:br>
            <a:r>
              <a:rPr b="0" i="0" lang="en-US" sz="1200" u="none" cap="none" strike="noStrike">
                <a:solidFill>
                  <a:srgbClr val="000000"/>
                </a:solidFill>
                <a:latin typeface="Helvetica Neue"/>
                <a:ea typeface="Helvetica Neue"/>
                <a:cs typeface="Helvetica Neue"/>
                <a:sym typeface="Helvetica Neue"/>
              </a:rPr>
              <a:t>This work is licensed under a </a:t>
            </a:r>
            <a:r>
              <a:rPr b="0" i="0" lang="en-US" sz="1200" u="sng" cap="none" strike="noStrike">
                <a:solidFill>
                  <a:srgbClr val="4374B7"/>
                </a:solidFill>
                <a:latin typeface="Helvetica Neue"/>
                <a:ea typeface="Helvetica Neue"/>
                <a:cs typeface="Helvetica Neue"/>
                <a:sym typeface="Helvetica Neue"/>
                <a:hlinkClick r:id="rId3">
                  <a:extLst>
                    <a:ext uri="{A12FA001-AC4F-418D-AE19-62706E023703}">
                      <ahyp:hlinkClr val="tx"/>
                    </a:ext>
                  </a:extLst>
                </a:hlinkClick>
              </a:rPr>
              <a:t>Creative Commons Attribution-NonCommercial-ShareAlike 4.0 International License</a:t>
            </a:r>
            <a:r>
              <a:rPr b="0" i="0" lang="en-US" sz="1200" u="none" cap="none" strike="noStrike">
                <a:solidFill>
                  <a:srgbClr val="000000"/>
                </a:solidFill>
                <a:latin typeface="Helvetica Neue"/>
                <a:ea typeface="Helvetica Neue"/>
                <a:cs typeface="Helvetica Neue"/>
                <a:sym typeface="Helvetica Neue"/>
              </a:rPr>
              <a:t>.</a:t>
            </a:r>
            <a:r>
              <a:rPr b="0" i="0" lang="en-US" sz="1050" u="none" cap="none" strike="noStrike">
                <a:solidFill>
                  <a:schemeClr val="dk1"/>
                </a:solidFill>
                <a:latin typeface="Arial"/>
                <a:ea typeface="Arial"/>
                <a:cs typeface="Arial"/>
                <a:sym typeface="Arial"/>
              </a:rPr>
              <a:t> </a:t>
            </a:r>
            <a:endParaRPr b="0" i="0" sz="1200" u="none" cap="none" strike="noStrike">
              <a:solidFill>
                <a:srgbClr val="4374B7"/>
              </a:solidFill>
              <a:latin typeface="Helvetica Neue"/>
              <a:ea typeface="Helvetica Neue"/>
              <a:cs typeface="Helvetica Neue"/>
              <a:sym typeface="Helvetica Neue"/>
            </a:endParaRPr>
          </a:p>
        </p:txBody>
      </p:sp>
      <p:pic>
        <p:nvPicPr>
          <p:cNvPr descr="Creative Commons License" id="298" name="Google Shape;298;p16">
            <a:hlinkClick r:id="rId4"/>
          </p:cNvPr>
          <p:cNvPicPr preferRelativeResize="0"/>
          <p:nvPr/>
        </p:nvPicPr>
        <p:blipFill rotWithShape="1">
          <a:blip r:embed="rId5">
            <a:alphaModFix/>
          </a:blip>
          <a:srcRect b="0" l="0" r="0" t="0"/>
          <a:stretch/>
        </p:blipFill>
        <p:spPr>
          <a:xfrm>
            <a:off x="3702510" y="5253616"/>
            <a:ext cx="1479091" cy="5210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LESSON OBJECTIVES</a:t>
            </a:r>
            <a:endParaRPr/>
          </a:p>
        </p:txBody>
      </p:sp>
      <p:sp>
        <p:nvSpPr>
          <p:cNvPr id="155" name="Google Shape;155;p2"/>
          <p:cNvSpPr txBox="1"/>
          <p:nvPr>
            <p:ph idx="1" type="body"/>
          </p:nvPr>
        </p:nvSpPr>
        <p:spPr>
          <a:xfrm>
            <a:off x="155088" y="1140007"/>
            <a:ext cx="8831580" cy="2409220"/>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solidFill>
                  <a:schemeClr val="dk1"/>
                </a:solidFill>
              </a:rPr>
              <a:t>Learn how to improve the accuracy of turns</a:t>
            </a:r>
            <a:endParaRPr/>
          </a:p>
          <a:p>
            <a:pPr indent="-306000" lvl="0" marL="306000" rtl="0" algn="l">
              <a:spcBef>
                <a:spcPts val="960"/>
              </a:spcBef>
              <a:spcAft>
                <a:spcPts val="0"/>
              </a:spcAft>
              <a:buSzPts val="1656"/>
              <a:buChar char="⬛"/>
            </a:pPr>
            <a:r>
              <a:rPr lang="en-US">
                <a:solidFill>
                  <a:schemeClr val="dk1"/>
                </a:solidFill>
              </a:rPr>
              <a:t>Learn alternative ways to do pivot and spin turns</a:t>
            </a:r>
            <a:endParaRPr/>
          </a:p>
          <a:p>
            <a:pPr indent="0" lvl="0" marL="0" rtl="0" algn="l">
              <a:spcBef>
                <a:spcPts val="960"/>
              </a:spcBef>
              <a:spcAft>
                <a:spcPts val="0"/>
              </a:spcAft>
              <a:buSzPts val="1656"/>
              <a:buNone/>
            </a:pPr>
            <a:r>
              <a:t/>
            </a:r>
            <a:endParaRPr>
              <a:solidFill>
                <a:schemeClr val="dk1"/>
              </a:solidFill>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
        <p:nvSpPr>
          <p:cNvPr id="156" name="Google Shape;156;p2"/>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157" name="Google Shape;157;p2"/>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HOW ACCURATE IS YOUR TURN?</a:t>
            </a:r>
            <a:endParaRPr/>
          </a:p>
        </p:txBody>
      </p:sp>
      <p:sp>
        <p:nvSpPr>
          <p:cNvPr id="163" name="Google Shape;163;p3"/>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164" name="Google Shape;164;p3"/>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5" name="Google Shape;165;p3"/>
          <p:cNvSpPr txBox="1"/>
          <p:nvPr/>
        </p:nvSpPr>
        <p:spPr>
          <a:xfrm>
            <a:off x="200255" y="1190852"/>
            <a:ext cx="8746864" cy="33855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ill Sans"/>
                <a:ea typeface="Gill Sans"/>
                <a:cs typeface="Gill Sans"/>
                <a:sym typeface="Gill Sans"/>
              </a:rPr>
              <a:t>Run this code and use the Dashboard to see if turning 90 degrees actually turns 90 degrees. </a:t>
            </a:r>
            <a:endParaRPr/>
          </a:p>
        </p:txBody>
      </p:sp>
      <p:sp>
        <p:nvSpPr>
          <p:cNvPr id="166" name="Google Shape;166;p3"/>
          <p:cNvSpPr txBox="1"/>
          <p:nvPr/>
        </p:nvSpPr>
        <p:spPr>
          <a:xfrm>
            <a:off x="200254" y="1706059"/>
            <a:ext cx="8721869" cy="41857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from</a:t>
            </a:r>
            <a:r>
              <a:rPr b="0" i="0" lang="en-US" sz="1400" u="none" strike="noStrike">
                <a:solidFill>
                  <a:srgbClr val="000000"/>
                </a:solidFill>
                <a:latin typeface="Arial"/>
                <a:ea typeface="Arial"/>
                <a:cs typeface="Arial"/>
                <a:sym typeface="Arial"/>
              </a:rPr>
              <a:t> hub </a:t>
            </a:r>
            <a:r>
              <a:rPr b="0" i="0" lang="en-US" sz="1400" u="none" strike="noStrike">
                <a:solidFill>
                  <a:srgbClr val="0078CC"/>
                </a:solidFill>
                <a:latin typeface="Arial"/>
                <a:ea typeface="Arial"/>
                <a:cs typeface="Arial"/>
                <a:sym typeface="Arial"/>
              </a:rPr>
              <a:t>import</a:t>
            </a:r>
            <a:r>
              <a:rPr b="0" i="0" lang="en-US" sz="1400" u="none" strike="noStrike">
                <a:solidFill>
                  <a:srgbClr val="000000"/>
                </a:solidFill>
                <a:latin typeface="Arial"/>
                <a:ea typeface="Arial"/>
                <a:cs typeface="Arial"/>
                <a:sym typeface="Arial"/>
              </a:rPr>
              <a:t> port, motion_sensor</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import</a:t>
            </a:r>
            <a:r>
              <a:rPr b="0" i="0" lang="en-US" sz="1400" u="none" strike="noStrike">
                <a:solidFill>
                  <a:srgbClr val="000000"/>
                </a:solidFill>
                <a:latin typeface="Arial"/>
                <a:ea typeface="Arial"/>
                <a:cs typeface="Arial"/>
                <a:sym typeface="Arial"/>
              </a:rPr>
              <a:t> runloop, motor_pair, sys</a:t>
            </a:r>
            <a:endParaRPr/>
          </a:p>
          <a:p>
            <a:pPr indent="0" lvl="0" marL="0" marR="0" rtl="0" algn="l">
              <a:spcBef>
                <a:spcPts val="0"/>
              </a:spcBef>
              <a:spcAft>
                <a:spcPts val="0"/>
              </a:spcAft>
              <a:buNone/>
            </a:pPr>
            <a:br>
              <a:rPr b="0" i="0" lang="en-US" sz="1400" u="none" strike="noStrike">
                <a:solidFill>
                  <a:srgbClr val="000000"/>
                </a:solidFill>
                <a:latin typeface="Arial"/>
                <a:ea typeface="Arial"/>
                <a:cs typeface="Arial"/>
                <a:sym typeface="Arial"/>
              </a:rPr>
            </a:br>
            <a:r>
              <a:rPr b="0" i="0" lang="en-US" sz="1400" u="none" strike="noStrike">
                <a:solidFill>
                  <a:srgbClr val="00963E"/>
                </a:solidFill>
                <a:latin typeface="Arial"/>
                <a:ea typeface="Arial"/>
                <a:cs typeface="Arial"/>
                <a:sym typeface="Arial"/>
              </a:rPr>
              <a:t># Function that returns true when the absolute yaw angle is 90 degrees</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def</a:t>
            </a:r>
            <a:r>
              <a:rPr b="0" i="0" lang="en-US" sz="1400" u="none" strike="noStrike">
                <a:solidFill>
                  <a:srgbClr val="000000"/>
                </a:solidFill>
                <a:latin typeface="Arial"/>
                <a:ea typeface="Arial"/>
                <a:cs typeface="Arial"/>
                <a:sym typeface="Arial"/>
              </a:rPr>
              <a:t> turn_done</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400" u="none" strike="noStrike">
                <a:solidFill>
                  <a:srgbClr val="00963E"/>
                </a:solidFill>
                <a:latin typeface="Arial"/>
                <a:ea typeface="Arial"/>
                <a:cs typeface="Arial"/>
                <a:sym typeface="Arial"/>
              </a:rPr>
              <a:t>    # convert tuple decidegree into same format as in app and blocks</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return</a:t>
            </a:r>
            <a:r>
              <a:rPr b="0" i="0" lang="en-US" sz="1400" u="none" strike="noStrike">
                <a:solidFill>
                  <a:srgbClr val="000000"/>
                </a:solidFill>
                <a:latin typeface="Arial"/>
                <a:ea typeface="Arial"/>
                <a:cs typeface="Arial"/>
                <a:sym typeface="Arial"/>
              </a:rPr>
              <a:t> </a:t>
            </a:r>
            <a:r>
              <a:rPr b="0" i="0" lang="en-US" sz="1400" u="none" strike="noStrike">
                <a:solidFill>
                  <a:srgbClr val="0078CC"/>
                </a:solidFill>
                <a:latin typeface="Arial"/>
                <a:ea typeface="Arial"/>
                <a:cs typeface="Arial"/>
                <a:sym typeface="Arial"/>
              </a:rPr>
              <a:t>abs</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motion_sensor.tilt_angles</a:t>
            </a:r>
            <a:r>
              <a:rPr b="0" i="0" lang="en-US" sz="1400" u="none" strike="noStrike">
                <a:solidFill>
                  <a:srgbClr val="00877B"/>
                </a:solidFill>
                <a:latin typeface="Arial"/>
                <a:ea typeface="Arial"/>
                <a:cs typeface="Arial"/>
                <a:sym typeface="Arial"/>
              </a:rPr>
              <a:t>()[</a:t>
            </a:r>
            <a:r>
              <a:rPr b="0" i="0" lang="en-US" sz="1400" u="none" strike="noStrike">
                <a:solidFill>
                  <a:srgbClr val="FF7D00"/>
                </a:solidFill>
                <a:latin typeface="Arial"/>
                <a:ea typeface="Arial"/>
                <a:cs typeface="Arial"/>
                <a:sym typeface="Arial"/>
              </a:rPr>
              <a:t>0</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 * </a:t>
            </a:r>
            <a:r>
              <a:rPr b="0" i="0" lang="en-US" sz="1400" u="none" strike="noStrike">
                <a:solidFill>
                  <a:srgbClr val="FF7D00"/>
                </a:solidFill>
                <a:latin typeface="Arial"/>
                <a:ea typeface="Arial"/>
                <a:cs typeface="Arial"/>
                <a:sym typeface="Arial"/>
              </a:rPr>
              <a:t>-0.1</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 &gt; </a:t>
            </a:r>
            <a:r>
              <a:rPr b="0" i="0" lang="en-US" sz="1400" u="none" strike="noStrike">
                <a:solidFill>
                  <a:srgbClr val="FF7D00"/>
                </a:solidFill>
                <a:latin typeface="Arial"/>
                <a:ea typeface="Arial"/>
                <a:cs typeface="Arial"/>
                <a:sym typeface="Arial"/>
              </a:rPr>
              <a:t>90</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sz="1400" u="none" strike="noStrike">
                <a:solidFill>
                  <a:srgbClr val="000000"/>
                </a:solidFill>
                <a:latin typeface="Arial"/>
                <a:ea typeface="Arial"/>
                <a:cs typeface="Arial"/>
                <a:sym typeface="Arial"/>
              </a:rPr>
            </a:br>
            <a:r>
              <a:rPr b="0" i="0" lang="en-US" sz="1400" u="none" strike="noStrike">
                <a:solidFill>
                  <a:srgbClr val="0078CC"/>
                </a:solidFill>
                <a:latin typeface="Arial"/>
                <a:ea typeface="Arial"/>
                <a:cs typeface="Arial"/>
                <a:sym typeface="Arial"/>
              </a:rPr>
              <a:t>async</a:t>
            </a:r>
            <a:r>
              <a:rPr b="0" i="0" lang="en-US" sz="1400" u="none" strike="noStrike">
                <a:solidFill>
                  <a:srgbClr val="000000"/>
                </a:solidFill>
                <a:latin typeface="Arial"/>
                <a:ea typeface="Arial"/>
                <a:cs typeface="Arial"/>
                <a:sym typeface="Arial"/>
              </a:rPr>
              <a:t> </a:t>
            </a:r>
            <a:r>
              <a:rPr b="0" i="0" lang="en-US" sz="1400" u="none" strike="noStrike">
                <a:solidFill>
                  <a:srgbClr val="0078CC"/>
                </a:solidFill>
                <a:latin typeface="Arial"/>
                <a:ea typeface="Arial"/>
                <a:cs typeface="Arial"/>
                <a:sym typeface="Arial"/>
              </a:rPr>
              <a:t>def</a:t>
            </a:r>
            <a:r>
              <a:rPr b="0" i="0" lang="en-US" sz="1400" u="none" strike="noStrike">
                <a:solidFill>
                  <a:srgbClr val="000000"/>
                </a:solidFill>
                <a:latin typeface="Arial"/>
                <a:ea typeface="Arial"/>
                <a:cs typeface="Arial"/>
                <a:sym typeface="Arial"/>
              </a:rPr>
              <a:t> main</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    </a:t>
            </a:r>
            <a:r>
              <a:rPr b="0" i="0" lang="en-US" sz="1400" u="none" strike="noStrike">
                <a:solidFill>
                  <a:srgbClr val="000000"/>
                </a:solidFill>
                <a:latin typeface="Arial"/>
                <a:ea typeface="Arial"/>
                <a:cs typeface="Arial"/>
                <a:sym typeface="Arial"/>
              </a:rPr>
              <a:t>motor_pair.pair</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motor_pair.PAIR_1, port.C, port.D</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motion_sensor.reset_yaw</a:t>
            </a:r>
            <a:r>
              <a:rPr b="0" i="0" lang="en-US" sz="1400" u="none" strike="noStrike">
                <a:solidFill>
                  <a:srgbClr val="00877B"/>
                </a:solidFill>
                <a:latin typeface="Arial"/>
                <a:ea typeface="Arial"/>
                <a:cs typeface="Arial"/>
                <a:sym typeface="Arial"/>
              </a:rPr>
              <a:t>(</a:t>
            </a:r>
            <a:r>
              <a:rPr b="0" i="0" lang="en-US" sz="1400" u="none" strike="noStrike">
                <a:solidFill>
                  <a:srgbClr val="FF7D00"/>
                </a:solidFill>
                <a:latin typeface="Arial"/>
                <a:ea typeface="Arial"/>
                <a:cs typeface="Arial"/>
                <a:sym typeface="Arial"/>
              </a:rPr>
              <a:t>0</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await</a:t>
            </a:r>
            <a:r>
              <a:rPr b="0" i="0" lang="en-US" sz="1400" u="none" strike="noStrike">
                <a:solidFill>
                  <a:srgbClr val="000000"/>
                </a:solidFill>
                <a:latin typeface="Arial"/>
                <a:ea typeface="Arial"/>
                <a:cs typeface="Arial"/>
                <a:sym typeface="Arial"/>
              </a:rPr>
              <a:t> runloop.until</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motion_sensor.stable</a:t>
            </a:r>
            <a:r>
              <a:rPr b="0" i="0" lang="en-US" sz="1400" u="none" strike="noStrike">
                <a:solidFill>
                  <a:srgbClr val="00877B"/>
                </a:solidFill>
                <a:latin typeface="Arial"/>
                <a:ea typeface="Arial"/>
                <a:cs typeface="Arial"/>
                <a:sym typeface="Arial"/>
              </a:rPr>
              <a:t>)</a:t>
            </a:r>
            <a:endParaRPr/>
          </a:p>
          <a:p>
            <a:pPr indent="0" lvl="0" marL="0" marR="0" rtl="0" algn="l">
              <a:spcBef>
                <a:spcPts val="0"/>
              </a:spcBef>
              <a:spcAft>
                <a:spcPts val="0"/>
              </a:spcAft>
              <a:buNone/>
            </a:pPr>
            <a:r>
              <a:rPr lang="en-US" sz="1400">
                <a:solidFill>
                  <a:srgbClr val="00877B"/>
                </a:solidFill>
                <a:latin typeface="Arial"/>
                <a:ea typeface="Arial"/>
                <a:cs typeface="Arial"/>
                <a:sym typeface="Arial"/>
              </a:rPr>
              <a:t>    </a:t>
            </a:r>
            <a:r>
              <a:rPr b="0" i="0" lang="en-US" sz="1400" u="none" strike="noStrike">
                <a:solidFill>
                  <a:srgbClr val="00963E"/>
                </a:solidFill>
                <a:latin typeface="Arial"/>
                <a:ea typeface="Arial"/>
                <a:cs typeface="Arial"/>
                <a:sym typeface="Arial"/>
              </a:rPr>
              <a:t># Use a steering of 100 instea</a:t>
            </a:r>
            <a:r>
              <a:rPr lang="en-US" sz="1400">
                <a:solidFill>
                  <a:srgbClr val="00963E"/>
                </a:solidFill>
                <a:latin typeface="Arial"/>
                <a:ea typeface="Arial"/>
                <a:cs typeface="Arial"/>
                <a:sym typeface="Arial"/>
              </a:rPr>
              <a:t>d of 50 to do a spin turn</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motor_pair.move</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motor_pair.PAIR_1, </a:t>
            </a:r>
            <a:r>
              <a:rPr lang="en-US" sz="1400">
                <a:solidFill>
                  <a:srgbClr val="FF7D00"/>
                </a:solidFill>
                <a:latin typeface="Arial"/>
                <a:ea typeface="Arial"/>
                <a:cs typeface="Arial"/>
                <a:sym typeface="Arial"/>
              </a:rPr>
              <a:t>5</a:t>
            </a:r>
            <a:r>
              <a:rPr b="0" i="0" lang="en-US" sz="1400" u="none" strike="noStrike">
                <a:solidFill>
                  <a:srgbClr val="FF7D00"/>
                </a:solidFill>
                <a:latin typeface="Arial"/>
                <a:ea typeface="Arial"/>
                <a:cs typeface="Arial"/>
                <a:sym typeface="Arial"/>
              </a:rPr>
              <a:t>0</a:t>
            </a:r>
            <a:r>
              <a:rPr b="0" i="0" lang="en-US" sz="1400" u="none" strike="noStrike">
                <a:solidFill>
                  <a:srgbClr val="000000"/>
                </a:solidFill>
                <a:latin typeface="Arial"/>
                <a:ea typeface="Arial"/>
                <a:cs typeface="Arial"/>
                <a:sym typeface="Arial"/>
              </a:rPr>
              <a:t>, velocity=</a:t>
            </a:r>
            <a:r>
              <a:rPr b="0" i="0" lang="en-US" sz="1400" u="none" strike="noStrike">
                <a:solidFill>
                  <a:srgbClr val="FF7D00"/>
                </a:solidFill>
                <a:latin typeface="Arial"/>
                <a:ea typeface="Arial"/>
                <a:cs typeface="Arial"/>
                <a:sym typeface="Arial"/>
              </a:rPr>
              <a:t>500</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await</a:t>
            </a:r>
            <a:r>
              <a:rPr b="0" i="0" lang="en-US" sz="1400" u="none" strike="noStrike">
                <a:solidFill>
                  <a:srgbClr val="000000"/>
                </a:solidFill>
                <a:latin typeface="Arial"/>
                <a:ea typeface="Arial"/>
                <a:cs typeface="Arial"/>
                <a:sym typeface="Arial"/>
              </a:rPr>
              <a:t> runloop.until</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turn_done</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motor_pair.stop</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motor_pair.PAIR_1</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sys.exit</a:t>
            </a:r>
            <a:r>
              <a:rPr b="0" i="0" lang="en-US" sz="1400" u="none" strike="noStrike">
                <a:solidFill>
                  <a:srgbClr val="00877B"/>
                </a:solidFill>
                <a:latin typeface="Arial"/>
                <a:ea typeface="Arial"/>
                <a:cs typeface="Arial"/>
                <a:sym typeface="Arial"/>
              </a:rPr>
              <a:t>(</a:t>
            </a:r>
            <a:r>
              <a:rPr b="0" i="0" lang="en-US" sz="1400" u="none" strike="noStrike">
                <a:solidFill>
                  <a:srgbClr val="D8009B"/>
                </a:solidFill>
                <a:latin typeface="Arial"/>
                <a:ea typeface="Arial"/>
                <a:cs typeface="Arial"/>
                <a:sym typeface="Arial"/>
              </a:rPr>
              <a:t>"Done"</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sz="1400" u="none" strike="noStrike">
                <a:solidFill>
                  <a:srgbClr val="000000"/>
                </a:solidFill>
                <a:latin typeface="Arial"/>
                <a:ea typeface="Arial"/>
                <a:cs typeface="Arial"/>
                <a:sym typeface="Arial"/>
              </a:rPr>
            </a:br>
            <a:r>
              <a:rPr b="0" i="0" lang="en-US" sz="1400" u="none" strike="noStrike">
                <a:solidFill>
                  <a:srgbClr val="000000"/>
                </a:solidFill>
                <a:latin typeface="Arial"/>
                <a:ea typeface="Arial"/>
                <a:cs typeface="Arial"/>
                <a:sym typeface="Arial"/>
              </a:rPr>
              <a:t>runloop.run</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main</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HOW ACCURATE IS YOUR TURN?</a:t>
            </a:r>
            <a:endParaRPr/>
          </a:p>
        </p:txBody>
      </p:sp>
      <p:sp>
        <p:nvSpPr>
          <p:cNvPr id="172" name="Google Shape;172;p4"/>
          <p:cNvSpPr txBox="1"/>
          <p:nvPr>
            <p:ph idx="1" type="body"/>
          </p:nvPr>
        </p:nvSpPr>
        <p:spPr>
          <a:xfrm>
            <a:off x="294534" y="1303150"/>
            <a:ext cx="8508316" cy="459075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840"/>
              <a:buChar char="⬛"/>
            </a:pPr>
            <a:r>
              <a:rPr lang="en-US" sz="2000"/>
              <a:t>Note that we have set the motor speed to 500 instead of 200 in the previous lesson.</a:t>
            </a:r>
            <a:endParaRPr/>
          </a:p>
          <a:p>
            <a:pPr indent="-306000" lvl="0" marL="306000" rtl="0" algn="l">
              <a:spcBef>
                <a:spcPts val="1000"/>
              </a:spcBef>
              <a:spcAft>
                <a:spcPts val="0"/>
              </a:spcAft>
              <a:buSzPts val="1840"/>
              <a:buChar char="⬛"/>
            </a:pPr>
            <a:r>
              <a:rPr lang="en-US" sz="2000"/>
              <a:t>For Drive Base 1, it turns 98 degrees</a:t>
            </a:r>
            <a:endParaRPr/>
          </a:p>
          <a:p>
            <a:pPr indent="-306000" lvl="0" marL="306000" rtl="0" algn="l">
              <a:spcBef>
                <a:spcPts val="1000"/>
              </a:spcBef>
              <a:spcAft>
                <a:spcPts val="0"/>
              </a:spcAft>
              <a:buSzPts val="1840"/>
              <a:buChar char="⬛"/>
            </a:pPr>
            <a:r>
              <a:rPr lang="en-US" sz="2000"/>
              <a:t>This is for two reasons</a:t>
            </a:r>
            <a:endParaRPr/>
          </a:p>
          <a:p>
            <a:pPr indent="-342900" lvl="1" marL="666900" rtl="0" algn="l">
              <a:spcBef>
                <a:spcPts val="1000"/>
              </a:spcBef>
              <a:spcAft>
                <a:spcPts val="0"/>
              </a:spcAft>
              <a:buSzPts val="1840"/>
              <a:buFont typeface="Gill Sans"/>
              <a:buAutoNum type="arabicPeriod"/>
            </a:pPr>
            <a:r>
              <a:rPr lang="en-US" sz="2000"/>
              <a:t>It takes a short time to read the gyro. In this time, the robot has moved. This delay on the SPIKE Prime is relatively small but will produce a few degrees of error.</a:t>
            </a:r>
            <a:endParaRPr/>
          </a:p>
          <a:p>
            <a:pPr indent="-342900" lvl="1" marL="666900" rtl="0" algn="l">
              <a:spcBef>
                <a:spcPts val="1000"/>
              </a:spcBef>
              <a:spcAft>
                <a:spcPts val="0"/>
              </a:spcAft>
              <a:buSzPts val="1840"/>
              <a:buFont typeface="Gill Sans"/>
              <a:buAutoNum type="arabicPeriod"/>
            </a:pPr>
            <a:r>
              <a:rPr lang="en-US" sz="2000"/>
              <a:t>It takes some time to stop the robot since it has momentum. This produces several degrees of additional error. </a:t>
            </a:r>
            <a:endParaRPr/>
          </a:p>
          <a:p>
            <a:pPr indent="-200844" lvl="0" marL="306000" rtl="0" algn="l">
              <a:spcBef>
                <a:spcPts val="960"/>
              </a:spcBef>
              <a:spcAft>
                <a:spcPts val="0"/>
              </a:spcAft>
              <a:buSzPts val="1656"/>
              <a:buNone/>
            </a:pPr>
            <a:r>
              <a:t/>
            </a:r>
            <a:endParaRPr/>
          </a:p>
        </p:txBody>
      </p:sp>
      <p:sp>
        <p:nvSpPr>
          <p:cNvPr id="173" name="Google Shape;173;p4"/>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174" name="Google Shape;174;p4"/>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IMPROVING TURN ACCURACY</a:t>
            </a:r>
            <a:endParaRPr/>
          </a:p>
        </p:txBody>
      </p:sp>
      <p:sp>
        <p:nvSpPr>
          <p:cNvPr id="180" name="Google Shape;180;p5"/>
          <p:cNvSpPr txBox="1"/>
          <p:nvPr>
            <p:ph idx="1" type="body"/>
          </p:nvPr>
        </p:nvSpPr>
        <p:spPr>
          <a:xfrm>
            <a:off x="155088" y="1140006"/>
            <a:ext cx="8767036" cy="508260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840"/>
              <a:buChar char="⬛"/>
            </a:pPr>
            <a:r>
              <a:rPr lang="en-US" sz="2000"/>
              <a:t>As we mentioned on the previous slide, using Drive base 1 at 500 velocity, it turns 98 degrees instead of the requested 90 degrees. How do we solve this problem?</a:t>
            </a:r>
            <a:endParaRPr/>
          </a:p>
          <a:p>
            <a:pPr indent="-306000" lvl="0" marL="306000" rtl="0" algn="l">
              <a:spcBef>
                <a:spcPts val="1000"/>
              </a:spcBef>
              <a:spcAft>
                <a:spcPts val="0"/>
              </a:spcAft>
              <a:buSzPts val="1840"/>
              <a:buChar char="⬛"/>
            </a:pPr>
            <a:r>
              <a:rPr lang="en-US" sz="2000"/>
              <a:t>One solution is to ask it to turn 8 degrees less for Drive Base 1.</a:t>
            </a:r>
            <a:endParaRPr/>
          </a:p>
          <a:p>
            <a:pPr indent="-306000" lvl="1" marL="630000" rtl="0" algn="l">
              <a:spcBef>
                <a:spcPts val="960"/>
              </a:spcBef>
              <a:spcAft>
                <a:spcPts val="0"/>
              </a:spcAft>
              <a:buSzPts val="1656"/>
              <a:buChar char="⬛"/>
            </a:pPr>
            <a:r>
              <a:rPr lang="en-US" sz="1800"/>
              <a:t>The amount to reduce your turn will depend on the speed of your turn and your robot’s physical design. You will need to try some values to get this right. </a:t>
            </a:r>
            <a:endParaRPr/>
          </a:p>
          <a:p>
            <a:pPr indent="-306000" lvl="0" marL="306000" rtl="0" algn="l">
              <a:spcBef>
                <a:spcPts val="1000"/>
              </a:spcBef>
              <a:spcAft>
                <a:spcPts val="0"/>
              </a:spcAft>
              <a:buSzPts val="1840"/>
              <a:buChar char="⬛"/>
            </a:pPr>
            <a:r>
              <a:rPr lang="en-US" sz="2000"/>
              <a:t>A better solution is to use a lower speed. With a speed of 200, the error for Drive Base 1 dropped from 8 degrees to just 2 degrees.</a:t>
            </a:r>
            <a:endParaRPr/>
          </a:p>
          <a:p>
            <a:pPr indent="-306000" lvl="0" marL="306000" rtl="0" algn="l">
              <a:spcBef>
                <a:spcPts val="1000"/>
              </a:spcBef>
              <a:spcAft>
                <a:spcPts val="0"/>
              </a:spcAft>
              <a:buSzPts val="1840"/>
              <a:buChar char="⬛"/>
            </a:pPr>
            <a:r>
              <a:rPr lang="en-US" sz="2000"/>
              <a:t>We did not notice any significant difference using </a:t>
            </a:r>
            <a:r>
              <a:rPr lang="en-US" sz="2000">
                <a:latin typeface="Arial"/>
                <a:ea typeface="Arial"/>
                <a:cs typeface="Arial"/>
                <a:sym typeface="Arial"/>
              </a:rPr>
              <a:t>move</a:t>
            </a:r>
            <a:r>
              <a:rPr lang="en-US" sz="2000"/>
              <a:t> vs </a:t>
            </a:r>
            <a:r>
              <a:rPr lang="en-US" sz="2000">
                <a:latin typeface="Arial"/>
                <a:ea typeface="Arial"/>
                <a:cs typeface="Arial"/>
                <a:sym typeface="Arial"/>
              </a:rPr>
              <a:t>move_tank. </a:t>
            </a:r>
            <a:r>
              <a:rPr lang="en-US" sz="2000"/>
              <a:t>Adjusting the speed made the biggest difference.</a:t>
            </a:r>
            <a:endParaRPr/>
          </a:p>
          <a:p>
            <a:pPr indent="-306000" lvl="0" marL="306000" rtl="0" algn="l">
              <a:spcBef>
                <a:spcPts val="1000"/>
              </a:spcBef>
              <a:spcAft>
                <a:spcPts val="0"/>
              </a:spcAft>
              <a:buSzPts val="1840"/>
              <a:buChar char="⬛"/>
            </a:pPr>
            <a:r>
              <a:rPr lang="en-US" sz="2000"/>
              <a:t>Pivot turns and spin turns have a similar error pattern</a:t>
            </a:r>
            <a:endParaRPr/>
          </a:p>
        </p:txBody>
      </p:sp>
      <p:sp>
        <p:nvSpPr>
          <p:cNvPr id="181" name="Google Shape;181;p5"/>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182" name="Google Shape;182;p5"/>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TURNING WITHOUT USING GYRO</a:t>
            </a:r>
            <a:endParaRPr/>
          </a:p>
        </p:txBody>
      </p:sp>
      <p:sp>
        <p:nvSpPr>
          <p:cNvPr id="188" name="Google Shape;188;p6"/>
          <p:cNvSpPr txBox="1"/>
          <p:nvPr>
            <p:ph idx="1" type="body"/>
          </p:nvPr>
        </p:nvSpPr>
        <p:spPr>
          <a:xfrm>
            <a:off x="155087" y="1140006"/>
            <a:ext cx="8851753" cy="3745759"/>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It is possible to compute the degrees the wheel has to turn to turn the robot by a certain amount, using the robot geometry</a:t>
            </a:r>
            <a:endParaRPr/>
          </a:p>
          <a:p>
            <a:pPr indent="-306000" lvl="0" marL="306000" rtl="0" algn="l">
              <a:spcBef>
                <a:spcPts val="960"/>
              </a:spcBef>
              <a:spcAft>
                <a:spcPts val="0"/>
              </a:spcAft>
              <a:buSzPts val="1656"/>
              <a:buChar char="⬛"/>
            </a:pPr>
            <a:r>
              <a:rPr lang="en-US"/>
              <a:t>Remember, motor turns are not the same as robot turns!</a:t>
            </a:r>
            <a:endParaRPr/>
          </a:p>
          <a:p>
            <a:pPr indent="-306000" lvl="0" marL="306000" rtl="0" algn="l">
              <a:spcBef>
                <a:spcPts val="960"/>
              </a:spcBef>
              <a:spcAft>
                <a:spcPts val="0"/>
              </a:spcAft>
              <a:buSzPts val="1656"/>
              <a:buChar char="⬛"/>
            </a:pPr>
            <a:r>
              <a:rPr lang="en-US"/>
              <a:t>Using Drive Base 1 (DB1) as an example:</a:t>
            </a:r>
            <a:endParaRPr/>
          </a:p>
          <a:p>
            <a:pPr indent="-306000" lvl="0" marL="306000" rtl="0" algn="l">
              <a:spcBef>
                <a:spcPts val="960"/>
              </a:spcBef>
              <a:spcAft>
                <a:spcPts val="0"/>
              </a:spcAft>
              <a:buSzPts val="1656"/>
              <a:buChar char="⬛"/>
            </a:pPr>
            <a:r>
              <a:rPr lang="en-US"/>
              <a:t>First, we need to know the wheel circumference. For DB1, that is 17.5cm</a:t>
            </a:r>
            <a:endParaRPr/>
          </a:p>
          <a:p>
            <a:pPr indent="-306000" lvl="0" marL="306000" rtl="0" algn="l">
              <a:spcBef>
                <a:spcPts val="960"/>
              </a:spcBef>
              <a:spcAft>
                <a:spcPts val="0"/>
              </a:spcAft>
              <a:buSzPts val="1656"/>
              <a:buChar char="⬛"/>
            </a:pPr>
            <a:r>
              <a:rPr lang="en-US"/>
              <a:t>Next, we need to know the distance between the wheels. This is known as the TRACK. You can measure it. For DB1, this is approximately 11.2 cm.</a:t>
            </a:r>
            <a:endParaRPr/>
          </a:p>
          <a:p>
            <a:pPr indent="-306000" lvl="0" marL="306000" rtl="0" algn="l">
              <a:spcBef>
                <a:spcPts val="960"/>
              </a:spcBef>
              <a:spcAft>
                <a:spcPts val="0"/>
              </a:spcAft>
              <a:buSzPts val="1656"/>
              <a:buChar char="⬛"/>
            </a:pPr>
            <a:r>
              <a:rPr lang="en-US"/>
              <a:t>For DB1, the motors are directly driving the wheels without gears. So, we know  that there is no additional gear ratio multiplier (i.e., it is 1)</a:t>
            </a:r>
            <a:endParaRPr/>
          </a:p>
          <a:p>
            <a:pPr indent="-306000" lvl="0" marL="306000" rtl="0" algn="l">
              <a:spcBef>
                <a:spcPts val="960"/>
              </a:spcBef>
              <a:spcAft>
                <a:spcPts val="0"/>
              </a:spcAft>
              <a:buSzPts val="1656"/>
              <a:buChar char="⬛"/>
            </a:pPr>
            <a:r>
              <a:rPr lang="en-US"/>
              <a:t>Now, we can calculate the math to do spin and pivot turns</a:t>
            </a:r>
            <a:endParaRPr/>
          </a:p>
        </p:txBody>
      </p:sp>
      <p:sp>
        <p:nvSpPr>
          <p:cNvPr id="189" name="Google Shape;189;p6"/>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190" name="Google Shape;190;p6"/>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GEOMETRIC SPIN TURN</a:t>
            </a:r>
            <a:endParaRPr/>
          </a:p>
        </p:txBody>
      </p:sp>
      <p:sp>
        <p:nvSpPr>
          <p:cNvPr id="196" name="Google Shape;196;p7"/>
          <p:cNvSpPr txBox="1"/>
          <p:nvPr>
            <p:ph idx="1" type="body"/>
          </p:nvPr>
        </p:nvSpPr>
        <p:spPr>
          <a:xfrm>
            <a:off x="88409" y="1137904"/>
            <a:ext cx="7193347" cy="5082601"/>
          </a:xfrm>
          <a:prstGeom prst="rect">
            <a:avLst/>
          </a:prstGeom>
          <a:noFill/>
          <a:ln>
            <a:noFill/>
          </a:ln>
        </p:spPr>
        <p:txBody>
          <a:bodyPr anchorCtr="0" anchor="t" bIns="45700" lIns="91425" spcFirstLastPara="1" rIns="91425" wrap="square" tIns="45700">
            <a:normAutofit lnSpcReduction="10000"/>
          </a:bodyPr>
          <a:lstStyle/>
          <a:p>
            <a:pPr indent="-306000" lvl="0" marL="306000" rtl="0" algn="l">
              <a:spcBef>
                <a:spcPts val="0"/>
              </a:spcBef>
              <a:spcAft>
                <a:spcPts val="0"/>
              </a:spcAft>
              <a:buSzPts val="1656"/>
              <a:buChar char="⬛"/>
            </a:pPr>
            <a:r>
              <a:rPr lang="en-US"/>
              <a:t>A spin turn turns the robot around the center of its drive wheels.</a:t>
            </a:r>
            <a:endParaRPr/>
          </a:p>
          <a:p>
            <a:pPr indent="-306000" lvl="0" marL="306000" rtl="0" algn="l">
              <a:spcBef>
                <a:spcPts val="960"/>
              </a:spcBef>
              <a:spcAft>
                <a:spcPts val="0"/>
              </a:spcAft>
              <a:buSzPts val="1656"/>
              <a:buChar char="⬛"/>
            </a:pPr>
            <a:r>
              <a:rPr lang="en-US"/>
              <a:t>The </a:t>
            </a:r>
            <a:r>
              <a:rPr b="1" lang="en-US"/>
              <a:t>diameter</a:t>
            </a:r>
            <a:r>
              <a:rPr lang="en-US"/>
              <a:t> of this spin turn circle is equal to the track. Its circumference is given by: Cs = Track * Pi</a:t>
            </a:r>
            <a:endParaRPr/>
          </a:p>
          <a:p>
            <a:pPr indent="-306000" lvl="0" marL="306000" rtl="0" algn="l">
              <a:spcBef>
                <a:spcPts val="960"/>
              </a:spcBef>
              <a:spcAft>
                <a:spcPts val="0"/>
              </a:spcAft>
              <a:buSzPts val="1656"/>
              <a:buChar char="⬛"/>
            </a:pPr>
            <a:r>
              <a:rPr lang="en-US"/>
              <a:t>To make one full turn (360 degrees), each wheel has to move a distance equal to the circumference of this turn circle. </a:t>
            </a:r>
            <a:endParaRPr/>
          </a:p>
          <a:p>
            <a:pPr indent="-306000" lvl="0" marL="306000" rtl="0" algn="l">
              <a:spcBef>
                <a:spcPts val="960"/>
              </a:spcBef>
              <a:spcAft>
                <a:spcPts val="0"/>
              </a:spcAft>
              <a:buSzPts val="1656"/>
              <a:buChar char="⬛"/>
            </a:pPr>
            <a:r>
              <a:rPr lang="en-US"/>
              <a:t>One motor rotation = one wheel rotation</a:t>
            </a:r>
            <a:endParaRPr/>
          </a:p>
          <a:p>
            <a:pPr indent="-306000" lvl="0" marL="306000" rtl="0" algn="l">
              <a:spcBef>
                <a:spcPts val="960"/>
              </a:spcBef>
              <a:spcAft>
                <a:spcPts val="0"/>
              </a:spcAft>
              <a:buSzPts val="1656"/>
              <a:buChar char="⬛"/>
            </a:pPr>
            <a:r>
              <a:rPr lang="en-US"/>
              <a:t>If the circumference of the wheel is given by Cw, then:</a:t>
            </a:r>
            <a:endParaRPr/>
          </a:p>
          <a:p>
            <a:pPr indent="0" lvl="0" marL="0" rtl="0" algn="l">
              <a:spcBef>
                <a:spcPts val="960"/>
              </a:spcBef>
              <a:spcAft>
                <a:spcPts val="0"/>
              </a:spcAft>
              <a:buSzPts val="1656"/>
              <a:buNone/>
            </a:pPr>
            <a:r>
              <a:rPr lang="en-US"/>
              <a:t>motor </a:t>
            </a:r>
            <a:r>
              <a:rPr b="1" lang="en-US"/>
              <a:t>rotations </a:t>
            </a:r>
            <a:r>
              <a:rPr lang="en-US"/>
              <a:t>for spinning the robot 360 degrees = (Cs /Cw) </a:t>
            </a:r>
            <a:endParaRPr b="1"/>
          </a:p>
          <a:p>
            <a:pPr indent="0" lvl="0" marL="0" rtl="0" algn="l">
              <a:spcBef>
                <a:spcPts val="960"/>
              </a:spcBef>
              <a:spcAft>
                <a:spcPts val="0"/>
              </a:spcAft>
              <a:buSzPts val="1656"/>
              <a:buNone/>
            </a:pPr>
            <a:r>
              <a:rPr lang="en-US"/>
              <a:t>motor </a:t>
            </a:r>
            <a:r>
              <a:rPr b="1" lang="en-US"/>
              <a:t>degrees</a:t>
            </a:r>
            <a:r>
              <a:rPr lang="en-US"/>
              <a:t> for spinning the robot 360 degrees = (Cs /Cw) * 360</a:t>
            </a:r>
            <a:endParaRPr/>
          </a:p>
          <a:p>
            <a:pPr indent="-306000" lvl="0" marL="306000" rtl="0" algn="l">
              <a:spcBef>
                <a:spcPts val="960"/>
              </a:spcBef>
              <a:spcAft>
                <a:spcPts val="0"/>
              </a:spcAft>
              <a:buSzPts val="1656"/>
              <a:buChar char="⬛"/>
            </a:pPr>
            <a:r>
              <a:rPr lang="en-US"/>
              <a:t>In general terms, for turning “robot_turn” degrees:</a:t>
            </a:r>
            <a:endParaRPr/>
          </a:p>
          <a:p>
            <a:pPr indent="0" lvl="0" marL="0" rtl="0" algn="l">
              <a:spcBef>
                <a:spcPts val="960"/>
              </a:spcBef>
              <a:spcAft>
                <a:spcPts val="0"/>
              </a:spcAft>
              <a:buSzPts val="1656"/>
              <a:buNone/>
            </a:pPr>
            <a:r>
              <a:rPr lang="en-US"/>
              <a:t>motor_degrees = (Cs/Cw) * robot_turn</a:t>
            </a:r>
            <a:endParaRPr/>
          </a:p>
          <a:p>
            <a:pPr indent="-306000" lvl="0" marL="306000" rtl="0" algn="l">
              <a:spcBef>
                <a:spcPts val="960"/>
              </a:spcBef>
              <a:spcAft>
                <a:spcPts val="0"/>
              </a:spcAft>
              <a:buSzPts val="1656"/>
              <a:buChar char="⬛"/>
            </a:pPr>
            <a:r>
              <a:rPr lang="en-US"/>
              <a:t>This works for </a:t>
            </a:r>
            <a:r>
              <a:rPr b="1" lang="en-US"/>
              <a:t>any</a:t>
            </a:r>
            <a:r>
              <a:rPr lang="en-US"/>
              <a:t> value of degrees. There is no special case for crossing 180, 360 or any other value, as we saw when using the yaw angle.</a:t>
            </a:r>
            <a:endParaRPr/>
          </a:p>
        </p:txBody>
      </p:sp>
      <p:sp>
        <p:nvSpPr>
          <p:cNvPr id="197" name="Google Shape;197;p7"/>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198" name="Google Shape;198;p7"/>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pSp>
        <p:nvGrpSpPr>
          <p:cNvPr id="199" name="Google Shape;199;p7"/>
          <p:cNvGrpSpPr/>
          <p:nvPr/>
        </p:nvGrpSpPr>
        <p:grpSpPr>
          <a:xfrm>
            <a:off x="7424022" y="1267112"/>
            <a:ext cx="1498102" cy="1704687"/>
            <a:chOff x="6507213" y="1264631"/>
            <a:chExt cx="1199001" cy="1584575"/>
          </a:xfrm>
        </p:grpSpPr>
        <p:grpSp>
          <p:nvGrpSpPr>
            <p:cNvPr id="200" name="Google Shape;200;p7"/>
            <p:cNvGrpSpPr/>
            <p:nvPr/>
          </p:nvGrpSpPr>
          <p:grpSpPr>
            <a:xfrm rot="5400000">
              <a:off x="6518630" y="1512901"/>
              <a:ext cx="1141996" cy="1164830"/>
              <a:chOff x="6310708" y="2223671"/>
              <a:chExt cx="809489" cy="898563"/>
            </a:xfrm>
          </p:grpSpPr>
          <p:sp>
            <p:nvSpPr>
              <p:cNvPr id="201" name="Google Shape;201;p7"/>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2" name="Google Shape;202;p7"/>
              <p:cNvSpPr/>
              <p:nvPr/>
            </p:nvSpPr>
            <p:spPr>
              <a:xfrm>
                <a:off x="6979076"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3" name="Google Shape;203;p7"/>
              <p:cNvSpPr/>
              <p:nvPr/>
            </p:nvSpPr>
            <p:spPr>
              <a:xfrm>
                <a:off x="6310708" y="2525434"/>
                <a:ext cx="141121" cy="295036"/>
              </a:xfrm>
              <a:prstGeom prst="roundRect">
                <a:avLst>
                  <a:gd fmla="val 16667" name="adj"/>
                </a:avLst>
              </a:prstGeom>
              <a:solidFill>
                <a:srgbClr val="13B09B"/>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4" name="Google Shape;204;p7"/>
              <p:cNvSpPr/>
              <p:nvPr/>
            </p:nvSpPr>
            <p:spPr>
              <a:xfrm>
                <a:off x="6621904" y="2885450"/>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05" name="Google Shape;205;p7"/>
            <p:cNvSpPr txBox="1"/>
            <p:nvPr/>
          </p:nvSpPr>
          <p:spPr>
            <a:xfrm>
              <a:off x="7204218" y="1264631"/>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206" name="Google Shape;206;p7"/>
            <p:cNvSpPr txBox="1"/>
            <p:nvPr/>
          </p:nvSpPr>
          <p:spPr>
            <a:xfrm>
              <a:off x="7240595" y="2347519"/>
              <a:ext cx="465619" cy="5016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a:p>
          </p:txBody>
        </p:sp>
      </p:grpSp>
      <p:cxnSp>
        <p:nvCxnSpPr>
          <p:cNvPr id="207" name="Google Shape;207;p7"/>
          <p:cNvCxnSpPr/>
          <p:nvPr/>
        </p:nvCxnSpPr>
        <p:spPr>
          <a:xfrm>
            <a:off x="8151725" y="1267112"/>
            <a:ext cx="0" cy="1883592"/>
          </a:xfrm>
          <a:prstGeom prst="straightConnector1">
            <a:avLst/>
          </a:prstGeom>
          <a:noFill/>
          <a:ln cap="rnd" cmpd="sng" w="12700">
            <a:solidFill>
              <a:schemeClr val="dk1"/>
            </a:solidFill>
            <a:prstDash val="solid"/>
            <a:round/>
            <a:headEnd len="sm" w="sm" type="none"/>
            <a:tailEnd len="sm" w="sm" type="none"/>
          </a:ln>
        </p:spPr>
      </p:cxnSp>
      <p:cxnSp>
        <p:nvCxnSpPr>
          <p:cNvPr id="208" name="Google Shape;208;p7"/>
          <p:cNvCxnSpPr/>
          <p:nvPr/>
        </p:nvCxnSpPr>
        <p:spPr>
          <a:xfrm>
            <a:off x="7046843" y="2154839"/>
            <a:ext cx="1959997" cy="0"/>
          </a:xfrm>
          <a:prstGeom prst="straightConnector1">
            <a:avLst/>
          </a:prstGeom>
          <a:noFill/>
          <a:ln cap="rnd" cmpd="sng" w="12700">
            <a:solidFill>
              <a:schemeClr val="dk1"/>
            </a:solidFill>
            <a:prstDash val="solid"/>
            <a:round/>
            <a:headEnd len="sm" w="sm" type="none"/>
            <a:tailEnd len="sm" w="sm" type="none"/>
          </a:ln>
        </p:spPr>
      </p:cxnSp>
      <p:sp>
        <p:nvSpPr>
          <p:cNvPr id="209" name="Google Shape;209;p7"/>
          <p:cNvSpPr/>
          <p:nvPr/>
        </p:nvSpPr>
        <p:spPr>
          <a:xfrm>
            <a:off x="7600140" y="1638691"/>
            <a:ext cx="1106538" cy="1044874"/>
          </a:xfrm>
          <a:prstGeom prst="ellipse">
            <a:avLst/>
          </a:prstGeom>
          <a:noFill/>
          <a:ln cap="rnd" cmpd="sng" w="222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8"/>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 SPIN</a:t>
            </a:r>
            <a:endParaRPr/>
          </a:p>
        </p:txBody>
      </p:sp>
      <p:sp>
        <p:nvSpPr>
          <p:cNvPr id="215" name="Google Shape;215;p8"/>
          <p:cNvSpPr txBox="1"/>
          <p:nvPr>
            <p:ph idx="1" type="body"/>
          </p:nvPr>
        </p:nvSpPr>
        <p:spPr>
          <a:xfrm>
            <a:off x="155088" y="1140006"/>
            <a:ext cx="8767036" cy="508260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Write a function to make any spin turn, clockwise or counterclockwise, using just MotorPair functions.</a:t>
            </a:r>
            <a:endParaRPr/>
          </a:p>
          <a:p>
            <a:pPr indent="-306000" lvl="0" marL="306000" rtl="0" algn="l">
              <a:spcBef>
                <a:spcPts val="960"/>
              </a:spcBef>
              <a:spcAft>
                <a:spcPts val="0"/>
              </a:spcAft>
              <a:buSzPts val="1656"/>
              <a:buChar char="⬛"/>
            </a:pPr>
            <a:r>
              <a:rPr lang="en-US"/>
              <a:t>Use a parameter to make the speed variable</a:t>
            </a:r>
            <a:endParaRPr/>
          </a:p>
          <a:p>
            <a:pPr indent="-306000" lvl="0" marL="306000" rtl="0" algn="l">
              <a:spcBef>
                <a:spcPts val="960"/>
              </a:spcBef>
              <a:spcAft>
                <a:spcPts val="0"/>
              </a:spcAft>
              <a:buSzPts val="1656"/>
              <a:buChar char="⬛"/>
            </a:pPr>
            <a:r>
              <a:rPr lang="en-US"/>
              <a:t>Write tests for your function</a:t>
            </a:r>
            <a:endParaRPr/>
          </a:p>
          <a:p>
            <a:pPr indent="0" lvl="0" marL="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
        <p:nvSpPr>
          <p:cNvPr id="216" name="Google Shape;216;p8"/>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217" name="Google Shape;217;p8"/>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9"/>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CHALLENGE – SPIN: SOLUTION PAGE 1 OF 2</a:t>
            </a:r>
            <a:endParaRPr/>
          </a:p>
        </p:txBody>
      </p:sp>
      <p:sp>
        <p:nvSpPr>
          <p:cNvPr id="223" name="Google Shape;223;p9"/>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2021 Prime Lessons (primelessons.org) CC-BY-NC-SA.  (Last edit: 09/17/2023)</a:t>
            </a:r>
            <a:endParaRPr/>
          </a:p>
        </p:txBody>
      </p:sp>
      <p:sp>
        <p:nvSpPr>
          <p:cNvPr id="224" name="Google Shape;224;p9"/>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5" name="Google Shape;225;p9"/>
          <p:cNvSpPr txBox="1"/>
          <p:nvPr/>
        </p:nvSpPr>
        <p:spPr>
          <a:xfrm>
            <a:off x="88409" y="1185933"/>
            <a:ext cx="89184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from</a:t>
            </a:r>
            <a:r>
              <a:rPr b="0" i="0" lang="en-US" sz="1200" u="none" strike="noStrike">
                <a:solidFill>
                  <a:srgbClr val="000000"/>
                </a:solidFill>
                <a:latin typeface="Arial"/>
                <a:ea typeface="Arial"/>
                <a:cs typeface="Arial"/>
                <a:sym typeface="Arial"/>
              </a:rPr>
              <a:t> hub </a:t>
            </a:r>
            <a:r>
              <a:rPr b="0" i="0" lang="en-US" sz="1200" u="none" strike="noStrike">
                <a:solidFill>
                  <a:srgbClr val="0078CC"/>
                </a:solidFill>
                <a:latin typeface="Arial"/>
                <a:ea typeface="Arial"/>
                <a:cs typeface="Arial"/>
                <a:sym typeface="Arial"/>
              </a:rPr>
              <a:t>import</a:t>
            </a:r>
            <a:r>
              <a:rPr b="0" i="0" lang="en-US" sz="1200" u="none" strike="noStrike">
                <a:solidFill>
                  <a:srgbClr val="000000"/>
                </a:solidFill>
                <a:latin typeface="Arial"/>
                <a:ea typeface="Arial"/>
                <a:cs typeface="Arial"/>
                <a:sym typeface="Arial"/>
              </a:rPr>
              <a:t> port</a:t>
            </a:r>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import</a:t>
            </a:r>
            <a:r>
              <a:rPr b="0" i="0" lang="en-US" sz="1200" u="none" strike="noStrike">
                <a:solidFill>
                  <a:srgbClr val="000000"/>
                </a:solidFill>
                <a:latin typeface="Arial"/>
                <a:ea typeface="Arial"/>
                <a:cs typeface="Arial"/>
                <a:sym typeface="Arial"/>
              </a:rPr>
              <a:t> motor_pair, runloop, sys, math</a:t>
            </a:r>
            <a:endParaRPr/>
          </a:p>
          <a:p>
            <a:pPr indent="0" lvl="0" marL="0" marR="0" rtl="0" algn="l">
              <a:spcBef>
                <a:spcPts val="0"/>
              </a:spcBef>
              <a:spcAft>
                <a:spcPts val="0"/>
              </a:spcAft>
              <a:buNone/>
            </a:pPr>
            <a:br>
              <a:rPr b="0" i="0" lang="en-US" sz="1200" u="none" strike="noStrike">
                <a:solidFill>
                  <a:srgbClr val="000000"/>
                </a:solidFill>
                <a:latin typeface="Arial"/>
                <a:ea typeface="Arial"/>
                <a:cs typeface="Arial"/>
                <a:sym typeface="Arial"/>
              </a:rPr>
            </a:br>
            <a:r>
              <a:rPr b="0" i="0" lang="en-US" sz="1200" u="none" strike="noStrike">
                <a:solidFill>
                  <a:srgbClr val="00963E"/>
                </a:solidFill>
                <a:latin typeface="Arial"/>
                <a:ea typeface="Arial"/>
                <a:cs typeface="Arial"/>
                <a:sym typeface="Arial"/>
              </a:rPr>
              <a:t># Constants for Drive Base 1</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0000"/>
                </a:solidFill>
                <a:latin typeface="Arial"/>
                <a:ea typeface="Arial"/>
                <a:cs typeface="Arial"/>
                <a:sym typeface="Arial"/>
              </a:rPr>
              <a:t>motor_pair.pair</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motor_pair.PAIR_1, port.C, port.D</a:t>
            </a:r>
            <a:r>
              <a:rPr b="0" i="0" lang="en-US" sz="1200" u="none" strike="noStrike">
                <a:solidFill>
                  <a:srgbClr val="00877B"/>
                </a:solidFill>
                <a:latin typeface="Arial"/>
                <a:ea typeface="Arial"/>
                <a:cs typeface="Arial"/>
                <a:sym typeface="Arial"/>
              </a:rPr>
              <a:t>)</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0000"/>
                </a:solidFill>
                <a:latin typeface="Arial"/>
                <a:ea typeface="Arial"/>
                <a:cs typeface="Arial"/>
                <a:sym typeface="Arial"/>
              </a:rPr>
              <a:t>WHEEL_CIRCUMFERENCE = </a:t>
            </a:r>
            <a:r>
              <a:rPr b="0" i="0" lang="en-US" sz="1200" u="none" strike="noStrike">
                <a:solidFill>
                  <a:srgbClr val="FF7D00"/>
                </a:solidFill>
                <a:latin typeface="Arial"/>
                <a:ea typeface="Arial"/>
                <a:cs typeface="Arial"/>
                <a:sym typeface="Arial"/>
              </a:rPr>
              <a:t>17.5</a:t>
            </a:r>
            <a:r>
              <a:rPr b="0" i="0" lang="en-US" sz="1200" u="none" strike="noStrike">
                <a:solidFill>
                  <a:srgbClr val="000000"/>
                </a:solidFill>
                <a:latin typeface="Arial"/>
                <a:ea typeface="Arial"/>
                <a:cs typeface="Arial"/>
                <a:sym typeface="Arial"/>
              </a:rPr>
              <a:t> </a:t>
            </a:r>
            <a:r>
              <a:rPr b="0" i="0" lang="en-US" sz="1200" u="none" strike="noStrike">
                <a:solidFill>
                  <a:srgbClr val="00963E"/>
                </a:solidFill>
                <a:latin typeface="Arial"/>
                <a:ea typeface="Arial"/>
                <a:cs typeface="Arial"/>
                <a:sym typeface="Arial"/>
              </a:rPr>
              <a:t># cm - please adjust according to your robot wheel</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0000"/>
                </a:solidFill>
                <a:latin typeface="Arial"/>
                <a:ea typeface="Arial"/>
                <a:cs typeface="Arial"/>
                <a:sym typeface="Arial"/>
              </a:rPr>
              <a:t>TRACK = </a:t>
            </a:r>
            <a:r>
              <a:rPr b="0" i="0" lang="en-US" sz="1200" u="none" strike="noStrike">
                <a:solidFill>
                  <a:srgbClr val="FF7D00"/>
                </a:solidFill>
                <a:latin typeface="Arial"/>
                <a:ea typeface="Arial"/>
                <a:cs typeface="Arial"/>
                <a:sym typeface="Arial"/>
              </a:rPr>
              <a:t>11.2</a:t>
            </a:r>
            <a:r>
              <a:rPr b="0" i="0" lang="en-US" sz="1200" u="none" strike="noStrike">
                <a:solidFill>
                  <a:srgbClr val="000000"/>
                </a:solidFill>
                <a:latin typeface="Arial"/>
                <a:ea typeface="Arial"/>
                <a:cs typeface="Arial"/>
                <a:sym typeface="Arial"/>
              </a:rPr>
              <a:t> </a:t>
            </a:r>
            <a:r>
              <a:rPr b="0" i="0" lang="en-US" sz="1200" u="none" strike="noStrike">
                <a:solidFill>
                  <a:srgbClr val="00963E"/>
                </a:solidFill>
                <a:latin typeface="Arial"/>
                <a:ea typeface="Arial"/>
                <a:cs typeface="Arial"/>
                <a:sym typeface="Arial"/>
              </a:rPr>
              <a:t># cm - please measure your own robot.</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0000"/>
                </a:solidFill>
                <a:latin typeface="Arial"/>
                <a:ea typeface="Arial"/>
                <a:cs typeface="Arial"/>
                <a:sym typeface="Arial"/>
              </a:rPr>
              <a:t>SPIN_CIRCUMFERENCE = TRACK * math.pi</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sz="1200" u="none" strike="noStrike">
                <a:solidFill>
                  <a:srgbClr val="000000"/>
                </a:solidFill>
                <a:latin typeface="Arial"/>
                <a:ea typeface="Arial"/>
                <a:cs typeface="Arial"/>
                <a:sym typeface="Arial"/>
              </a:rPr>
            </a:br>
            <a:r>
              <a:rPr b="0" i="0" lang="en-US" sz="1200" u="none" strike="noStrike">
                <a:solidFill>
                  <a:srgbClr val="0078CC"/>
                </a:solidFill>
                <a:latin typeface="Arial"/>
                <a:ea typeface="Arial"/>
                <a:cs typeface="Arial"/>
                <a:sym typeface="Arial"/>
              </a:rPr>
              <a:t>async</a:t>
            </a:r>
            <a:r>
              <a:rPr b="0" i="0" lang="en-US" sz="1200" u="none" strike="noStrike">
                <a:solidFill>
                  <a:srgbClr val="000000"/>
                </a:solidFill>
                <a:latin typeface="Arial"/>
                <a:ea typeface="Arial"/>
                <a:cs typeface="Arial"/>
                <a:sym typeface="Arial"/>
              </a:rPr>
              <a:t> </a:t>
            </a:r>
            <a:r>
              <a:rPr b="0" i="0" lang="en-US" sz="1200" u="none" strike="noStrike">
                <a:solidFill>
                  <a:srgbClr val="0078CC"/>
                </a:solidFill>
                <a:latin typeface="Arial"/>
                <a:ea typeface="Arial"/>
                <a:cs typeface="Arial"/>
                <a:sym typeface="Arial"/>
              </a:rPr>
              <a:t>def</a:t>
            </a:r>
            <a:r>
              <a:rPr b="0" i="0" lang="en-US" sz="1200" u="none" strike="noStrike">
                <a:solidFill>
                  <a:srgbClr val="000000"/>
                </a:solidFill>
                <a:latin typeface="Arial"/>
                <a:ea typeface="Arial"/>
                <a:cs typeface="Arial"/>
                <a:sym typeface="Arial"/>
              </a:rPr>
              <a:t> spin_turn</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robot_degrees, motor_speed</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    </a:t>
            </a:r>
            <a:r>
              <a:rPr b="0" i="0" lang="en-US" sz="1200" u="none" strike="noStrike">
                <a:solidFill>
                  <a:srgbClr val="00963E"/>
                </a:solidFill>
                <a:latin typeface="Arial"/>
                <a:ea typeface="Arial"/>
                <a:cs typeface="Arial"/>
                <a:sym typeface="Arial"/>
              </a:rPr>
              <a:t># Add a multiplier for gear ratios if you’re using gears</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0000"/>
                </a:solidFill>
                <a:latin typeface="Arial"/>
                <a:ea typeface="Arial"/>
                <a:cs typeface="Arial"/>
                <a:sym typeface="Arial"/>
              </a:rPr>
              <a:t>    motor_degrees = </a:t>
            </a:r>
            <a:r>
              <a:rPr b="0" i="0" lang="en-US" sz="1200" u="none" strike="noStrike">
                <a:solidFill>
                  <a:srgbClr val="0078CC"/>
                </a:solidFill>
                <a:latin typeface="Arial"/>
                <a:ea typeface="Arial"/>
                <a:cs typeface="Arial"/>
                <a:sym typeface="Arial"/>
              </a:rPr>
              <a:t>int</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SPIN_CIRCUMFERENCE/WHEEL_CIRCUMFERENCE</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 * </a:t>
            </a:r>
            <a:r>
              <a:rPr b="0" i="0" lang="en-US" sz="1200" u="none" strike="noStrike">
                <a:solidFill>
                  <a:srgbClr val="0078CC"/>
                </a:solidFill>
                <a:latin typeface="Arial"/>
                <a:ea typeface="Arial"/>
                <a:cs typeface="Arial"/>
                <a:sym typeface="Arial"/>
              </a:rPr>
              <a:t>abs</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robot_degrees</a:t>
            </a:r>
            <a:r>
              <a:rPr b="0" i="0" lang="en-US" sz="1200" u="none" strike="noStrike">
                <a:solidFill>
                  <a:srgbClr val="00877B"/>
                </a:solidFill>
                <a:latin typeface="Arial"/>
                <a:ea typeface="Arial"/>
                <a:cs typeface="Arial"/>
                <a:sym typeface="Arial"/>
              </a:rPr>
              <a:t>))</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if</a:t>
            </a:r>
            <a:r>
              <a:rPr b="0" i="0" lang="en-US" sz="1200" u="none" strike="noStrike">
                <a:solidFill>
                  <a:srgbClr val="000000"/>
                </a:solidFill>
                <a:latin typeface="Arial"/>
                <a:ea typeface="Arial"/>
                <a:cs typeface="Arial"/>
                <a:sym typeface="Arial"/>
              </a:rPr>
              <a:t> robot_degrees &gt; </a:t>
            </a:r>
            <a:r>
              <a:rPr b="0" i="0" lang="en-US" sz="1200" u="none" strike="noStrike">
                <a:solidFill>
                  <a:srgbClr val="FF7D00"/>
                </a:solidFill>
                <a:latin typeface="Arial"/>
                <a:ea typeface="Arial"/>
                <a:cs typeface="Arial"/>
                <a:sym typeface="Arial"/>
              </a:rPr>
              <a:t>0</a:t>
            </a:r>
            <a:r>
              <a:rPr b="0" i="0" lang="en-US" sz="12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 spin clockwise</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await</a:t>
            </a:r>
            <a:r>
              <a:rPr b="0" i="0" lang="en-US" sz="1200" u="none" strike="noStrike">
                <a:solidFill>
                  <a:srgbClr val="000000"/>
                </a:solidFill>
                <a:latin typeface="Arial"/>
                <a:ea typeface="Arial"/>
                <a:cs typeface="Arial"/>
                <a:sym typeface="Arial"/>
              </a:rPr>
              <a:t> motor_pair.move_for_degrees</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motor_pair.PAIR_1, motor_degrees, </a:t>
            </a:r>
            <a:r>
              <a:rPr b="0" i="0" lang="en-US" sz="1200" u="none" strike="noStrike">
                <a:solidFill>
                  <a:srgbClr val="FF7D00"/>
                </a:solidFill>
                <a:latin typeface="Arial"/>
                <a:ea typeface="Arial"/>
                <a:cs typeface="Arial"/>
                <a:sym typeface="Arial"/>
              </a:rPr>
              <a:t>100</a:t>
            </a:r>
            <a:r>
              <a:rPr b="0" i="0" lang="en-US" sz="1200" u="none" strike="noStrike">
                <a:solidFill>
                  <a:srgbClr val="000000"/>
                </a:solidFill>
                <a:latin typeface="Arial"/>
                <a:ea typeface="Arial"/>
                <a:cs typeface="Arial"/>
                <a:sym typeface="Arial"/>
              </a:rPr>
              <a:t>, velocity=motor_speed</a:t>
            </a:r>
            <a:r>
              <a:rPr b="0" i="0" lang="en-US" sz="1200" u="none" strike="noStrike">
                <a:solidFill>
                  <a:srgbClr val="00877B"/>
                </a:solidFill>
                <a:latin typeface="Arial"/>
                <a:ea typeface="Arial"/>
                <a:cs typeface="Arial"/>
                <a:sym typeface="Arial"/>
              </a:rPr>
              <a:t>)</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else</a:t>
            </a:r>
            <a:r>
              <a:rPr b="0" i="0" lang="en-US" sz="12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200" u="none" strike="noStrike">
                <a:solidFill>
                  <a:srgbClr val="00963E"/>
                </a:solidFill>
                <a:latin typeface="Arial"/>
                <a:ea typeface="Arial"/>
                <a:cs typeface="Arial"/>
                <a:sym typeface="Arial"/>
              </a:rPr>
              <a:t>        #spin counter clockwise</a:t>
            </a:r>
            <a:endParaRPr b="0" i="0" sz="12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200" u="none" strike="noStrike">
                <a:solidFill>
                  <a:srgbClr val="0078CC"/>
                </a:solidFill>
                <a:latin typeface="Arial"/>
                <a:ea typeface="Arial"/>
                <a:cs typeface="Arial"/>
                <a:sym typeface="Arial"/>
              </a:rPr>
              <a:t>        await</a:t>
            </a:r>
            <a:r>
              <a:rPr b="0" i="0" lang="en-US" sz="1200" u="none" strike="noStrike">
                <a:solidFill>
                  <a:srgbClr val="000000"/>
                </a:solidFill>
                <a:latin typeface="Arial"/>
                <a:ea typeface="Arial"/>
                <a:cs typeface="Arial"/>
                <a:sym typeface="Arial"/>
              </a:rPr>
              <a:t> motor_pair.move_for_degrees</a:t>
            </a:r>
            <a:r>
              <a:rPr b="0" i="0" lang="en-US" sz="1200" u="none" strike="noStrike">
                <a:solidFill>
                  <a:srgbClr val="00877B"/>
                </a:solidFill>
                <a:latin typeface="Arial"/>
                <a:ea typeface="Arial"/>
                <a:cs typeface="Arial"/>
                <a:sym typeface="Arial"/>
              </a:rPr>
              <a:t>(</a:t>
            </a:r>
            <a:r>
              <a:rPr b="0" i="0" lang="en-US" sz="1200" u="none" strike="noStrike">
                <a:solidFill>
                  <a:srgbClr val="000000"/>
                </a:solidFill>
                <a:latin typeface="Arial"/>
                <a:ea typeface="Arial"/>
                <a:cs typeface="Arial"/>
                <a:sym typeface="Arial"/>
              </a:rPr>
              <a:t>motor_pair.PAIR_1, motor_degrees, </a:t>
            </a:r>
            <a:r>
              <a:rPr b="0" i="0" lang="en-US" sz="1200" u="none" strike="noStrike">
                <a:solidFill>
                  <a:srgbClr val="FF7D00"/>
                </a:solidFill>
                <a:latin typeface="Arial"/>
                <a:ea typeface="Arial"/>
                <a:cs typeface="Arial"/>
                <a:sym typeface="Arial"/>
              </a:rPr>
              <a:t>-100</a:t>
            </a:r>
            <a:r>
              <a:rPr b="0" i="0" lang="en-US" sz="1200" u="none" strike="noStrike">
                <a:solidFill>
                  <a:srgbClr val="000000"/>
                </a:solidFill>
                <a:latin typeface="Arial"/>
                <a:ea typeface="Arial"/>
                <a:cs typeface="Arial"/>
                <a:sym typeface="Arial"/>
              </a:rPr>
              <a:t>, velocity=motor_speed</a:t>
            </a:r>
            <a:r>
              <a:rPr b="0" i="0" lang="en-US" sz="1200" u="none" strike="noStrike">
                <a:solidFill>
                  <a:srgbClr val="00877B"/>
                </a:solidFill>
                <a:latin typeface="Arial"/>
                <a:ea typeface="Arial"/>
                <a:cs typeface="Arial"/>
                <a:sym typeface="Arial"/>
              </a:rPr>
              <a:t>)</a:t>
            </a:r>
            <a:endParaRPr b="0" i="0" sz="1200" u="none" strike="noStrike">
              <a:solidFill>
                <a:srgbClr val="000000"/>
              </a:solidFill>
              <a:latin typeface="Arial"/>
              <a:ea typeface="Arial"/>
              <a:cs typeface="Arial"/>
              <a:sym typeface="Arial"/>
            </a:endParaRPr>
          </a:p>
        </p:txBody>
      </p:sp>
      <p:sp>
        <p:nvSpPr>
          <p:cNvPr id="226" name="Google Shape;226;p9"/>
          <p:cNvSpPr txBox="1"/>
          <p:nvPr/>
        </p:nvSpPr>
        <p:spPr>
          <a:xfrm>
            <a:off x="288235" y="5198165"/>
            <a:ext cx="8309113" cy="646331"/>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Define the imports, the globals that are fixed for your robot, and the spin_turn function that computes the motor move degrees.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2016-07-04T02:35:12Z</dcterms:created>
  <dc:creator>Srinivasan Seshan</dc:creator>
</cp:coreProperties>
</file>