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embeddedFontLst>
    <p:embeddedFont>
      <p:font typeface="Helvetica Neue"/>
      <p:regular r:id="rId29"/>
      <p:bold r:id="rId30"/>
      <p:italic r:id="rId31"/>
      <p:boldItalic r:id="rId32"/>
    </p:embeddedFon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5" roundtripDataSignature="AMtx7mhj/ysez42qe9szxIDzK5FwSDiQ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D87F7C-7F05-4E4C-997B-17AB2709CEB3}">
  <a:tblStyle styleId="{14D87F7C-7F05-4E4C-997B-17AB2709CEB3}" styleName="Table_0">
    <a:wholeTbl>
      <a:tcTxStyle b="off" i="off">
        <a:font>
          <a:latin typeface="Gill Sans MT"/>
          <a:ea typeface="Gill Sans MT"/>
          <a:cs typeface="Gill Sans MT"/>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5.xml"/><Relationship Id="rId33" Type="http://schemas.openxmlformats.org/officeDocument/2006/relationships/font" Target="fonts/GillSans-regular.fntdata"/><Relationship Id="rId10" Type="http://schemas.openxmlformats.org/officeDocument/2006/relationships/slide" Target="slides/slide4.xml"/><Relationship Id="rId32" Type="http://schemas.openxmlformats.org/officeDocument/2006/relationships/font" Target="fonts/HelveticaNeue-boldItalic.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GillSans-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4"/>
          <p:cNvSpPr/>
          <p:nvPr/>
        </p:nvSpPr>
        <p:spPr>
          <a:xfrm>
            <a:off x="182241" y="2579003"/>
            <a:ext cx="8787652" cy="246858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4"/>
          <p:cNvSpPr txBox="1"/>
          <p:nvPr>
            <p:ph type="ctrTitle"/>
          </p:nvPr>
        </p:nvSpPr>
        <p:spPr>
          <a:xfrm>
            <a:off x="242754" y="2676578"/>
            <a:ext cx="8584534" cy="150484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600"/>
              <a:buFont typeface="Gill Sans"/>
              <a:buNone/>
              <a:defRPr sz="36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 type="subTitle"/>
          </p:nvPr>
        </p:nvSpPr>
        <p:spPr>
          <a:xfrm>
            <a:off x="316712" y="4176248"/>
            <a:ext cx="5741894"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rgbClr val="0EAE9F"/>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3" name="Google Shape;23;p24"/>
          <p:cNvSpPr txBox="1"/>
          <p:nvPr/>
        </p:nvSpPr>
        <p:spPr>
          <a:xfrm>
            <a:off x="4808377" y="357846"/>
            <a:ext cx="4161516" cy="50948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r">
              <a:spcBef>
                <a:spcPts val="0"/>
              </a:spcBef>
              <a:spcAft>
                <a:spcPts val="0"/>
              </a:spcAft>
              <a:buClr>
                <a:schemeClr val="accent2"/>
              </a:buClr>
              <a:buSzPct val="92000"/>
              <a:buFont typeface="Noto Sans Symbols"/>
              <a:buNone/>
            </a:pPr>
            <a:r>
              <a:rPr lang="en-US" sz="3200">
                <a:solidFill>
                  <a:schemeClr val="dk2"/>
                </a:solidFill>
                <a:latin typeface="Gill Sans"/>
                <a:ea typeface="Gill Sans"/>
                <a:cs typeface="Gill Sans"/>
                <a:sym typeface="Gill Sans"/>
              </a:rPr>
              <a:t>PRIME LESSONS</a:t>
            </a:r>
            <a:endParaRPr/>
          </a:p>
        </p:txBody>
      </p:sp>
      <p:sp>
        <p:nvSpPr>
          <p:cNvPr id="24" name="Google Shape;24;p24"/>
          <p:cNvSpPr txBox="1"/>
          <p:nvPr/>
        </p:nvSpPr>
        <p:spPr>
          <a:xfrm>
            <a:off x="6331000" y="685891"/>
            <a:ext cx="244011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ill Sans"/>
              <a:buNone/>
            </a:pPr>
            <a:r>
              <a:rPr lang="en-US" sz="1400">
                <a:solidFill>
                  <a:schemeClr val="dk1"/>
                </a:solidFill>
                <a:latin typeface="Gill Sans"/>
                <a:ea typeface="Gill Sans"/>
                <a:cs typeface="Gill Sans"/>
                <a:sym typeface="Gill Sans"/>
              </a:rPr>
              <a:t>By the Makers of EV3Lessons</a:t>
            </a:r>
            <a:endParaRPr/>
          </a:p>
        </p:txBody>
      </p:sp>
      <p:pic>
        <p:nvPicPr>
          <p:cNvPr descr="A picture containing application&#10;&#10;Description automatically generated" id="25" name="Google Shape;25;p24"/>
          <p:cNvPicPr preferRelativeResize="0"/>
          <p:nvPr/>
        </p:nvPicPr>
        <p:blipFill rotWithShape="1">
          <a:blip r:embed="rId2">
            <a:alphaModFix/>
          </a:blip>
          <a:srcRect b="0" l="0" r="0" t="0"/>
          <a:stretch/>
        </p:blipFill>
        <p:spPr>
          <a:xfrm>
            <a:off x="7612649" y="993668"/>
            <a:ext cx="1158461" cy="1158461"/>
          </a:xfrm>
          <a:prstGeom prst="rect">
            <a:avLst/>
          </a:prstGeom>
          <a:noFill/>
          <a:ln>
            <a:noFill/>
          </a:ln>
        </p:spPr>
      </p:pic>
      <p:pic>
        <p:nvPicPr>
          <p:cNvPr descr="Shape, square&#10;&#10;Description automatically generated" id="26" name="Google Shape;26;p24"/>
          <p:cNvPicPr preferRelativeResize="0"/>
          <p:nvPr/>
        </p:nvPicPr>
        <p:blipFill rotWithShape="1">
          <a:blip r:embed="rId3">
            <a:alphaModFix/>
          </a:blip>
          <a:srcRect b="0" l="0" r="0" t="0"/>
          <a:stretch/>
        </p:blipFill>
        <p:spPr>
          <a:xfrm>
            <a:off x="6399647" y="993669"/>
            <a:ext cx="1158461" cy="1158461"/>
          </a:xfrm>
          <a:prstGeom prst="rect">
            <a:avLst/>
          </a:prstGeom>
          <a:noFill/>
          <a:ln>
            <a:noFill/>
          </a:ln>
        </p:spPr>
      </p:pic>
      <p:sp>
        <p:nvSpPr>
          <p:cNvPr id="27" name="Google Shape;27;p24"/>
          <p:cNvSpPr txBox="1"/>
          <p:nvPr/>
        </p:nvSpPr>
        <p:spPr>
          <a:xfrm>
            <a:off x="4808377" y="357846"/>
            <a:ext cx="4161516" cy="50948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r">
              <a:spcBef>
                <a:spcPts val="0"/>
              </a:spcBef>
              <a:spcAft>
                <a:spcPts val="0"/>
              </a:spcAft>
              <a:buClr>
                <a:schemeClr val="accent2"/>
              </a:buClr>
              <a:buSzPct val="92000"/>
              <a:buFont typeface="Noto Sans Symbols"/>
              <a:buNone/>
            </a:pPr>
            <a:r>
              <a:rPr lang="en-US" sz="3200">
                <a:solidFill>
                  <a:schemeClr val="dk2"/>
                </a:solidFill>
                <a:latin typeface="Gill Sans"/>
                <a:ea typeface="Gill Sans"/>
                <a:cs typeface="Gill Sans"/>
                <a:sym typeface="Gill Sans"/>
              </a:rPr>
              <a:t>PRIME LESSONS</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9" name="Shape 99"/>
        <p:cNvGrpSpPr/>
        <p:nvPr/>
      </p:nvGrpSpPr>
      <p:grpSpPr>
        <a:xfrm>
          <a:off x="0" y="0"/>
          <a:ext cx="0" cy="0"/>
          <a:chOff x="0" y="0"/>
          <a:chExt cx="0" cy="0"/>
        </a:xfrm>
      </p:grpSpPr>
      <p:sp>
        <p:nvSpPr>
          <p:cNvPr id="100" name="Google Shape;100;p33"/>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3"/>
          <p:cNvSpPr txBox="1"/>
          <p:nvPr>
            <p:ph type="title"/>
          </p:nvPr>
        </p:nvSpPr>
        <p:spPr>
          <a:xfrm>
            <a:off x="143289" y="270616"/>
            <a:ext cx="8834991" cy="69757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3"/>
          <p:cNvSpPr txBox="1"/>
          <p:nvPr>
            <p:ph idx="1" type="body"/>
          </p:nvPr>
        </p:nvSpPr>
        <p:spPr>
          <a:xfrm rot="5400000">
            <a:off x="2148873" y="-946320"/>
            <a:ext cx="4823824" cy="883499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03" name="Google Shape;103;p33"/>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4" name="Google Shape;104;p33"/>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3"/>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34"/>
          <p:cNvSpPr/>
          <p:nvPr/>
        </p:nvSpPr>
        <p:spPr>
          <a:xfrm>
            <a:off x="6629400" y="599725"/>
            <a:ext cx="2057399"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4"/>
          <p:cNvSpPr txBox="1"/>
          <p:nvPr>
            <p:ph type="title"/>
          </p:nvPr>
        </p:nvSpPr>
        <p:spPr>
          <a:xfrm rot="5400000">
            <a:off x="4789425" y="2515700"/>
            <a:ext cx="5183073" cy="150312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4"/>
          <p:cNvSpPr txBox="1"/>
          <p:nvPr>
            <p:ph idx="1" type="body"/>
          </p:nvPr>
        </p:nvSpPr>
        <p:spPr>
          <a:xfrm rot="5400000">
            <a:off x="950760" y="306157"/>
            <a:ext cx="5183073" cy="592220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0" name="Google Shape;110;p34"/>
          <p:cNvSpPr txBox="1"/>
          <p:nvPr>
            <p:ph idx="10" type="dt"/>
          </p:nvPr>
        </p:nvSpPr>
        <p:spPr>
          <a:xfrm>
            <a:off x="6745255" y="5956136"/>
            <a:ext cx="947672"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1" name="Google Shape;111;p34"/>
          <p:cNvSpPr txBox="1"/>
          <p:nvPr>
            <p:ph idx="11" type="ftr"/>
          </p:nvPr>
        </p:nvSpPr>
        <p:spPr>
          <a:xfrm>
            <a:off x="581192" y="5951810"/>
            <a:ext cx="5922209"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4"/>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13" name="Shape 113"/>
        <p:cNvGrpSpPr/>
        <p:nvPr/>
      </p:nvGrpSpPr>
      <p:grpSpPr>
        <a:xfrm>
          <a:off x="0" y="0"/>
          <a:ext cx="0" cy="0"/>
          <a:chOff x="0" y="0"/>
          <a:chExt cx="0" cy="0"/>
        </a:xfrm>
      </p:grpSpPr>
      <p:sp>
        <p:nvSpPr>
          <p:cNvPr id="114" name="Google Shape;114;p35"/>
          <p:cNvSpPr txBox="1"/>
          <p:nvPr>
            <p:ph idx="1" type="body"/>
          </p:nvPr>
        </p:nvSpPr>
        <p:spPr>
          <a:xfrm>
            <a:off x="142200" y="1174924"/>
            <a:ext cx="4185204"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5" name="Google Shape;115;p35"/>
          <p:cNvSpPr txBox="1"/>
          <p:nvPr>
            <p:ph idx="2" type="body"/>
          </p:nvPr>
        </p:nvSpPr>
        <p:spPr>
          <a:xfrm>
            <a:off x="4757752" y="1177439"/>
            <a:ext cx="4226411"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6" name="Google Shape;116;p35"/>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5"/>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18" name="Google Shape;118;p35"/>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19" name="Google Shape;119;p35"/>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0" name="Google Shape;120;p35"/>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21" name="Shape 121"/>
        <p:cNvGrpSpPr/>
        <p:nvPr/>
      </p:nvGrpSpPr>
      <p:grpSpPr>
        <a:xfrm>
          <a:off x="0" y="0"/>
          <a:ext cx="0" cy="0"/>
          <a:chOff x="0" y="0"/>
          <a:chExt cx="0" cy="0"/>
        </a:xfrm>
      </p:grpSpPr>
      <p:sp>
        <p:nvSpPr>
          <p:cNvPr id="122" name="Google Shape;122;p36"/>
          <p:cNvSpPr txBox="1"/>
          <p:nvPr>
            <p:ph idx="1" type="body"/>
          </p:nvPr>
        </p:nvSpPr>
        <p:spPr>
          <a:xfrm>
            <a:off x="887219" y="2228003"/>
            <a:ext cx="3593500"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23" name="Google Shape;123;p36"/>
          <p:cNvSpPr txBox="1"/>
          <p:nvPr>
            <p:ph idx="2" type="body"/>
          </p:nvPr>
        </p:nvSpPr>
        <p:spPr>
          <a:xfrm>
            <a:off x="581192" y="2926051"/>
            <a:ext cx="3899527"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4" name="Google Shape;124;p36"/>
          <p:cNvSpPr txBox="1"/>
          <p:nvPr>
            <p:ph idx="3" type="body"/>
          </p:nvPr>
        </p:nvSpPr>
        <p:spPr>
          <a:xfrm>
            <a:off x="4969308" y="2228003"/>
            <a:ext cx="3601635"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25" name="Google Shape;125;p36"/>
          <p:cNvSpPr txBox="1"/>
          <p:nvPr>
            <p:ph idx="4" type="body"/>
          </p:nvPr>
        </p:nvSpPr>
        <p:spPr>
          <a:xfrm>
            <a:off x="4663282" y="2926051"/>
            <a:ext cx="3907662"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6" name="Google Shape;126;p36"/>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7" name="Google Shape;127;p36"/>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6"/>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9" name="Google Shape;129;p36"/>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0" name="Google Shape;130;p36"/>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31" name="Shape 131"/>
        <p:cNvGrpSpPr/>
        <p:nvPr/>
      </p:nvGrpSpPr>
      <p:grpSpPr>
        <a:xfrm>
          <a:off x="0" y="0"/>
          <a:ext cx="0" cy="0"/>
          <a:chOff x="0" y="0"/>
          <a:chExt cx="0" cy="0"/>
        </a:xfrm>
      </p:grpSpPr>
      <p:sp>
        <p:nvSpPr>
          <p:cNvPr id="132" name="Google Shape;132;p37"/>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7"/>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34" name="Google Shape;134;p37"/>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35" name="Google Shape;135;p37"/>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6" name="Google Shape;136;p37"/>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37" name="Shape 137"/>
        <p:cNvGrpSpPr/>
        <p:nvPr/>
      </p:nvGrpSpPr>
      <p:grpSpPr>
        <a:xfrm>
          <a:off x="0" y="0"/>
          <a:ext cx="0" cy="0"/>
          <a:chOff x="0" y="0"/>
          <a:chExt cx="0" cy="0"/>
        </a:xfrm>
      </p:grpSpPr>
      <p:sp>
        <p:nvSpPr>
          <p:cNvPr id="138" name="Google Shape;138;p38"/>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9" name="Google Shape;139;p38"/>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8"/>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41" name="Google Shape;141;p38"/>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42" name="Google Shape;142;p38"/>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5"/>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 name="Google Shape;30;p25"/>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 type="body"/>
          </p:nvPr>
        </p:nvSpPr>
        <p:spPr>
          <a:xfrm>
            <a:off x="155088" y="1140006"/>
            <a:ext cx="8831580" cy="508260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25"/>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5"/>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4" name="Google Shape;34;p25"/>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cxnSp>
        <p:nvCxnSpPr>
          <p:cNvPr id="35" name="Google Shape;35;p25"/>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6"/>
          <p:cNvSpPr/>
          <p:nvPr/>
        </p:nvSpPr>
        <p:spPr>
          <a:xfrm>
            <a:off x="452646" y="5141973"/>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6"/>
          <p:cNvSpPr txBox="1"/>
          <p:nvPr>
            <p:ph type="title"/>
          </p:nvPr>
        </p:nvSpPr>
        <p:spPr>
          <a:xfrm>
            <a:off x="581193" y="3036573"/>
            <a:ext cx="7989751" cy="150484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 type="body"/>
          </p:nvPr>
        </p:nvSpPr>
        <p:spPr>
          <a:xfrm>
            <a:off x="581193" y="4541417"/>
            <a:ext cx="7989751"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0" name="Google Shape;40;p26"/>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41" name="Google Shape;41;p26"/>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26"/>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4" name="Google Shape;44;p26"/>
          <p:cNvSpPr txBox="1"/>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Gill Sans"/>
              <a:buNone/>
            </a:pPr>
            <a:r>
              <a:rPr b="0" lang="en-US" sz="2800" cap="none">
                <a:solidFill>
                  <a:schemeClr val="dk1"/>
                </a:solidFill>
                <a:latin typeface="Gill Sans"/>
                <a:ea typeface="Gill Sans"/>
                <a:cs typeface="Gill Sans"/>
                <a:sym typeface="Gill Sans"/>
              </a:rPr>
              <a:t>CLICK TO EDIT MASTER TITLE STYLE</a:t>
            </a:r>
            <a:endParaRPr b="0" sz="2800" cap="none">
              <a:solidFill>
                <a:schemeClr val="dk1"/>
              </a:solidFill>
              <a:latin typeface="Gill Sans"/>
              <a:ea typeface="Gill Sans"/>
              <a:cs typeface="Gill Sans"/>
              <a:sym typeface="Gill Sans"/>
            </a:endParaRPr>
          </a:p>
        </p:txBody>
      </p:sp>
      <p:sp>
        <p:nvSpPr>
          <p:cNvPr id="45" name="Google Shape;45;p26"/>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6" name="Google Shape;46;p26"/>
          <p:cNvSpPr txBox="1"/>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Gill Sans"/>
              <a:buNone/>
            </a:pPr>
            <a:r>
              <a:rPr b="0" lang="en-US" sz="2800" cap="none">
                <a:solidFill>
                  <a:schemeClr val="dk1"/>
                </a:solidFill>
                <a:latin typeface="Gill Sans"/>
                <a:ea typeface="Gill Sans"/>
                <a:cs typeface="Gill Sans"/>
                <a:sym typeface="Gill Sans"/>
              </a:rPr>
              <a:t>CLICK TO EDIT MASTER TITLE STYLE</a:t>
            </a:r>
            <a:endParaRPr b="0" sz="2800" cap="none">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7" name="Shape 47"/>
        <p:cNvGrpSpPr/>
        <p:nvPr/>
      </p:nvGrpSpPr>
      <p:grpSpPr>
        <a:xfrm>
          <a:off x="0" y="0"/>
          <a:ext cx="0" cy="0"/>
          <a:chOff x="0" y="0"/>
          <a:chExt cx="0" cy="0"/>
        </a:xfrm>
      </p:grpSpPr>
      <p:sp>
        <p:nvSpPr>
          <p:cNvPr id="48" name="Google Shape;48;p27"/>
          <p:cNvSpPr txBox="1"/>
          <p:nvPr>
            <p:ph idx="1" type="body"/>
          </p:nvPr>
        </p:nvSpPr>
        <p:spPr>
          <a:xfrm>
            <a:off x="142200" y="1174924"/>
            <a:ext cx="4185204"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27"/>
          <p:cNvSpPr txBox="1"/>
          <p:nvPr>
            <p:ph idx="2" type="body"/>
          </p:nvPr>
        </p:nvSpPr>
        <p:spPr>
          <a:xfrm>
            <a:off x="4757752" y="1177439"/>
            <a:ext cx="4226411"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27"/>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52" name="Google Shape;52;p27"/>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53" name="Google Shape;53;p27"/>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4" name="Google Shape;54;p27"/>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5" name="Google Shape;55;p27"/>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56" name="Google Shape;56;p27"/>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7" name="Shape 57"/>
        <p:cNvGrpSpPr/>
        <p:nvPr/>
      </p:nvGrpSpPr>
      <p:grpSpPr>
        <a:xfrm>
          <a:off x="0" y="0"/>
          <a:ext cx="0" cy="0"/>
          <a:chOff x="0" y="0"/>
          <a:chExt cx="0" cy="0"/>
        </a:xfrm>
      </p:grpSpPr>
      <p:sp>
        <p:nvSpPr>
          <p:cNvPr id="58" name="Google Shape;58;p28"/>
          <p:cNvSpPr txBox="1"/>
          <p:nvPr>
            <p:ph idx="1" type="body"/>
          </p:nvPr>
        </p:nvSpPr>
        <p:spPr>
          <a:xfrm>
            <a:off x="887219" y="2228003"/>
            <a:ext cx="3593500"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9" name="Google Shape;59;p28"/>
          <p:cNvSpPr txBox="1"/>
          <p:nvPr>
            <p:ph idx="2" type="body"/>
          </p:nvPr>
        </p:nvSpPr>
        <p:spPr>
          <a:xfrm>
            <a:off x="581192" y="2926051"/>
            <a:ext cx="3899527"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0" name="Google Shape;60;p28"/>
          <p:cNvSpPr txBox="1"/>
          <p:nvPr>
            <p:ph idx="3" type="body"/>
          </p:nvPr>
        </p:nvSpPr>
        <p:spPr>
          <a:xfrm>
            <a:off x="4969308" y="2228003"/>
            <a:ext cx="3601635"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1" name="Google Shape;61;p28"/>
          <p:cNvSpPr txBox="1"/>
          <p:nvPr>
            <p:ph idx="4" type="body"/>
          </p:nvPr>
        </p:nvSpPr>
        <p:spPr>
          <a:xfrm>
            <a:off x="4663282" y="2926051"/>
            <a:ext cx="3907662"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2" name="Google Shape;62;p28"/>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63" name="Google Shape;63;p28"/>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5" name="Google Shape;65;p28"/>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6" name="Google Shape;66;p28"/>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8" name="Shape 68"/>
        <p:cNvGrpSpPr/>
        <p:nvPr/>
      </p:nvGrpSpPr>
      <p:grpSpPr>
        <a:xfrm>
          <a:off x="0" y="0"/>
          <a:ext cx="0" cy="0"/>
          <a:chOff x="0" y="0"/>
          <a:chExt cx="0" cy="0"/>
        </a:xfrm>
      </p:grpSpPr>
      <p:sp>
        <p:nvSpPr>
          <p:cNvPr id="69" name="Google Shape;69;p29"/>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1" name="Google Shape;71;p29"/>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72" name="Google Shape;72;p29"/>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3" name="Google Shape;73;p29"/>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74" name="Google Shape;74;p29"/>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75" name="Google Shape;75;p29"/>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6" name="Shape 76"/>
        <p:cNvGrpSpPr/>
        <p:nvPr/>
      </p:nvGrpSpPr>
      <p:grpSpPr>
        <a:xfrm>
          <a:off x="0" y="0"/>
          <a:ext cx="0" cy="0"/>
          <a:chOff x="0" y="0"/>
          <a:chExt cx="0" cy="0"/>
        </a:xfrm>
      </p:grpSpPr>
      <p:sp>
        <p:nvSpPr>
          <p:cNvPr id="77" name="Google Shape;77;p30"/>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8" name="Google Shape;78;p30"/>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0" name="Google Shape;80;p30"/>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81" name="Google Shape;81;p30"/>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83" name="Google Shape;83;p30"/>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4" name="Shape 84"/>
        <p:cNvGrpSpPr/>
        <p:nvPr/>
      </p:nvGrpSpPr>
      <p:grpSpPr>
        <a:xfrm>
          <a:off x="0" y="0"/>
          <a:ext cx="0" cy="0"/>
          <a:chOff x="0" y="0"/>
          <a:chExt cx="0" cy="0"/>
        </a:xfrm>
      </p:grpSpPr>
      <p:sp>
        <p:nvSpPr>
          <p:cNvPr id="85" name="Google Shape;85;p31"/>
          <p:cNvSpPr/>
          <p:nvPr/>
        </p:nvSpPr>
        <p:spPr>
          <a:xfrm>
            <a:off x="452646" y="5141973"/>
            <a:ext cx="8238707"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1"/>
          <p:cNvSpPr txBox="1"/>
          <p:nvPr>
            <p:ph type="title"/>
          </p:nvPr>
        </p:nvSpPr>
        <p:spPr>
          <a:xfrm>
            <a:off x="581352" y="5262296"/>
            <a:ext cx="353662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4E4E4"/>
              </a:buClr>
              <a:buSzPts val="2000"/>
              <a:buFont typeface="Gill Sans"/>
              <a:buNone/>
              <a:defRPr b="0" sz="2000">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1"/>
          <p:cNvSpPr txBox="1"/>
          <p:nvPr>
            <p:ph idx="1" type="body"/>
          </p:nvPr>
        </p:nvSpPr>
        <p:spPr>
          <a:xfrm>
            <a:off x="446399" y="601200"/>
            <a:ext cx="824040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88" name="Google Shape;88;p31"/>
          <p:cNvSpPr txBox="1"/>
          <p:nvPr>
            <p:ph idx="2" type="body"/>
          </p:nvPr>
        </p:nvSpPr>
        <p:spPr>
          <a:xfrm>
            <a:off x="4305617" y="5262295"/>
            <a:ext cx="426532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89" name="Google Shape;89;p31"/>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0" name="Google Shape;90;p31"/>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1"/>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32"/>
          <p:cNvSpPr txBox="1"/>
          <p:nvPr>
            <p:ph type="title"/>
          </p:nvPr>
        </p:nvSpPr>
        <p:spPr>
          <a:xfrm>
            <a:off x="581192" y="4693389"/>
            <a:ext cx="798975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2"/>
          <p:cNvSpPr/>
          <p:nvPr>
            <p:ph idx="2" type="pic"/>
          </p:nvPr>
        </p:nvSpPr>
        <p:spPr>
          <a:xfrm>
            <a:off x="448093" y="599725"/>
            <a:ext cx="8238706" cy="3557252"/>
          </a:xfrm>
          <a:prstGeom prst="rect">
            <a:avLst/>
          </a:prstGeom>
          <a:noFill/>
          <a:ln>
            <a:noFill/>
          </a:ln>
        </p:spPr>
      </p:sp>
      <p:sp>
        <p:nvSpPr>
          <p:cNvPr id="95" name="Google Shape;95;p32"/>
          <p:cNvSpPr txBox="1"/>
          <p:nvPr>
            <p:ph idx="1" type="body"/>
          </p:nvPr>
        </p:nvSpPr>
        <p:spPr>
          <a:xfrm>
            <a:off x="581192" y="5260126"/>
            <a:ext cx="7989752" cy="59867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96" name="Google Shape;96;p32"/>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7" name="Google Shape;97;p32"/>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2"/>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143289" y="270616"/>
            <a:ext cx="8834991" cy="697573"/>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23"/>
          <p:cNvSpPr txBox="1"/>
          <p:nvPr>
            <p:ph idx="1" type="body"/>
          </p:nvPr>
        </p:nvSpPr>
        <p:spPr>
          <a:xfrm>
            <a:off x="143289" y="1059264"/>
            <a:ext cx="8834991" cy="4823824"/>
          </a:xfrm>
          <a:prstGeom prst="rect">
            <a:avLst/>
          </a:prstGeom>
          <a:noFill/>
          <a:ln>
            <a:noFill/>
          </a:ln>
        </p:spPr>
        <p:txBody>
          <a:bodyPr anchorCtr="0" anchor="t"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23"/>
          <p:cNvSpPr/>
          <p:nvPr/>
        </p:nvSpPr>
        <p:spPr>
          <a:xfrm>
            <a:off x="143290" y="111873"/>
            <a:ext cx="2926080" cy="108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 name="Google Shape;13;p23"/>
          <p:cNvSpPr/>
          <p:nvPr/>
        </p:nvSpPr>
        <p:spPr>
          <a:xfrm>
            <a:off x="6052201" y="111873"/>
            <a:ext cx="2926080" cy="108000"/>
          </a:xfrm>
          <a:prstGeom prst="rect">
            <a:avLst/>
          </a:prstGeom>
          <a:solidFill>
            <a:srgbClr val="0EA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3"/>
          <p:cNvSpPr/>
          <p:nvPr/>
        </p:nvSpPr>
        <p:spPr>
          <a:xfrm>
            <a:off x="3097745" y="111873"/>
            <a:ext cx="2926080" cy="108000"/>
          </a:xfrm>
          <a:prstGeom prst="rect">
            <a:avLst/>
          </a:prstGeom>
          <a:solidFill>
            <a:srgbClr val="FFD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3"/>
          <p:cNvSpPr txBox="1"/>
          <p:nvPr>
            <p:ph idx="11" type="ftr"/>
          </p:nvPr>
        </p:nvSpPr>
        <p:spPr>
          <a:xfrm>
            <a:off x="88409" y="6266485"/>
            <a:ext cx="759983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23"/>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sz="1400" u="none">
                <a:solidFill>
                  <a:schemeClr val="dk1"/>
                </a:solidFill>
                <a:latin typeface="Gill Sans"/>
                <a:ea typeface="Gill Sans"/>
                <a:cs typeface="Gill Sans"/>
                <a:sym typeface="Gill Sans"/>
              </a:defRPr>
            </a:lvl1pPr>
            <a:lvl2pPr indent="0" lvl="1" marL="0" marR="0" rtl="0" algn="l">
              <a:spcBef>
                <a:spcPts val="0"/>
              </a:spcBef>
              <a:buNone/>
              <a:defRPr b="0" sz="1400" u="none">
                <a:solidFill>
                  <a:schemeClr val="dk1"/>
                </a:solidFill>
                <a:latin typeface="Gill Sans"/>
                <a:ea typeface="Gill Sans"/>
                <a:cs typeface="Gill Sans"/>
                <a:sym typeface="Gill Sans"/>
              </a:defRPr>
            </a:lvl2pPr>
            <a:lvl3pPr indent="0" lvl="2" marL="0" marR="0" rtl="0" algn="l">
              <a:spcBef>
                <a:spcPts val="0"/>
              </a:spcBef>
              <a:buNone/>
              <a:defRPr b="0" sz="1400" u="none">
                <a:solidFill>
                  <a:schemeClr val="dk1"/>
                </a:solidFill>
                <a:latin typeface="Gill Sans"/>
                <a:ea typeface="Gill Sans"/>
                <a:cs typeface="Gill Sans"/>
                <a:sym typeface="Gill Sans"/>
              </a:defRPr>
            </a:lvl3pPr>
            <a:lvl4pPr indent="0" lvl="3" marL="0" marR="0" rtl="0" algn="l">
              <a:spcBef>
                <a:spcPts val="0"/>
              </a:spcBef>
              <a:buNone/>
              <a:defRPr b="0" sz="1400" u="none">
                <a:solidFill>
                  <a:schemeClr val="dk1"/>
                </a:solidFill>
                <a:latin typeface="Gill Sans"/>
                <a:ea typeface="Gill Sans"/>
                <a:cs typeface="Gill Sans"/>
                <a:sym typeface="Gill Sans"/>
              </a:defRPr>
            </a:lvl4pPr>
            <a:lvl5pPr indent="0" lvl="4" marL="0" marR="0" rtl="0" algn="l">
              <a:spcBef>
                <a:spcPts val="0"/>
              </a:spcBef>
              <a:buNone/>
              <a:defRPr b="0" sz="1400" u="none">
                <a:solidFill>
                  <a:schemeClr val="dk1"/>
                </a:solidFill>
                <a:latin typeface="Gill Sans"/>
                <a:ea typeface="Gill Sans"/>
                <a:cs typeface="Gill Sans"/>
                <a:sym typeface="Gill Sans"/>
              </a:defRPr>
            </a:lvl5pPr>
            <a:lvl6pPr indent="0" lvl="5" marL="0" marR="0" rtl="0" algn="l">
              <a:spcBef>
                <a:spcPts val="0"/>
              </a:spcBef>
              <a:buNone/>
              <a:defRPr b="0" sz="1400" u="none">
                <a:solidFill>
                  <a:schemeClr val="dk1"/>
                </a:solidFill>
                <a:latin typeface="Gill Sans"/>
                <a:ea typeface="Gill Sans"/>
                <a:cs typeface="Gill Sans"/>
                <a:sym typeface="Gill Sans"/>
              </a:defRPr>
            </a:lvl6pPr>
            <a:lvl7pPr indent="0" lvl="6" marL="0" marR="0" rtl="0" algn="l">
              <a:spcBef>
                <a:spcPts val="0"/>
              </a:spcBef>
              <a:buNone/>
              <a:defRPr b="0" sz="1400" u="none">
                <a:solidFill>
                  <a:schemeClr val="dk1"/>
                </a:solidFill>
                <a:latin typeface="Gill Sans"/>
                <a:ea typeface="Gill Sans"/>
                <a:cs typeface="Gill Sans"/>
                <a:sym typeface="Gill Sans"/>
              </a:defRPr>
            </a:lvl7pPr>
            <a:lvl8pPr indent="0" lvl="7" marL="0" marR="0" rtl="0" algn="l">
              <a:spcBef>
                <a:spcPts val="0"/>
              </a:spcBef>
              <a:buNone/>
              <a:defRPr b="0" sz="1400" u="none">
                <a:solidFill>
                  <a:schemeClr val="dk1"/>
                </a:solidFill>
                <a:latin typeface="Gill Sans"/>
                <a:ea typeface="Gill Sans"/>
                <a:cs typeface="Gill Sans"/>
                <a:sym typeface="Gill Sans"/>
              </a:defRPr>
            </a:lvl8pPr>
            <a:lvl9pPr indent="0" lvl="8" marL="0" marR="0" rtl="0" algn="l">
              <a:spcBef>
                <a:spcPts val="0"/>
              </a:spcBef>
              <a:buNone/>
              <a:defRPr b="0" sz="1400" u="non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7" name="Google Shape;17;p23"/>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cxnSp>
        <p:nvCxnSpPr>
          <p:cNvPr id="18" name="Google Shape;18;p23"/>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creativecommons.org/licenses/by-nc-sa/4.0/"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w3schools.com/python/python_tuples.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42754" y="2676578"/>
            <a:ext cx="8584534" cy="150484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600"/>
              <a:buFont typeface="Gill Sans"/>
              <a:buNone/>
            </a:pPr>
            <a:r>
              <a:rPr lang="en-US"/>
              <a:t>TURNING WITH THE GYRO</a:t>
            </a:r>
            <a:endParaRPr/>
          </a:p>
        </p:txBody>
      </p:sp>
      <p:sp>
        <p:nvSpPr>
          <p:cNvPr id="148" name="Google Shape;148;p1"/>
          <p:cNvSpPr txBox="1"/>
          <p:nvPr>
            <p:ph idx="1" type="subTitle"/>
          </p:nvPr>
        </p:nvSpPr>
        <p:spPr>
          <a:xfrm>
            <a:off x="316712" y="4176248"/>
            <a:ext cx="5741894" cy="590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rPr lang="en-US"/>
              <a:t>BY SANJAY AND ARVIND SESHAN</a:t>
            </a:r>
            <a:endParaRPr/>
          </a:p>
        </p:txBody>
      </p:sp>
      <p:sp>
        <p:nvSpPr>
          <p:cNvPr id="149" name="Google Shape;149;p1"/>
          <p:cNvSpPr/>
          <p:nvPr/>
        </p:nvSpPr>
        <p:spPr>
          <a:xfrm>
            <a:off x="2621721" y="5901635"/>
            <a:ext cx="3900558" cy="331304"/>
          </a:xfrm>
          <a:prstGeom prst="roundRect">
            <a:avLst>
              <a:gd fmla="val 16667" name="adj"/>
            </a:avLst>
          </a:prstGeom>
          <a:solidFill>
            <a:srgbClr val="FF0000"/>
          </a:solidFill>
          <a:ln cap="rnd" cmpd="sng" w="222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This lesson uses SPIKE 3 software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0"/>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HOW TO MAKE PIVOT AND SPIN TURNS - 1</a:t>
            </a:r>
            <a:endParaRPr/>
          </a:p>
        </p:txBody>
      </p:sp>
      <p:graphicFrame>
        <p:nvGraphicFramePr>
          <p:cNvPr id="299" name="Google Shape;299;p10"/>
          <p:cNvGraphicFramePr/>
          <p:nvPr/>
        </p:nvGraphicFramePr>
        <p:xfrm>
          <a:off x="725353" y="2999207"/>
          <a:ext cx="3000000" cy="3000000"/>
        </p:xfrm>
        <a:graphic>
          <a:graphicData uri="http://schemas.openxmlformats.org/drawingml/2006/table">
            <a:tbl>
              <a:tblPr bandRow="1" firstRow="1">
                <a:noFill/>
                <a:tableStyleId>{14D87F7C-7F05-4E4C-997B-17AB2709CEB3}</a:tableStyleId>
              </a:tblPr>
              <a:tblGrid>
                <a:gridCol w="2028825"/>
                <a:gridCol w="1996350"/>
                <a:gridCol w="1770325"/>
                <a:gridCol w="1897775"/>
              </a:tblGrid>
              <a:tr h="503425">
                <a:tc gridSpan="4">
                  <a:txBody>
                    <a:bodyPr/>
                    <a:lstStyle/>
                    <a:p>
                      <a:pPr indent="0" lvl="1" marL="457200" marR="0" rtl="0" algn="ctr">
                        <a:spcBef>
                          <a:spcPts val="0"/>
                        </a:spcBef>
                        <a:spcAft>
                          <a:spcPts val="0"/>
                        </a:spcAft>
                        <a:buNone/>
                      </a:pPr>
                      <a:r>
                        <a:rPr lang="en-US" sz="1800" u="none" cap="none" strike="noStrike"/>
                        <a:t>Steering Values</a:t>
                      </a:r>
                      <a:endParaRPr/>
                    </a:p>
                  </a:txBody>
                  <a:tcPr marT="45725" marB="45725" marR="91450" marL="91450"/>
                </a:tc>
                <a:tc hMerge="1"/>
                <a:tc hMerge="1"/>
                <a:tc hMerge="1"/>
              </a:tr>
              <a:tr h="414600">
                <a:tc>
                  <a:txBody>
                    <a:bodyPr/>
                    <a:lstStyle/>
                    <a:p>
                      <a:pPr indent="0" lvl="0" marL="0" marR="0" rtl="0" algn="ctr">
                        <a:spcBef>
                          <a:spcPts val="0"/>
                        </a:spcBef>
                        <a:spcAft>
                          <a:spcPts val="0"/>
                        </a:spcAft>
                        <a:buNone/>
                      </a:pPr>
                      <a:r>
                        <a:rPr b="0" lang="en-US" sz="1800" u="none" cap="none" strike="noStrike">
                          <a:solidFill>
                            <a:schemeClr val="dk1"/>
                          </a:solidFill>
                        </a:rPr>
                        <a:t>50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-50</a:t>
                      </a:r>
                      <a:endParaRPr b="1" sz="18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100</a:t>
                      </a:r>
                      <a:endParaRPr b="1" sz="18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-100</a:t>
                      </a:r>
                      <a:endParaRPr b="1" sz="1800" u="none" cap="none" strike="noStrike">
                        <a:solidFill>
                          <a:schemeClr val="dk1"/>
                        </a:solidFill>
                      </a:endParaRPr>
                    </a:p>
                  </a:txBody>
                  <a:tcPr marT="45725" marB="45725" marR="91450" marL="91450"/>
                </a:tc>
              </a:tr>
              <a:tr h="10425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752575">
                <a:tc>
                  <a:txBody>
                    <a:bodyPr/>
                    <a:lstStyle/>
                    <a:p>
                      <a:pPr indent="0" lvl="0" marL="0" marR="0" rtl="0" algn="ctr">
                        <a:spcBef>
                          <a:spcPts val="0"/>
                        </a:spcBef>
                        <a:spcAft>
                          <a:spcPts val="0"/>
                        </a:spcAft>
                        <a:buNone/>
                      </a:pPr>
                      <a:r>
                        <a:rPr lang="en-US" sz="1800"/>
                        <a:t>Pivot Turn Right</a:t>
                      </a:r>
                      <a:endParaRPr/>
                    </a:p>
                  </a:txBody>
                  <a:tcPr marT="45725" marB="45725" marR="91450" marL="91450"/>
                </a:tc>
                <a:tc>
                  <a:txBody>
                    <a:bodyPr/>
                    <a:lstStyle/>
                    <a:p>
                      <a:pPr indent="0" lvl="0" marL="0" marR="0" rtl="0" algn="ctr">
                        <a:spcBef>
                          <a:spcPts val="0"/>
                        </a:spcBef>
                        <a:spcAft>
                          <a:spcPts val="0"/>
                        </a:spcAft>
                        <a:buNone/>
                      </a:pPr>
                      <a:r>
                        <a:rPr lang="en-US" sz="1800"/>
                        <a:t>Pivot Turn Left</a:t>
                      </a:r>
                      <a:endParaRPr/>
                    </a:p>
                  </a:txBody>
                  <a:tcPr marT="45725" marB="45725" marR="91450" marL="91450"/>
                </a:tc>
                <a:tc>
                  <a:txBody>
                    <a:bodyPr/>
                    <a:lstStyle/>
                    <a:p>
                      <a:pPr indent="0" lvl="0" marL="0" marR="0" rtl="0" algn="ctr">
                        <a:spcBef>
                          <a:spcPts val="0"/>
                        </a:spcBef>
                        <a:spcAft>
                          <a:spcPts val="0"/>
                        </a:spcAft>
                        <a:buNone/>
                      </a:pPr>
                      <a:r>
                        <a:rPr lang="en-US" sz="1800"/>
                        <a:t>Spin Turn Right</a:t>
                      </a:r>
                      <a:endParaRPr/>
                    </a:p>
                  </a:txBody>
                  <a:tcPr marT="45725" marB="45725" marR="91450" marL="91450"/>
                </a:tc>
                <a:tc>
                  <a:txBody>
                    <a:bodyPr/>
                    <a:lstStyle/>
                    <a:p>
                      <a:pPr indent="0" lvl="0" marL="0" marR="0" rtl="0" algn="ctr">
                        <a:spcBef>
                          <a:spcPts val="0"/>
                        </a:spcBef>
                        <a:spcAft>
                          <a:spcPts val="0"/>
                        </a:spcAft>
                        <a:buNone/>
                      </a:pPr>
                      <a:r>
                        <a:rPr lang="en-US" sz="1800"/>
                        <a:t>Spin</a:t>
                      </a:r>
                      <a:r>
                        <a:rPr lang="en-US" sz="1800"/>
                        <a:t> Turn Left</a:t>
                      </a:r>
                      <a:endParaRPr sz="1800"/>
                    </a:p>
                  </a:txBody>
                  <a:tcPr marT="45725" marB="45725" marR="91450" marL="91450"/>
                </a:tc>
              </a:tr>
            </a:tbl>
          </a:graphicData>
        </a:graphic>
      </p:graphicFrame>
      <p:sp>
        <p:nvSpPr>
          <p:cNvPr id="300" name="Google Shape;300;p10"/>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301" name="Google Shape;301;p10"/>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02" name="Google Shape;302;p10"/>
          <p:cNvSpPr txBox="1"/>
          <p:nvPr/>
        </p:nvSpPr>
        <p:spPr>
          <a:xfrm>
            <a:off x="5563851" y="1161172"/>
            <a:ext cx="14952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Change steering value here.  A value of 0 moves straight</a:t>
            </a:r>
            <a:endParaRPr/>
          </a:p>
        </p:txBody>
      </p:sp>
      <p:grpSp>
        <p:nvGrpSpPr>
          <p:cNvPr id="303" name="Google Shape;303;p10"/>
          <p:cNvGrpSpPr/>
          <p:nvPr/>
        </p:nvGrpSpPr>
        <p:grpSpPr>
          <a:xfrm>
            <a:off x="1286623" y="3847255"/>
            <a:ext cx="1144819" cy="1166533"/>
            <a:chOff x="892871" y="1572048"/>
            <a:chExt cx="1386064" cy="1584575"/>
          </a:xfrm>
        </p:grpSpPr>
        <p:grpSp>
          <p:nvGrpSpPr>
            <p:cNvPr id="304" name="Google Shape;304;p10"/>
            <p:cNvGrpSpPr/>
            <p:nvPr/>
          </p:nvGrpSpPr>
          <p:grpSpPr>
            <a:xfrm>
              <a:off x="892871" y="1572048"/>
              <a:ext cx="1199001" cy="1584575"/>
              <a:chOff x="6507213" y="1264631"/>
              <a:chExt cx="1199001" cy="1584575"/>
            </a:xfrm>
          </p:grpSpPr>
          <p:grpSp>
            <p:nvGrpSpPr>
              <p:cNvPr id="305" name="Google Shape;305;p10"/>
              <p:cNvGrpSpPr/>
              <p:nvPr/>
            </p:nvGrpSpPr>
            <p:grpSpPr>
              <a:xfrm rot="5400000">
                <a:off x="6518630" y="1512901"/>
                <a:ext cx="1141996" cy="1164830"/>
                <a:chOff x="6310708" y="2223671"/>
                <a:chExt cx="809489" cy="898563"/>
              </a:xfrm>
            </p:grpSpPr>
            <p:sp>
              <p:nvSpPr>
                <p:cNvPr id="306" name="Google Shape;306;p10"/>
                <p:cNvSpPr/>
                <p:nvPr/>
              </p:nvSpPr>
              <p:spPr>
                <a:xfrm>
                  <a:off x="6451830" y="2223671"/>
                  <a:ext cx="519438" cy="898563"/>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7" name="Google Shape;307;p10"/>
                <p:cNvSpPr/>
                <p:nvPr/>
              </p:nvSpPr>
              <p:spPr>
                <a:xfrm>
                  <a:off x="6979076"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8" name="Google Shape;308;p10"/>
                <p:cNvSpPr/>
                <p:nvPr/>
              </p:nvSpPr>
              <p:spPr>
                <a:xfrm>
                  <a:off x="6310708"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9" name="Google Shape;309;p10"/>
                <p:cNvSpPr/>
                <p:nvPr/>
              </p:nvSpPr>
              <p:spPr>
                <a:xfrm>
                  <a:off x="6626448" y="2847667"/>
                  <a:ext cx="179290" cy="166284"/>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10" name="Google Shape;310;p10"/>
              <p:cNvSpPr txBox="1"/>
              <p:nvPr/>
            </p:nvSpPr>
            <p:spPr>
              <a:xfrm>
                <a:off x="7204218" y="1264631"/>
                <a:ext cx="465619" cy="5016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311" name="Google Shape;311;p10"/>
              <p:cNvSpPr txBox="1"/>
              <p:nvPr/>
            </p:nvSpPr>
            <p:spPr>
              <a:xfrm>
                <a:off x="7240595" y="2347519"/>
                <a:ext cx="465619" cy="5016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a:p>
            </p:txBody>
          </p:sp>
        </p:grpSp>
        <p:cxnSp>
          <p:nvCxnSpPr>
            <p:cNvPr id="312" name="Google Shape;312;p10"/>
            <p:cNvCxnSpPr/>
            <p:nvPr/>
          </p:nvCxnSpPr>
          <p:spPr>
            <a:xfrm>
              <a:off x="1930037" y="1876829"/>
              <a:ext cx="348898" cy="393929"/>
            </a:xfrm>
            <a:prstGeom prst="curvedConnector2">
              <a:avLst/>
            </a:prstGeom>
            <a:noFill/>
            <a:ln cap="rnd" cmpd="sng" w="22225">
              <a:solidFill>
                <a:srgbClr val="FF0000"/>
              </a:solidFill>
              <a:prstDash val="solid"/>
              <a:round/>
              <a:headEnd len="sm" w="sm" type="none"/>
              <a:tailEnd len="med" w="med" type="stealth"/>
            </a:ln>
          </p:spPr>
        </p:cxnSp>
      </p:grpSp>
      <p:grpSp>
        <p:nvGrpSpPr>
          <p:cNvPr id="313" name="Google Shape;313;p10"/>
          <p:cNvGrpSpPr/>
          <p:nvPr/>
        </p:nvGrpSpPr>
        <p:grpSpPr>
          <a:xfrm>
            <a:off x="5118021" y="3880402"/>
            <a:ext cx="1244196" cy="1161014"/>
            <a:chOff x="809518" y="4659819"/>
            <a:chExt cx="1419181" cy="1688011"/>
          </a:xfrm>
        </p:grpSpPr>
        <p:grpSp>
          <p:nvGrpSpPr>
            <p:cNvPr id="314" name="Google Shape;314;p10"/>
            <p:cNvGrpSpPr/>
            <p:nvPr/>
          </p:nvGrpSpPr>
          <p:grpSpPr>
            <a:xfrm>
              <a:off x="809518" y="4659819"/>
              <a:ext cx="1199001" cy="1688011"/>
              <a:chOff x="6507213" y="1236164"/>
              <a:chExt cx="1199001" cy="1688011"/>
            </a:xfrm>
          </p:grpSpPr>
          <p:grpSp>
            <p:nvGrpSpPr>
              <p:cNvPr id="315" name="Google Shape;315;p10"/>
              <p:cNvGrpSpPr/>
              <p:nvPr/>
            </p:nvGrpSpPr>
            <p:grpSpPr>
              <a:xfrm rot="5400000">
                <a:off x="6518630" y="1512901"/>
                <a:ext cx="1141996" cy="1164830"/>
                <a:chOff x="6310708" y="2223671"/>
                <a:chExt cx="809489" cy="898563"/>
              </a:xfrm>
            </p:grpSpPr>
            <p:sp>
              <p:nvSpPr>
                <p:cNvPr id="316" name="Google Shape;316;p10"/>
                <p:cNvSpPr/>
                <p:nvPr/>
              </p:nvSpPr>
              <p:spPr>
                <a:xfrm>
                  <a:off x="6451830" y="2223671"/>
                  <a:ext cx="519438" cy="898563"/>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17" name="Google Shape;317;p10"/>
                <p:cNvSpPr/>
                <p:nvPr/>
              </p:nvSpPr>
              <p:spPr>
                <a:xfrm>
                  <a:off x="6979076"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18" name="Google Shape;318;p10"/>
                <p:cNvSpPr/>
                <p:nvPr/>
              </p:nvSpPr>
              <p:spPr>
                <a:xfrm>
                  <a:off x="6310708"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19" name="Google Shape;319;p10"/>
                <p:cNvSpPr/>
                <p:nvPr/>
              </p:nvSpPr>
              <p:spPr>
                <a:xfrm>
                  <a:off x="6621903" y="2862119"/>
                  <a:ext cx="179290" cy="166284"/>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20" name="Google Shape;320;p10"/>
              <p:cNvSpPr txBox="1"/>
              <p:nvPr/>
            </p:nvSpPr>
            <p:spPr>
              <a:xfrm>
                <a:off x="7216809" y="1236164"/>
                <a:ext cx="465620" cy="536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321" name="Google Shape;321;p10"/>
              <p:cNvSpPr txBox="1"/>
              <p:nvPr/>
            </p:nvSpPr>
            <p:spPr>
              <a:xfrm>
                <a:off x="7240594" y="2387180"/>
                <a:ext cx="465620" cy="536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a:p>
            </p:txBody>
          </p:sp>
        </p:grpSp>
        <p:cxnSp>
          <p:nvCxnSpPr>
            <p:cNvPr id="322" name="Google Shape;322;p10"/>
            <p:cNvCxnSpPr/>
            <p:nvPr/>
          </p:nvCxnSpPr>
          <p:spPr>
            <a:xfrm>
              <a:off x="1879799" y="4919644"/>
              <a:ext cx="348900" cy="393900"/>
            </a:xfrm>
            <a:prstGeom prst="curvedConnector2">
              <a:avLst/>
            </a:prstGeom>
            <a:noFill/>
            <a:ln cap="rnd" cmpd="sng" w="22225">
              <a:solidFill>
                <a:srgbClr val="FF0000"/>
              </a:solidFill>
              <a:prstDash val="solid"/>
              <a:round/>
              <a:headEnd len="sm" w="sm" type="none"/>
              <a:tailEnd len="med" w="med" type="stealth"/>
            </a:ln>
          </p:spPr>
        </p:cxnSp>
      </p:grpSp>
      <p:grpSp>
        <p:nvGrpSpPr>
          <p:cNvPr id="323" name="Google Shape;323;p10"/>
          <p:cNvGrpSpPr/>
          <p:nvPr/>
        </p:nvGrpSpPr>
        <p:grpSpPr>
          <a:xfrm>
            <a:off x="3265439" y="3856650"/>
            <a:ext cx="990314" cy="1180300"/>
            <a:chOff x="6507213" y="1285591"/>
            <a:chExt cx="1199001" cy="1603277"/>
          </a:xfrm>
        </p:grpSpPr>
        <p:grpSp>
          <p:nvGrpSpPr>
            <p:cNvPr id="324" name="Google Shape;324;p10"/>
            <p:cNvGrpSpPr/>
            <p:nvPr/>
          </p:nvGrpSpPr>
          <p:grpSpPr>
            <a:xfrm rot="5400000">
              <a:off x="6518630" y="1512901"/>
              <a:ext cx="1141996" cy="1164830"/>
              <a:chOff x="6310708" y="2223671"/>
              <a:chExt cx="809489" cy="898563"/>
            </a:xfrm>
          </p:grpSpPr>
          <p:sp>
            <p:nvSpPr>
              <p:cNvPr id="325" name="Google Shape;325;p10"/>
              <p:cNvSpPr/>
              <p:nvPr/>
            </p:nvSpPr>
            <p:spPr>
              <a:xfrm>
                <a:off x="6451830" y="2223671"/>
                <a:ext cx="519438" cy="898563"/>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6" name="Google Shape;326;p10"/>
              <p:cNvSpPr/>
              <p:nvPr/>
            </p:nvSpPr>
            <p:spPr>
              <a:xfrm>
                <a:off x="6979076"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7" name="Google Shape;327;p10"/>
              <p:cNvSpPr/>
              <p:nvPr/>
            </p:nvSpPr>
            <p:spPr>
              <a:xfrm>
                <a:off x="6310708"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8" name="Google Shape;328;p10"/>
              <p:cNvSpPr/>
              <p:nvPr/>
            </p:nvSpPr>
            <p:spPr>
              <a:xfrm>
                <a:off x="6639915" y="2875750"/>
                <a:ext cx="179290" cy="166284"/>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29" name="Google Shape;329;p10"/>
            <p:cNvSpPr txBox="1"/>
            <p:nvPr/>
          </p:nvSpPr>
          <p:spPr>
            <a:xfrm>
              <a:off x="7216809" y="1285591"/>
              <a:ext cx="465619" cy="5016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330" name="Google Shape;330;p10"/>
            <p:cNvSpPr txBox="1"/>
            <p:nvPr/>
          </p:nvSpPr>
          <p:spPr>
            <a:xfrm>
              <a:off x="7240595" y="2387181"/>
              <a:ext cx="465619" cy="5016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a:p>
          </p:txBody>
        </p:sp>
      </p:grpSp>
      <p:cxnSp>
        <p:nvCxnSpPr>
          <p:cNvPr id="331" name="Google Shape;331;p10"/>
          <p:cNvCxnSpPr/>
          <p:nvPr/>
        </p:nvCxnSpPr>
        <p:spPr>
          <a:xfrm flipH="1" rot="10800000">
            <a:off x="4200964" y="4567645"/>
            <a:ext cx="290100" cy="288300"/>
          </a:xfrm>
          <a:prstGeom prst="curvedConnector2">
            <a:avLst/>
          </a:prstGeom>
          <a:noFill/>
          <a:ln cap="rnd" cmpd="sng" w="22225">
            <a:solidFill>
              <a:srgbClr val="FF0000"/>
            </a:solidFill>
            <a:prstDash val="solid"/>
            <a:round/>
            <a:headEnd len="sm" w="sm" type="none"/>
            <a:tailEnd len="med" w="med" type="stealth"/>
          </a:ln>
        </p:spPr>
      </p:cxnSp>
      <p:grpSp>
        <p:nvGrpSpPr>
          <p:cNvPr id="332" name="Google Shape;332;p10"/>
          <p:cNvGrpSpPr/>
          <p:nvPr/>
        </p:nvGrpSpPr>
        <p:grpSpPr>
          <a:xfrm>
            <a:off x="6876251" y="3855283"/>
            <a:ext cx="1051189" cy="1131776"/>
            <a:chOff x="6507213" y="1278616"/>
            <a:chExt cx="1199001" cy="1645561"/>
          </a:xfrm>
        </p:grpSpPr>
        <p:grpSp>
          <p:nvGrpSpPr>
            <p:cNvPr id="333" name="Google Shape;333;p10"/>
            <p:cNvGrpSpPr/>
            <p:nvPr/>
          </p:nvGrpSpPr>
          <p:grpSpPr>
            <a:xfrm rot="5400000">
              <a:off x="6518630" y="1512901"/>
              <a:ext cx="1141996" cy="1164830"/>
              <a:chOff x="6310708" y="2223671"/>
              <a:chExt cx="809489" cy="898563"/>
            </a:xfrm>
          </p:grpSpPr>
          <p:sp>
            <p:nvSpPr>
              <p:cNvPr id="334" name="Google Shape;334;p10"/>
              <p:cNvSpPr/>
              <p:nvPr/>
            </p:nvSpPr>
            <p:spPr>
              <a:xfrm>
                <a:off x="6451830" y="2223671"/>
                <a:ext cx="519438" cy="898563"/>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35" name="Google Shape;335;p10"/>
              <p:cNvSpPr/>
              <p:nvPr/>
            </p:nvSpPr>
            <p:spPr>
              <a:xfrm>
                <a:off x="6979076"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36" name="Google Shape;336;p10"/>
              <p:cNvSpPr/>
              <p:nvPr/>
            </p:nvSpPr>
            <p:spPr>
              <a:xfrm>
                <a:off x="6310708"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37" name="Google Shape;337;p10"/>
              <p:cNvSpPr/>
              <p:nvPr/>
            </p:nvSpPr>
            <p:spPr>
              <a:xfrm>
                <a:off x="6627128" y="2894314"/>
                <a:ext cx="179290" cy="166284"/>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38" name="Google Shape;338;p10"/>
            <p:cNvSpPr txBox="1"/>
            <p:nvPr/>
          </p:nvSpPr>
          <p:spPr>
            <a:xfrm>
              <a:off x="7216810" y="1278616"/>
              <a:ext cx="465620" cy="536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339" name="Google Shape;339;p10"/>
            <p:cNvSpPr txBox="1"/>
            <p:nvPr/>
          </p:nvSpPr>
          <p:spPr>
            <a:xfrm>
              <a:off x="7240594" y="2387182"/>
              <a:ext cx="465620" cy="536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a:p>
          </p:txBody>
        </p:sp>
      </p:grpSp>
      <p:sp>
        <p:nvSpPr>
          <p:cNvPr id="340" name="Google Shape;340;p10"/>
          <p:cNvSpPr/>
          <p:nvPr/>
        </p:nvSpPr>
        <p:spPr>
          <a:xfrm>
            <a:off x="1264856" y="3531274"/>
            <a:ext cx="953210" cy="332576"/>
          </a:xfrm>
          <a:prstGeom prst="rect">
            <a:avLst/>
          </a:prstGeom>
          <a:noFill/>
          <a:ln cap="rnd" cmpd="sng" w="2222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1" name="Google Shape;341;p10"/>
          <p:cNvSpPr/>
          <p:nvPr/>
        </p:nvSpPr>
        <p:spPr>
          <a:xfrm>
            <a:off x="3286831" y="3531274"/>
            <a:ext cx="953210" cy="332576"/>
          </a:xfrm>
          <a:prstGeom prst="rect">
            <a:avLst/>
          </a:prstGeom>
          <a:noFill/>
          <a:ln cap="rnd" cmpd="sng" w="2222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2" name="Google Shape;342;p10"/>
          <p:cNvSpPr/>
          <p:nvPr/>
        </p:nvSpPr>
        <p:spPr>
          <a:xfrm>
            <a:off x="4899528" y="3546444"/>
            <a:ext cx="1436472" cy="332576"/>
          </a:xfrm>
          <a:prstGeom prst="rect">
            <a:avLst/>
          </a:prstGeom>
          <a:noFill/>
          <a:ln cap="rnd" cmpd="sng" w="2222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3" name="Google Shape;343;p10"/>
          <p:cNvSpPr/>
          <p:nvPr/>
        </p:nvSpPr>
        <p:spPr>
          <a:xfrm>
            <a:off x="6735373" y="3532556"/>
            <a:ext cx="1436472" cy="332576"/>
          </a:xfrm>
          <a:prstGeom prst="rect">
            <a:avLst/>
          </a:prstGeom>
          <a:noFill/>
          <a:ln cap="rnd" cmpd="sng" w="2222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4" name="Google Shape;344;p10"/>
          <p:cNvSpPr txBox="1"/>
          <p:nvPr/>
        </p:nvSpPr>
        <p:spPr>
          <a:xfrm>
            <a:off x="574984" y="1784303"/>
            <a:ext cx="799402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000000"/>
                </a:solidFill>
                <a:latin typeface="Consolas"/>
                <a:ea typeface="Consolas"/>
                <a:cs typeface="Consolas"/>
                <a:sym typeface="Consolas"/>
              </a:rPr>
              <a:t>m</a:t>
            </a:r>
            <a:r>
              <a:rPr b="0" i="0" lang="en-US" sz="2400">
                <a:solidFill>
                  <a:srgbClr val="000000"/>
                </a:solidFill>
                <a:latin typeface="Consolas"/>
                <a:ea typeface="Consolas"/>
                <a:cs typeface="Consolas"/>
                <a:sym typeface="Consolas"/>
              </a:rPr>
              <a:t>otor_pair.move</a:t>
            </a:r>
            <a:r>
              <a:rPr b="0" lang="en-US" sz="2400">
                <a:solidFill>
                  <a:srgbClr val="00877B"/>
                </a:solidFill>
                <a:latin typeface="Consolas"/>
                <a:ea typeface="Consolas"/>
                <a:cs typeface="Consolas"/>
                <a:sym typeface="Consolas"/>
              </a:rPr>
              <a:t>(</a:t>
            </a:r>
            <a:r>
              <a:rPr lang="en-US" sz="2400">
                <a:solidFill>
                  <a:srgbClr val="FF7D00"/>
                </a:solidFill>
                <a:latin typeface="Consolas"/>
                <a:ea typeface="Consolas"/>
                <a:cs typeface="Consolas"/>
                <a:sym typeface="Consolas"/>
              </a:rPr>
              <a:t>pair</a:t>
            </a:r>
            <a:r>
              <a:rPr b="0" i="0" lang="en-US" sz="2400">
                <a:solidFill>
                  <a:srgbClr val="000000"/>
                </a:solidFill>
                <a:latin typeface="Consolas"/>
                <a:ea typeface="Consolas"/>
                <a:cs typeface="Consolas"/>
                <a:sym typeface="Consolas"/>
              </a:rPr>
              <a:t>, steering</a:t>
            </a:r>
            <a:r>
              <a:rPr b="0" lang="en-US" sz="2400">
                <a:solidFill>
                  <a:srgbClr val="00877B"/>
                </a:solidFill>
                <a:latin typeface="Consolas"/>
                <a:ea typeface="Consolas"/>
                <a:cs typeface="Consolas"/>
                <a:sym typeface="Consolas"/>
              </a:rPr>
              <a:t>)</a:t>
            </a:r>
            <a:endParaRPr b="0" sz="2400">
              <a:solidFill>
                <a:srgbClr val="000000"/>
              </a:solidFill>
              <a:latin typeface="Consolas"/>
              <a:ea typeface="Consolas"/>
              <a:cs typeface="Consolas"/>
              <a:sym typeface="Consolas"/>
            </a:endParaRPr>
          </a:p>
        </p:txBody>
      </p:sp>
      <p:sp>
        <p:nvSpPr>
          <p:cNvPr id="345" name="Google Shape;345;p10"/>
          <p:cNvSpPr/>
          <p:nvPr/>
        </p:nvSpPr>
        <p:spPr>
          <a:xfrm>
            <a:off x="5655366" y="1836835"/>
            <a:ext cx="1381500" cy="394200"/>
          </a:xfrm>
          <a:prstGeom prst="rect">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6" name="Google Shape;346;p10"/>
          <p:cNvSpPr txBox="1"/>
          <p:nvPr/>
        </p:nvSpPr>
        <p:spPr>
          <a:xfrm>
            <a:off x="337930" y="1161172"/>
            <a:ext cx="39178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Using move:</a:t>
            </a:r>
            <a:endParaRPr/>
          </a:p>
        </p:txBody>
      </p:sp>
      <p:cxnSp>
        <p:nvCxnSpPr>
          <p:cNvPr id="347" name="Google Shape;347;p10"/>
          <p:cNvCxnSpPr/>
          <p:nvPr/>
        </p:nvCxnSpPr>
        <p:spPr>
          <a:xfrm rot="10800000">
            <a:off x="4993136" y="4576360"/>
            <a:ext cx="306000" cy="270900"/>
          </a:xfrm>
          <a:prstGeom prst="curvedConnector2">
            <a:avLst/>
          </a:prstGeom>
          <a:noFill/>
          <a:ln cap="rnd" cmpd="sng" w="22225">
            <a:solidFill>
              <a:srgbClr val="FF0000"/>
            </a:solidFill>
            <a:prstDash val="solid"/>
            <a:round/>
            <a:headEnd len="sm" w="sm" type="none"/>
            <a:tailEnd len="med" w="med" type="stealth"/>
          </a:ln>
        </p:spPr>
      </p:cxnSp>
      <p:cxnSp>
        <p:nvCxnSpPr>
          <p:cNvPr id="348" name="Google Shape;348;p10"/>
          <p:cNvCxnSpPr/>
          <p:nvPr/>
        </p:nvCxnSpPr>
        <p:spPr>
          <a:xfrm flipH="1" rot="10800000">
            <a:off x="7812339" y="4567645"/>
            <a:ext cx="290100" cy="288300"/>
          </a:xfrm>
          <a:prstGeom prst="curvedConnector2">
            <a:avLst/>
          </a:prstGeom>
          <a:noFill/>
          <a:ln cap="rnd" cmpd="sng" w="22225">
            <a:solidFill>
              <a:srgbClr val="FF0000"/>
            </a:solidFill>
            <a:prstDash val="solid"/>
            <a:round/>
            <a:headEnd len="sm" w="sm" type="none"/>
            <a:tailEnd len="med" w="med" type="stealth"/>
          </a:ln>
        </p:spPr>
      </p:cxnSp>
      <p:cxnSp>
        <p:nvCxnSpPr>
          <p:cNvPr id="349" name="Google Shape;349;p10"/>
          <p:cNvCxnSpPr/>
          <p:nvPr/>
        </p:nvCxnSpPr>
        <p:spPr>
          <a:xfrm flipH="1">
            <a:off x="6689014" y="4035095"/>
            <a:ext cx="290100" cy="288300"/>
          </a:xfrm>
          <a:prstGeom prst="curvedConnector2">
            <a:avLst/>
          </a:prstGeom>
          <a:noFill/>
          <a:ln cap="rnd" cmpd="sng" w="22225">
            <a:solidFill>
              <a:srgbClr val="FF0000"/>
            </a:solidFill>
            <a:prstDash val="solid"/>
            <a:round/>
            <a:headEnd len="sm" w="sm" type="none"/>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1"/>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HOW TO MAKE PIVOT AND SPIN TURNS - 11</a:t>
            </a:r>
            <a:endParaRPr/>
          </a:p>
        </p:txBody>
      </p:sp>
      <p:graphicFrame>
        <p:nvGraphicFramePr>
          <p:cNvPr id="355" name="Google Shape;355;p11"/>
          <p:cNvGraphicFramePr/>
          <p:nvPr/>
        </p:nvGraphicFramePr>
        <p:xfrm>
          <a:off x="725353" y="2999207"/>
          <a:ext cx="3000000" cy="3000000"/>
        </p:xfrm>
        <a:graphic>
          <a:graphicData uri="http://schemas.openxmlformats.org/drawingml/2006/table">
            <a:tbl>
              <a:tblPr bandRow="1" firstRow="1">
                <a:noFill/>
                <a:tableStyleId>{14D87F7C-7F05-4E4C-997B-17AB2709CEB3}</a:tableStyleId>
              </a:tblPr>
              <a:tblGrid>
                <a:gridCol w="2028825"/>
                <a:gridCol w="1996350"/>
                <a:gridCol w="1770325"/>
                <a:gridCol w="1897775"/>
              </a:tblGrid>
              <a:tr h="503425">
                <a:tc gridSpan="4">
                  <a:txBody>
                    <a:bodyPr/>
                    <a:lstStyle/>
                    <a:p>
                      <a:pPr indent="0" lvl="1" marL="457200" marR="0" rtl="0" algn="ctr">
                        <a:spcBef>
                          <a:spcPts val="0"/>
                        </a:spcBef>
                        <a:spcAft>
                          <a:spcPts val="0"/>
                        </a:spcAft>
                        <a:buNone/>
                      </a:pPr>
                      <a:r>
                        <a:rPr lang="en-US" sz="1800" u="none" cap="none" strike="noStrike"/>
                        <a:t>Tank Velocity Values</a:t>
                      </a:r>
                      <a:endParaRPr/>
                    </a:p>
                  </a:txBody>
                  <a:tcPr marT="45725" marB="45725" marR="91450" marL="91450"/>
                </a:tc>
                <a:tc hMerge="1"/>
                <a:tc hMerge="1"/>
                <a:tc hMerge="1"/>
              </a:tr>
              <a:tr h="414600">
                <a:tc>
                  <a:txBody>
                    <a:bodyPr/>
                    <a:lstStyle/>
                    <a:p>
                      <a:pPr indent="0" lvl="0" marL="0" marR="0" rtl="0" algn="ctr">
                        <a:spcBef>
                          <a:spcPts val="0"/>
                        </a:spcBef>
                        <a:spcAft>
                          <a:spcPts val="0"/>
                        </a:spcAft>
                        <a:buNone/>
                      </a:pPr>
                      <a:r>
                        <a:rPr b="0" lang="en-US" sz="1800">
                          <a:solidFill>
                            <a:schemeClr val="dk1"/>
                          </a:solidFill>
                        </a:rPr>
                        <a:t>200, 0</a:t>
                      </a:r>
                      <a:endParaRPr/>
                    </a:p>
                  </a:txBody>
                  <a:tcPr marT="45725" marB="45725" marR="91450" marL="91450"/>
                </a:tc>
                <a:tc>
                  <a:txBody>
                    <a:bodyPr/>
                    <a:lstStyle/>
                    <a:p>
                      <a:pPr indent="0" lvl="0" marL="0" marR="0" rtl="0" algn="ctr">
                        <a:spcBef>
                          <a:spcPts val="0"/>
                        </a:spcBef>
                        <a:spcAft>
                          <a:spcPts val="0"/>
                        </a:spcAft>
                        <a:buNone/>
                      </a:pPr>
                      <a:r>
                        <a:rPr b="0" lang="en-US" sz="1800">
                          <a:solidFill>
                            <a:schemeClr val="dk1"/>
                          </a:solidFill>
                        </a:rPr>
                        <a:t>0, 200</a:t>
                      </a:r>
                      <a:endParaRPr/>
                    </a:p>
                  </a:txBody>
                  <a:tcPr marT="45725" marB="45725" marR="91450" marL="91450"/>
                </a:tc>
                <a:tc>
                  <a:txBody>
                    <a:bodyPr/>
                    <a:lstStyle/>
                    <a:p>
                      <a:pPr indent="0" lvl="0" marL="0" marR="0" rtl="0" algn="ctr">
                        <a:spcBef>
                          <a:spcPts val="0"/>
                        </a:spcBef>
                        <a:spcAft>
                          <a:spcPts val="0"/>
                        </a:spcAft>
                        <a:buNone/>
                      </a:pPr>
                      <a:r>
                        <a:rPr lang="en-US" sz="1800"/>
                        <a:t>200, -200</a:t>
                      </a:r>
                      <a:endParaRPr b="1" sz="1800">
                        <a:solidFill>
                          <a:schemeClr val="dk1"/>
                        </a:solidFill>
                      </a:endParaRPr>
                    </a:p>
                  </a:txBody>
                  <a:tcPr marT="45725" marB="45725" marR="91450" marL="91450"/>
                </a:tc>
                <a:tc>
                  <a:txBody>
                    <a:bodyPr/>
                    <a:lstStyle/>
                    <a:p>
                      <a:pPr indent="0" lvl="0" marL="0" marR="0" rtl="0" algn="ctr">
                        <a:spcBef>
                          <a:spcPts val="0"/>
                        </a:spcBef>
                        <a:spcAft>
                          <a:spcPts val="0"/>
                        </a:spcAft>
                        <a:buNone/>
                      </a:pPr>
                      <a:r>
                        <a:rPr lang="en-US" sz="1800"/>
                        <a:t>-200, 200</a:t>
                      </a:r>
                      <a:endParaRPr b="1" sz="1800">
                        <a:solidFill>
                          <a:schemeClr val="dk1"/>
                        </a:solidFill>
                      </a:endParaRPr>
                    </a:p>
                  </a:txBody>
                  <a:tcPr marT="45725" marB="45725" marR="91450" marL="91450"/>
                </a:tc>
              </a:tr>
              <a:tr h="10425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752575">
                <a:tc>
                  <a:txBody>
                    <a:bodyPr/>
                    <a:lstStyle/>
                    <a:p>
                      <a:pPr indent="0" lvl="0" marL="0" marR="0" rtl="0" algn="ctr">
                        <a:spcBef>
                          <a:spcPts val="0"/>
                        </a:spcBef>
                        <a:spcAft>
                          <a:spcPts val="0"/>
                        </a:spcAft>
                        <a:buNone/>
                      </a:pPr>
                      <a:r>
                        <a:rPr lang="en-US" sz="1800"/>
                        <a:t>Pivot Turn Right</a:t>
                      </a:r>
                      <a:endParaRPr/>
                    </a:p>
                  </a:txBody>
                  <a:tcPr marT="45725" marB="45725" marR="91450" marL="91450"/>
                </a:tc>
                <a:tc>
                  <a:txBody>
                    <a:bodyPr/>
                    <a:lstStyle/>
                    <a:p>
                      <a:pPr indent="0" lvl="0" marL="0" marR="0" rtl="0" algn="ctr">
                        <a:spcBef>
                          <a:spcPts val="0"/>
                        </a:spcBef>
                        <a:spcAft>
                          <a:spcPts val="0"/>
                        </a:spcAft>
                        <a:buNone/>
                      </a:pPr>
                      <a:r>
                        <a:rPr lang="en-US" sz="1800"/>
                        <a:t>Pivot Turn Left</a:t>
                      </a:r>
                      <a:endParaRPr/>
                    </a:p>
                  </a:txBody>
                  <a:tcPr marT="45725" marB="45725" marR="91450" marL="91450"/>
                </a:tc>
                <a:tc>
                  <a:txBody>
                    <a:bodyPr/>
                    <a:lstStyle/>
                    <a:p>
                      <a:pPr indent="0" lvl="0" marL="0" marR="0" rtl="0" algn="ctr">
                        <a:spcBef>
                          <a:spcPts val="0"/>
                        </a:spcBef>
                        <a:spcAft>
                          <a:spcPts val="0"/>
                        </a:spcAft>
                        <a:buNone/>
                      </a:pPr>
                      <a:r>
                        <a:rPr lang="en-US" sz="1800"/>
                        <a:t>Spin Turn Right</a:t>
                      </a:r>
                      <a:endParaRPr/>
                    </a:p>
                  </a:txBody>
                  <a:tcPr marT="45725" marB="45725" marR="91450" marL="91450"/>
                </a:tc>
                <a:tc>
                  <a:txBody>
                    <a:bodyPr/>
                    <a:lstStyle/>
                    <a:p>
                      <a:pPr indent="0" lvl="0" marL="0" marR="0" rtl="0" algn="ctr">
                        <a:spcBef>
                          <a:spcPts val="0"/>
                        </a:spcBef>
                        <a:spcAft>
                          <a:spcPts val="0"/>
                        </a:spcAft>
                        <a:buNone/>
                      </a:pPr>
                      <a:r>
                        <a:rPr lang="en-US" sz="1800"/>
                        <a:t>Spin</a:t>
                      </a:r>
                      <a:r>
                        <a:rPr lang="en-US" sz="1800"/>
                        <a:t> Turn Left</a:t>
                      </a:r>
                      <a:endParaRPr sz="1800"/>
                    </a:p>
                  </a:txBody>
                  <a:tcPr marT="45725" marB="45725" marR="91450" marL="91450"/>
                </a:tc>
              </a:tr>
            </a:tbl>
          </a:graphicData>
        </a:graphic>
      </p:graphicFrame>
      <p:sp>
        <p:nvSpPr>
          <p:cNvPr id="356" name="Google Shape;356;p11"/>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357" name="Google Shape;357;p11"/>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58" name="Google Shape;358;p11"/>
          <p:cNvSpPr txBox="1"/>
          <p:nvPr/>
        </p:nvSpPr>
        <p:spPr>
          <a:xfrm>
            <a:off x="5563850" y="1161172"/>
            <a:ext cx="199067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Change velocity values here.  Same velocity values moves straight</a:t>
            </a:r>
            <a:endParaRPr/>
          </a:p>
        </p:txBody>
      </p:sp>
      <p:grpSp>
        <p:nvGrpSpPr>
          <p:cNvPr id="359" name="Google Shape;359;p11"/>
          <p:cNvGrpSpPr/>
          <p:nvPr/>
        </p:nvGrpSpPr>
        <p:grpSpPr>
          <a:xfrm>
            <a:off x="1286623" y="3847255"/>
            <a:ext cx="1144819" cy="1166533"/>
            <a:chOff x="892871" y="1572048"/>
            <a:chExt cx="1386064" cy="1584575"/>
          </a:xfrm>
        </p:grpSpPr>
        <p:grpSp>
          <p:nvGrpSpPr>
            <p:cNvPr id="360" name="Google Shape;360;p11"/>
            <p:cNvGrpSpPr/>
            <p:nvPr/>
          </p:nvGrpSpPr>
          <p:grpSpPr>
            <a:xfrm>
              <a:off x="892871" y="1572048"/>
              <a:ext cx="1199001" cy="1584575"/>
              <a:chOff x="6507213" y="1264631"/>
              <a:chExt cx="1199001" cy="1584575"/>
            </a:xfrm>
          </p:grpSpPr>
          <p:grpSp>
            <p:nvGrpSpPr>
              <p:cNvPr id="361" name="Google Shape;361;p11"/>
              <p:cNvGrpSpPr/>
              <p:nvPr/>
            </p:nvGrpSpPr>
            <p:grpSpPr>
              <a:xfrm rot="5400000">
                <a:off x="6518630" y="1512901"/>
                <a:ext cx="1141996" cy="1164830"/>
                <a:chOff x="6310708" y="2223671"/>
                <a:chExt cx="809489" cy="898563"/>
              </a:xfrm>
            </p:grpSpPr>
            <p:sp>
              <p:nvSpPr>
                <p:cNvPr id="362" name="Google Shape;362;p11"/>
                <p:cNvSpPr/>
                <p:nvPr/>
              </p:nvSpPr>
              <p:spPr>
                <a:xfrm>
                  <a:off x="6451830" y="2223671"/>
                  <a:ext cx="519438" cy="898563"/>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3" name="Google Shape;363;p11"/>
                <p:cNvSpPr/>
                <p:nvPr/>
              </p:nvSpPr>
              <p:spPr>
                <a:xfrm>
                  <a:off x="6979076"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4" name="Google Shape;364;p11"/>
                <p:cNvSpPr/>
                <p:nvPr/>
              </p:nvSpPr>
              <p:spPr>
                <a:xfrm>
                  <a:off x="6310708"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5" name="Google Shape;365;p11"/>
                <p:cNvSpPr/>
                <p:nvPr/>
              </p:nvSpPr>
              <p:spPr>
                <a:xfrm>
                  <a:off x="6631853" y="2820470"/>
                  <a:ext cx="179290" cy="166284"/>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66" name="Google Shape;366;p11"/>
              <p:cNvSpPr txBox="1"/>
              <p:nvPr/>
            </p:nvSpPr>
            <p:spPr>
              <a:xfrm>
                <a:off x="7204218" y="1264631"/>
                <a:ext cx="465619" cy="5016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367" name="Google Shape;367;p11"/>
              <p:cNvSpPr txBox="1"/>
              <p:nvPr/>
            </p:nvSpPr>
            <p:spPr>
              <a:xfrm>
                <a:off x="7240595" y="2347519"/>
                <a:ext cx="465619" cy="5016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a:p>
            </p:txBody>
          </p:sp>
        </p:grpSp>
        <p:cxnSp>
          <p:nvCxnSpPr>
            <p:cNvPr id="368" name="Google Shape;368;p11"/>
            <p:cNvCxnSpPr/>
            <p:nvPr/>
          </p:nvCxnSpPr>
          <p:spPr>
            <a:xfrm>
              <a:off x="1930037" y="1876829"/>
              <a:ext cx="348898" cy="393929"/>
            </a:xfrm>
            <a:prstGeom prst="curvedConnector2">
              <a:avLst/>
            </a:prstGeom>
            <a:noFill/>
            <a:ln cap="rnd" cmpd="sng" w="22225">
              <a:solidFill>
                <a:srgbClr val="FF0000"/>
              </a:solidFill>
              <a:prstDash val="solid"/>
              <a:round/>
              <a:headEnd len="sm" w="sm" type="none"/>
              <a:tailEnd len="med" w="med" type="stealth"/>
            </a:ln>
          </p:spPr>
        </p:cxnSp>
      </p:grpSp>
      <p:grpSp>
        <p:nvGrpSpPr>
          <p:cNvPr id="369" name="Google Shape;369;p11"/>
          <p:cNvGrpSpPr/>
          <p:nvPr/>
        </p:nvGrpSpPr>
        <p:grpSpPr>
          <a:xfrm>
            <a:off x="3265439" y="3856650"/>
            <a:ext cx="990314" cy="1180300"/>
            <a:chOff x="6507213" y="1285591"/>
            <a:chExt cx="1199001" cy="1603277"/>
          </a:xfrm>
        </p:grpSpPr>
        <p:grpSp>
          <p:nvGrpSpPr>
            <p:cNvPr id="370" name="Google Shape;370;p11"/>
            <p:cNvGrpSpPr/>
            <p:nvPr/>
          </p:nvGrpSpPr>
          <p:grpSpPr>
            <a:xfrm rot="5400000">
              <a:off x="6518630" y="1512901"/>
              <a:ext cx="1141996" cy="1164830"/>
              <a:chOff x="6310708" y="2223671"/>
              <a:chExt cx="809489" cy="898563"/>
            </a:xfrm>
          </p:grpSpPr>
          <p:sp>
            <p:nvSpPr>
              <p:cNvPr id="371" name="Google Shape;371;p11"/>
              <p:cNvSpPr/>
              <p:nvPr/>
            </p:nvSpPr>
            <p:spPr>
              <a:xfrm>
                <a:off x="6451830" y="2223671"/>
                <a:ext cx="519438" cy="898563"/>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72" name="Google Shape;372;p11"/>
              <p:cNvSpPr/>
              <p:nvPr/>
            </p:nvSpPr>
            <p:spPr>
              <a:xfrm>
                <a:off x="6979076"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73" name="Google Shape;373;p11"/>
              <p:cNvSpPr/>
              <p:nvPr/>
            </p:nvSpPr>
            <p:spPr>
              <a:xfrm>
                <a:off x="6310708"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74" name="Google Shape;374;p11"/>
              <p:cNvSpPr/>
              <p:nvPr/>
            </p:nvSpPr>
            <p:spPr>
              <a:xfrm>
                <a:off x="6634022" y="2820470"/>
                <a:ext cx="179290" cy="166284"/>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75" name="Google Shape;375;p11"/>
            <p:cNvSpPr txBox="1"/>
            <p:nvPr/>
          </p:nvSpPr>
          <p:spPr>
            <a:xfrm>
              <a:off x="7216809" y="1285591"/>
              <a:ext cx="465619" cy="5016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376" name="Google Shape;376;p11"/>
            <p:cNvSpPr txBox="1"/>
            <p:nvPr/>
          </p:nvSpPr>
          <p:spPr>
            <a:xfrm>
              <a:off x="7240595" y="2387181"/>
              <a:ext cx="465619" cy="5016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a:p>
          </p:txBody>
        </p:sp>
      </p:grpSp>
      <p:grpSp>
        <p:nvGrpSpPr>
          <p:cNvPr id="377" name="Google Shape;377;p11"/>
          <p:cNvGrpSpPr/>
          <p:nvPr/>
        </p:nvGrpSpPr>
        <p:grpSpPr>
          <a:xfrm>
            <a:off x="6876251" y="3855283"/>
            <a:ext cx="1051189" cy="1131776"/>
            <a:chOff x="6507213" y="1278616"/>
            <a:chExt cx="1199001" cy="1645561"/>
          </a:xfrm>
        </p:grpSpPr>
        <p:grpSp>
          <p:nvGrpSpPr>
            <p:cNvPr id="378" name="Google Shape;378;p11"/>
            <p:cNvGrpSpPr/>
            <p:nvPr/>
          </p:nvGrpSpPr>
          <p:grpSpPr>
            <a:xfrm rot="5400000">
              <a:off x="6518630" y="1512901"/>
              <a:ext cx="1141996" cy="1164830"/>
              <a:chOff x="6310708" y="2223671"/>
              <a:chExt cx="809489" cy="898563"/>
            </a:xfrm>
          </p:grpSpPr>
          <p:sp>
            <p:nvSpPr>
              <p:cNvPr id="379" name="Google Shape;379;p11"/>
              <p:cNvSpPr/>
              <p:nvPr/>
            </p:nvSpPr>
            <p:spPr>
              <a:xfrm>
                <a:off x="6451830" y="2223671"/>
                <a:ext cx="519438" cy="898563"/>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0" name="Google Shape;380;p11"/>
              <p:cNvSpPr/>
              <p:nvPr/>
            </p:nvSpPr>
            <p:spPr>
              <a:xfrm>
                <a:off x="6979076"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1" name="Google Shape;381;p11"/>
              <p:cNvSpPr/>
              <p:nvPr/>
            </p:nvSpPr>
            <p:spPr>
              <a:xfrm>
                <a:off x="6310708"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2" name="Google Shape;382;p11"/>
              <p:cNvSpPr/>
              <p:nvPr/>
            </p:nvSpPr>
            <p:spPr>
              <a:xfrm>
                <a:off x="6627361" y="2868266"/>
                <a:ext cx="179290" cy="166284"/>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83" name="Google Shape;383;p11"/>
            <p:cNvSpPr txBox="1"/>
            <p:nvPr/>
          </p:nvSpPr>
          <p:spPr>
            <a:xfrm>
              <a:off x="7216810" y="1278616"/>
              <a:ext cx="465620" cy="536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384" name="Google Shape;384;p11"/>
            <p:cNvSpPr txBox="1"/>
            <p:nvPr/>
          </p:nvSpPr>
          <p:spPr>
            <a:xfrm>
              <a:off x="7240594" y="2387182"/>
              <a:ext cx="465620" cy="536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a:p>
          </p:txBody>
        </p:sp>
      </p:grpSp>
      <p:sp>
        <p:nvSpPr>
          <p:cNvPr id="385" name="Google Shape;385;p11"/>
          <p:cNvSpPr/>
          <p:nvPr/>
        </p:nvSpPr>
        <p:spPr>
          <a:xfrm>
            <a:off x="1264856" y="3531274"/>
            <a:ext cx="953210" cy="332576"/>
          </a:xfrm>
          <a:prstGeom prst="rect">
            <a:avLst/>
          </a:prstGeom>
          <a:noFill/>
          <a:ln cap="rnd" cmpd="sng" w="2222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6" name="Google Shape;386;p11"/>
          <p:cNvSpPr/>
          <p:nvPr/>
        </p:nvSpPr>
        <p:spPr>
          <a:xfrm>
            <a:off x="3286831" y="3531274"/>
            <a:ext cx="953210" cy="332576"/>
          </a:xfrm>
          <a:prstGeom prst="rect">
            <a:avLst/>
          </a:prstGeom>
          <a:noFill/>
          <a:ln cap="rnd" cmpd="sng" w="2222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7" name="Google Shape;387;p11"/>
          <p:cNvSpPr/>
          <p:nvPr/>
        </p:nvSpPr>
        <p:spPr>
          <a:xfrm>
            <a:off x="4899528" y="3546444"/>
            <a:ext cx="1436472" cy="332576"/>
          </a:xfrm>
          <a:prstGeom prst="rect">
            <a:avLst/>
          </a:prstGeom>
          <a:noFill/>
          <a:ln cap="rnd" cmpd="sng" w="2222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8" name="Google Shape;388;p11"/>
          <p:cNvSpPr/>
          <p:nvPr/>
        </p:nvSpPr>
        <p:spPr>
          <a:xfrm>
            <a:off x="6735373" y="3532556"/>
            <a:ext cx="1436472" cy="332576"/>
          </a:xfrm>
          <a:prstGeom prst="rect">
            <a:avLst/>
          </a:prstGeom>
          <a:noFill/>
          <a:ln cap="rnd" cmpd="sng" w="2222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9" name="Google Shape;389;p11"/>
          <p:cNvSpPr txBox="1"/>
          <p:nvPr/>
        </p:nvSpPr>
        <p:spPr>
          <a:xfrm>
            <a:off x="167480" y="1806844"/>
            <a:ext cx="897652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000000"/>
                </a:solidFill>
                <a:latin typeface="Consolas"/>
                <a:ea typeface="Consolas"/>
                <a:cs typeface="Consolas"/>
                <a:sym typeface="Consolas"/>
              </a:rPr>
              <a:t>m</a:t>
            </a:r>
            <a:r>
              <a:rPr b="0" i="0" lang="en-US" sz="2000">
                <a:solidFill>
                  <a:srgbClr val="000000"/>
                </a:solidFill>
                <a:latin typeface="Consolas"/>
                <a:ea typeface="Consolas"/>
                <a:cs typeface="Consolas"/>
                <a:sym typeface="Consolas"/>
              </a:rPr>
              <a:t>otor_pair.move_tank</a:t>
            </a:r>
            <a:r>
              <a:rPr b="0" lang="en-US" sz="2000">
                <a:solidFill>
                  <a:srgbClr val="00877B"/>
                </a:solidFill>
                <a:latin typeface="Consolas"/>
                <a:ea typeface="Consolas"/>
                <a:cs typeface="Consolas"/>
                <a:sym typeface="Consolas"/>
              </a:rPr>
              <a:t>(</a:t>
            </a:r>
            <a:r>
              <a:rPr lang="en-US" sz="2000">
                <a:solidFill>
                  <a:srgbClr val="FF7D00"/>
                </a:solidFill>
                <a:latin typeface="Consolas"/>
                <a:ea typeface="Consolas"/>
                <a:cs typeface="Consolas"/>
                <a:sym typeface="Consolas"/>
              </a:rPr>
              <a:t>pair</a:t>
            </a:r>
            <a:r>
              <a:rPr b="0" i="0" lang="en-US" sz="2000">
                <a:solidFill>
                  <a:srgbClr val="000000"/>
                </a:solidFill>
                <a:latin typeface="Consolas"/>
                <a:ea typeface="Consolas"/>
                <a:cs typeface="Consolas"/>
                <a:sym typeface="Consolas"/>
              </a:rPr>
              <a:t>, left_velocity, right_velocity</a:t>
            </a:r>
            <a:r>
              <a:rPr b="0" lang="en-US" sz="2000">
                <a:solidFill>
                  <a:srgbClr val="00877B"/>
                </a:solidFill>
                <a:latin typeface="Consolas"/>
                <a:ea typeface="Consolas"/>
                <a:cs typeface="Consolas"/>
                <a:sym typeface="Consolas"/>
              </a:rPr>
              <a:t>)</a:t>
            </a:r>
            <a:endParaRPr b="0" sz="2000">
              <a:solidFill>
                <a:srgbClr val="000000"/>
              </a:solidFill>
              <a:latin typeface="Consolas"/>
              <a:ea typeface="Consolas"/>
              <a:cs typeface="Consolas"/>
              <a:sym typeface="Consolas"/>
            </a:endParaRPr>
          </a:p>
        </p:txBody>
      </p:sp>
      <p:sp>
        <p:nvSpPr>
          <p:cNvPr id="390" name="Google Shape;390;p11"/>
          <p:cNvSpPr/>
          <p:nvPr/>
        </p:nvSpPr>
        <p:spPr>
          <a:xfrm>
            <a:off x="4363278" y="1836835"/>
            <a:ext cx="4184374" cy="394303"/>
          </a:xfrm>
          <a:prstGeom prst="rect">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91" name="Google Shape;391;p11"/>
          <p:cNvSpPr txBox="1"/>
          <p:nvPr/>
        </p:nvSpPr>
        <p:spPr>
          <a:xfrm>
            <a:off x="337930" y="1161172"/>
            <a:ext cx="39178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Using move tank:</a:t>
            </a:r>
            <a:endParaRPr/>
          </a:p>
        </p:txBody>
      </p:sp>
      <p:grpSp>
        <p:nvGrpSpPr>
          <p:cNvPr id="392" name="Google Shape;392;p11"/>
          <p:cNvGrpSpPr/>
          <p:nvPr/>
        </p:nvGrpSpPr>
        <p:grpSpPr>
          <a:xfrm>
            <a:off x="5118162" y="3880402"/>
            <a:ext cx="1220145" cy="1161017"/>
            <a:chOff x="809679" y="4659819"/>
            <a:chExt cx="1391747" cy="1688016"/>
          </a:xfrm>
        </p:grpSpPr>
        <p:grpSp>
          <p:nvGrpSpPr>
            <p:cNvPr id="393" name="Google Shape;393;p11"/>
            <p:cNvGrpSpPr/>
            <p:nvPr/>
          </p:nvGrpSpPr>
          <p:grpSpPr>
            <a:xfrm>
              <a:off x="809679" y="4659819"/>
              <a:ext cx="1198820" cy="1688016"/>
              <a:chOff x="6507374" y="1236164"/>
              <a:chExt cx="1198820" cy="1688016"/>
            </a:xfrm>
          </p:grpSpPr>
          <p:grpSp>
            <p:nvGrpSpPr>
              <p:cNvPr id="394" name="Google Shape;394;p11"/>
              <p:cNvGrpSpPr/>
              <p:nvPr/>
            </p:nvGrpSpPr>
            <p:grpSpPr>
              <a:xfrm rot="5400000">
                <a:off x="6518808" y="1513126"/>
                <a:ext cx="1141856" cy="1164726"/>
                <a:chOff x="6310708" y="2223671"/>
                <a:chExt cx="809368" cy="898500"/>
              </a:xfrm>
            </p:grpSpPr>
            <p:sp>
              <p:nvSpPr>
                <p:cNvPr id="395" name="Google Shape;395;p11"/>
                <p:cNvSpPr/>
                <p:nvPr/>
              </p:nvSpPr>
              <p:spPr>
                <a:xfrm>
                  <a:off x="6451830" y="2223671"/>
                  <a:ext cx="519300" cy="898500"/>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96" name="Google Shape;396;p11"/>
                <p:cNvSpPr/>
                <p:nvPr/>
              </p:nvSpPr>
              <p:spPr>
                <a:xfrm>
                  <a:off x="6979076" y="2525434"/>
                  <a:ext cx="141000" cy="294900"/>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97" name="Google Shape;397;p11"/>
                <p:cNvSpPr/>
                <p:nvPr/>
              </p:nvSpPr>
              <p:spPr>
                <a:xfrm>
                  <a:off x="6310708" y="2525434"/>
                  <a:ext cx="141000" cy="294900"/>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98" name="Google Shape;398;p11"/>
                <p:cNvSpPr/>
                <p:nvPr/>
              </p:nvSpPr>
              <p:spPr>
                <a:xfrm>
                  <a:off x="6633312" y="2868268"/>
                  <a:ext cx="179400" cy="166200"/>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99" name="Google Shape;399;p11"/>
              <p:cNvSpPr txBox="1"/>
              <p:nvPr/>
            </p:nvSpPr>
            <p:spPr>
              <a:xfrm>
                <a:off x="7216809" y="1236164"/>
                <a:ext cx="465600" cy="53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400" name="Google Shape;400;p11"/>
              <p:cNvSpPr txBox="1"/>
              <p:nvPr/>
            </p:nvSpPr>
            <p:spPr>
              <a:xfrm>
                <a:off x="7240594" y="2387180"/>
                <a:ext cx="465600" cy="53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a:p>
            </p:txBody>
          </p:sp>
        </p:grpSp>
        <p:cxnSp>
          <p:nvCxnSpPr>
            <p:cNvPr id="401" name="Google Shape;401;p11"/>
            <p:cNvCxnSpPr/>
            <p:nvPr/>
          </p:nvCxnSpPr>
          <p:spPr>
            <a:xfrm>
              <a:off x="1852526" y="4952334"/>
              <a:ext cx="348900" cy="393900"/>
            </a:xfrm>
            <a:prstGeom prst="curvedConnector2">
              <a:avLst/>
            </a:prstGeom>
            <a:noFill/>
            <a:ln cap="rnd" cmpd="sng" w="22225">
              <a:solidFill>
                <a:srgbClr val="FF0000"/>
              </a:solidFill>
              <a:prstDash val="solid"/>
              <a:round/>
              <a:headEnd len="sm" w="sm" type="none"/>
              <a:tailEnd len="med" w="med" type="stealth"/>
            </a:ln>
          </p:spPr>
        </p:cxnSp>
      </p:grpSp>
      <p:cxnSp>
        <p:nvCxnSpPr>
          <p:cNvPr id="402" name="Google Shape;402;p11"/>
          <p:cNvCxnSpPr/>
          <p:nvPr/>
        </p:nvCxnSpPr>
        <p:spPr>
          <a:xfrm flipH="1" rot="10800000">
            <a:off x="4200964" y="4567645"/>
            <a:ext cx="290100" cy="288300"/>
          </a:xfrm>
          <a:prstGeom prst="curvedConnector2">
            <a:avLst/>
          </a:prstGeom>
          <a:noFill/>
          <a:ln cap="rnd" cmpd="sng" w="22225">
            <a:solidFill>
              <a:srgbClr val="FF0000"/>
            </a:solidFill>
            <a:prstDash val="solid"/>
            <a:round/>
            <a:headEnd len="sm" w="sm" type="none"/>
            <a:tailEnd len="med" w="med" type="stealth"/>
          </a:ln>
        </p:spPr>
      </p:cxnSp>
      <p:cxnSp>
        <p:nvCxnSpPr>
          <p:cNvPr id="403" name="Google Shape;403;p11"/>
          <p:cNvCxnSpPr/>
          <p:nvPr/>
        </p:nvCxnSpPr>
        <p:spPr>
          <a:xfrm rot="10800000">
            <a:off x="4993136" y="4576360"/>
            <a:ext cx="306000" cy="270900"/>
          </a:xfrm>
          <a:prstGeom prst="curvedConnector2">
            <a:avLst/>
          </a:prstGeom>
          <a:noFill/>
          <a:ln cap="rnd" cmpd="sng" w="22225">
            <a:solidFill>
              <a:srgbClr val="FF0000"/>
            </a:solidFill>
            <a:prstDash val="solid"/>
            <a:round/>
            <a:headEnd len="sm" w="sm" type="none"/>
            <a:tailEnd len="med" w="med" type="stealth"/>
          </a:ln>
        </p:spPr>
      </p:cxnSp>
      <p:cxnSp>
        <p:nvCxnSpPr>
          <p:cNvPr id="404" name="Google Shape;404;p11"/>
          <p:cNvCxnSpPr/>
          <p:nvPr/>
        </p:nvCxnSpPr>
        <p:spPr>
          <a:xfrm flipH="1">
            <a:off x="6689014" y="4035095"/>
            <a:ext cx="290100" cy="288300"/>
          </a:xfrm>
          <a:prstGeom prst="curvedConnector2">
            <a:avLst/>
          </a:prstGeom>
          <a:noFill/>
          <a:ln cap="rnd" cmpd="sng" w="22225">
            <a:solidFill>
              <a:srgbClr val="FF0000"/>
            </a:solidFill>
            <a:prstDash val="solid"/>
            <a:round/>
            <a:headEnd len="sm" w="sm" type="none"/>
            <a:tailEnd len="med" w="med" type="stealth"/>
          </a:ln>
        </p:spPr>
      </p:cxnSp>
      <p:cxnSp>
        <p:nvCxnSpPr>
          <p:cNvPr id="405" name="Google Shape;405;p11"/>
          <p:cNvCxnSpPr/>
          <p:nvPr/>
        </p:nvCxnSpPr>
        <p:spPr>
          <a:xfrm flipH="1" rot="10800000">
            <a:off x="7812339" y="4567645"/>
            <a:ext cx="290100" cy="288300"/>
          </a:xfrm>
          <a:prstGeom prst="curvedConnector2">
            <a:avLst/>
          </a:prstGeom>
          <a:noFill/>
          <a:ln cap="rnd" cmpd="sng" w="22225">
            <a:solidFill>
              <a:srgbClr val="FF0000"/>
            </a:solidFill>
            <a:prstDash val="solid"/>
            <a:round/>
            <a:headEnd len="sm" w="sm"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2"/>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I</a:t>
            </a:r>
            <a:endParaRPr/>
          </a:p>
        </p:txBody>
      </p:sp>
      <p:sp>
        <p:nvSpPr>
          <p:cNvPr id="411" name="Google Shape;411;p12"/>
          <p:cNvSpPr txBox="1"/>
          <p:nvPr>
            <p:ph idx="1" type="body"/>
          </p:nvPr>
        </p:nvSpPr>
        <p:spPr>
          <a:xfrm>
            <a:off x="155574" y="1139825"/>
            <a:ext cx="8382636" cy="5083175"/>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Write a program that turns 90 degrees to the right (clockwise) using a pivot turn</a:t>
            </a:r>
            <a:endParaRPr/>
          </a:p>
          <a:p>
            <a:pPr indent="-306000" lvl="0" marL="306000" rtl="0" algn="l">
              <a:spcBef>
                <a:spcPts val="960"/>
              </a:spcBef>
              <a:spcAft>
                <a:spcPts val="0"/>
              </a:spcAft>
              <a:buSzPts val="1656"/>
              <a:buChar char="⬛"/>
            </a:pPr>
            <a:r>
              <a:rPr lang="en-US"/>
              <a:t>Basic Steps:</a:t>
            </a:r>
            <a:endParaRPr/>
          </a:p>
          <a:p>
            <a:pPr indent="-306000" lvl="1" marL="630000" rtl="0" algn="l">
              <a:spcBef>
                <a:spcPts val="920"/>
              </a:spcBef>
              <a:spcAft>
                <a:spcPts val="0"/>
              </a:spcAft>
              <a:buSzPts val="1472"/>
              <a:buChar char="⬛"/>
            </a:pPr>
            <a:r>
              <a:rPr lang="en-US"/>
              <a:t>Define the motor pair</a:t>
            </a:r>
            <a:endParaRPr/>
          </a:p>
          <a:p>
            <a:pPr indent="-306000" lvl="1" marL="630000" rtl="0" algn="l">
              <a:spcBef>
                <a:spcPts val="920"/>
              </a:spcBef>
              <a:spcAft>
                <a:spcPts val="0"/>
              </a:spcAft>
              <a:buSzPts val="1472"/>
              <a:buChar char="⬛"/>
            </a:pPr>
            <a:r>
              <a:rPr lang="en-US"/>
              <a:t>Reset yaw</a:t>
            </a:r>
            <a:endParaRPr/>
          </a:p>
          <a:p>
            <a:pPr indent="-306000" lvl="1" marL="630000" rtl="0" algn="l">
              <a:spcBef>
                <a:spcPts val="920"/>
              </a:spcBef>
              <a:spcAft>
                <a:spcPts val="0"/>
              </a:spcAft>
              <a:buSzPts val="1472"/>
              <a:buChar char="⬛"/>
            </a:pPr>
            <a:r>
              <a:rPr lang="en-US"/>
              <a:t>Wait until motion sensor is stable</a:t>
            </a:r>
            <a:endParaRPr/>
          </a:p>
          <a:p>
            <a:pPr indent="-306000" lvl="1" marL="630000" rtl="0" algn="l">
              <a:spcBef>
                <a:spcPts val="920"/>
              </a:spcBef>
              <a:spcAft>
                <a:spcPts val="0"/>
              </a:spcAft>
              <a:buSzPts val="1472"/>
              <a:buChar char="⬛"/>
            </a:pPr>
            <a:r>
              <a:rPr lang="en-US"/>
              <a:t>Start the motor pair using move or move_tank as you like.</a:t>
            </a:r>
            <a:endParaRPr/>
          </a:p>
          <a:p>
            <a:pPr indent="-306000" lvl="1" marL="630000" rtl="0" algn="l">
              <a:spcBef>
                <a:spcPts val="920"/>
              </a:spcBef>
              <a:spcAft>
                <a:spcPts val="0"/>
              </a:spcAft>
              <a:buSzPts val="1472"/>
              <a:buChar char="⬛"/>
            </a:pPr>
            <a:r>
              <a:rPr lang="en-US"/>
              <a:t>Wait until the yaw has changed 90 degrees</a:t>
            </a:r>
            <a:endParaRPr/>
          </a:p>
          <a:p>
            <a:pPr indent="-306000" lvl="1" marL="630000" rtl="0" algn="l">
              <a:spcBef>
                <a:spcPts val="920"/>
              </a:spcBef>
              <a:spcAft>
                <a:spcPts val="0"/>
              </a:spcAft>
              <a:buSzPts val="1472"/>
              <a:buChar char="⬛"/>
            </a:pPr>
            <a:r>
              <a:rPr lang="en-US"/>
              <a:t>Stop</a:t>
            </a:r>
            <a:endParaRPr/>
          </a:p>
          <a:p>
            <a:pPr indent="-212528" lvl="1" marL="630000" rtl="0" algn="l">
              <a:spcBef>
                <a:spcPts val="920"/>
              </a:spcBef>
              <a:spcAft>
                <a:spcPts val="0"/>
              </a:spcAft>
              <a:buSzPts val="1472"/>
              <a:buNone/>
            </a:pPr>
            <a:r>
              <a:t/>
            </a:r>
            <a:endParaRPr/>
          </a:p>
          <a:p>
            <a:pPr indent="-306000" lvl="0" marL="306000" rtl="0" algn="l">
              <a:spcBef>
                <a:spcPts val="960"/>
              </a:spcBef>
              <a:spcAft>
                <a:spcPts val="0"/>
              </a:spcAft>
              <a:buSzPts val="1656"/>
              <a:buChar char="⬛"/>
            </a:pPr>
            <a:r>
              <a:rPr lang="en-US"/>
              <a:t>NOTE:  Always use &lt; and &gt; operators to compare sensor values! Never use == because the sensor may not be read at that exact value, and your loop will never stop.</a:t>
            </a:r>
            <a:endParaRPr/>
          </a:p>
        </p:txBody>
      </p:sp>
      <p:sp>
        <p:nvSpPr>
          <p:cNvPr id="412" name="Google Shape;412;p12"/>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413" name="Google Shape;413;p12"/>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3"/>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1 SOLUTION</a:t>
            </a:r>
            <a:endParaRPr/>
          </a:p>
        </p:txBody>
      </p:sp>
      <p:sp>
        <p:nvSpPr>
          <p:cNvPr id="419" name="Google Shape;419;p13"/>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420" name="Google Shape;420;p13"/>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21" name="Google Shape;421;p13"/>
          <p:cNvSpPr txBox="1"/>
          <p:nvPr/>
        </p:nvSpPr>
        <p:spPr>
          <a:xfrm>
            <a:off x="112784" y="1045681"/>
            <a:ext cx="8918400" cy="526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strike="noStrike">
                <a:solidFill>
                  <a:srgbClr val="0078CC"/>
                </a:solidFill>
                <a:latin typeface="Arial"/>
                <a:ea typeface="Arial"/>
                <a:cs typeface="Arial"/>
                <a:sym typeface="Arial"/>
              </a:rPr>
              <a:t>from</a:t>
            </a:r>
            <a:r>
              <a:rPr b="0" i="0" lang="en-US" sz="1600" u="none" strike="noStrike">
                <a:solidFill>
                  <a:srgbClr val="000000"/>
                </a:solidFill>
                <a:latin typeface="Arial"/>
                <a:ea typeface="Arial"/>
                <a:cs typeface="Arial"/>
                <a:sym typeface="Arial"/>
              </a:rPr>
              <a:t> hub </a:t>
            </a:r>
            <a:r>
              <a:rPr b="0" i="0" lang="en-US" sz="1600" u="none" strike="noStrike">
                <a:solidFill>
                  <a:srgbClr val="0078CC"/>
                </a:solidFill>
                <a:latin typeface="Arial"/>
                <a:ea typeface="Arial"/>
                <a:cs typeface="Arial"/>
                <a:sym typeface="Arial"/>
              </a:rPr>
              <a:t>import</a:t>
            </a:r>
            <a:r>
              <a:rPr b="0" i="0" lang="en-US" sz="1600" u="none" strike="noStrike">
                <a:solidFill>
                  <a:srgbClr val="000000"/>
                </a:solidFill>
                <a:latin typeface="Arial"/>
                <a:ea typeface="Arial"/>
                <a:cs typeface="Arial"/>
                <a:sym typeface="Arial"/>
              </a:rPr>
              <a:t> port, motion_sensor</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rgbClr val="0078CC"/>
                </a:solidFill>
                <a:latin typeface="Arial"/>
                <a:ea typeface="Arial"/>
                <a:cs typeface="Arial"/>
                <a:sym typeface="Arial"/>
              </a:rPr>
              <a:t>import</a:t>
            </a:r>
            <a:r>
              <a:rPr b="0" i="0" lang="en-US" sz="1600" u="none" strike="noStrike">
                <a:solidFill>
                  <a:srgbClr val="000000"/>
                </a:solidFill>
                <a:latin typeface="Arial"/>
                <a:ea typeface="Arial"/>
                <a:cs typeface="Arial"/>
                <a:sym typeface="Arial"/>
              </a:rPr>
              <a:t> runloop, motor_pair, sys</a:t>
            </a:r>
            <a:endParaRPr/>
          </a:p>
          <a:p>
            <a:pPr indent="0" lvl="0" marL="0" marR="0" rtl="0" algn="l">
              <a:spcBef>
                <a:spcPts val="0"/>
              </a:spcBef>
              <a:spcAft>
                <a:spcPts val="0"/>
              </a:spcAft>
              <a:buNone/>
            </a:pPr>
            <a:br>
              <a:rPr b="0" i="0" lang="en-US" sz="1600" u="none" strike="noStrike">
                <a:solidFill>
                  <a:srgbClr val="000000"/>
                </a:solidFill>
                <a:latin typeface="Arial"/>
                <a:ea typeface="Arial"/>
                <a:cs typeface="Arial"/>
                <a:sym typeface="Arial"/>
              </a:rPr>
            </a:br>
            <a:r>
              <a:rPr b="0" i="0" lang="en-US" sz="1600" u="none" strike="noStrike">
                <a:solidFill>
                  <a:srgbClr val="00963E"/>
                </a:solidFill>
                <a:latin typeface="Arial"/>
                <a:ea typeface="Arial"/>
                <a:cs typeface="Arial"/>
                <a:sym typeface="Arial"/>
              </a:rPr>
              <a:t># Function that returns true when the absolute yaw angle is 90 degrees</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rgbClr val="0078CC"/>
                </a:solidFill>
                <a:latin typeface="Arial"/>
                <a:ea typeface="Arial"/>
                <a:cs typeface="Arial"/>
                <a:sym typeface="Arial"/>
              </a:rPr>
              <a:t>def</a:t>
            </a:r>
            <a:r>
              <a:rPr b="0" i="0" lang="en-US" sz="1600" u="none" strike="noStrike">
                <a:solidFill>
                  <a:srgbClr val="000000"/>
                </a:solidFill>
                <a:latin typeface="Arial"/>
                <a:ea typeface="Arial"/>
                <a:cs typeface="Arial"/>
                <a:sym typeface="Arial"/>
              </a:rPr>
              <a:t> turn_done</a:t>
            </a:r>
            <a:r>
              <a:rPr b="0" i="0" lang="en-US" sz="1600" u="none" strike="noStrike">
                <a:solidFill>
                  <a:srgbClr val="00877B"/>
                </a:solidFill>
                <a:latin typeface="Arial"/>
                <a:ea typeface="Arial"/>
                <a:cs typeface="Arial"/>
                <a:sym typeface="Arial"/>
              </a:rPr>
              <a:t>()</a:t>
            </a:r>
            <a:r>
              <a:rPr b="0" i="0" lang="en-US" sz="16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lang="en-US" sz="1600">
                <a:solidFill>
                  <a:srgbClr val="000000"/>
                </a:solidFill>
                <a:latin typeface="Arial"/>
                <a:ea typeface="Arial"/>
                <a:cs typeface="Arial"/>
                <a:sym typeface="Arial"/>
              </a:rPr>
              <a:t>    </a:t>
            </a:r>
            <a:r>
              <a:rPr b="0" i="0" lang="en-US" sz="1600" u="none" strike="noStrike">
                <a:solidFill>
                  <a:srgbClr val="00963E"/>
                </a:solidFill>
                <a:latin typeface="Arial"/>
                <a:ea typeface="Arial"/>
                <a:cs typeface="Arial"/>
                <a:sym typeface="Arial"/>
              </a:rPr>
              <a:t># convert tuple decidegree into same format as in app and blocks</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rgbClr val="0078CC"/>
                </a:solidFill>
                <a:latin typeface="Arial"/>
                <a:ea typeface="Arial"/>
                <a:cs typeface="Arial"/>
                <a:sym typeface="Arial"/>
              </a:rPr>
              <a:t>    return</a:t>
            </a:r>
            <a:r>
              <a:rPr b="0" i="0" lang="en-US" sz="1600" u="none" strike="noStrike">
                <a:solidFill>
                  <a:srgbClr val="000000"/>
                </a:solidFill>
                <a:latin typeface="Arial"/>
                <a:ea typeface="Arial"/>
                <a:cs typeface="Arial"/>
                <a:sym typeface="Arial"/>
              </a:rPr>
              <a:t> </a:t>
            </a:r>
            <a:r>
              <a:rPr b="0" i="0" lang="en-US" sz="1600" u="none" strike="noStrike">
                <a:solidFill>
                  <a:srgbClr val="0078CC"/>
                </a:solidFill>
                <a:latin typeface="Arial"/>
                <a:ea typeface="Arial"/>
                <a:cs typeface="Arial"/>
                <a:sym typeface="Arial"/>
              </a:rPr>
              <a:t>abs</a:t>
            </a:r>
            <a:r>
              <a:rPr b="0" i="0" lang="en-US" sz="1600" u="none" strike="noStrike">
                <a:solidFill>
                  <a:srgbClr val="00877B"/>
                </a:solidFill>
                <a:latin typeface="Arial"/>
                <a:ea typeface="Arial"/>
                <a:cs typeface="Arial"/>
                <a:sym typeface="Arial"/>
              </a:rPr>
              <a:t>(</a:t>
            </a:r>
            <a:r>
              <a:rPr b="0" i="0" lang="en-US" sz="1600" u="none" strike="noStrike">
                <a:solidFill>
                  <a:srgbClr val="000000"/>
                </a:solidFill>
                <a:latin typeface="Arial"/>
                <a:ea typeface="Arial"/>
                <a:cs typeface="Arial"/>
                <a:sym typeface="Arial"/>
              </a:rPr>
              <a:t>motion_sensor.tilt_angles</a:t>
            </a:r>
            <a:r>
              <a:rPr b="0" i="0" lang="en-US" sz="1600" u="none" strike="noStrike">
                <a:solidFill>
                  <a:srgbClr val="00877B"/>
                </a:solidFill>
                <a:latin typeface="Arial"/>
                <a:ea typeface="Arial"/>
                <a:cs typeface="Arial"/>
                <a:sym typeface="Arial"/>
              </a:rPr>
              <a:t>()[</a:t>
            </a:r>
            <a:r>
              <a:rPr b="0" i="0" lang="en-US" sz="1600" u="none" strike="noStrike">
                <a:solidFill>
                  <a:srgbClr val="FF7D00"/>
                </a:solidFill>
                <a:latin typeface="Arial"/>
                <a:ea typeface="Arial"/>
                <a:cs typeface="Arial"/>
                <a:sym typeface="Arial"/>
              </a:rPr>
              <a:t>0</a:t>
            </a:r>
            <a:r>
              <a:rPr b="0" i="0" lang="en-US" sz="1600" u="none" strike="noStrike">
                <a:solidFill>
                  <a:srgbClr val="00877B"/>
                </a:solidFill>
                <a:latin typeface="Arial"/>
                <a:ea typeface="Arial"/>
                <a:cs typeface="Arial"/>
                <a:sym typeface="Arial"/>
              </a:rPr>
              <a:t>] * -0.1)</a:t>
            </a:r>
            <a:r>
              <a:rPr b="0" i="0" lang="en-US" sz="1600" u="none" strike="noStrike">
                <a:solidFill>
                  <a:srgbClr val="000000"/>
                </a:solidFill>
                <a:latin typeface="Arial"/>
                <a:ea typeface="Arial"/>
                <a:cs typeface="Arial"/>
                <a:sym typeface="Arial"/>
              </a:rPr>
              <a:t> &gt; </a:t>
            </a:r>
            <a:r>
              <a:rPr b="0" i="0" lang="en-US" sz="1600" u="none" strike="noStrike">
                <a:solidFill>
                  <a:srgbClr val="FF7D00"/>
                </a:solidFill>
                <a:latin typeface="Arial"/>
                <a:ea typeface="Arial"/>
                <a:cs typeface="Arial"/>
                <a:sym typeface="Arial"/>
              </a:rPr>
              <a:t>90</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br>
              <a:rPr b="0" i="0" lang="en-US" sz="1600" u="none" strike="noStrike">
                <a:solidFill>
                  <a:srgbClr val="000000"/>
                </a:solidFill>
                <a:latin typeface="Arial"/>
                <a:ea typeface="Arial"/>
                <a:cs typeface="Arial"/>
                <a:sym typeface="Arial"/>
              </a:rPr>
            </a:br>
            <a:r>
              <a:rPr b="0" i="0" lang="en-US" sz="1600" u="none" strike="noStrike">
                <a:solidFill>
                  <a:srgbClr val="0078CC"/>
                </a:solidFill>
                <a:latin typeface="Arial"/>
                <a:ea typeface="Arial"/>
                <a:cs typeface="Arial"/>
                <a:sym typeface="Arial"/>
              </a:rPr>
              <a:t>async</a:t>
            </a:r>
            <a:r>
              <a:rPr b="0" i="0" lang="en-US" sz="1600" u="none" strike="noStrike">
                <a:solidFill>
                  <a:srgbClr val="000000"/>
                </a:solidFill>
                <a:latin typeface="Arial"/>
                <a:ea typeface="Arial"/>
                <a:cs typeface="Arial"/>
                <a:sym typeface="Arial"/>
              </a:rPr>
              <a:t> </a:t>
            </a:r>
            <a:r>
              <a:rPr b="0" i="0" lang="en-US" sz="1600" u="none" strike="noStrike">
                <a:solidFill>
                  <a:srgbClr val="0078CC"/>
                </a:solidFill>
                <a:latin typeface="Arial"/>
                <a:ea typeface="Arial"/>
                <a:cs typeface="Arial"/>
                <a:sym typeface="Arial"/>
              </a:rPr>
              <a:t>def</a:t>
            </a:r>
            <a:r>
              <a:rPr b="0" i="0" lang="en-US" sz="1600" u="none" strike="noStrike">
                <a:solidFill>
                  <a:srgbClr val="000000"/>
                </a:solidFill>
                <a:latin typeface="Arial"/>
                <a:ea typeface="Arial"/>
                <a:cs typeface="Arial"/>
                <a:sym typeface="Arial"/>
              </a:rPr>
              <a:t> main</a:t>
            </a:r>
            <a:r>
              <a:rPr b="0" i="0" lang="en-US" sz="1600" u="none" strike="noStrike">
                <a:solidFill>
                  <a:srgbClr val="00877B"/>
                </a:solidFill>
                <a:latin typeface="Arial"/>
                <a:ea typeface="Arial"/>
                <a:cs typeface="Arial"/>
                <a:sym typeface="Arial"/>
              </a:rPr>
              <a:t>()</a:t>
            </a:r>
            <a:r>
              <a:rPr b="0" i="0" lang="en-US" sz="16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    motor_pair.pair</a:t>
            </a:r>
            <a:r>
              <a:rPr b="0" i="0" lang="en-US" sz="1600" u="none" strike="noStrike">
                <a:solidFill>
                  <a:srgbClr val="00877B"/>
                </a:solidFill>
                <a:latin typeface="Arial"/>
                <a:ea typeface="Arial"/>
                <a:cs typeface="Arial"/>
                <a:sym typeface="Arial"/>
              </a:rPr>
              <a:t>(</a:t>
            </a:r>
            <a:r>
              <a:rPr b="0" i="0" lang="en-US" sz="1600" u="none" strike="noStrike">
                <a:solidFill>
                  <a:srgbClr val="000000"/>
                </a:solidFill>
                <a:latin typeface="Arial"/>
                <a:ea typeface="Arial"/>
                <a:cs typeface="Arial"/>
                <a:sym typeface="Arial"/>
              </a:rPr>
              <a:t>motor_pair.PAIR_1, port.C, port.D</a:t>
            </a:r>
            <a:r>
              <a:rPr b="0" i="0" lang="en-US" sz="1600" u="none" strike="noStrike">
                <a:solidFill>
                  <a:srgbClr val="00877B"/>
                </a:solidFill>
                <a:latin typeface="Arial"/>
                <a:ea typeface="Arial"/>
                <a:cs typeface="Arial"/>
                <a:sym typeface="Arial"/>
              </a:rPr>
              <a:t>)</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    motion_sensor.reset_yaw</a:t>
            </a:r>
            <a:r>
              <a:rPr b="0" i="0" lang="en-US" sz="1600" u="none" strike="noStrike">
                <a:solidFill>
                  <a:srgbClr val="00877B"/>
                </a:solidFill>
                <a:latin typeface="Arial"/>
                <a:ea typeface="Arial"/>
                <a:cs typeface="Arial"/>
                <a:sym typeface="Arial"/>
              </a:rPr>
              <a:t>(</a:t>
            </a:r>
            <a:r>
              <a:rPr b="0" i="0" lang="en-US" sz="1600" u="none" strike="noStrike">
                <a:solidFill>
                  <a:srgbClr val="FF7D00"/>
                </a:solidFill>
                <a:latin typeface="Arial"/>
                <a:ea typeface="Arial"/>
                <a:cs typeface="Arial"/>
                <a:sym typeface="Arial"/>
              </a:rPr>
              <a:t>0</a:t>
            </a:r>
            <a:r>
              <a:rPr b="0" i="0" lang="en-US" sz="1600" u="none" strike="noStrike">
                <a:solidFill>
                  <a:srgbClr val="00877B"/>
                </a:solidFill>
                <a:latin typeface="Arial"/>
                <a:ea typeface="Arial"/>
                <a:cs typeface="Arial"/>
                <a:sym typeface="Arial"/>
              </a:rPr>
              <a:t>)</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rgbClr val="0078CC"/>
                </a:solidFill>
                <a:latin typeface="Arial"/>
                <a:ea typeface="Arial"/>
                <a:cs typeface="Arial"/>
                <a:sym typeface="Arial"/>
              </a:rPr>
              <a:t>    await</a:t>
            </a:r>
            <a:r>
              <a:rPr b="0" i="0" lang="en-US" sz="1600" u="none" strike="noStrike">
                <a:solidFill>
                  <a:srgbClr val="000000"/>
                </a:solidFill>
                <a:latin typeface="Arial"/>
                <a:ea typeface="Arial"/>
                <a:cs typeface="Arial"/>
                <a:sym typeface="Arial"/>
              </a:rPr>
              <a:t> runloop.until</a:t>
            </a:r>
            <a:r>
              <a:rPr b="0" i="0" lang="en-US" sz="1600" u="none" strike="noStrike">
                <a:solidFill>
                  <a:srgbClr val="00877B"/>
                </a:solidFill>
                <a:latin typeface="Arial"/>
                <a:ea typeface="Arial"/>
                <a:cs typeface="Arial"/>
                <a:sym typeface="Arial"/>
              </a:rPr>
              <a:t>(</a:t>
            </a:r>
            <a:r>
              <a:rPr b="0" i="0" lang="en-US" sz="1600" u="none" strike="noStrike">
                <a:solidFill>
                  <a:srgbClr val="000000"/>
                </a:solidFill>
                <a:latin typeface="Arial"/>
                <a:ea typeface="Arial"/>
                <a:cs typeface="Arial"/>
                <a:sym typeface="Arial"/>
              </a:rPr>
              <a:t>motion_sensor.stable</a:t>
            </a:r>
            <a:r>
              <a:rPr b="0" i="0" lang="en-US" sz="1600" u="none" strike="noStrike">
                <a:solidFill>
                  <a:srgbClr val="00877B"/>
                </a:solidFill>
                <a:latin typeface="Arial"/>
                <a:ea typeface="Arial"/>
                <a:cs typeface="Arial"/>
                <a:sym typeface="Arial"/>
              </a:rPr>
              <a:t>)</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rgbClr val="00963E"/>
                </a:solidFill>
                <a:latin typeface="Arial"/>
                <a:ea typeface="Arial"/>
                <a:cs typeface="Arial"/>
                <a:sym typeface="Arial"/>
              </a:rPr>
              <a:t>    # move with a steering of 50</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    motor_pair.move</a:t>
            </a:r>
            <a:r>
              <a:rPr b="0" i="0" lang="en-US" sz="1600" u="none" strike="noStrike">
                <a:solidFill>
                  <a:srgbClr val="00877B"/>
                </a:solidFill>
                <a:latin typeface="Arial"/>
                <a:ea typeface="Arial"/>
                <a:cs typeface="Arial"/>
                <a:sym typeface="Arial"/>
              </a:rPr>
              <a:t>(</a:t>
            </a:r>
            <a:r>
              <a:rPr b="0" i="0" lang="en-US" sz="1600" u="none" strike="noStrike">
                <a:solidFill>
                  <a:srgbClr val="000000"/>
                </a:solidFill>
                <a:latin typeface="Arial"/>
                <a:ea typeface="Arial"/>
                <a:cs typeface="Arial"/>
                <a:sym typeface="Arial"/>
              </a:rPr>
              <a:t>motor_pair.PAIR_1, </a:t>
            </a:r>
            <a:r>
              <a:rPr b="0" i="0" lang="en-US" sz="1600" u="none" strike="noStrike">
                <a:solidFill>
                  <a:srgbClr val="FF7D00"/>
                </a:solidFill>
                <a:latin typeface="Arial"/>
                <a:ea typeface="Arial"/>
                <a:cs typeface="Arial"/>
                <a:sym typeface="Arial"/>
              </a:rPr>
              <a:t>50</a:t>
            </a:r>
            <a:r>
              <a:rPr b="0" i="0" lang="en-US" sz="1600" u="none" strike="noStrike">
                <a:solidFill>
                  <a:srgbClr val="000000"/>
                </a:solidFill>
                <a:latin typeface="Arial"/>
                <a:ea typeface="Arial"/>
                <a:cs typeface="Arial"/>
                <a:sym typeface="Arial"/>
              </a:rPr>
              <a:t>, velocity=</a:t>
            </a:r>
            <a:r>
              <a:rPr b="0" i="0" lang="en-US" sz="1600" u="none" strike="noStrike">
                <a:solidFill>
                  <a:srgbClr val="FF7D00"/>
                </a:solidFill>
                <a:latin typeface="Arial"/>
                <a:ea typeface="Arial"/>
                <a:cs typeface="Arial"/>
                <a:sym typeface="Arial"/>
              </a:rPr>
              <a:t>200</a:t>
            </a:r>
            <a:r>
              <a:rPr b="0" i="0" lang="en-US" sz="1600" u="none" strike="noStrike">
                <a:solidFill>
                  <a:srgbClr val="00877B"/>
                </a:solidFill>
                <a:latin typeface="Arial"/>
                <a:ea typeface="Arial"/>
                <a:cs typeface="Arial"/>
                <a:sym typeface="Arial"/>
              </a:rPr>
              <a:t>)</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rgbClr val="00963E"/>
                </a:solidFill>
                <a:latin typeface="Arial"/>
                <a:ea typeface="Arial"/>
                <a:cs typeface="Arial"/>
                <a:sym typeface="Arial"/>
              </a:rPr>
              <a:t>    # Alternate using tank: </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rgbClr val="00963E"/>
                </a:solidFill>
                <a:latin typeface="Arial"/>
                <a:ea typeface="Arial"/>
                <a:cs typeface="Arial"/>
                <a:sym typeface="Arial"/>
              </a:rPr>
              <a:t>    # motor_pair.move_tank(motor_pair.PAIR_1, 200, 0)</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rgbClr val="0078CC"/>
                </a:solidFill>
                <a:latin typeface="Arial"/>
                <a:ea typeface="Arial"/>
                <a:cs typeface="Arial"/>
                <a:sym typeface="Arial"/>
              </a:rPr>
              <a:t>    await</a:t>
            </a:r>
            <a:r>
              <a:rPr b="0" i="0" lang="en-US" sz="1600" u="none" strike="noStrike">
                <a:solidFill>
                  <a:srgbClr val="000000"/>
                </a:solidFill>
                <a:latin typeface="Arial"/>
                <a:ea typeface="Arial"/>
                <a:cs typeface="Arial"/>
                <a:sym typeface="Arial"/>
              </a:rPr>
              <a:t> runloop.until</a:t>
            </a:r>
            <a:r>
              <a:rPr b="0" i="0" lang="en-US" sz="1600" u="none" strike="noStrike">
                <a:solidFill>
                  <a:srgbClr val="00877B"/>
                </a:solidFill>
                <a:latin typeface="Arial"/>
                <a:ea typeface="Arial"/>
                <a:cs typeface="Arial"/>
                <a:sym typeface="Arial"/>
              </a:rPr>
              <a:t>(</a:t>
            </a:r>
            <a:r>
              <a:rPr b="0" i="0" lang="en-US" sz="1600" u="none" strike="noStrike">
                <a:solidFill>
                  <a:srgbClr val="000000"/>
                </a:solidFill>
                <a:latin typeface="Arial"/>
                <a:ea typeface="Arial"/>
                <a:cs typeface="Arial"/>
                <a:sym typeface="Arial"/>
              </a:rPr>
              <a:t>turn_done</a:t>
            </a:r>
            <a:r>
              <a:rPr b="0" i="0" lang="en-US" sz="1600" u="none" strike="noStrike">
                <a:solidFill>
                  <a:srgbClr val="00877B"/>
                </a:solidFill>
                <a:latin typeface="Arial"/>
                <a:ea typeface="Arial"/>
                <a:cs typeface="Arial"/>
                <a:sym typeface="Arial"/>
              </a:rPr>
              <a:t>)</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    motor_pair.stop</a:t>
            </a:r>
            <a:r>
              <a:rPr b="0" i="0" lang="en-US" sz="1600" u="none" strike="noStrike">
                <a:solidFill>
                  <a:srgbClr val="00877B"/>
                </a:solidFill>
                <a:latin typeface="Arial"/>
                <a:ea typeface="Arial"/>
                <a:cs typeface="Arial"/>
                <a:sym typeface="Arial"/>
              </a:rPr>
              <a:t>(</a:t>
            </a:r>
            <a:r>
              <a:rPr b="0" i="0" lang="en-US" sz="1600" u="none" strike="noStrike">
                <a:solidFill>
                  <a:srgbClr val="000000"/>
                </a:solidFill>
                <a:latin typeface="Arial"/>
                <a:ea typeface="Arial"/>
                <a:cs typeface="Arial"/>
                <a:sym typeface="Arial"/>
              </a:rPr>
              <a:t>motor_pair.PAIR_1</a:t>
            </a:r>
            <a:r>
              <a:rPr b="0" i="0" lang="en-US" sz="1600" u="none" strike="noStrike">
                <a:solidFill>
                  <a:srgbClr val="00877B"/>
                </a:solidFill>
                <a:latin typeface="Arial"/>
                <a:ea typeface="Arial"/>
                <a:cs typeface="Arial"/>
                <a:sym typeface="Arial"/>
              </a:rPr>
              <a:t>)</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    sys.exit</a:t>
            </a:r>
            <a:r>
              <a:rPr b="0" i="0" lang="en-US" sz="1600" u="none" strike="noStrike">
                <a:solidFill>
                  <a:srgbClr val="00877B"/>
                </a:solidFill>
                <a:latin typeface="Arial"/>
                <a:ea typeface="Arial"/>
                <a:cs typeface="Arial"/>
                <a:sym typeface="Arial"/>
              </a:rPr>
              <a:t>(</a:t>
            </a:r>
            <a:r>
              <a:rPr b="0" i="0" lang="en-US" sz="1600" u="none" strike="noStrike">
                <a:solidFill>
                  <a:srgbClr val="D8009B"/>
                </a:solidFill>
                <a:latin typeface="Arial"/>
                <a:ea typeface="Arial"/>
                <a:cs typeface="Arial"/>
                <a:sym typeface="Arial"/>
              </a:rPr>
              <a:t>"Done"</a:t>
            </a:r>
            <a:r>
              <a:rPr b="0" i="0" lang="en-US" sz="1600" u="none" strike="noStrike">
                <a:solidFill>
                  <a:srgbClr val="00877B"/>
                </a:solidFill>
                <a:latin typeface="Arial"/>
                <a:ea typeface="Arial"/>
                <a:cs typeface="Arial"/>
                <a:sym typeface="Arial"/>
              </a:rPr>
              <a:t>)</a:t>
            </a:r>
            <a:endParaRPr/>
          </a:p>
          <a:p>
            <a:pPr indent="0" lvl="0" marL="0" marR="0" rtl="0" algn="l">
              <a:spcBef>
                <a:spcPts val="0"/>
              </a:spcBef>
              <a:spcAft>
                <a:spcPts val="0"/>
              </a:spcAft>
              <a:buNone/>
            </a:pPr>
            <a:r>
              <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runloop.run</a:t>
            </a:r>
            <a:r>
              <a:rPr b="0" i="0" lang="en-US" sz="1600" u="none" strike="noStrike">
                <a:solidFill>
                  <a:srgbClr val="00877B"/>
                </a:solidFill>
                <a:latin typeface="Arial"/>
                <a:ea typeface="Arial"/>
                <a:cs typeface="Arial"/>
                <a:sym typeface="Arial"/>
              </a:rPr>
              <a:t>(</a:t>
            </a:r>
            <a:r>
              <a:rPr b="0" i="0" lang="en-US" sz="1600" u="none" strike="noStrike">
                <a:solidFill>
                  <a:srgbClr val="000000"/>
                </a:solidFill>
                <a:latin typeface="Arial"/>
                <a:ea typeface="Arial"/>
                <a:cs typeface="Arial"/>
                <a:sym typeface="Arial"/>
              </a:rPr>
              <a:t>main</a:t>
            </a:r>
            <a:r>
              <a:rPr b="0" i="0" lang="en-US" sz="1600" u="none" strike="noStrike">
                <a:solidFill>
                  <a:srgbClr val="00877B"/>
                </a:solidFill>
                <a:latin typeface="Arial"/>
                <a:ea typeface="Arial"/>
                <a:cs typeface="Arial"/>
                <a:sym typeface="Arial"/>
              </a:rPr>
              <a:t>())</a:t>
            </a:r>
            <a:endParaRPr b="0" i="0" sz="1600" u="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4"/>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1I (ADVANCED)</a:t>
            </a:r>
            <a:endParaRPr/>
          </a:p>
        </p:txBody>
      </p:sp>
      <p:sp>
        <p:nvSpPr>
          <p:cNvPr id="427" name="Google Shape;427;p14"/>
          <p:cNvSpPr txBox="1"/>
          <p:nvPr>
            <p:ph idx="1" type="body"/>
          </p:nvPr>
        </p:nvSpPr>
        <p:spPr>
          <a:xfrm>
            <a:off x="155574" y="1139825"/>
            <a:ext cx="8382636" cy="5083175"/>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Write a program that turns up to 355 degrees,  </a:t>
            </a:r>
            <a:r>
              <a:rPr b="1" lang="en-US"/>
              <a:t>clockwise or counterclockwise</a:t>
            </a:r>
            <a:r>
              <a:rPr lang="en-US"/>
              <a:t>, using a spin turn</a:t>
            </a:r>
            <a:endParaRPr/>
          </a:p>
          <a:p>
            <a:pPr indent="-306000" lvl="0" marL="306000" rtl="0" algn="l">
              <a:spcBef>
                <a:spcPts val="960"/>
              </a:spcBef>
              <a:spcAft>
                <a:spcPts val="0"/>
              </a:spcAft>
              <a:buSzPts val="1656"/>
              <a:buChar char="⬛"/>
            </a:pPr>
            <a:r>
              <a:rPr lang="en-US"/>
              <a:t>If you are turning counterclockwise, the yaw angle tuple reading will count up from 0 until 1800, but then it becomes negative and counts down! The reverse is true if you are turning clockwise. See the graphic.</a:t>
            </a:r>
            <a:endParaRPr/>
          </a:p>
          <a:p>
            <a:pPr indent="-306000" lvl="0" marL="306000" rtl="0" algn="l">
              <a:spcBef>
                <a:spcPts val="960"/>
              </a:spcBef>
              <a:spcAft>
                <a:spcPts val="0"/>
              </a:spcAft>
              <a:buSzPts val="1656"/>
              <a:buChar char="⬛"/>
            </a:pPr>
            <a:r>
              <a:rPr lang="en-US"/>
              <a:t>Important steps:</a:t>
            </a:r>
            <a:endParaRPr/>
          </a:p>
          <a:p>
            <a:pPr indent="-306000" lvl="1" marL="630000" rtl="0" algn="l">
              <a:spcBef>
                <a:spcPts val="920"/>
              </a:spcBef>
              <a:spcAft>
                <a:spcPts val="0"/>
              </a:spcAft>
              <a:buSzPts val="1472"/>
              <a:buChar char="⬛"/>
            </a:pPr>
            <a:r>
              <a:rPr lang="en-US"/>
              <a:t>Set the steering to positive if turning clockwise, and negative if turning counterclockwise</a:t>
            </a:r>
            <a:endParaRPr/>
          </a:p>
          <a:p>
            <a:pPr indent="-306000" lvl="1" marL="630000" rtl="0" algn="l">
              <a:spcBef>
                <a:spcPts val="920"/>
              </a:spcBef>
              <a:spcAft>
                <a:spcPts val="0"/>
              </a:spcAft>
              <a:buSzPts val="1472"/>
              <a:buChar char="⬛"/>
            </a:pPr>
            <a:r>
              <a:rPr lang="en-US"/>
              <a:t>Determine what the yaw reading must be when the robot has to stop, using the standard (not tuple) convention as seen in the app:</a:t>
            </a:r>
            <a:endParaRPr/>
          </a:p>
          <a:p>
            <a:pPr indent="-270000" lvl="2" marL="900000" rtl="0" algn="l">
              <a:spcBef>
                <a:spcPts val="880"/>
              </a:spcBef>
              <a:spcAft>
                <a:spcPts val="0"/>
              </a:spcAft>
              <a:buSzPts val="1288"/>
              <a:buChar char="⬛"/>
            </a:pPr>
            <a:r>
              <a:rPr lang="en-US"/>
              <a:t>If turning clockwise check that the yaw has become negative,  AND is GREATER than the stop angle (see the graphic and try to figure out why this math works)</a:t>
            </a:r>
            <a:endParaRPr/>
          </a:p>
          <a:p>
            <a:pPr indent="-270000" lvl="2" marL="900000" rtl="0" algn="l">
              <a:spcBef>
                <a:spcPts val="880"/>
              </a:spcBef>
              <a:spcAft>
                <a:spcPts val="0"/>
              </a:spcAft>
              <a:buSzPts val="1288"/>
              <a:buChar char="⬛"/>
            </a:pPr>
            <a:r>
              <a:rPr lang="en-US"/>
              <a:t>If turning counterclockwise check that the yaw has become positive,  AND is LESS than the stop angle (see the graphic and try to figure out why this math works)</a:t>
            </a:r>
            <a:endParaRPr/>
          </a:p>
          <a:p>
            <a:pPr indent="-306000" lvl="1" marL="630000" rtl="0" algn="l">
              <a:spcBef>
                <a:spcPts val="920"/>
              </a:spcBef>
              <a:spcAft>
                <a:spcPts val="0"/>
              </a:spcAft>
              <a:buSzPts val="1472"/>
              <a:buChar char="⬛"/>
            </a:pPr>
            <a:r>
              <a:rPr lang="en-US"/>
              <a:t>Convert the tuple reading into the standard yaw format (degrees, clockwise being positive and counterclockwise being negative) by multiplying it by -0.1 before using in any checks.</a:t>
            </a:r>
            <a:endParaRPr/>
          </a:p>
          <a:p>
            <a:pPr indent="0" lvl="2" marL="630000" rtl="0" algn="l">
              <a:spcBef>
                <a:spcPts val="880"/>
              </a:spcBef>
              <a:spcAft>
                <a:spcPts val="0"/>
              </a:spcAft>
              <a:buSzPts val="1288"/>
              <a:buNone/>
            </a:pPr>
            <a:r>
              <a:t/>
            </a:r>
            <a:endParaRPr/>
          </a:p>
        </p:txBody>
      </p:sp>
      <p:sp>
        <p:nvSpPr>
          <p:cNvPr id="428" name="Google Shape;428;p14"/>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429" name="Google Shape;429;p14"/>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15"/>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1I (ADVANCED) SOLUTION PAGE 1 OF 5</a:t>
            </a:r>
            <a:endParaRPr/>
          </a:p>
        </p:txBody>
      </p:sp>
      <p:sp>
        <p:nvSpPr>
          <p:cNvPr id="435" name="Google Shape;435;p15"/>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436" name="Google Shape;436;p15"/>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37" name="Google Shape;437;p15"/>
          <p:cNvSpPr txBox="1"/>
          <p:nvPr/>
        </p:nvSpPr>
        <p:spPr>
          <a:xfrm>
            <a:off x="278296" y="1222513"/>
            <a:ext cx="838263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78CC"/>
                </a:solidFill>
                <a:latin typeface="Arial"/>
                <a:ea typeface="Arial"/>
                <a:cs typeface="Arial"/>
                <a:sym typeface="Arial"/>
              </a:rPr>
              <a:t>from</a:t>
            </a:r>
            <a:r>
              <a:rPr b="0" i="0" lang="en-US" sz="1800" u="none" strike="noStrike">
                <a:solidFill>
                  <a:srgbClr val="000000"/>
                </a:solidFill>
                <a:latin typeface="Arial"/>
                <a:ea typeface="Arial"/>
                <a:cs typeface="Arial"/>
                <a:sym typeface="Arial"/>
              </a:rPr>
              <a:t> hub </a:t>
            </a:r>
            <a:r>
              <a:rPr b="0" i="0" lang="en-US" sz="1800" u="none" strike="noStrike">
                <a:solidFill>
                  <a:srgbClr val="0078CC"/>
                </a:solidFill>
                <a:latin typeface="Arial"/>
                <a:ea typeface="Arial"/>
                <a:cs typeface="Arial"/>
                <a:sym typeface="Arial"/>
              </a:rPr>
              <a:t>import</a:t>
            </a:r>
            <a:r>
              <a:rPr b="0" i="0" lang="en-US" sz="1800" u="none" strike="noStrike">
                <a:solidFill>
                  <a:srgbClr val="000000"/>
                </a:solidFill>
                <a:latin typeface="Arial"/>
                <a:ea typeface="Arial"/>
                <a:cs typeface="Arial"/>
                <a:sym typeface="Arial"/>
              </a:rPr>
              <a:t> port, motion_sensor</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78CC"/>
                </a:solidFill>
                <a:latin typeface="Arial"/>
                <a:ea typeface="Arial"/>
                <a:cs typeface="Arial"/>
                <a:sym typeface="Arial"/>
              </a:rPr>
              <a:t>import</a:t>
            </a:r>
            <a:r>
              <a:rPr b="0" i="0" lang="en-US" sz="1800" u="none" strike="noStrike">
                <a:solidFill>
                  <a:srgbClr val="000000"/>
                </a:solidFill>
                <a:latin typeface="Arial"/>
                <a:ea typeface="Arial"/>
                <a:cs typeface="Arial"/>
                <a:sym typeface="Arial"/>
              </a:rPr>
              <a:t> runloop, motor_pair, sys</a:t>
            </a:r>
            <a:endParaRPr/>
          </a:p>
          <a:p>
            <a:pPr indent="0" lvl="0" marL="0" marR="0" rtl="0" algn="l">
              <a:spcBef>
                <a:spcPts val="0"/>
              </a:spcBef>
              <a:spcAft>
                <a:spcPts val="0"/>
              </a:spcAft>
              <a:buNone/>
            </a:pPr>
            <a:br>
              <a:rPr b="0" i="0" lang="en-US" sz="1800" u="none" strike="noStrike">
                <a:solidFill>
                  <a:srgbClr val="000000"/>
                </a:solidFill>
                <a:latin typeface="Arial"/>
                <a:ea typeface="Arial"/>
                <a:cs typeface="Arial"/>
                <a:sym typeface="Arial"/>
              </a:rPr>
            </a:br>
            <a:r>
              <a:rPr b="0" i="0" lang="en-US" sz="1800" u="none" strike="noStrike">
                <a:solidFill>
                  <a:srgbClr val="00963E"/>
                </a:solidFill>
                <a:latin typeface="Arial"/>
                <a:ea typeface="Arial"/>
                <a:cs typeface="Arial"/>
                <a:sym typeface="Arial"/>
              </a:rPr>
              <a:t># GLOBALS</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963E"/>
                </a:solidFill>
                <a:latin typeface="Arial"/>
                <a:ea typeface="Arial"/>
                <a:cs typeface="Arial"/>
                <a:sym typeface="Arial"/>
              </a:rPr>
              <a:t># Set from -355 to 355. Positive numbers are clockwise.</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degrees_to_turn = </a:t>
            </a:r>
            <a:r>
              <a:rPr b="0" i="0" lang="en-US" sz="1800" u="none" strike="noStrike">
                <a:solidFill>
                  <a:srgbClr val="FF7D00"/>
                </a:solidFill>
                <a:latin typeface="Arial"/>
                <a:ea typeface="Arial"/>
                <a:cs typeface="Arial"/>
                <a:sym typeface="Arial"/>
              </a:rPr>
              <a:t>0</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963E"/>
                </a:solidFill>
                <a:latin typeface="Arial"/>
                <a:ea typeface="Arial"/>
                <a:cs typeface="Arial"/>
                <a:sym typeface="Arial"/>
              </a:rPr>
              <a:t># Yaw angle reading that indicates the robot needs to stop</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stop_angle = </a:t>
            </a:r>
            <a:r>
              <a:rPr b="0" i="0" lang="en-US" sz="1800" u="none" strike="noStrike">
                <a:solidFill>
                  <a:srgbClr val="FF7D00"/>
                </a:solidFill>
                <a:latin typeface="Arial"/>
                <a:ea typeface="Arial"/>
                <a:cs typeface="Arial"/>
                <a:sym typeface="Arial"/>
              </a:rPr>
              <a:t>0</a:t>
            </a:r>
            <a:endParaRPr b="0" i="0" sz="1800" u="none" strike="noStrike">
              <a:solidFill>
                <a:srgbClr val="000000"/>
              </a:solidFill>
              <a:latin typeface="Arial"/>
              <a:ea typeface="Arial"/>
              <a:cs typeface="Arial"/>
              <a:sym typeface="Arial"/>
            </a:endParaRPr>
          </a:p>
        </p:txBody>
      </p:sp>
      <p:sp>
        <p:nvSpPr>
          <p:cNvPr id="438" name="Google Shape;438;p15"/>
          <p:cNvSpPr txBox="1"/>
          <p:nvPr/>
        </p:nvSpPr>
        <p:spPr>
          <a:xfrm>
            <a:off x="278296" y="4581939"/>
            <a:ext cx="8382636" cy="1200329"/>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Set up a couple of globals to use in the program:</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degrees_to_turn: degrees that the robot needs to turn. Positive is clockwise, negative is counterclockwise.</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stop_angle: the yaw angle reading we are going to check against.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16"/>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1I (ADVANCED) SOLUTION PAGE 2 OF 5</a:t>
            </a:r>
            <a:endParaRPr/>
          </a:p>
        </p:txBody>
      </p:sp>
      <p:sp>
        <p:nvSpPr>
          <p:cNvPr id="444" name="Google Shape;444;p16"/>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445" name="Google Shape;445;p16"/>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46" name="Google Shape;446;p16"/>
          <p:cNvSpPr txBox="1"/>
          <p:nvPr/>
        </p:nvSpPr>
        <p:spPr>
          <a:xfrm>
            <a:off x="238970" y="4512159"/>
            <a:ext cx="8382600" cy="175470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Add a function that lets the runloop know when the wait condition is reached. </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function has different checks for:</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Angles whose absolute values are less than 180 i.e. they don’t cross the transition point</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Angles that are more than 180 clockwise</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Angles that are more than 180 counterclockwise</a:t>
            </a:r>
            <a:endParaRPr/>
          </a:p>
        </p:txBody>
      </p:sp>
      <p:sp>
        <p:nvSpPr>
          <p:cNvPr id="447" name="Google Shape;447;p16"/>
          <p:cNvSpPr txBox="1"/>
          <p:nvPr/>
        </p:nvSpPr>
        <p:spPr>
          <a:xfrm>
            <a:off x="0" y="1059837"/>
            <a:ext cx="9144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strike="noStrike">
                <a:solidFill>
                  <a:srgbClr val="00963E"/>
                </a:solidFill>
                <a:latin typeface="Arial"/>
                <a:ea typeface="Arial"/>
                <a:cs typeface="Arial"/>
                <a:sym typeface="Arial"/>
              </a:rPr>
              <a:t># Function that returns true when the yaw has turned past stop angle</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def</a:t>
            </a:r>
            <a:r>
              <a:rPr b="0" i="0" lang="en-US" sz="1200" u="none" strike="noStrike">
                <a:solidFill>
                  <a:srgbClr val="000000"/>
                </a:solidFill>
                <a:latin typeface="Arial"/>
                <a:ea typeface="Arial"/>
                <a:cs typeface="Arial"/>
                <a:sym typeface="Arial"/>
              </a:rPr>
              <a:t> turn_done</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    global</a:t>
            </a:r>
            <a:r>
              <a:rPr b="0" i="0" lang="en-US" sz="1200" u="none" strike="noStrike">
                <a:solidFill>
                  <a:srgbClr val="000000"/>
                </a:solidFill>
                <a:latin typeface="Arial"/>
                <a:ea typeface="Arial"/>
                <a:cs typeface="Arial"/>
                <a:sym typeface="Arial"/>
              </a:rPr>
              <a:t> degrees_to_turn, stop_angle</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963E"/>
                </a:solidFill>
                <a:latin typeface="Arial"/>
                <a:ea typeface="Arial"/>
                <a:cs typeface="Arial"/>
                <a:sym typeface="Arial"/>
              </a:rPr>
              <a:t>    # convert tuple decidegree into the same format as in app and blocks</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0000"/>
                </a:solidFill>
                <a:latin typeface="Arial"/>
                <a:ea typeface="Arial"/>
                <a:cs typeface="Arial"/>
                <a:sym typeface="Arial"/>
              </a:rPr>
              <a:t>    yaw_angle = motion_sensor.tilt_angles</a:t>
            </a:r>
            <a:r>
              <a:rPr b="0" i="0" lang="en-US" sz="1200" u="none" strike="noStrike">
                <a:solidFill>
                  <a:srgbClr val="00877B"/>
                </a:solidFill>
                <a:latin typeface="Arial"/>
                <a:ea typeface="Arial"/>
                <a:cs typeface="Arial"/>
                <a:sym typeface="Arial"/>
              </a:rPr>
              <a:t>()[</a:t>
            </a:r>
            <a:r>
              <a:rPr b="0" i="0" lang="en-US" sz="1200" u="none" strike="noStrike">
                <a:solidFill>
                  <a:srgbClr val="FF7D00"/>
                </a:solidFill>
                <a:latin typeface="Arial"/>
                <a:ea typeface="Arial"/>
                <a:cs typeface="Arial"/>
                <a:sym typeface="Arial"/>
              </a:rPr>
              <a:t>0</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 * </a:t>
            </a:r>
            <a:r>
              <a:rPr b="0" i="0" lang="en-US" sz="1200" u="none" strike="noStrike">
                <a:solidFill>
                  <a:srgbClr val="FF7D00"/>
                </a:solidFill>
                <a:latin typeface="Arial"/>
                <a:ea typeface="Arial"/>
                <a:cs typeface="Arial"/>
                <a:sym typeface="Arial"/>
              </a:rPr>
              <a:t>-0.1</a:t>
            </a:r>
            <a:r>
              <a:rPr b="0" i="0" lang="en-US" sz="1200" u="none" strike="noStrike">
                <a:solidFill>
                  <a:srgbClr val="000000"/>
                </a:solidFill>
                <a:latin typeface="Arial"/>
                <a:ea typeface="Arial"/>
                <a:cs typeface="Arial"/>
                <a:sym typeface="Arial"/>
              </a:rPr>
              <a:t> </a:t>
            </a:r>
            <a:endParaRPr/>
          </a:p>
          <a:p>
            <a:pPr indent="0" lvl="0" marL="0" marR="0" rtl="0" algn="l">
              <a:spcBef>
                <a:spcPts val="0"/>
              </a:spcBef>
              <a:spcAft>
                <a:spcPts val="0"/>
              </a:spcAft>
              <a:buNone/>
            </a:pPr>
            <a:r>
              <a:rPr b="0" i="0" lang="en-US" sz="1200" u="none" strike="noStrike">
                <a:solidFill>
                  <a:srgbClr val="00963E"/>
                </a:solidFill>
                <a:latin typeface="Arial"/>
                <a:ea typeface="Arial"/>
                <a:cs typeface="Arial"/>
                <a:sym typeface="Arial"/>
              </a:rPr>
              <a:t>    # if we need to turn less than 180 degrees, check the absolute values</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    if</a:t>
            </a:r>
            <a:r>
              <a:rPr b="0" i="0" lang="en-US" sz="1200" u="none" strike="noStrike">
                <a:solidFill>
                  <a:srgbClr val="000000"/>
                </a:solidFill>
                <a:latin typeface="Arial"/>
                <a:ea typeface="Arial"/>
                <a:cs typeface="Arial"/>
                <a:sym typeface="Arial"/>
              </a:rPr>
              <a:t> </a:t>
            </a:r>
            <a:r>
              <a:rPr b="0" i="0" lang="en-US" sz="1200" u="none" strike="noStrike">
                <a:solidFill>
                  <a:srgbClr val="00877B"/>
                </a:solidFill>
                <a:latin typeface="Arial"/>
                <a:ea typeface="Arial"/>
                <a:cs typeface="Arial"/>
                <a:sym typeface="Arial"/>
              </a:rPr>
              <a:t>(</a:t>
            </a:r>
            <a:r>
              <a:rPr b="0" i="0" lang="en-US" sz="1200" u="none" strike="noStrike">
                <a:solidFill>
                  <a:srgbClr val="0078CC"/>
                </a:solidFill>
                <a:latin typeface="Arial"/>
                <a:ea typeface="Arial"/>
                <a:cs typeface="Arial"/>
                <a:sym typeface="Arial"/>
              </a:rPr>
              <a:t>abs</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degrees_to_turn</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 &lt; </a:t>
            </a:r>
            <a:r>
              <a:rPr b="0" i="0" lang="en-US" sz="1200" u="none" strike="noStrike">
                <a:solidFill>
                  <a:srgbClr val="FF7D00"/>
                </a:solidFill>
                <a:latin typeface="Arial"/>
                <a:ea typeface="Arial"/>
                <a:cs typeface="Arial"/>
                <a:sym typeface="Arial"/>
              </a:rPr>
              <a:t>180</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 </a:t>
            </a:r>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        return</a:t>
            </a:r>
            <a:r>
              <a:rPr b="0" i="0" lang="en-US" sz="1200" u="none" strike="noStrike">
                <a:solidFill>
                  <a:srgbClr val="000000"/>
                </a:solidFill>
                <a:latin typeface="Arial"/>
                <a:ea typeface="Arial"/>
                <a:cs typeface="Arial"/>
                <a:sym typeface="Arial"/>
              </a:rPr>
              <a:t> </a:t>
            </a:r>
            <a:r>
              <a:rPr b="0" i="0" lang="en-US" sz="1200" u="none" strike="noStrike">
                <a:solidFill>
                  <a:srgbClr val="0078CC"/>
                </a:solidFill>
                <a:latin typeface="Arial"/>
                <a:ea typeface="Arial"/>
                <a:cs typeface="Arial"/>
                <a:sym typeface="Arial"/>
              </a:rPr>
              <a:t>abs</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yaw_angle</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 &gt; stop_angle</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963E"/>
                </a:solidFill>
                <a:latin typeface="Arial"/>
                <a:ea typeface="Arial"/>
                <a:cs typeface="Arial"/>
                <a:sym typeface="Arial"/>
              </a:rPr>
              <a:t>    # If we need to turn more than 180 degrees, compute the yaw angle we need to stop at. </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    if</a:t>
            </a:r>
            <a:r>
              <a:rPr b="0" i="0" lang="en-US" sz="1200" u="none" strike="noStrike">
                <a:solidFill>
                  <a:srgbClr val="000000"/>
                </a:solidFill>
                <a:latin typeface="Arial"/>
                <a:ea typeface="Arial"/>
                <a:cs typeface="Arial"/>
                <a:sym typeface="Arial"/>
              </a:rPr>
              <a:t> degrees_to_turn &gt;= </a:t>
            </a:r>
            <a:r>
              <a:rPr b="0" i="0" lang="en-US" sz="1200" u="none" strike="noStrike">
                <a:solidFill>
                  <a:srgbClr val="FF7D00"/>
                </a:solidFill>
                <a:latin typeface="Arial"/>
                <a:ea typeface="Arial"/>
                <a:cs typeface="Arial"/>
                <a:sym typeface="Arial"/>
              </a:rPr>
              <a:t>0</a:t>
            </a:r>
            <a:r>
              <a:rPr b="0" i="0" lang="en-US" sz="1200" u="none" strike="noStrike">
                <a:solidFill>
                  <a:srgbClr val="000000"/>
                </a:solidFill>
                <a:latin typeface="Arial"/>
                <a:ea typeface="Arial"/>
                <a:cs typeface="Arial"/>
                <a:sym typeface="Arial"/>
              </a:rPr>
              <a:t>: </a:t>
            </a:r>
            <a:r>
              <a:rPr b="0" i="0" lang="en-US" sz="1200" u="none" strike="noStrike">
                <a:solidFill>
                  <a:srgbClr val="00963E"/>
                </a:solidFill>
                <a:latin typeface="Arial"/>
                <a:ea typeface="Arial"/>
                <a:cs typeface="Arial"/>
                <a:sym typeface="Arial"/>
              </a:rPr>
              <a:t># moving clockwise</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963E"/>
                </a:solidFill>
                <a:latin typeface="Arial"/>
                <a:ea typeface="Arial"/>
                <a:cs typeface="Arial"/>
                <a:sym typeface="Arial"/>
              </a:rPr>
              <a:t>        # The adjusted yaw angle is positive until we cross 180.</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963E"/>
                </a:solidFill>
                <a:latin typeface="Arial"/>
                <a:ea typeface="Arial"/>
                <a:cs typeface="Arial"/>
                <a:sym typeface="Arial"/>
              </a:rPr>
              <a:t>        # Then, we are </a:t>
            </a:r>
            <a:r>
              <a:rPr lang="en-US" sz="1200">
                <a:solidFill>
                  <a:srgbClr val="00963E"/>
                </a:solidFill>
                <a:latin typeface="Arial"/>
                <a:ea typeface="Arial"/>
                <a:cs typeface="Arial"/>
                <a:sym typeface="Arial"/>
              </a:rPr>
              <a:t>n</a:t>
            </a:r>
            <a:r>
              <a:rPr b="0" i="0" lang="en-US" sz="1200" u="none" strike="noStrike">
                <a:solidFill>
                  <a:srgbClr val="00963E"/>
                </a:solidFill>
                <a:latin typeface="Arial"/>
                <a:ea typeface="Arial"/>
                <a:cs typeface="Arial"/>
                <a:sym typeface="Arial"/>
              </a:rPr>
              <a:t>egative numbers counting up. </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        return</a:t>
            </a:r>
            <a:r>
              <a:rPr b="0" i="0" lang="en-US" sz="1200" u="none" strike="noStrike">
                <a:solidFill>
                  <a:srgbClr val="000000"/>
                </a:solidFill>
                <a:latin typeface="Arial"/>
                <a:ea typeface="Arial"/>
                <a:cs typeface="Arial"/>
                <a:sym typeface="Arial"/>
              </a:rPr>
              <a:t> yaw_angle &lt; </a:t>
            </a:r>
            <a:r>
              <a:rPr b="0" i="0" lang="en-US" sz="1200" u="none" strike="noStrike">
                <a:solidFill>
                  <a:srgbClr val="FF7D00"/>
                </a:solidFill>
                <a:latin typeface="Arial"/>
                <a:ea typeface="Arial"/>
                <a:cs typeface="Arial"/>
                <a:sym typeface="Arial"/>
              </a:rPr>
              <a:t>0</a:t>
            </a:r>
            <a:r>
              <a:rPr b="0" i="0" lang="en-US" sz="1200" u="none" strike="noStrike">
                <a:solidFill>
                  <a:srgbClr val="000000"/>
                </a:solidFill>
                <a:latin typeface="Arial"/>
                <a:ea typeface="Arial"/>
                <a:cs typeface="Arial"/>
                <a:sym typeface="Arial"/>
              </a:rPr>
              <a:t> </a:t>
            </a:r>
            <a:r>
              <a:rPr b="0" i="0" lang="en-US" sz="1200" u="none" strike="noStrike">
                <a:solidFill>
                  <a:srgbClr val="0078CC"/>
                </a:solidFill>
                <a:latin typeface="Arial"/>
                <a:ea typeface="Arial"/>
                <a:cs typeface="Arial"/>
                <a:sym typeface="Arial"/>
              </a:rPr>
              <a:t>and</a:t>
            </a:r>
            <a:r>
              <a:rPr b="0" i="0" lang="en-US" sz="1200" u="none" strike="noStrike">
                <a:solidFill>
                  <a:srgbClr val="000000"/>
                </a:solidFill>
                <a:latin typeface="Arial"/>
                <a:ea typeface="Arial"/>
                <a:cs typeface="Arial"/>
                <a:sym typeface="Arial"/>
              </a:rPr>
              <a:t> yaw_angle &gt; stop_angle</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    else</a:t>
            </a:r>
            <a:r>
              <a:rPr b="0" i="0" lang="en-US" sz="12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200" u="none" strike="noStrike">
                <a:solidFill>
                  <a:srgbClr val="00963E"/>
                </a:solidFill>
                <a:latin typeface="Arial"/>
                <a:ea typeface="Arial"/>
                <a:cs typeface="Arial"/>
                <a:sym typeface="Arial"/>
              </a:rPr>
              <a:t>        # The adjusted yaw angle is negative until we cross 180</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963E"/>
                </a:solidFill>
                <a:latin typeface="Arial"/>
                <a:ea typeface="Arial"/>
                <a:cs typeface="Arial"/>
                <a:sym typeface="Arial"/>
              </a:rPr>
              <a:t>        # Then, we are positive numbers counting down.</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        return</a:t>
            </a:r>
            <a:r>
              <a:rPr b="0" i="0" lang="en-US" sz="1200" u="none" strike="noStrike">
                <a:solidFill>
                  <a:srgbClr val="000000"/>
                </a:solidFill>
                <a:latin typeface="Arial"/>
                <a:ea typeface="Arial"/>
                <a:cs typeface="Arial"/>
                <a:sym typeface="Arial"/>
              </a:rPr>
              <a:t> yaw_angle &gt; </a:t>
            </a:r>
            <a:r>
              <a:rPr b="0" i="0" lang="en-US" sz="1200" u="none" strike="noStrike">
                <a:solidFill>
                  <a:srgbClr val="FF7D00"/>
                </a:solidFill>
                <a:latin typeface="Arial"/>
                <a:ea typeface="Arial"/>
                <a:cs typeface="Arial"/>
                <a:sym typeface="Arial"/>
              </a:rPr>
              <a:t>0</a:t>
            </a:r>
            <a:r>
              <a:rPr b="0" i="0" lang="en-US" sz="1200" u="none" strike="noStrike">
                <a:solidFill>
                  <a:srgbClr val="000000"/>
                </a:solidFill>
                <a:latin typeface="Arial"/>
                <a:ea typeface="Arial"/>
                <a:cs typeface="Arial"/>
                <a:sym typeface="Arial"/>
              </a:rPr>
              <a:t> </a:t>
            </a:r>
            <a:r>
              <a:rPr b="0" i="0" lang="en-US" sz="1200" u="none" strike="noStrike">
                <a:solidFill>
                  <a:srgbClr val="0078CC"/>
                </a:solidFill>
                <a:latin typeface="Arial"/>
                <a:ea typeface="Arial"/>
                <a:cs typeface="Arial"/>
                <a:sym typeface="Arial"/>
              </a:rPr>
              <a:t>and</a:t>
            </a:r>
            <a:r>
              <a:rPr b="0" i="0" lang="en-US" sz="1200" u="none" strike="noStrike">
                <a:solidFill>
                  <a:srgbClr val="000000"/>
                </a:solidFill>
                <a:latin typeface="Arial"/>
                <a:ea typeface="Arial"/>
                <a:cs typeface="Arial"/>
                <a:sym typeface="Arial"/>
              </a:rPr>
              <a:t> yaw_angle &lt; stop_angle</a:t>
            </a:r>
            <a:endParaRPr b="0" i="0" sz="1200" u="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17"/>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1I (ADVANCED) SOLUTION PAGE 3 OF 5</a:t>
            </a:r>
            <a:endParaRPr/>
          </a:p>
        </p:txBody>
      </p:sp>
      <p:sp>
        <p:nvSpPr>
          <p:cNvPr id="453" name="Google Shape;453;p17"/>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454" name="Google Shape;454;p17"/>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55" name="Google Shape;455;p17"/>
          <p:cNvSpPr txBox="1"/>
          <p:nvPr/>
        </p:nvSpPr>
        <p:spPr>
          <a:xfrm>
            <a:off x="286691" y="3429854"/>
            <a:ext cx="8382636" cy="1200329"/>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Add a function that :</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Sets up your motor pair</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Resets the yaw angle to 0</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Waits for the sensor to be stable</a:t>
            </a:r>
            <a:endParaRPr/>
          </a:p>
        </p:txBody>
      </p:sp>
      <p:sp>
        <p:nvSpPr>
          <p:cNvPr id="456" name="Google Shape;456;p17"/>
          <p:cNvSpPr txBox="1"/>
          <p:nvPr/>
        </p:nvSpPr>
        <p:spPr>
          <a:xfrm>
            <a:off x="191249" y="1251466"/>
            <a:ext cx="8478078"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strike="noStrike">
                <a:solidFill>
                  <a:srgbClr val="0078CC"/>
                </a:solidFill>
                <a:latin typeface="Arial"/>
                <a:ea typeface="Arial"/>
                <a:cs typeface="Arial"/>
                <a:sym typeface="Arial"/>
              </a:rPr>
              <a:t>async</a:t>
            </a:r>
            <a:r>
              <a:rPr b="0" i="0" lang="en-US" sz="2000" u="none" strike="noStrike">
                <a:solidFill>
                  <a:srgbClr val="000000"/>
                </a:solidFill>
                <a:latin typeface="Arial"/>
                <a:ea typeface="Arial"/>
                <a:cs typeface="Arial"/>
                <a:sym typeface="Arial"/>
              </a:rPr>
              <a:t> </a:t>
            </a:r>
            <a:r>
              <a:rPr b="0" i="0" lang="en-US" sz="2000" u="none" strike="noStrike">
                <a:solidFill>
                  <a:srgbClr val="0078CC"/>
                </a:solidFill>
                <a:latin typeface="Arial"/>
                <a:ea typeface="Arial"/>
                <a:cs typeface="Arial"/>
                <a:sym typeface="Arial"/>
              </a:rPr>
              <a:t>def</a:t>
            </a:r>
            <a:r>
              <a:rPr b="0" i="0" lang="en-US" sz="2000" u="none" strike="noStrike">
                <a:solidFill>
                  <a:srgbClr val="000000"/>
                </a:solidFill>
                <a:latin typeface="Arial"/>
                <a:ea typeface="Arial"/>
                <a:cs typeface="Arial"/>
                <a:sym typeface="Arial"/>
              </a:rPr>
              <a:t> setupMotors</a:t>
            </a:r>
            <a:r>
              <a:rPr b="0" i="0" lang="en-US" sz="2000" u="none" strike="noStrike">
                <a:solidFill>
                  <a:srgbClr val="00877B"/>
                </a:solidFill>
                <a:latin typeface="Arial"/>
                <a:ea typeface="Arial"/>
                <a:cs typeface="Arial"/>
                <a:sym typeface="Arial"/>
              </a:rPr>
              <a:t>()</a:t>
            </a:r>
            <a:r>
              <a:rPr b="0" i="0" lang="en-US" sz="20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2000" u="none" strike="noStrike">
                <a:solidFill>
                  <a:srgbClr val="000000"/>
                </a:solidFill>
                <a:latin typeface="Arial"/>
                <a:ea typeface="Arial"/>
                <a:cs typeface="Arial"/>
                <a:sym typeface="Arial"/>
              </a:rPr>
              <a:t>    motor_pair.pair</a:t>
            </a:r>
            <a:r>
              <a:rPr b="0" i="0" lang="en-US" sz="2000" u="none" strike="noStrike">
                <a:solidFill>
                  <a:srgbClr val="00877B"/>
                </a:solidFill>
                <a:latin typeface="Arial"/>
                <a:ea typeface="Arial"/>
                <a:cs typeface="Arial"/>
                <a:sym typeface="Arial"/>
              </a:rPr>
              <a:t>(</a:t>
            </a:r>
            <a:r>
              <a:rPr b="0" i="0" lang="en-US" sz="2000" u="none" strike="noStrike">
                <a:solidFill>
                  <a:srgbClr val="000000"/>
                </a:solidFill>
                <a:latin typeface="Arial"/>
                <a:ea typeface="Arial"/>
                <a:cs typeface="Arial"/>
                <a:sym typeface="Arial"/>
              </a:rPr>
              <a:t>motor_pair.PAIR_1, port.C, port.D</a:t>
            </a:r>
            <a:r>
              <a:rPr b="0" i="0" lang="en-US" sz="2000" u="none" strike="noStrike">
                <a:solidFill>
                  <a:srgbClr val="00877B"/>
                </a:solidFill>
                <a:latin typeface="Arial"/>
                <a:ea typeface="Arial"/>
                <a:cs typeface="Arial"/>
                <a:sym typeface="Arial"/>
              </a:rPr>
              <a:t>)</a:t>
            </a:r>
            <a:endParaRPr b="0" i="0" sz="20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2000" u="none" strike="noStrike">
                <a:solidFill>
                  <a:srgbClr val="000000"/>
                </a:solidFill>
                <a:latin typeface="Arial"/>
                <a:ea typeface="Arial"/>
                <a:cs typeface="Arial"/>
                <a:sym typeface="Arial"/>
              </a:rPr>
              <a:t>    motion_sensor.reset_yaw</a:t>
            </a:r>
            <a:r>
              <a:rPr b="0" i="0" lang="en-US" sz="2000" u="none" strike="noStrike">
                <a:solidFill>
                  <a:srgbClr val="00877B"/>
                </a:solidFill>
                <a:latin typeface="Arial"/>
                <a:ea typeface="Arial"/>
                <a:cs typeface="Arial"/>
                <a:sym typeface="Arial"/>
              </a:rPr>
              <a:t>(</a:t>
            </a:r>
            <a:r>
              <a:rPr b="0" i="0" lang="en-US" sz="2000" u="none" strike="noStrike">
                <a:solidFill>
                  <a:srgbClr val="FF7D00"/>
                </a:solidFill>
                <a:latin typeface="Arial"/>
                <a:ea typeface="Arial"/>
                <a:cs typeface="Arial"/>
                <a:sym typeface="Arial"/>
              </a:rPr>
              <a:t>0</a:t>
            </a:r>
            <a:r>
              <a:rPr b="0" i="0" lang="en-US" sz="2000" u="none" strike="noStrike">
                <a:solidFill>
                  <a:srgbClr val="00877B"/>
                </a:solidFill>
                <a:latin typeface="Arial"/>
                <a:ea typeface="Arial"/>
                <a:cs typeface="Arial"/>
                <a:sym typeface="Arial"/>
              </a:rPr>
              <a:t>)</a:t>
            </a:r>
            <a:endParaRPr b="0" i="0" sz="20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2000" u="none" strike="noStrike">
                <a:solidFill>
                  <a:srgbClr val="0078CC"/>
                </a:solidFill>
                <a:latin typeface="Arial"/>
                <a:ea typeface="Arial"/>
                <a:cs typeface="Arial"/>
                <a:sym typeface="Arial"/>
              </a:rPr>
              <a:t>    await</a:t>
            </a:r>
            <a:r>
              <a:rPr b="0" i="0" lang="en-US" sz="2000" u="none" strike="noStrike">
                <a:solidFill>
                  <a:srgbClr val="000000"/>
                </a:solidFill>
                <a:latin typeface="Arial"/>
                <a:ea typeface="Arial"/>
                <a:cs typeface="Arial"/>
                <a:sym typeface="Arial"/>
              </a:rPr>
              <a:t> runloop.until</a:t>
            </a:r>
            <a:r>
              <a:rPr b="0" i="0" lang="en-US" sz="2000" u="none" strike="noStrike">
                <a:solidFill>
                  <a:srgbClr val="00877B"/>
                </a:solidFill>
                <a:latin typeface="Arial"/>
                <a:ea typeface="Arial"/>
                <a:cs typeface="Arial"/>
                <a:sym typeface="Arial"/>
              </a:rPr>
              <a:t>(</a:t>
            </a:r>
            <a:r>
              <a:rPr b="0" i="0" lang="en-US" sz="2000" u="none" strike="noStrike">
                <a:solidFill>
                  <a:srgbClr val="000000"/>
                </a:solidFill>
                <a:latin typeface="Arial"/>
                <a:ea typeface="Arial"/>
                <a:cs typeface="Arial"/>
                <a:sym typeface="Arial"/>
              </a:rPr>
              <a:t>motion_sensor.stable</a:t>
            </a:r>
            <a:r>
              <a:rPr b="0" i="0" lang="en-US" sz="2000" u="none" strike="noStrike">
                <a:solidFill>
                  <a:srgbClr val="00877B"/>
                </a:solidFill>
                <a:latin typeface="Arial"/>
                <a:ea typeface="Arial"/>
                <a:cs typeface="Arial"/>
                <a:sym typeface="Arial"/>
              </a:rPr>
              <a:t>)</a:t>
            </a:r>
            <a:endParaRPr b="0" i="0" sz="2000" u="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i="0" sz="1200" u="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18"/>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1I (ADVANCED) SOLUTION PAGE 4 OF 5</a:t>
            </a:r>
            <a:endParaRPr/>
          </a:p>
        </p:txBody>
      </p:sp>
      <p:sp>
        <p:nvSpPr>
          <p:cNvPr id="462" name="Google Shape;462;p18"/>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463" name="Google Shape;463;p18"/>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64" name="Google Shape;464;p18"/>
          <p:cNvSpPr txBox="1"/>
          <p:nvPr/>
        </p:nvSpPr>
        <p:spPr>
          <a:xfrm>
            <a:off x="286691" y="4803313"/>
            <a:ext cx="8382636" cy="1477328"/>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Add a spinTurn that :</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Inputs the degrees to turn and does some error checking for range</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Sets up the motors and calculates the global variable values</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Starts the motor pair moving with correct steering</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Waits for the stop condition to be reached and then stops the motors</a:t>
            </a:r>
            <a:endParaRPr/>
          </a:p>
        </p:txBody>
      </p:sp>
      <p:sp>
        <p:nvSpPr>
          <p:cNvPr id="465" name="Google Shape;465;p18"/>
          <p:cNvSpPr txBox="1"/>
          <p:nvPr/>
        </p:nvSpPr>
        <p:spPr>
          <a:xfrm>
            <a:off x="95624" y="1045681"/>
            <a:ext cx="8952751" cy="37548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async</a:t>
            </a:r>
            <a:r>
              <a:rPr b="0" i="0" lang="en-US" sz="1400" u="none" strike="noStrike">
                <a:solidFill>
                  <a:srgbClr val="000000"/>
                </a:solidFill>
                <a:latin typeface="Arial"/>
                <a:ea typeface="Arial"/>
                <a:cs typeface="Arial"/>
                <a:sym typeface="Arial"/>
              </a:rPr>
              <a:t> </a:t>
            </a:r>
            <a:r>
              <a:rPr b="0" i="0" lang="en-US" sz="1400" u="none" strike="noStrike">
                <a:solidFill>
                  <a:srgbClr val="0078CC"/>
                </a:solidFill>
                <a:latin typeface="Arial"/>
                <a:ea typeface="Arial"/>
                <a:cs typeface="Arial"/>
                <a:sym typeface="Arial"/>
              </a:rPr>
              <a:t>def</a:t>
            </a:r>
            <a:r>
              <a:rPr b="0" i="0" lang="en-US" sz="1400" u="none" strike="noStrike">
                <a:solidFill>
                  <a:srgbClr val="000000"/>
                </a:solidFill>
                <a:latin typeface="Arial"/>
                <a:ea typeface="Arial"/>
                <a:cs typeface="Arial"/>
                <a:sym typeface="Arial"/>
              </a:rPr>
              <a:t> spinTurn</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degrees</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    if</a:t>
            </a:r>
            <a:r>
              <a:rPr b="0" i="0" lang="en-US" sz="1400" u="none" strike="noStrike">
                <a:solidFill>
                  <a:srgbClr val="000000"/>
                </a:solidFill>
                <a:latin typeface="Arial"/>
                <a:ea typeface="Arial"/>
                <a:cs typeface="Arial"/>
                <a:sym typeface="Arial"/>
              </a:rPr>
              <a:t> </a:t>
            </a:r>
            <a:r>
              <a:rPr b="0" i="0" lang="en-US" sz="1400" u="none" strike="noStrike">
                <a:solidFill>
                  <a:srgbClr val="0078CC"/>
                </a:solidFill>
                <a:latin typeface="Arial"/>
                <a:ea typeface="Arial"/>
                <a:cs typeface="Arial"/>
                <a:sym typeface="Arial"/>
              </a:rPr>
              <a:t>abs</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degrees</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 &gt; </a:t>
            </a:r>
            <a:r>
              <a:rPr b="0" i="0" lang="en-US" sz="1400" u="none" strike="noStrike">
                <a:solidFill>
                  <a:srgbClr val="FF7D00"/>
                </a:solidFill>
                <a:latin typeface="Arial"/>
                <a:ea typeface="Arial"/>
                <a:cs typeface="Arial"/>
                <a:sym typeface="Arial"/>
              </a:rPr>
              <a:t>355</a:t>
            </a:r>
            <a:r>
              <a:rPr b="0" i="0" lang="en-US" sz="14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        print</a:t>
            </a:r>
            <a:r>
              <a:rPr b="0" i="0" lang="en-US" sz="1400" u="none" strike="noStrike">
                <a:solidFill>
                  <a:srgbClr val="00877B"/>
                </a:solidFill>
                <a:latin typeface="Arial"/>
                <a:ea typeface="Arial"/>
                <a:cs typeface="Arial"/>
                <a:sym typeface="Arial"/>
              </a:rPr>
              <a:t>(</a:t>
            </a:r>
            <a:r>
              <a:rPr b="0" i="0" lang="en-US" sz="1400" u="none" strike="noStrike">
                <a:solidFill>
                  <a:srgbClr val="D8009B"/>
                </a:solidFill>
                <a:latin typeface="Arial"/>
                <a:ea typeface="Arial"/>
                <a:cs typeface="Arial"/>
                <a:sym typeface="Arial"/>
              </a:rPr>
              <a:t>"Out of range"</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        return</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    await</a:t>
            </a:r>
            <a:r>
              <a:rPr b="0" i="0" lang="en-US" sz="1400" u="none" strike="noStrike">
                <a:solidFill>
                  <a:srgbClr val="000000"/>
                </a:solidFill>
                <a:latin typeface="Arial"/>
                <a:ea typeface="Arial"/>
                <a:cs typeface="Arial"/>
                <a:sym typeface="Arial"/>
              </a:rPr>
              <a:t> setupMotors</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    global</a:t>
            </a:r>
            <a:r>
              <a:rPr b="0" i="0" lang="en-US" sz="1400" u="none" strike="noStrike">
                <a:solidFill>
                  <a:srgbClr val="000000"/>
                </a:solidFill>
                <a:latin typeface="Arial"/>
                <a:ea typeface="Arial"/>
                <a:cs typeface="Arial"/>
                <a:sym typeface="Arial"/>
              </a:rPr>
              <a:t> degrees_to_turn, stop_angle</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degrees_to_turn = degrees </a:t>
            </a:r>
            <a:r>
              <a:rPr b="0" i="0" lang="en-US" sz="1400" u="none" strike="noStrike">
                <a:solidFill>
                  <a:srgbClr val="00963E"/>
                </a:solidFill>
                <a:latin typeface="Arial"/>
                <a:ea typeface="Arial"/>
                <a:cs typeface="Arial"/>
                <a:sym typeface="Arial"/>
              </a:rPr>
              <a:t># set the global to use in the turn_done function</a:t>
            </a:r>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a:t>
            </a:r>
            <a:r>
              <a:rPr b="0" i="0" lang="en-US" sz="1400" u="none" strike="noStrike">
                <a:solidFill>
                  <a:srgbClr val="00963E"/>
                </a:solidFill>
                <a:latin typeface="Arial"/>
                <a:ea typeface="Arial"/>
                <a:cs typeface="Arial"/>
                <a:sym typeface="Arial"/>
              </a:rPr>
              <a:t># set the stop_angle global to use in the turn_done function</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    if</a:t>
            </a:r>
            <a:r>
              <a:rPr b="0" i="0" lang="en-US" sz="1400" u="none" strike="noStrike">
                <a:solidFill>
                  <a:srgbClr val="000000"/>
                </a:solidFill>
                <a:latin typeface="Arial"/>
                <a:ea typeface="Arial"/>
                <a:cs typeface="Arial"/>
                <a:sym typeface="Arial"/>
              </a:rPr>
              <a:t> </a:t>
            </a:r>
            <a:r>
              <a:rPr b="0" i="0" lang="en-US" sz="1400" u="none" strike="noStrike">
                <a:solidFill>
                  <a:srgbClr val="00877B"/>
                </a:solidFill>
                <a:latin typeface="Arial"/>
                <a:ea typeface="Arial"/>
                <a:cs typeface="Arial"/>
                <a:sym typeface="Arial"/>
              </a:rPr>
              <a:t>(</a:t>
            </a:r>
            <a:r>
              <a:rPr b="0" i="0" lang="en-US" sz="1400" u="none" strike="noStrike">
                <a:solidFill>
                  <a:srgbClr val="0078CC"/>
                </a:solidFill>
                <a:latin typeface="Arial"/>
                <a:ea typeface="Arial"/>
                <a:cs typeface="Arial"/>
                <a:sym typeface="Arial"/>
              </a:rPr>
              <a:t>abs</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degrees</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 &lt; </a:t>
            </a:r>
            <a:r>
              <a:rPr b="0" i="0" lang="en-US" sz="1400" u="none" strike="noStrike">
                <a:solidFill>
                  <a:srgbClr val="FF7D00"/>
                </a:solidFill>
                <a:latin typeface="Arial"/>
                <a:ea typeface="Arial"/>
                <a:cs typeface="Arial"/>
                <a:sym typeface="Arial"/>
              </a:rPr>
              <a:t>180</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stop_angle = </a:t>
            </a:r>
            <a:r>
              <a:rPr b="0" i="0" lang="en-US" sz="1400" u="none" strike="noStrike">
                <a:solidFill>
                  <a:srgbClr val="0078CC"/>
                </a:solidFill>
                <a:latin typeface="Arial"/>
                <a:ea typeface="Arial"/>
                <a:cs typeface="Arial"/>
                <a:sym typeface="Arial"/>
              </a:rPr>
              <a:t>abs</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degrees_to_turn</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    else</a:t>
            </a:r>
            <a:r>
              <a:rPr b="0" i="0" lang="en-US" sz="14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stop_angle = </a:t>
            </a:r>
            <a:r>
              <a:rPr b="0" i="0" lang="en-US" sz="1400" u="none" strike="noStrike">
                <a:solidFill>
                  <a:srgbClr val="00877B"/>
                </a:solidFill>
                <a:latin typeface="Arial"/>
                <a:ea typeface="Arial"/>
                <a:cs typeface="Arial"/>
                <a:sym typeface="Arial"/>
              </a:rPr>
              <a:t>(</a:t>
            </a:r>
            <a:r>
              <a:rPr b="0" i="0" lang="en-US" sz="1400" u="none" strike="noStrike">
                <a:solidFill>
                  <a:srgbClr val="FF7D00"/>
                </a:solidFill>
                <a:latin typeface="Arial"/>
                <a:ea typeface="Arial"/>
                <a:cs typeface="Arial"/>
                <a:sym typeface="Arial"/>
              </a:rPr>
              <a:t>360</a:t>
            </a:r>
            <a:r>
              <a:rPr b="0" i="0" lang="en-US" sz="1400" u="none" strike="noStrike">
                <a:solidFill>
                  <a:srgbClr val="000000"/>
                </a:solidFill>
                <a:latin typeface="Arial"/>
                <a:ea typeface="Arial"/>
                <a:cs typeface="Arial"/>
                <a:sym typeface="Arial"/>
              </a:rPr>
              <a:t> - </a:t>
            </a:r>
            <a:r>
              <a:rPr b="0" i="0" lang="en-US" sz="1400" u="none" strike="noStrike">
                <a:solidFill>
                  <a:srgbClr val="0078CC"/>
                </a:solidFill>
                <a:latin typeface="Arial"/>
                <a:ea typeface="Arial"/>
                <a:cs typeface="Arial"/>
                <a:sym typeface="Arial"/>
              </a:rPr>
              <a:t>abs</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degrees</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 </a:t>
            </a:r>
            <a:r>
              <a:rPr b="0" i="0" lang="en-US" sz="1400" u="none" strike="noStrike">
                <a:solidFill>
                  <a:srgbClr val="0078CC"/>
                </a:solidFill>
                <a:latin typeface="Arial"/>
                <a:ea typeface="Arial"/>
                <a:cs typeface="Arial"/>
                <a:sym typeface="Arial"/>
              </a:rPr>
              <a:t>if</a:t>
            </a:r>
            <a:r>
              <a:rPr b="0" i="0" lang="en-US" sz="1400" u="none" strike="noStrike">
                <a:solidFill>
                  <a:srgbClr val="000000"/>
                </a:solidFill>
                <a:latin typeface="Arial"/>
                <a:ea typeface="Arial"/>
                <a:cs typeface="Arial"/>
                <a:sym typeface="Arial"/>
              </a:rPr>
              <a:t> degrees &lt; </a:t>
            </a:r>
            <a:r>
              <a:rPr b="0" i="0" lang="en-US" sz="1400" u="none" strike="noStrike">
                <a:solidFill>
                  <a:srgbClr val="FF7D00"/>
                </a:solidFill>
                <a:latin typeface="Arial"/>
                <a:ea typeface="Arial"/>
                <a:cs typeface="Arial"/>
                <a:sym typeface="Arial"/>
              </a:rPr>
              <a:t>0</a:t>
            </a:r>
            <a:r>
              <a:rPr b="0" i="0" lang="en-US" sz="1400" u="none" strike="noStrike">
                <a:solidFill>
                  <a:srgbClr val="000000"/>
                </a:solidFill>
                <a:latin typeface="Arial"/>
                <a:ea typeface="Arial"/>
                <a:cs typeface="Arial"/>
                <a:sym typeface="Arial"/>
              </a:rPr>
              <a:t> </a:t>
            </a:r>
            <a:r>
              <a:rPr b="0" i="0" lang="en-US" sz="1400" u="none" strike="noStrike">
                <a:solidFill>
                  <a:srgbClr val="0078CC"/>
                </a:solidFill>
                <a:latin typeface="Arial"/>
                <a:ea typeface="Arial"/>
                <a:cs typeface="Arial"/>
                <a:sym typeface="Arial"/>
              </a:rPr>
              <a:t>else</a:t>
            </a:r>
            <a:r>
              <a:rPr b="0" i="0" lang="en-US" sz="1400" u="none" strike="noStrike">
                <a:solidFill>
                  <a:srgbClr val="000000"/>
                </a:solidFill>
                <a:latin typeface="Arial"/>
                <a:ea typeface="Arial"/>
                <a:cs typeface="Arial"/>
                <a:sym typeface="Arial"/>
              </a:rPr>
              <a:t> </a:t>
            </a:r>
            <a:r>
              <a:rPr b="0" i="0" lang="en-US" sz="1400" u="none" strike="noStrike">
                <a:solidFill>
                  <a:srgbClr val="00877B"/>
                </a:solidFill>
                <a:latin typeface="Arial"/>
                <a:ea typeface="Arial"/>
                <a:cs typeface="Arial"/>
                <a:sym typeface="Arial"/>
              </a:rPr>
              <a:t>(</a:t>
            </a:r>
            <a:r>
              <a:rPr b="0" i="0" lang="en-US" sz="1400" u="none" strike="noStrike">
                <a:solidFill>
                  <a:srgbClr val="0078CC"/>
                </a:solidFill>
                <a:latin typeface="Arial"/>
                <a:ea typeface="Arial"/>
                <a:cs typeface="Arial"/>
                <a:sym typeface="Arial"/>
              </a:rPr>
              <a:t>abs</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degrees</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 - </a:t>
            </a:r>
            <a:r>
              <a:rPr b="0" i="0" lang="en-US" sz="1400" u="none" strike="noStrike">
                <a:solidFill>
                  <a:srgbClr val="FF7D00"/>
                </a:solidFill>
                <a:latin typeface="Arial"/>
                <a:ea typeface="Arial"/>
                <a:cs typeface="Arial"/>
                <a:sym typeface="Arial"/>
              </a:rPr>
              <a:t>360</a:t>
            </a:r>
            <a:r>
              <a:rPr b="0" i="0" lang="en-US" sz="1400" u="none" strike="noStrike">
                <a:solidFill>
                  <a:srgbClr val="00877B"/>
                </a:solidFill>
                <a:latin typeface="Arial"/>
                <a:ea typeface="Arial"/>
                <a:cs typeface="Arial"/>
                <a:sym typeface="Arial"/>
              </a:rPr>
              <a:t>)</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    </a:t>
            </a:r>
            <a:r>
              <a:rPr b="0" i="0" lang="en-US" sz="1400" u="none" strike="noStrike">
                <a:solidFill>
                  <a:srgbClr val="00963E"/>
                </a:solidFill>
                <a:latin typeface="Arial"/>
                <a:ea typeface="Arial"/>
                <a:cs typeface="Arial"/>
                <a:sym typeface="Arial"/>
              </a:rPr>
              <a:t># set the steering laue based on turn direction</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steering_val = </a:t>
            </a:r>
            <a:r>
              <a:rPr b="0" i="0" lang="en-US" sz="1400" u="none" strike="noStrike">
                <a:solidFill>
                  <a:srgbClr val="FF7D00"/>
                </a:solidFill>
                <a:latin typeface="Arial"/>
                <a:ea typeface="Arial"/>
                <a:cs typeface="Arial"/>
                <a:sym typeface="Arial"/>
              </a:rPr>
              <a:t>100</a:t>
            </a:r>
            <a:r>
              <a:rPr b="0" i="0" lang="en-US" sz="1400" u="none" strike="noStrike">
                <a:solidFill>
                  <a:srgbClr val="000000"/>
                </a:solidFill>
                <a:latin typeface="Arial"/>
                <a:ea typeface="Arial"/>
                <a:cs typeface="Arial"/>
                <a:sym typeface="Arial"/>
              </a:rPr>
              <a:t> </a:t>
            </a:r>
            <a:r>
              <a:rPr b="0" i="0" lang="en-US" sz="1400" u="none" strike="noStrike">
                <a:solidFill>
                  <a:srgbClr val="0078CC"/>
                </a:solidFill>
                <a:latin typeface="Arial"/>
                <a:ea typeface="Arial"/>
                <a:cs typeface="Arial"/>
                <a:sym typeface="Arial"/>
              </a:rPr>
              <a:t>if</a:t>
            </a:r>
            <a:r>
              <a:rPr b="0" i="0" lang="en-US" sz="1400" u="none" strike="noStrike">
                <a:solidFill>
                  <a:srgbClr val="000000"/>
                </a:solidFill>
                <a:latin typeface="Arial"/>
                <a:ea typeface="Arial"/>
                <a:cs typeface="Arial"/>
                <a:sym typeface="Arial"/>
              </a:rPr>
              <a:t> degrees &gt;= </a:t>
            </a:r>
            <a:r>
              <a:rPr b="0" i="0" lang="en-US" sz="1400" u="none" strike="noStrike">
                <a:solidFill>
                  <a:srgbClr val="FF7D00"/>
                </a:solidFill>
                <a:latin typeface="Arial"/>
                <a:ea typeface="Arial"/>
                <a:cs typeface="Arial"/>
                <a:sym typeface="Arial"/>
              </a:rPr>
              <a:t>0</a:t>
            </a:r>
            <a:r>
              <a:rPr b="0" i="0" lang="en-US" sz="1400" u="none" strike="noStrike">
                <a:solidFill>
                  <a:srgbClr val="000000"/>
                </a:solidFill>
                <a:latin typeface="Arial"/>
                <a:ea typeface="Arial"/>
                <a:cs typeface="Arial"/>
                <a:sym typeface="Arial"/>
              </a:rPr>
              <a:t> </a:t>
            </a:r>
            <a:r>
              <a:rPr b="0" i="0" lang="en-US" sz="1400" u="none" strike="noStrike">
                <a:solidFill>
                  <a:srgbClr val="0078CC"/>
                </a:solidFill>
                <a:latin typeface="Arial"/>
                <a:ea typeface="Arial"/>
                <a:cs typeface="Arial"/>
                <a:sym typeface="Arial"/>
              </a:rPr>
              <a:t>else</a:t>
            </a:r>
            <a:r>
              <a:rPr b="0" i="0" lang="en-US" sz="1400" u="none" strike="noStrike">
                <a:solidFill>
                  <a:srgbClr val="000000"/>
                </a:solidFill>
                <a:latin typeface="Arial"/>
                <a:ea typeface="Arial"/>
                <a:cs typeface="Arial"/>
                <a:sym typeface="Arial"/>
              </a:rPr>
              <a:t> </a:t>
            </a:r>
            <a:r>
              <a:rPr b="0" i="0" lang="en-US" sz="1400" u="none" strike="noStrike">
                <a:solidFill>
                  <a:srgbClr val="FF7D00"/>
                </a:solidFill>
                <a:latin typeface="Arial"/>
                <a:ea typeface="Arial"/>
                <a:cs typeface="Arial"/>
                <a:sym typeface="Arial"/>
              </a:rPr>
              <a:t>-100</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motor_pair.move</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motor_pair.PAIR_1, steering_val, velocity=</a:t>
            </a:r>
            <a:r>
              <a:rPr b="0" i="0" lang="en-US" sz="1400" u="none" strike="noStrike">
                <a:solidFill>
                  <a:srgbClr val="FF7D00"/>
                </a:solidFill>
                <a:latin typeface="Arial"/>
                <a:ea typeface="Arial"/>
                <a:cs typeface="Arial"/>
                <a:sym typeface="Arial"/>
              </a:rPr>
              <a:t>200</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    await</a:t>
            </a:r>
            <a:r>
              <a:rPr b="0" i="0" lang="en-US" sz="1400" u="none" strike="noStrike">
                <a:solidFill>
                  <a:srgbClr val="000000"/>
                </a:solidFill>
                <a:latin typeface="Arial"/>
                <a:ea typeface="Arial"/>
                <a:cs typeface="Arial"/>
                <a:sym typeface="Arial"/>
              </a:rPr>
              <a:t> runloop.until</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turn_done</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motor_pair.stop</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motor_pair.PAIR_1</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9"/>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1I (ADVANCED) SOLUTION PAGE 5 OF 5</a:t>
            </a:r>
            <a:endParaRPr/>
          </a:p>
        </p:txBody>
      </p:sp>
      <p:sp>
        <p:nvSpPr>
          <p:cNvPr id="471" name="Google Shape;471;p19"/>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472" name="Google Shape;472;p19"/>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73" name="Google Shape;473;p19"/>
          <p:cNvSpPr txBox="1"/>
          <p:nvPr/>
        </p:nvSpPr>
        <p:spPr>
          <a:xfrm>
            <a:off x="238970" y="3062996"/>
            <a:ext cx="8382636" cy="2862322"/>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Put it all together:</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Main function calls spin turn with desired degrees (-355 to 355), waits for completion and exits</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Runloop runs the main function</a:t>
            </a:r>
            <a:endParaRPr/>
          </a:p>
          <a:p>
            <a:pPr indent="-228600" lvl="0" marL="342900" marR="0" rtl="0" algn="l">
              <a:spcBef>
                <a:spcPts val="0"/>
              </a:spcBef>
              <a:spcAft>
                <a:spcPts val="0"/>
              </a:spcAft>
              <a:buClr>
                <a:schemeClr val="dk1"/>
              </a:buClr>
              <a:buSzPts val="1800"/>
              <a:buFont typeface="Gill Sans"/>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You can extend these concepts to write a pivot function that can pivot the robot -355 to 355. These are good functions to add to a library.</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Note that yaw readings are not accurate at fast speeds. Slower turns give better results. If you need to, you can adjust the turn angle up if it is stopping too soon.</a:t>
            </a:r>
            <a:endParaRPr/>
          </a:p>
        </p:txBody>
      </p:sp>
      <p:sp>
        <p:nvSpPr>
          <p:cNvPr id="474" name="Google Shape;474;p19"/>
          <p:cNvSpPr txBox="1"/>
          <p:nvPr/>
        </p:nvSpPr>
        <p:spPr>
          <a:xfrm>
            <a:off x="191248" y="1251466"/>
            <a:ext cx="8730875"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strike="noStrike">
                <a:solidFill>
                  <a:srgbClr val="0078CC"/>
                </a:solidFill>
                <a:latin typeface="Arial"/>
                <a:ea typeface="Arial"/>
                <a:cs typeface="Arial"/>
                <a:sym typeface="Arial"/>
              </a:rPr>
              <a:t>async</a:t>
            </a:r>
            <a:r>
              <a:rPr b="0" i="0" lang="en-US" sz="1600" u="none" strike="noStrike">
                <a:solidFill>
                  <a:srgbClr val="000000"/>
                </a:solidFill>
                <a:latin typeface="Arial"/>
                <a:ea typeface="Arial"/>
                <a:cs typeface="Arial"/>
                <a:sym typeface="Arial"/>
              </a:rPr>
              <a:t> </a:t>
            </a:r>
            <a:r>
              <a:rPr b="0" i="0" lang="en-US" sz="1600" u="none" strike="noStrike">
                <a:solidFill>
                  <a:srgbClr val="0078CC"/>
                </a:solidFill>
                <a:latin typeface="Arial"/>
                <a:ea typeface="Arial"/>
                <a:cs typeface="Arial"/>
                <a:sym typeface="Arial"/>
              </a:rPr>
              <a:t>def</a:t>
            </a:r>
            <a:r>
              <a:rPr b="0" i="0" lang="en-US" sz="1600" u="none" strike="noStrike">
                <a:solidFill>
                  <a:srgbClr val="000000"/>
                </a:solidFill>
                <a:latin typeface="Arial"/>
                <a:ea typeface="Arial"/>
                <a:cs typeface="Arial"/>
                <a:sym typeface="Arial"/>
              </a:rPr>
              <a:t> main</a:t>
            </a:r>
            <a:r>
              <a:rPr b="0" i="0" lang="en-US" sz="1600" u="none" strike="noStrike">
                <a:solidFill>
                  <a:srgbClr val="00877B"/>
                </a:solidFill>
                <a:latin typeface="Arial"/>
                <a:ea typeface="Arial"/>
                <a:cs typeface="Arial"/>
                <a:sym typeface="Arial"/>
              </a:rPr>
              <a:t>()</a:t>
            </a:r>
            <a:r>
              <a:rPr b="0" i="0" lang="en-US" sz="16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600" u="none" strike="noStrike">
                <a:solidFill>
                  <a:srgbClr val="0078CC"/>
                </a:solidFill>
                <a:latin typeface="Arial"/>
                <a:ea typeface="Arial"/>
                <a:cs typeface="Arial"/>
                <a:sym typeface="Arial"/>
              </a:rPr>
              <a:t>    await</a:t>
            </a:r>
            <a:r>
              <a:rPr b="0" i="0" lang="en-US" sz="1600" u="none" strike="noStrike">
                <a:solidFill>
                  <a:srgbClr val="000000"/>
                </a:solidFill>
                <a:latin typeface="Arial"/>
                <a:ea typeface="Arial"/>
                <a:cs typeface="Arial"/>
                <a:sym typeface="Arial"/>
              </a:rPr>
              <a:t> spinTurn</a:t>
            </a:r>
            <a:r>
              <a:rPr b="0" i="0" lang="en-US" sz="1600" u="none" strike="noStrike">
                <a:solidFill>
                  <a:srgbClr val="00877B"/>
                </a:solidFill>
                <a:latin typeface="Arial"/>
                <a:ea typeface="Arial"/>
                <a:cs typeface="Arial"/>
                <a:sym typeface="Arial"/>
              </a:rPr>
              <a:t>(</a:t>
            </a:r>
            <a:r>
              <a:rPr b="0" i="0" lang="en-US" sz="1600" u="none" strike="noStrike">
                <a:solidFill>
                  <a:srgbClr val="FF7D00"/>
                </a:solidFill>
                <a:latin typeface="Arial"/>
                <a:ea typeface="Arial"/>
                <a:cs typeface="Arial"/>
                <a:sym typeface="Arial"/>
              </a:rPr>
              <a:t>270</a:t>
            </a:r>
            <a:r>
              <a:rPr b="0" i="0" lang="en-US" sz="1600" u="none" strike="noStrike">
                <a:solidFill>
                  <a:srgbClr val="00877B"/>
                </a:solidFill>
                <a:latin typeface="Arial"/>
                <a:ea typeface="Arial"/>
                <a:cs typeface="Arial"/>
                <a:sym typeface="Arial"/>
              </a:rPr>
              <a:t>)</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    sys.exit</a:t>
            </a:r>
            <a:r>
              <a:rPr b="0" i="0" lang="en-US" sz="1600" u="none" strike="noStrike">
                <a:solidFill>
                  <a:srgbClr val="00877B"/>
                </a:solidFill>
                <a:latin typeface="Arial"/>
                <a:ea typeface="Arial"/>
                <a:cs typeface="Arial"/>
                <a:sym typeface="Arial"/>
              </a:rPr>
              <a:t>(</a:t>
            </a:r>
            <a:r>
              <a:rPr b="0" i="0" lang="en-US" sz="1600" u="none" strike="noStrike">
                <a:solidFill>
                  <a:srgbClr val="D8009B"/>
                </a:solidFill>
                <a:latin typeface="Arial"/>
                <a:ea typeface="Arial"/>
                <a:cs typeface="Arial"/>
                <a:sym typeface="Arial"/>
              </a:rPr>
              <a:t>"Done"</a:t>
            </a:r>
            <a:r>
              <a:rPr b="0" i="0" lang="en-US" sz="1600" u="none" strike="noStrike">
                <a:solidFill>
                  <a:srgbClr val="00877B"/>
                </a:solidFill>
                <a:latin typeface="Arial"/>
                <a:ea typeface="Arial"/>
                <a:cs typeface="Arial"/>
                <a:sym typeface="Arial"/>
              </a:rPr>
              <a:t>)</a:t>
            </a:r>
            <a:endParaRPr/>
          </a:p>
          <a:p>
            <a:pPr indent="0" lvl="0" marL="0" marR="0" rtl="0" algn="l">
              <a:spcBef>
                <a:spcPts val="0"/>
              </a:spcBef>
              <a:spcAft>
                <a:spcPts val="0"/>
              </a:spcAft>
              <a:buNone/>
            </a:pPr>
            <a:r>
              <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runloop.run</a:t>
            </a:r>
            <a:r>
              <a:rPr b="0" i="0" lang="en-US" sz="1600" u="none" strike="noStrike">
                <a:solidFill>
                  <a:srgbClr val="00877B"/>
                </a:solidFill>
                <a:latin typeface="Arial"/>
                <a:ea typeface="Arial"/>
                <a:cs typeface="Arial"/>
                <a:sym typeface="Arial"/>
              </a:rPr>
              <a:t>(</a:t>
            </a:r>
            <a:r>
              <a:rPr b="0" i="0" lang="en-US" sz="1600" u="none" strike="noStrike">
                <a:solidFill>
                  <a:srgbClr val="000000"/>
                </a:solidFill>
                <a:latin typeface="Arial"/>
                <a:ea typeface="Arial"/>
                <a:cs typeface="Arial"/>
                <a:sym typeface="Arial"/>
              </a:rPr>
              <a:t>main</a:t>
            </a:r>
            <a:r>
              <a:rPr b="0" i="0" lang="en-US" sz="1600" u="none" strike="noStrike">
                <a:solidFill>
                  <a:srgbClr val="00877B"/>
                </a:solidFill>
                <a:latin typeface="Arial"/>
                <a:ea typeface="Arial"/>
                <a:cs typeface="Arial"/>
                <a:sym typeface="Arial"/>
              </a:rPr>
              <a:t>())</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i="0" sz="1200" u="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LESSON OBJECTIVES</a:t>
            </a:r>
            <a:endParaRPr/>
          </a:p>
        </p:txBody>
      </p:sp>
      <p:sp>
        <p:nvSpPr>
          <p:cNvPr id="155" name="Google Shape;155;p2"/>
          <p:cNvSpPr txBox="1"/>
          <p:nvPr>
            <p:ph idx="1" type="body"/>
          </p:nvPr>
        </p:nvSpPr>
        <p:spPr>
          <a:xfrm>
            <a:off x="155088" y="1140007"/>
            <a:ext cx="8831580" cy="2409220"/>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Learn how to turn using the built-in motion sensor (gyro)</a:t>
            </a:r>
            <a:endParaRPr/>
          </a:p>
          <a:p>
            <a:pPr indent="0" lvl="0" marL="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sp>
        <p:nvSpPr>
          <p:cNvPr id="156" name="Google Shape;156;p2"/>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157" name="Google Shape;157;p2"/>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0"/>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TURNING CHALLENGES</a:t>
            </a:r>
            <a:endParaRPr/>
          </a:p>
        </p:txBody>
      </p:sp>
      <p:sp>
        <p:nvSpPr>
          <p:cNvPr id="480" name="Google Shape;480;p20"/>
          <p:cNvSpPr txBox="1"/>
          <p:nvPr>
            <p:ph idx="1" type="body"/>
          </p:nvPr>
        </p:nvSpPr>
        <p:spPr>
          <a:xfrm>
            <a:off x="4602429" y="1260699"/>
            <a:ext cx="4100245" cy="43735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56"/>
              <a:buNone/>
            </a:pPr>
            <a:r>
              <a:rPr b="1" lang="en-US">
                <a:solidFill>
                  <a:srgbClr val="00B050"/>
                </a:solidFill>
              </a:rPr>
              <a:t>Challenge 2</a:t>
            </a:r>
            <a:endParaRPr/>
          </a:p>
          <a:p>
            <a:pPr indent="-342900" lvl="0" marL="342900" rtl="0" algn="l">
              <a:spcBef>
                <a:spcPts val="960"/>
              </a:spcBef>
              <a:spcAft>
                <a:spcPts val="0"/>
              </a:spcAft>
              <a:buSzPts val="1656"/>
              <a:buFont typeface="Arial"/>
              <a:buChar char="•"/>
            </a:pPr>
            <a:r>
              <a:rPr b="0" lang="en-US"/>
              <a:t>Your robot baseball player must run to second base, </a:t>
            </a:r>
            <a:r>
              <a:rPr b="0" lang="en-US">
                <a:solidFill>
                  <a:srgbClr val="FF0000"/>
                </a:solidFill>
              </a:rPr>
              <a:t>turn around</a:t>
            </a:r>
            <a:r>
              <a:rPr b="0" lang="en-US"/>
              <a:t> and come back to first.</a:t>
            </a:r>
            <a:endParaRPr/>
          </a:p>
          <a:p>
            <a:pPr indent="-342900" lvl="0" marL="342900" rtl="0" algn="l">
              <a:spcBef>
                <a:spcPts val="960"/>
              </a:spcBef>
              <a:spcAft>
                <a:spcPts val="0"/>
              </a:spcAft>
              <a:buSzPts val="1656"/>
              <a:buFont typeface="Arial"/>
              <a:buChar char="•"/>
            </a:pPr>
            <a:r>
              <a:rPr b="0" lang="en-US"/>
              <a:t>Go straight. Turn 180 degrees and return to the same spot.</a:t>
            </a:r>
            <a:endParaRPr/>
          </a:p>
        </p:txBody>
      </p:sp>
      <p:sp>
        <p:nvSpPr>
          <p:cNvPr id="481" name="Google Shape;481;p20"/>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482" name="Google Shape;482;p20"/>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pSp>
        <p:nvGrpSpPr>
          <p:cNvPr id="483" name="Google Shape;483;p20"/>
          <p:cNvGrpSpPr/>
          <p:nvPr/>
        </p:nvGrpSpPr>
        <p:grpSpPr>
          <a:xfrm>
            <a:off x="1316717" y="3782152"/>
            <a:ext cx="1905750" cy="2348668"/>
            <a:chOff x="741879" y="3987992"/>
            <a:chExt cx="1905750" cy="2348668"/>
          </a:xfrm>
        </p:grpSpPr>
        <p:sp>
          <p:nvSpPr>
            <p:cNvPr id="484" name="Google Shape;484;p20"/>
            <p:cNvSpPr/>
            <p:nvPr/>
          </p:nvSpPr>
          <p:spPr>
            <a:xfrm rot="-3530658">
              <a:off x="1115964" y="4336499"/>
              <a:ext cx="1023290" cy="990305"/>
            </a:xfrm>
            <a:prstGeom prst="rect">
              <a:avLst/>
            </a:prstGeom>
            <a:solidFill>
              <a:srgbClr val="92D050"/>
            </a:solidFill>
            <a:ln cap="rnd" cmpd="sng" w="22225">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485" name="Google Shape;485;p20"/>
            <p:cNvGrpSpPr/>
            <p:nvPr/>
          </p:nvGrpSpPr>
          <p:grpSpPr>
            <a:xfrm rot="-3307589">
              <a:off x="1803828" y="5354209"/>
              <a:ext cx="578889" cy="947961"/>
              <a:chOff x="6517598" y="955857"/>
              <a:chExt cx="1202328" cy="2007101"/>
            </a:xfrm>
          </p:grpSpPr>
          <p:grpSp>
            <p:nvGrpSpPr>
              <p:cNvPr id="486" name="Google Shape;486;p20"/>
              <p:cNvGrpSpPr/>
              <p:nvPr/>
            </p:nvGrpSpPr>
            <p:grpSpPr>
              <a:xfrm rot="5400000">
                <a:off x="6529015" y="1512901"/>
                <a:ext cx="1141996" cy="1164830"/>
                <a:chOff x="6310708" y="2215660"/>
                <a:chExt cx="809489" cy="898563"/>
              </a:xfrm>
            </p:grpSpPr>
            <p:sp>
              <p:nvSpPr>
                <p:cNvPr id="487" name="Google Shape;487;p20"/>
                <p:cNvSpPr/>
                <p:nvPr/>
              </p:nvSpPr>
              <p:spPr>
                <a:xfrm>
                  <a:off x="6466603" y="2215660"/>
                  <a:ext cx="519438" cy="898563"/>
                </a:xfrm>
                <a:prstGeom prst="roundRect">
                  <a:avLst>
                    <a:gd fmla="val 16667" name="adj"/>
                  </a:avLst>
                </a:prstGeom>
                <a:solidFill>
                  <a:srgbClr val="9F9F9F"/>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88" name="Google Shape;488;p20"/>
                <p:cNvSpPr/>
                <p:nvPr/>
              </p:nvSpPr>
              <p:spPr>
                <a:xfrm>
                  <a:off x="6979076" y="2525434"/>
                  <a:ext cx="141121" cy="295036"/>
                </a:xfrm>
                <a:prstGeom prst="roundRect">
                  <a:avLst>
                    <a:gd fmla="val 16667" name="adj"/>
                  </a:avLst>
                </a:prstGeom>
                <a:gradFill>
                  <a:gsLst>
                    <a:gs pos="0">
                      <a:srgbClr val="5D5D5D"/>
                    </a:gs>
                    <a:gs pos="84000">
                      <a:srgbClr val="404040"/>
                    </a:gs>
                    <a:gs pos="100000">
                      <a:srgbClr val="404040"/>
                    </a:gs>
                  </a:gsLst>
                  <a:lin ang="5400000" scaled="0"/>
                </a:gra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89" name="Google Shape;489;p20"/>
                <p:cNvSpPr/>
                <p:nvPr/>
              </p:nvSpPr>
              <p:spPr>
                <a:xfrm>
                  <a:off x="6310708" y="2525434"/>
                  <a:ext cx="141121" cy="295036"/>
                </a:xfrm>
                <a:prstGeom prst="roundRect">
                  <a:avLst>
                    <a:gd fmla="val 16667" name="adj"/>
                  </a:avLst>
                </a:prstGeom>
                <a:gradFill>
                  <a:gsLst>
                    <a:gs pos="0">
                      <a:srgbClr val="5D5D5D"/>
                    </a:gs>
                    <a:gs pos="84000">
                      <a:srgbClr val="404040"/>
                    </a:gs>
                    <a:gs pos="100000">
                      <a:srgbClr val="404040"/>
                    </a:gs>
                  </a:gsLst>
                  <a:lin ang="5400000" scaled="0"/>
                </a:gra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90" name="Google Shape;490;p20"/>
                <p:cNvSpPr/>
                <p:nvPr/>
              </p:nvSpPr>
              <p:spPr>
                <a:xfrm>
                  <a:off x="6637985" y="2937432"/>
                  <a:ext cx="179400" cy="166200"/>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91" name="Google Shape;491;p20"/>
              <p:cNvSpPr txBox="1"/>
              <p:nvPr/>
            </p:nvSpPr>
            <p:spPr>
              <a:xfrm>
                <a:off x="7254326" y="955857"/>
                <a:ext cx="465600" cy="78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492" name="Google Shape;492;p20"/>
              <p:cNvSpPr txBox="1"/>
              <p:nvPr/>
            </p:nvSpPr>
            <p:spPr>
              <a:xfrm>
                <a:off x="7240592" y="2180858"/>
                <a:ext cx="465600" cy="78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a:p>
            </p:txBody>
          </p:sp>
        </p:grpSp>
        <p:cxnSp>
          <p:nvCxnSpPr>
            <p:cNvPr id="493" name="Google Shape;493;p20"/>
            <p:cNvCxnSpPr/>
            <p:nvPr/>
          </p:nvCxnSpPr>
          <p:spPr>
            <a:xfrm flipH="1">
              <a:off x="741879" y="3987992"/>
              <a:ext cx="559788" cy="915120"/>
            </a:xfrm>
            <a:prstGeom prst="straightConnector1">
              <a:avLst/>
            </a:prstGeom>
            <a:noFill/>
            <a:ln cap="rnd" cmpd="sng" w="12700">
              <a:solidFill>
                <a:srgbClr val="C6C6C6"/>
              </a:solidFill>
              <a:prstDash val="solid"/>
              <a:round/>
              <a:headEnd len="sm" w="sm" type="none"/>
              <a:tailEnd len="med" w="med" type="triangle"/>
            </a:ln>
          </p:spPr>
        </p:cxnSp>
        <p:cxnSp>
          <p:nvCxnSpPr>
            <p:cNvPr id="494" name="Google Shape;494;p20"/>
            <p:cNvCxnSpPr/>
            <p:nvPr/>
          </p:nvCxnSpPr>
          <p:spPr>
            <a:xfrm rot="10800000">
              <a:off x="1579322" y="4004057"/>
              <a:ext cx="805571" cy="468935"/>
            </a:xfrm>
            <a:prstGeom prst="straightConnector1">
              <a:avLst/>
            </a:prstGeom>
            <a:noFill/>
            <a:ln cap="rnd" cmpd="sng" w="12700">
              <a:solidFill>
                <a:srgbClr val="C6C6C6"/>
              </a:solidFill>
              <a:prstDash val="solid"/>
              <a:round/>
              <a:headEnd len="sm" w="sm" type="none"/>
              <a:tailEnd len="med" w="med" type="triangle"/>
            </a:ln>
          </p:spPr>
        </p:cxnSp>
        <p:cxnSp>
          <p:nvCxnSpPr>
            <p:cNvPr id="495" name="Google Shape;495;p20"/>
            <p:cNvCxnSpPr/>
            <p:nvPr/>
          </p:nvCxnSpPr>
          <p:spPr>
            <a:xfrm flipH="1" rot="10800000">
              <a:off x="1942058" y="4736697"/>
              <a:ext cx="506715" cy="855266"/>
            </a:xfrm>
            <a:prstGeom prst="straightConnector1">
              <a:avLst/>
            </a:prstGeom>
            <a:noFill/>
            <a:ln cap="rnd" cmpd="sng" w="12700">
              <a:solidFill>
                <a:srgbClr val="C6C6C6"/>
              </a:solidFill>
              <a:prstDash val="solid"/>
              <a:round/>
              <a:headEnd len="sm" w="sm" type="none"/>
              <a:tailEnd len="med" w="med" type="triangle"/>
            </a:ln>
          </p:spPr>
        </p:cxnSp>
        <p:cxnSp>
          <p:nvCxnSpPr>
            <p:cNvPr id="496" name="Google Shape;496;p20"/>
            <p:cNvCxnSpPr/>
            <p:nvPr/>
          </p:nvCxnSpPr>
          <p:spPr>
            <a:xfrm>
              <a:off x="751521" y="5156883"/>
              <a:ext cx="952935" cy="525894"/>
            </a:xfrm>
            <a:prstGeom prst="straightConnector1">
              <a:avLst/>
            </a:prstGeom>
            <a:noFill/>
            <a:ln cap="rnd" cmpd="sng" w="12700">
              <a:solidFill>
                <a:srgbClr val="C6C6C6"/>
              </a:solidFill>
              <a:prstDash val="solid"/>
              <a:round/>
              <a:headEnd len="sm" w="sm" type="none"/>
              <a:tailEnd len="med" w="med" type="triangle"/>
            </a:ln>
          </p:spPr>
        </p:cxnSp>
      </p:grpSp>
      <p:sp>
        <p:nvSpPr>
          <p:cNvPr id="497" name="Google Shape;497;p20"/>
          <p:cNvSpPr txBox="1"/>
          <p:nvPr/>
        </p:nvSpPr>
        <p:spPr>
          <a:xfrm>
            <a:off x="282526" y="1353059"/>
            <a:ext cx="4100245" cy="2176955"/>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ctr">
              <a:spcBef>
                <a:spcPts val="0"/>
              </a:spcBef>
              <a:spcAft>
                <a:spcPts val="0"/>
              </a:spcAft>
              <a:buClr>
                <a:srgbClr val="00B050"/>
              </a:buClr>
              <a:buSzPct val="100000"/>
              <a:buFont typeface="Arial"/>
              <a:buNone/>
            </a:pPr>
            <a:r>
              <a:rPr b="1" lang="en-US" sz="2000" u="sng">
                <a:solidFill>
                  <a:srgbClr val="00B050"/>
                </a:solidFill>
                <a:latin typeface="Gill Sans"/>
                <a:ea typeface="Gill Sans"/>
                <a:cs typeface="Gill Sans"/>
                <a:sym typeface="Gill Sans"/>
              </a:rPr>
              <a:t>Challenge 1</a:t>
            </a:r>
            <a:endParaRPr/>
          </a:p>
          <a:p>
            <a:pPr indent="-342900" lvl="0" marL="342900" marR="0" rtl="0" algn="l">
              <a:spcBef>
                <a:spcPts val="970"/>
              </a:spcBef>
              <a:spcAft>
                <a:spcPts val="0"/>
              </a:spcAft>
              <a:buClr>
                <a:schemeClr val="dk1"/>
              </a:buClr>
              <a:buSzPct val="100000"/>
              <a:buFont typeface="Arial"/>
              <a:buChar char="•"/>
            </a:pPr>
            <a:r>
              <a:rPr b="0" lang="en-US" sz="2000">
                <a:solidFill>
                  <a:schemeClr val="dk1"/>
                </a:solidFill>
                <a:latin typeface="Gill Sans"/>
                <a:ea typeface="Gill Sans"/>
                <a:cs typeface="Gill Sans"/>
                <a:sym typeface="Gill Sans"/>
              </a:rPr>
              <a:t>Your robot is a baseball player who has to run to all the bases and go back to home plate.</a:t>
            </a:r>
            <a:endParaRPr/>
          </a:p>
          <a:p>
            <a:pPr indent="-342900" lvl="0" marL="342900" marR="0" rtl="0" algn="l">
              <a:spcBef>
                <a:spcPts val="970"/>
              </a:spcBef>
              <a:spcAft>
                <a:spcPts val="0"/>
              </a:spcAft>
              <a:buClr>
                <a:schemeClr val="dk1"/>
              </a:buClr>
              <a:buSzPct val="100000"/>
              <a:buFont typeface="Arial"/>
              <a:buChar char="•"/>
            </a:pPr>
            <a:r>
              <a:rPr b="0" lang="en-US" sz="2000">
                <a:solidFill>
                  <a:schemeClr val="dk1"/>
                </a:solidFill>
                <a:latin typeface="Gill Sans"/>
                <a:ea typeface="Gill Sans"/>
                <a:cs typeface="Gill Sans"/>
                <a:sym typeface="Gill Sans"/>
              </a:rPr>
              <a:t>Can you program your robot to move forward and then turn left?</a:t>
            </a:r>
            <a:endParaRPr/>
          </a:p>
          <a:p>
            <a:pPr indent="-342900" lvl="0" marL="342900" marR="0" rtl="0" algn="l">
              <a:spcBef>
                <a:spcPts val="970"/>
              </a:spcBef>
              <a:spcAft>
                <a:spcPts val="0"/>
              </a:spcAft>
              <a:buClr>
                <a:schemeClr val="dk1"/>
              </a:buClr>
              <a:buSzPct val="100000"/>
              <a:buFont typeface="Arial"/>
              <a:buChar char="•"/>
            </a:pPr>
            <a:r>
              <a:rPr b="0" lang="en-US" sz="2000">
                <a:solidFill>
                  <a:schemeClr val="dk1"/>
                </a:solidFill>
                <a:latin typeface="Gill Sans"/>
                <a:ea typeface="Gill Sans"/>
                <a:cs typeface="Gill Sans"/>
                <a:sym typeface="Gill Sans"/>
              </a:rPr>
              <a:t>Use a square box or tape</a:t>
            </a:r>
            <a:endParaRPr/>
          </a:p>
        </p:txBody>
      </p:sp>
      <p:cxnSp>
        <p:nvCxnSpPr>
          <p:cNvPr id="498" name="Google Shape;498;p20"/>
          <p:cNvCxnSpPr/>
          <p:nvPr/>
        </p:nvCxnSpPr>
        <p:spPr>
          <a:xfrm flipH="1" rot="10800000">
            <a:off x="4285673" y="1321379"/>
            <a:ext cx="9236" cy="4476339"/>
          </a:xfrm>
          <a:prstGeom prst="straightConnector1">
            <a:avLst/>
          </a:prstGeom>
          <a:noFill/>
          <a:ln cap="flat" cmpd="sng" w="76200">
            <a:solidFill>
              <a:srgbClr val="C6C6C6"/>
            </a:solidFill>
            <a:prstDash val="solid"/>
            <a:round/>
            <a:headEnd len="sm" w="sm" type="none"/>
            <a:tailEnd len="sm" w="sm" type="none"/>
          </a:ln>
        </p:spPr>
      </p:cxnSp>
      <p:grpSp>
        <p:nvGrpSpPr>
          <p:cNvPr id="499" name="Google Shape;499;p20"/>
          <p:cNvGrpSpPr/>
          <p:nvPr/>
        </p:nvGrpSpPr>
        <p:grpSpPr>
          <a:xfrm>
            <a:off x="5583613" y="3623745"/>
            <a:ext cx="1871964" cy="2534749"/>
            <a:chOff x="5536460" y="3823941"/>
            <a:chExt cx="1871964" cy="2534749"/>
          </a:xfrm>
        </p:grpSpPr>
        <p:cxnSp>
          <p:nvCxnSpPr>
            <p:cNvPr id="500" name="Google Shape;500;p20"/>
            <p:cNvCxnSpPr/>
            <p:nvPr/>
          </p:nvCxnSpPr>
          <p:spPr>
            <a:xfrm rot="10800000">
              <a:off x="6854868" y="4309384"/>
              <a:ext cx="0" cy="1053974"/>
            </a:xfrm>
            <a:prstGeom prst="straightConnector1">
              <a:avLst/>
            </a:prstGeom>
            <a:noFill/>
            <a:ln cap="rnd" cmpd="sng" w="12700">
              <a:solidFill>
                <a:srgbClr val="C6C6C6"/>
              </a:solidFill>
              <a:prstDash val="solid"/>
              <a:round/>
              <a:headEnd len="sm" w="sm" type="none"/>
              <a:tailEnd len="med" w="med" type="triangle"/>
            </a:ln>
          </p:spPr>
        </p:cxnSp>
        <p:sp>
          <p:nvSpPr>
            <p:cNvPr id="501" name="Google Shape;501;p20"/>
            <p:cNvSpPr txBox="1"/>
            <p:nvPr/>
          </p:nvSpPr>
          <p:spPr>
            <a:xfrm>
              <a:off x="5536460" y="5419830"/>
              <a:ext cx="953242"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Start and End position</a:t>
              </a:r>
              <a:endParaRPr/>
            </a:p>
          </p:txBody>
        </p:sp>
        <p:cxnSp>
          <p:nvCxnSpPr>
            <p:cNvPr id="502" name="Google Shape;502;p20"/>
            <p:cNvCxnSpPr/>
            <p:nvPr/>
          </p:nvCxnSpPr>
          <p:spPr>
            <a:xfrm flipH="1">
              <a:off x="6891067" y="4406104"/>
              <a:ext cx="1964" cy="994017"/>
            </a:xfrm>
            <a:prstGeom prst="straightConnector1">
              <a:avLst/>
            </a:prstGeom>
            <a:noFill/>
            <a:ln cap="rnd" cmpd="sng" w="12700">
              <a:solidFill>
                <a:srgbClr val="C6C6C6"/>
              </a:solidFill>
              <a:prstDash val="solid"/>
              <a:round/>
              <a:headEnd len="sm" w="sm" type="none"/>
              <a:tailEnd len="med" w="med" type="triangle"/>
            </a:ln>
          </p:spPr>
        </p:cxnSp>
        <p:sp>
          <p:nvSpPr>
            <p:cNvPr id="503" name="Google Shape;503;p20"/>
            <p:cNvSpPr/>
            <p:nvPr/>
          </p:nvSpPr>
          <p:spPr>
            <a:xfrm>
              <a:off x="6512181" y="5776527"/>
              <a:ext cx="673581" cy="582163"/>
            </a:xfrm>
            <a:prstGeom prst="snip2SameRect">
              <a:avLst>
                <a:gd fmla="val 16667" name="adj1"/>
                <a:gd fmla="val 0" name="adj2"/>
              </a:avLst>
            </a:prstGeom>
            <a:solidFill>
              <a:schemeClr val="lt1"/>
            </a:solidFill>
            <a:ln cap="rnd" cmpd="sng" w="22225">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Gill Sans"/>
                  <a:ea typeface="Gill Sans"/>
                  <a:cs typeface="Gill Sans"/>
                  <a:sym typeface="Gill Sans"/>
                </a:rPr>
                <a:t>First Base</a:t>
              </a:r>
              <a:endParaRPr/>
            </a:p>
          </p:txBody>
        </p:sp>
        <p:grpSp>
          <p:nvGrpSpPr>
            <p:cNvPr id="504" name="Google Shape;504;p20"/>
            <p:cNvGrpSpPr/>
            <p:nvPr/>
          </p:nvGrpSpPr>
          <p:grpSpPr>
            <a:xfrm rot="-5400000">
              <a:off x="6683993" y="5079047"/>
              <a:ext cx="375329" cy="1073532"/>
              <a:chOff x="6517601" y="541432"/>
              <a:chExt cx="1228857" cy="3116805"/>
            </a:xfrm>
          </p:grpSpPr>
          <p:grpSp>
            <p:nvGrpSpPr>
              <p:cNvPr id="505" name="Google Shape;505;p20"/>
              <p:cNvGrpSpPr/>
              <p:nvPr/>
            </p:nvGrpSpPr>
            <p:grpSpPr>
              <a:xfrm rot="5400000">
                <a:off x="6529019" y="1512901"/>
                <a:ext cx="1141996" cy="1164832"/>
                <a:chOff x="6310708" y="2215655"/>
                <a:chExt cx="809489" cy="898564"/>
              </a:xfrm>
            </p:grpSpPr>
            <p:sp>
              <p:nvSpPr>
                <p:cNvPr id="506" name="Google Shape;506;p20"/>
                <p:cNvSpPr/>
                <p:nvPr/>
              </p:nvSpPr>
              <p:spPr>
                <a:xfrm>
                  <a:off x="6466604" y="2215655"/>
                  <a:ext cx="519438" cy="898564"/>
                </a:xfrm>
                <a:prstGeom prst="roundRect">
                  <a:avLst>
                    <a:gd fmla="val 16667" name="adj"/>
                  </a:avLst>
                </a:prstGeom>
                <a:solidFill>
                  <a:srgbClr val="9F9F9F"/>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07" name="Google Shape;507;p20"/>
                <p:cNvSpPr/>
                <p:nvPr/>
              </p:nvSpPr>
              <p:spPr>
                <a:xfrm>
                  <a:off x="6979076" y="2525434"/>
                  <a:ext cx="141121" cy="295036"/>
                </a:xfrm>
                <a:prstGeom prst="roundRect">
                  <a:avLst>
                    <a:gd fmla="val 16667" name="adj"/>
                  </a:avLst>
                </a:prstGeom>
                <a:gradFill>
                  <a:gsLst>
                    <a:gs pos="0">
                      <a:srgbClr val="5D5D5D"/>
                    </a:gs>
                    <a:gs pos="84000">
                      <a:srgbClr val="404040"/>
                    </a:gs>
                    <a:gs pos="100000">
                      <a:srgbClr val="404040"/>
                    </a:gs>
                  </a:gsLst>
                  <a:lin ang="5400000" scaled="0"/>
                </a:gra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08" name="Google Shape;508;p20"/>
                <p:cNvSpPr/>
                <p:nvPr/>
              </p:nvSpPr>
              <p:spPr>
                <a:xfrm>
                  <a:off x="6310708" y="2525434"/>
                  <a:ext cx="141121" cy="295036"/>
                </a:xfrm>
                <a:prstGeom prst="roundRect">
                  <a:avLst>
                    <a:gd fmla="val 16667" name="adj"/>
                  </a:avLst>
                </a:prstGeom>
                <a:gradFill>
                  <a:gsLst>
                    <a:gs pos="0">
                      <a:srgbClr val="5D5D5D"/>
                    </a:gs>
                    <a:gs pos="84000">
                      <a:srgbClr val="404040"/>
                    </a:gs>
                    <a:gs pos="100000">
                      <a:srgbClr val="404040"/>
                    </a:gs>
                  </a:gsLst>
                  <a:lin ang="5400000" scaled="0"/>
                </a:gra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09" name="Google Shape;509;p20"/>
                <p:cNvSpPr/>
                <p:nvPr/>
              </p:nvSpPr>
              <p:spPr>
                <a:xfrm>
                  <a:off x="6621904" y="2825074"/>
                  <a:ext cx="179400" cy="166200"/>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510" name="Google Shape;510;p20"/>
              <p:cNvSpPr txBox="1"/>
              <p:nvPr/>
            </p:nvSpPr>
            <p:spPr>
              <a:xfrm>
                <a:off x="7280858" y="541432"/>
                <a:ext cx="465600" cy="107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511" name="Google Shape;511;p20"/>
              <p:cNvSpPr txBox="1"/>
              <p:nvPr/>
            </p:nvSpPr>
            <p:spPr>
              <a:xfrm>
                <a:off x="7492798" y="2585737"/>
                <a:ext cx="213300" cy="107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a:p>
            </p:txBody>
          </p:sp>
        </p:grpSp>
        <p:sp>
          <p:nvSpPr>
            <p:cNvPr id="512" name="Google Shape;512;p20"/>
            <p:cNvSpPr/>
            <p:nvPr/>
          </p:nvSpPr>
          <p:spPr>
            <a:xfrm>
              <a:off x="6519559" y="3823941"/>
              <a:ext cx="673581" cy="582163"/>
            </a:xfrm>
            <a:prstGeom prst="snip2SameRect">
              <a:avLst>
                <a:gd fmla="val 16667" name="adj1"/>
                <a:gd fmla="val 0" name="adj2"/>
              </a:avLst>
            </a:prstGeom>
            <a:solidFill>
              <a:schemeClr val="lt1"/>
            </a:solidFill>
            <a:ln cap="rnd" cmpd="sng" w="22225">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Gill Sans"/>
                  <a:ea typeface="Gill Sans"/>
                  <a:cs typeface="Gill Sans"/>
                  <a:sym typeface="Gill Sans"/>
                </a:rPr>
                <a:t>Second Base</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1"/>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SOLUTIONS</a:t>
            </a:r>
            <a:endParaRPr/>
          </a:p>
        </p:txBody>
      </p:sp>
      <p:sp>
        <p:nvSpPr>
          <p:cNvPr id="518" name="Google Shape;518;p21"/>
          <p:cNvSpPr txBox="1"/>
          <p:nvPr>
            <p:ph idx="1" type="body"/>
          </p:nvPr>
        </p:nvSpPr>
        <p:spPr>
          <a:xfrm>
            <a:off x="4602429" y="1260699"/>
            <a:ext cx="4100245" cy="43735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56"/>
              <a:buNone/>
            </a:pPr>
            <a:r>
              <a:rPr b="1" lang="en-US" u="sng">
                <a:solidFill>
                  <a:srgbClr val="00B050"/>
                </a:solidFill>
              </a:rPr>
              <a:t>Challenge 2</a:t>
            </a:r>
            <a:endParaRPr/>
          </a:p>
          <a:p>
            <a:pPr indent="0" lvl="0" marL="0" rtl="0" algn="l">
              <a:spcBef>
                <a:spcPts val="960"/>
              </a:spcBef>
              <a:spcAft>
                <a:spcPts val="0"/>
              </a:spcAft>
              <a:buSzPts val="1656"/>
              <a:buNone/>
            </a:pPr>
            <a:r>
              <a:rPr b="0" lang="en-US"/>
              <a:t>You probably used a </a:t>
            </a:r>
            <a:r>
              <a:rPr lang="en-US"/>
              <a:t>spin turn </a:t>
            </a:r>
            <a:r>
              <a:rPr b="0" lang="en-US"/>
              <a:t>because it is better for tighter turns and gets you closer to the starting point!</a:t>
            </a:r>
            <a:endParaRPr/>
          </a:p>
        </p:txBody>
      </p:sp>
      <p:sp>
        <p:nvSpPr>
          <p:cNvPr id="519" name="Google Shape;519;p21"/>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520" name="Google Shape;520;p21"/>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21" name="Google Shape;521;p21"/>
          <p:cNvSpPr txBox="1"/>
          <p:nvPr/>
        </p:nvSpPr>
        <p:spPr>
          <a:xfrm>
            <a:off x="282526" y="1260699"/>
            <a:ext cx="3922429" cy="4373563"/>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00B050"/>
              </a:buClr>
              <a:buSzPts val="2000"/>
              <a:buFont typeface="Arial"/>
              <a:buNone/>
            </a:pPr>
            <a:r>
              <a:rPr b="1" lang="en-US" sz="2000" u="sng">
                <a:solidFill>
                  <a:srgbClr val="00B050"/>
                </a:solidFill>
                <a:latin typeface="Gill Sans"/>
                <a:ea typeface="Gill Sans"/>
                <a:cs typeface="Gill Sans"/>
                <a:sym typeface="Gill Sans"/>
              </a:rPr>
              <a:t>Challenge 1</a:t>
            </a:r>
            <a:endParaRPr/>
          </a:p>
          <a:p>
            <a:pPr indent="0" lvl="0" marL="0" marR="0" rtl="0" algn="l">
              <a:spcBef>
                <a:spcPts val="1000"/>
              </a:spcBef>
              <a:spcAft>
                <a:spcPts val="0"/>
              </a:spcAft>
              <a:buClr>
                <a:schemeClr val="dk1"/>
              </a:buClr>
              <a:buSzPts val="2000"/>
              <a:buFont typeface="Arial"/>
              <a:buNone/>
            </a:pPr>
            <a:r>
              <a:rPr b="0" lang="en-US" sz="2000">
                <a:solidFill>
                  <a:schemeClr val="dk1"/>
                </a:solidFill>
                <a:latin typeface="Gill Sans"/>
                <a:ea typeface="Gill Sans"/>
                <a:cs typeface="Gill Sans"/>
                <a:sym typeface="Gill Sans"/>
              </a:rPr>
              <a:t>You probably used a combination of the move() method to go straight and do </a:t>
            </a:r>
            <a:r>
              <a:rPr b="1" lang="en-US" sz="2000">
                <a:solidFill>
                  <a:schemeClr val="dk1"/>
                </a:solidFill>
                <a:latin typeface="Gill Sans"/>
                <a:ea typeface="Gill Sans"/>
                <a:cs typeface="Gill Sans"/>
                <a:sym typeface="Gill Sans"/>
              </a:rPr>
              <a:t>pivot turns</a:t>
            </a:r>
            <a:r>
              <a:rPr b="0" lang="en-US" sz="2000">
                <a:solidFill>
                  <a:schemeClr val="dk1"/>
                </a:solidFill>
                <a:latin typeface="Gill Sans"/>
                <a:ea typeface="Gill Sans"/>
                <a:cs typeface="Gill Sans"/>
                <a:sym typeface="Gill Sans"/>
              </a:rPr>
              <a:t> to go around the box.</a:t>
            </a:r>
            <a:endParaRPr/>
          </a:p>
        </p:txBody>
      </p:sp>
      <p:cxnSp>
        <p:nvCxnSpPr>
          <p:cNvPr id="522" name="Google Shape;522;p21"/>
          <p:cNvCxnSpPr/>
          <p:nvPr/>
        </p:nvCxnSpPr>
        <p:spPr>
          <a:xfrm flipH="1" rot="10800000">
            <a:off x="4285673" y="1321379"/>
            <a:ext cx="9236" cy="4476339"/>
          </a:xfrm>
          <a:prstGeom prst="straightConnector1">
            <a:avLst/>
          </a:prstGeom>
          <a:noFill/>
          <a:ln cap="flat" cmpd="sng" w="76200">
            <a:solidFill>
              <a:srgbClr val="C6C6C6"/>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2"/>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CREDITS</a:t>
            </a:r>
            <a:endParaRPr/>
          </a:p>
        </p:txBody>
      </p:sp>
      <p:sp>
        <p:nvSpPr>
          <p:cNvPr id="528" name="Google Shape;528;p22"/>
          <p:cNvSpPr txBox="1"/>
          <p:nvPr>
            <p:ph idx="1" type="body"/>
          </p:nvPr>
        </p:nvSpPr>
        <p:spPr>
          <a:xfrm>
            <a:off x="457200" y="1317983"/>
            <a:ext cx="8245474" cy="1145345"/>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472"/>
              <a:buChar char="⬛"/>
            </a:pPr>
            <a:r>
              <a:rPr lang="en-US" sz="1600"/>
              <a:t>This lesson was created by Sanjay and Arvind Seshan for Prime Lessons</a:t>
            </a:r>
            <a:endParaRPr/>
          </a:p>
          <a:p>
            <a:pPr indent="-306000" lvl="0" marL="306000" rtl="0" algn="l">
              <a:spcBef>
                <a:spcPts val="920"/>
              </a:spcBef>
              <a:spcAft>
                <a:spcPts val="0"/>
              </a:spcAft>
              <a:buSzPts val="1472"/>
              <a:buChar char="⬛"/>
            </a:pPr>
            <a:r>
              <a:rPr b="0" i="0" lang="en-US" sz="1600" u="none" strike="noStrike">
                <a:solidFill>
                  <a:srgbClr val="000000"/>
                </a:solidFill>
                <a:latin typeface="Gill Sans"/>
                <a:ea typeface="Gill Sans"/>
                <a:cs typeface="Gill Sans"/>
                <a:sym typeface="Gill Sans"/>
              </a:rPr>
              <a:t>Additional contributions by FLL Share &amp; Learn community members.</a:t>
            </a:r>
            <a:endParaRPr sz="1600"/>
          </a:p>
          <a:p>
            <a:pPr indent="-306000" lvl="0" marL="306000" rtl="0" algn="l">
              <a:spcBef>
                <a:spcPts val="920"/>
              </a:spcBef>
              <a:spcAft>
                <a:spcPts val="0"/>
              </a:spcAft>
              <a:buSzPts val="1472"/>
              <a:buChar char="⬛"/>
            </a:pPr>
            <a:r>
              <a:rPr lang="en-US" sz="1600"/>
              <a:t>More lessons are available at www.primelessons.org</a:t>
            </a:r>
            <a:endParaRPr/>
          </a:p>
        </p:txBody>
      </p:sp>
      <p:sp>
        <p:nvSpPr>
          <p:cNvPr id="529" name="Google Shape;529;p22"/>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530" name="Google Shape;530;p22"/>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31" name="Google Shape;531;p22"/>
          <p:cNvSpPr/>
          <p:nvPr/>
        </p:nvSpPr>
        <p:spPr>
          <a:xfrm>
            <a:off x="575029" y="5862802"/>
            <a:ext cx="7734052" cy="369332"/>
          </a:xfrm>
          <a:prstGeom prst="rect">
            <a:avLst/>
          </a:prstGeom>
          <a:solidFill>
            <a:srgbClr val="F5F5F5"/>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4374B7"/>
              </a:buClr>
              <a:buSzPts val="1200"/>
              <a:buFont typeface="Helvetica Neue"/>
              <a:buNone/>
            </a:pPr>
            <a:r>
              <a:rPr b="0" i="0" lang="en-US" sz="1200" u="none" cap="none" strike="noStrike">
                <a:solidFill>
                  <a:srgbClr val="4374B7"/>
                </a:solidFill>
                <a:latin typeface="Helvetica Neue"/>
                <a:ea typeface="Helvetica Neue"/>
                <a:cs typeface="Helvetica Neue"/>
                <a:sym typeface="Helvetica Neue"/>
              </a:rPr>
              <a:t>                         </a:t>
            </a:r>
            <a:br>
              <a:rPr b="0" i="0" lang="en-US" sz="1050" u="none" cap="none" strike="noStrike">
                <a:solidFill>
                  <a:schemeClr val="dk1"/>
                </a:solidFill>
                <a:latin typeface="Arial"/>
                <a:ea typeface="Arial"/>
                <a:cs typeface="Arial"/>
                <a:sym typeface="Arial"/>
              </a:rPr>
            </a:br>
            <a:r>
              <a:rPr b="0" i="0" lang="en-US" sz="1200" u="none" cap="none" strike="noStrike">
                <a:solidFill>
                  <a:srgbClr val="000000"/>
                </a:solidFill>
                <a:latin typeface="Helvetica Neue"/>
                <a:ea typeface="Helvetica Neue"/>
                <a:cs typeface="Helvetica Neue"/>
                <a:sym typeface="Helvetica Neue"/>
              </a:rPr>
              <a:t>This work is licensed under a </a:t>
            </a:r>
            <a:r>
              <a:rPr b="0" i="0" lang="en-US" sz="1200" u="sng" cap="none" strike="noStrike">
                <a:solidFill>
                  <a:srgbClr val="4374B7"/>
                </a:solidFill>
                <a:latin typeface="Helvetica Neue"/>
                <a:ea typeface="Helvetica Neue"/>
                <a:cs typeface="Helvetica Neue"/>
                <a:sym typeface="Helvetica Neue"/>
                <a:hlinkClick r:id="rId3">
                  <a:extLst>
                    <a:ext uri="{A12FA001-AC4F-418D-AE19-62706E023703}">
                      <ahyp:hlinkClr val="tx"/>
                    </a:ext>
                  </a:extLst>
                </a:hlinkClick>
              </a:rPr>
              <a:t>Creative Commons Attribution-NonCommercial-ShareAlike 4.0 International License</a:t>
            </a:r>
            <a:r>
              <a:rPr b="0" i="0" lang="en-US" sz="1200" u="none" cap="none" strike="noStrike">
                <a:solidFill>
                  <a:srgbClr val="000000"/>
                </a:solidFill>
                <a:latin typeface="Helvetica Neue"/>
                <a:ea typeface="Helvetica Neue"/>
                <a:cs typeface="Helvetica Neue"/>
                <a:sym typeface="Helvetica Neue"/>
              </a:rPr>
              <a:t>.</a:t>
            </a:r>
            <a:r>
              <a:rPr b="0" i="0" lang="en-US" sz="1050" u="none" cap="none" strike="noStrike">
                <a:solidFill>
                  <a:schemeClr val="dk1"/>
                </a:solidFill>
                <a:latin typeface="Arial"/>
                <a:ea typeface="Arial"/>
                <a:cs typeface="Arial"/>
                <a:sym typeface="Arial"/>
              </a:rPr>
              <a:t> </a:t>
            </a:r>
            <a:endParaRPr b="0" i="0" sz="1200" u="none" cap="none" strike="noStrike">
              <a:solidFill>
                <a:srgbClr val="4374B7"/>
              </a:solidFill>
              <a:latin typeface="Helvetica Neue"/>
              <a:ea typeface="Helvetica Neue"/>
              <a:cs typeface="Helvetica Neue"/>
              <a:sym typeface="Helvetica Neue"/>
            </a:endParaRPr>
          </a:p>
        </p:txBody>
      </p:sp>
      <p:pic>
        <p:nvPicPr>
          <p:cNvPr descr="Creative Commons License" id="532" name="Google Shape;532;p22">
            <a:hlinkClick r:id="rId4"/>
          </p:cNvPr>
          <p:cNvPicPr preferRelativeResize="0"/>
          <p:nvPr/>
        </p:nvPicPr>
        <p:blipFill rotWithShape="1">
          <a:blip r:embed="rId5">
            <a:alphaModFix/>
          </a:blip>
          <a:srcRect b="0" l="0" r="0" t="0"/>
          <a:stretch/>
        </p:blipFill>
        <p:spPr>
          <a:xfrm>
            <a:off x="3702510" y="5253616"/>
            <a:ext cx="1479091" cy="5210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METHODS YOU NEED IN THIS LESSON</a:t>
            </a:r>
            <a:endParaRPr/>
          </a:p>
        </p:txBody>
      </p:sp>
      <p:sp>
        <p:nvSpPr>
          <p:cNvPr id="163" name="Google Shape;163;p3"/>
          <p:cNvSpPr txBox="1"/>
          <p:nvPr>
            <p:ph idx="1" type="body"/>
          </p:nvPr>
        </p:nvSpPr>
        <p:spPr>
          <a:xfrm>
            <a:off x="155088" y="1422840"/>
            <a:ext cx="8767036" cy="4510290"/>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840"/>
              <a:buChar char="⬛"/>
            </a:pPr>
            <a:r>
              <a:rPr lang="en-US" sz="2000"/>
              <a:t>Motion Sensor methods – Used to read and reset the values of the gyro sensor</a:t>
            </a:r>
            <a:endParaRPr/>
          </a:p>
          <a:p>
            <a:pPr indent="-306000" lvl="0" marL="306000" rtl="0" algn="l">
              <a:spcBef>
                <a:spcPts val="960"/>
              </a:spcBef>
              <a:spcAft>
                <a:spcPts val="0"/>
              </a:spcAft>
              <a:buSzPts val="1656"/>
              <a:buChar char="⬛"/>
            </a:pPr>
            <a:r>
              <a:rPr b="0" i="0" lang="en-US">
                <a:solidFill>
                  <a:srgbClr val="000000"/>
                </a:solidFill>
                <a:latin typeface="Consolas"/>
                <a:ea typeface="Consolas"/>
                <a:cs typeface="Consolas"/>
                <a:sym typeface="Consolas"/>
              </a:rPr>
              <a:t>motion_sensor.</a:t>
            </a:r>
            <a:r>
              <a:rPr b="0" lang="en-US">
                <a:solidFill>
                  <a:srgbClr val="000000"/>
                </a:solidFill>
                <a:latin typeface="Consolas"/>
                <a:ea typeface="Consolas"/>
                <a:cs typeface="Consolas"/>
                <a:sym typeface="Consolas"/>
              </a:rPr>
              <a:t>tilt_angles</a:t>
            </a:r>
            <a:r>
              <a:rPr b="0" lang="en-US">
                <a:solidFill>
                  <a:srgbClr val="00877B"/>
                </a:solidFill>
                <a:latin typeface="Consolas"/>
                <a:ea typeface="Consolas"/>
                <a:cs typeface="Consolas"/>
                <a:sym typeface="Consolas"/>
              </a:rPr>
              <a:t>()</a:t>
            </a:r>
            <a:endParaRPr/>
          </a:p>
          <a:p>
            <a:pPr indent="-306000" lvl="1" marL="630000" rtl="0" algn="l">
              <a:spcBef>
                <a:spcPts val="960"/>
              </a:spcBef>
              <a:spcAft>
                <a:spcPts val="0"/>
              </a:spcAft>
              <a:buSzPts val="1656"/>
              <a:buChar char="⬛"/>
            </a:pPr>
            <a:r>
              <a:rPr lang="en-US" sz="1800">
                <a:solidFill>
                  <a:schemeClr val="dk1"/>
                </a:solidFill>
              </a:rPr>
              <a:t>This method returns a tuple containing 3 values. You can read more about Python Tuples in the Lists and Tuples lesson or at w3Schools </a:t>
            </a:r>
            <a:r>
              <a:rPr lang="en-US" sz="1800" u="sng">
                <a:solidFill>
                  <a:schemeClr val="dk1"/>
                </a:solidFill>
                <a:hlinkClick r:id="rId3">
                  <a:extLst>
                    <a:ext uri="{A12FA001-AC4F-418D-AE19-62706E023703}">
                      <ahyp:hlinkClr val="tx"/>
                    </a:ext>
                  </a:extLst>
                </a:hlinkClick>
              </a:rPr>
              <a:t>Python Tuples </a:t>
            </a:r>
            <a:endParaRPr sz="1800">
              <a:solidFill>
                <a:schemeClr val="dk1"/>
              </a:solidFill>
            </a:endParaRPr>
          </a:p>
          <a:p>
            <a:pPr indent="-306000" lvl="1" marL="630000" rtl="0" algn="l">
              <a:spcBef>
                <a:spcPts val="960"/>
              </a:spcBef>
              <a:spcAft>
                <a:spcPts val="0"/>
              </a:spcAft>
              <a:buSzPts val="1656"/>
              <a:buChar char="⬛"/>
            </a:pPr>
            <a:r>
              <a:rPr b="0" lang="en-US" sz="1800">
                <a:solidFill>
                  <a:schemeClr val="dk1"/>
                </a:solidFill>
              </a:rPr>
              <a:t>Each</a:t>
            </a:r>
            <a:r>
              <a:rPr lang="en-US" sz="1800">
                <a:solidFill>
                  <a:schemeClr val="dk1"/>
                </a:solidFill>
              </a:rPr>
              <a:t> value in the tuple is in decidegrees (tenths of degrees). So to check for &gt; 90 degrees you have to check a value of &gt; 900.</a:t>
            </a:r>
            <a:endParaRPr b="0" sz="1800">
              <a:solidFill>
                <a:srgbClr val="000000"/>
              </a:solidFill>
            </a:endParaRPr>
          </a:p>
          <a:p>
            <a:pPr indent="-306000" lvl="0" marL="306000" rtl="0" algn="l">
              <a:spcBef>
                <a:spcPts val="960"/>
              </a:spcBef>
              <a:spcAft>
                <a:spcPts val="0"/>
              </a:spcAft>
              <a:buSzPts val="1656"/>
              <a:buChar char="⬛"/>
            </a:pPr>
            <a:r>
              <a:rPr b="0" i="0" lang="en-US">
                <a:solidFill>
                  <a:srgbClr val="000000"/>
                </a:solidFill>
                <a:latin typeface="Consolas"/>
                <a:ea typeface="Consolas"/>
                <a:cs typeface="Consolas"/>
                <a:sym typeface="Consolas"/>
              </a:rPr>
              <a:t>motion_sensor.</a:t>
            </a:r>
            <a:r>
              <a:rPr b="0" lang="en-US">
                <a:solidFill>
                  <a:srgbClr val="000000"/>
                </a:solidFill>
                <a:latin typeface="Consolas"/>
                <a:ea typeface="Consolas"/>
                <a:cs typeface="Consolas"/>
                <a:sym typeface="Consolas"/>
              </a:rPr>
              <a:t>reset_yaw</a:t>
            </a:r>
            <a:r>
              <a:rPr b="0" lang="en-US">
                <a:solidFill>
                  <a:srgbClr val="00877B"/>
                </a:solidFill>
                <a:latin typeface="Consolas"/>
                <a:ea typeface="Consolas"/>
                <a:cs typeface="Consolas"/>
                <a:sym typeface="Consolas"/>
              </a:rPr>
              <a:t>()</a:t>
            </a:r>
            <a:endParaRPr/>
          </a:p>
          <a:p>
            <a:pPr indent="-306000" lvl="0" marL="306000" rtl="0" algn="l">
              <a:spcBef>
                <a:spcPts val="960"/>
              </a:spcBef>
              <a:spcAft>
                <a:spcPts val="0"/>
              </a:spcAft>
              <a:buSzPts val="1656"/>
              <a:buChar char="⬛"/>
            </a:pPr>
            <a:r>
              <a:rPr b="0" i="0" lang="en-US">
                <a:solidFill>
                  <a:srgbClr val="000000"/>
                </a:solidFill>
                <a:latin typeface="Consolas"/>
                <a:ea typeface="Consolas"/>
                <a:cs typeface="Consolas"/>
                <a:sym typeface="Consolas"/>
              </a:rPr>
              <a:t>motion_sensor.</a:t>
            </a:r>
            <a:r>
              <a:rPr b="0" lang="en-US">
                <a:solidFill>
                  <a:srgbClr val="000000"/>
                </a:solidFill>
                <a:latin typeface="Consolas"/>
                <a:ea typeface="Consolas"/>
                <a:cs typeface="Consolas"/>
                <a:sym typeface="Consolas"/>
              </a:rPr>
              <a:t>stable</a:t>
            </a:r>
            <a:r>
              <a:rPr b="0" lang="en-US">
                <a:solidFill>
                  <a:srgbClr val="00877B"/>
                </a:solidFill>
                <a:latin typeface="Consolas"/>
                <a:ea typeface="Consolas"/>
                <a:cs typeface="Consolas"/>
                <a:sym typeface="Consolas"/>
              </a:rPr>
              <a:t>()</a:t>
            </a:r>
            <a:endParaRPr/>
          </a:p>
          <a:p>
            <a:pPr indent="-306000" lvl="1" marL="630000" rtl="0" algn="l">
              <a:spcBef>
                <a:spcPts val="960"/>
              </a:spcBef>
              <a:spcAft>
                <a:spcPts val="0"/>
              </a:spcAft>
              <a:buSzPts val="1656"/>
              <a:buChar char="⬛"/>
            </a:pPr>
            <a:r>
              <a:rPr lang="en-US" sz="1800"/>
              <a:t>This method returns true when the sensor is resting flat</a:t>
            </a:r>
            <a:endParaRPr/>
          </a:p>
          <a:p>
            <a:pPr indent="0" lvl="0" marL="0" rtl="0" algn="l">
              <a:spcBef>
                <a:spcPts val="1000"/>
              </a:spcBef>
              <a:spcAft>
                <a:spcPts val="0"/>
              </a:spcAft>
              <a:buSzPts val="1840"/>
              <a:buNone/>
            </a:pPr>
            <a:r>
              <a:t/>
            </a:r>
            <a:endParaRPr sz="2000"/>
          </a:p>
        </p:txBody>
      </p:sp>
      <p:sp>
        <p:nvSpPr>
          <p:cNvPr id="164" name="Google Shape;164;p3"/>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165" name="Google Shape;165;p3"/>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ROBOT ORIENTATION: YAW, PITCH AND ROLL</a:t>
            </a:r>
            <a:endParaRPr/>
          </a:p>
        </p:txBody>
      </p:sp>
      <p:sp>
        <p:nvSpPr>
          <p:cNvPr id="171" name="Google Shape;171;p4"/>
          <p:cNvSpPr txBox="1"/>
          <p:nvPr>
            <p:ph idx="1" type="body"/>
          </p:nvPr>
        </p:nvSpPr>
        <p:spPr>
          <a:xfrm>
            <a:off x="155088" y="1140006"/>
            <a:ext cx="2744229" cy="508260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56"/>
              <a:buNone/>
            </a:pPr>
            <a:r>
              <a:rPr lang="en-US"/>
              <a:t>Yaw is turning the Hub to right or left </a:t>
            </a:r>
            <a:endParaRPr/>
          </a:p>
        </p:txBody>
      </p:sp>
      <p:sp>
        <p:nvSpPr>
          <p:cNvPr id="172" name="Google Shape;172;p4"/>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173" name="Google Shape;173;p4"/>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4" name="Google Shape;174;p4"/>
          <p:cNvSpPr txBox="1"/>
          <p:nvPr/>
        </p:nvSpPr>
        <p:spPr>
          <a:xfrm>
            <a:off x="3428398" y="1135016"/>
            <a:ext cx="2106240" cy="75270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2"/>
              </a:buClr>
              <a:buSzPts val="1656"/>
              <a:buFont typeface="Noto Sans Symbols"/>
              <a:buNone/>
            </a:pPr>
            <a:r>
              <a:rPr lang="en-US" sz="1800">
                <a:solidFill>
                  <a:schemeClr val="dk2"/>
                </a:solidFill>
                <a:latin typeface="Gill Sans"/>
                <a:ea typeface="Gill Sans"/>
                <a:cs typeface="Gill Sans"/>
                <a:sym typeface="Gill Sans"/>
              </a:rPr>
              <a:t>Pitch is turning the Hub up and down </a:t>
            </a:r>
            <a:endParaRPr/>
          </a:p>
        </p:txBody>
      </p:sp>
      <p:sp>
        <p:nvSpPr>
          <p:cNvPr id="175" name="Google Shape;175;p4"/>
          <p:cNvSpPr txBox="1"/>
          <p:nvPr/>
        </p:nvSpPr>
        <p:spPr>
          <a:xfrm>
            <a:off x="838462" y="4267751"/>
            <a:ext cx="2031131" cy="610870"/>
          </a:xfrm>
          <a:prstGeom prst="rect">
            <a:avLst/>
          </a:prstGeom>
          <a:noFill/>
          <a:ln>
            <a:noFill/>
          </a:ln>
        </p:spPr>
        <p:txBody>
          <a:bodyPr anchorCtr="0" anchor="t" bIns="45700" lIns="91425" spcFirstLastPara="1" rIns="91425" wrap="square" tIns="45700">
            <a:normAutofit lnSpcReduction="10000"/>
          </a:bodyPr>
          <a:lstStyle/>
          <a:p>
            <a:pPr indent="0" lvl="0" marL="0" marR="0" rtl="0" algn="ctr">
              <a:spcBef>
                <a:spcPts val="0"/>
              </a:spcBef>
              <a:spcAft>
                <a:spcPts val="0"/>
              </a:spcAft>
              <a:buClr>
                <a:schemeClr val="accent2"/>
              </a:buClr>
              <a:buSzPts val="1656"/>
              <a:buFont typeface="Noto Sans Symbols"/>
              <a:buNone/>
            </a:pPr>
            <a:r>
              <a:rPr lang="en-US" sz="1800">
                <a:solidFill>
                  <a:schemeClr val="dk2"/>
                </a:solidFill>
                <a:latin typeface="Gill Sans"/>
                <a:ea typeface="Gill Sans"/>
                <a:cs typeface="Gill Sans"/>
                <a:sym typeface="Gill Sans"/>
              </a:rPr>
              <a:t>Roll is turning the Hub to side-to-side</a:t>
            </a:r>
            <a:endParaRPr/>
          </a:p>
        </p:txBody>
      </p:sp>
      <p:pic>
        <p:nvPicPr>
          <p:cNvPr descr="A close up of a speaker&#10;&#10;Description automatically generated" id="176" name="Google Shape;176;p4"/>
          <p:cNvPicPr preferRelativeResize="0"/>
          <p:nvPr/>
        </p:nvPicPr>
        <p:blipFill rotWithShape="1">
          <a:blip r:embed="rId3">
            <a:alphaModFix/>
          </a:blip>
          <a:srcRect b="0" l="0" r="0" t="0"/>
          <a:stretch/>
        </p:blipFill>
        <p:spPr>
          <a:xfrm>
            <a:off x="651594" y="4795439"/>
            <a:ext cx="2188276" cy="1641207"/>
          </a:xfrm>
          <a:prstGeom prst="rect">
            <a:avLst/>
          </a:prstGeom>
          <a:noFill/>
          <a:ln>
            <a:noFill/>
          </a:ln>
        </p:spPr>
      </p:pic>
      <p:pic>
        <p:nvPicPr>
          <p:cNvPr descr="A close up of a device&#10;&#10;Description automatically generated" id="177" name="Google Shape;177;p4"/>
          <p:cNvPicPr preferRelativeResize="0"/>
          <p:nvPr/>
        </p:nvPicPr>
        <p:blipFill rotWithShape="1">
          <a:blip r:embed="rId4">
            <a:alphaModFix/>
          </a:blip>
          <a:srcRect b="27591" l="3375" r="6719" t="25218"/>
          <a:stretch/>
        </p:blipFill>
        <p:spPr>
          <a:xfrm>
            <a:off x="2612962" y="2538207"/>
            <a:ext cx="3091128" cy="1216899"/>
          </a:xfrm>
          <a:prstGeom prst="rect">
            <a:avLst/>
          </a:prstGeom>
          <a:noFill/>
          <a:ln>
            <a:noFill/>
          </a:ln>
        </p:spPr>
      </p:pic>
      <p:pic>
        <p:nvPicPr>
          <p:cNvPr descr="A close up of a phone&#10;&#10;Description automatically generated" id="178" name="Google Shape;178;p4"/>
          <p:cNvPicPr preferRelativeResize="0"/>
          <p:nvPr/>
        </p:nvPicPr>
        <p:blipFill rotWithShape="1">
          <a:blip r:embed="rId5">
            <a:alphaModFix/>
          </a:blip>
          <a:srcRect b="0" l="27290" r="24629" t="3271"/>
          <a:stretch/>
        </p:blipFill>
        <p:spPr>
          <a:xfrm>
            <a:off x="568828" y="1835979"/>
            <a:ext cx="1594173" cy="2405389"/>
          </a:xfrm>
          <a:prstGeom prst="rect">
            <a:avLst/>
          </a:prstGeom>
          <a:noFill/>
          <a:ln>
            <a:noFill/>
          </a:ln>
        </p:spPr>
      </p:pic>
      <p:sp>
        <p:nvSpPr>
          <p:cNvPr id="179" name="Google Shape;179;p4"/>
          <p:cNvSpPr/>
          <p:nvPr/>
        </p:nvSpPr>
        <p:spPr>
          <a:xfrm>
            <a:off x="813567" y="2457238"/>
            <a:ext cx="1097280" cy="1097280"/>
          </a:xfrm>
          <a:prstGeom prst="arc">
            <a:avLst>
              <a:gd fmla="val 10186660" name="adj1"/>
              <a:gd fmla="val 667041" name="adj2"/>
            </a:avLst>
          </a:prstGeom>
          <a:noFill/>
          <a:ln cap="flat" cmpd="sng" w="76200">
            <a:solidFill>
              <a:srgbClr val="FF0000"/>
            </a:solidFill>
            <a:prstDash val="solid"/>
            <a:round/>
            <a:headEnd len="med" w="med" type="triangl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0" name="Google Shape;180;p4"/>
          <p:cNvSpPr/>
          <p:nvPr/>
        </p:nvSpPr>
        <p:spPr>
          <a:xfrm rot="9340911">
            <a:off x="5017860" y="2161389"/>
            <a:ext cx="1097280" cy="1097280"/>
          </a:xfrm>
          <a:prstGeom prst="arc">
            <a:avLst>
              <a:gd fmla="val 4932776" name="adj1"/>
              <a:gd fmla="val 16089871" name="adj2"/>
            </a:avLst>
          </a:prstGeom>
          <a:noFill/>
          <a:ln cap="flat" cmpd="sng" w="76200">
            <a:solidFill>
              <a:srgbClr val="FF0000"/>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1" name="Google Shape;181;p4"/>
          <p:cNvSpPr/>
          <p:nvPr/>
        </p:nvSpPr>
        <p:spPr>
          <a:xfrm flipH="1" rot="-8857048">
            <a:off x="358066" y="4878102"/>
            <a:ext cx="1171998" cy="1097280"/>
          </a:xfrm>
          <a:prstGeom prst="arc">
            <a:avLst>
              <a:gd fmla="val 4932776" name="adj1"/>
              <a:gd fmla="val 16089871" name="adj2"/>
            </a:avLst>
          </a:prstGeom>
          <a:noFill/>
          <a:ln cap="flat" cmpd="sng" w="76200">
            <a:solidFill>
              <a:srgbClr val="FF0000"/>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2" name="Google Shape;182;p4"/>
          <p:cNvSpPr/>
          <p:nvPr/>
        </p:nvSpPr>
        <p:spPr>
          <a:xfrm rot="9340911">
            <a:off x="2111381" y="4892970"/>
            <a:ext cx="1097280" cy="1097280"/>
          </a:xfrm>
          <a:prstGeom prst="arc">
            <a:avLst>
              <a:gd fmla="val 4932776" name="adj1"/>
              <a:gd fmla="val 16089871" name="adj2"/>
            </a:avLst>
          </a:prstGeom>
          <a:noFill/>
          <a:ln cap="flat" cmpd="sng" w="76200">
            <a:solidFill>
              <a:srgbClr val="FF0000"/>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3" name="Google Shape;183;p4"/>
          <p:cNvSpPr/>
          <p:nvPr/>
        </p:nvSpPr>
        <p:spPr>
          <a:xfrm flipH="1" rot="-9964892">
            <a:off x="2229372" y="2169485"/>
            <a:ext cx="1171998" cy="1097280"/>
          </a:xfrm>
          <a:prstGeom prst="arc">
            <a:avLst>
              <a:gd fmla="val 4932776" name="adj1"/>
              <a:gd fmla="val 16089871" name="adj2"/>
            </a:avLst>
          </a:prstGeom>
          <a:noFill/>
          <a:ln cap="flat" cmpd="sng" w="76200">
            <a:solidFill>
              <a:srgbClr val="FF0000"/>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4" name="Google Shape;184;p4"/>
          <p:cNvSpPr/>
          <p:nvPr/>
        </p:nvSpPr>
        <p:spPr>
          <a:xfrm>
            <a:off x="6233171" y="1215614"/>
            <a:ext cx="2773669" cy="2539491"/>
          </a:xfrm>
          <a:prstGeom prst="rect">
            <a:avLst/>
          </a:prstGeom>
          <a:solidFill>
            <a:schemeClr val="accent1"/>
          </a:solidFill>
          <a:ln cap="rnd" cmpd="sng" w="22225">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Gill Sans"/>
                <a:ea typeface="Gill Sans"/>
                <a:cs typeface="Gill Sans"/>
                <a:sym typeface="Gill Sans"/>
              </a:rPr>
              <a:t>Just like x, y and z coordinates are used to describe a robot’s position, </a:t>
            </a:r>
            <a:endParaRPr/>
          </a:p>
          <a:p>
            <a:pPr indent="0" lvl="0" marL="0" marR="0" rtl="0" algn="ctr">
              <a:spcBef>
                <a:spcPts val="0"/>
              </a:spcBef>
              <a:spcAft>
                <a:spcPts val="0"/>
              </a:spcAft>
              <a:buNone/>
            </a:pPr>
            <a:r>
              <a:rPr lang="en-US" sz="1400">
                <a:solidFill>
                  <a:schemeClr val="dk1"/>
                </a:solidFill>
                <a:latin typeface="Gill Sans"/>
                <a:ea typeface="Gill Sans"/>
                <a:cs typeface="Gill Sans"/>
                <a:sym typeface="Gill Sans"/>
              </a:rPr>
              <a:t>yaw, pitch and roll are terms used to describe a robot’s orientation. </a:t>
            </a:r>
            <a:endParaRPr/>
          </a:p>
          <a:p>
            <a:pPr indent="0" lvl="0" marL="0" marR="0" rtl="0" algn="ctr">
              <a:spcBef>
                <a:spcPts val="0"/>
              </a:spcBef>
              <a:spcAft>
                <a:spcPts val="0"/>
              </a:spcAft>
              <a:buNone/>
            </a:pPr>
            <a:r>
              <a:rPr lang="en-US" sz="1400">
                <a:solidFill>
                  <a:schemeClr val="dk1"/>
                </a:solidFill>
                <a:latin typeface="Gill Sans"/>
                <a:ea typeface="Gill Sans"/>
                <a:cs typeface="Gill Sans"/>
                <a:sym typeface="Gill Sans"/>
              </a:rPr>
              <a:t>Yaw is rotation around the z-axis. Pitch is rotation around y-axis. </a:t>
            </a:r>
            <a:endParaRPr/>
          </a:p>
          <a:p>
            <a:pPr indent="0" lvl="0" marL="0" marR="0" rtl="0" algn="ctr">
              <a:spcBef>
                <a:spcPts val="0"/>
              </a:spcBef>
              <a:spcAft>
                <a:spcPts val="0"/>
              </a:spcAft>
              <a:buNone/>
            </a:pPr>
            <a:r>
              <a:rPr lang="en-US" sz="1400">
                <a:solidFill>
                  <a:schemeClr val="dk1"/>
                </a:solidFill>
                <a:latin typeface="Gill Sans"/>
                <a:ea typeface="Gill Sans"/>
                <a:cs typeface="Gill Sans"/>
                <a:sym typeface="Gill Sans"/>
              </a:rPr>
              <a:t>Roll is rotation around the x-axis.</a:t>
            </a:r>
            <a:endParaRPr/>
          </a:p>
          <a:p>
            <a:pPr indent="0" lvl="0" marL="0" marR="0" rtl="0" algn="ctr">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ctr">
              <a:spcBef>
                <a:spcPts val="0"/>
              </a:spcBef>
              <a:spcAft>
                <a:spcPts val="0"/>
              </a:spcAft>
              <a:buNone/>
            </a:pPr>
            <a:r>
              <a:rPr lang="en-US" sz="1400">
                <a:solidFill>
                  <a:schemeClr val="dk1"/>
                </a:solidFill>
                <a:latin typeface="Gill Sans"/>
                <a:ea typeface="Gill Sans"/>
                <a:cs typeface="Gill Sans"/>
                <a:sym typeface="Gill Sans"/>
              </a:rPr>
              <a:t>The built-in Gyro Sensor can measure the robot’s orientation</a:t>
            </a:r>
            <a:endParaRPr/>
          </a:p>
        </p:txBody>
      </p:sp>
      <p:pic>
        <p:nvPicPr>
          <p:cNvPr descr="A satellite in space&#10;&#10;Description automatically generated" id="185" name="Google Shape;185;p4"/>
          <p:cNvPicPr preferRelativeResize="0"/>
          <p:nvPr/>
        </p:nvPicPr>
        <p:blipFill rotWithShape="1">
          <a:blip r:embed="rId6">
            <a:alphaModFix/>
          </a:blip>
          <a:srcRect b="0" l="0" r="0" t="0"/>
          <a:stretch/>
        </p:blipFill>
        <p:spPr>
          <a:xfrm>
            <a:off x="5301095" y="3902845"/>
            <a:ext cx="3620198" cy="221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USING THE MOTION SENSOR (GYRO) TO TURN</a:t>
            </a:r>
            <a:endParaRPr/>
          </a:p>
        </p:txBody>
      </p:sp>
      <p:sp>
        <p:nvSpPr>
          <p:cNvPr id="191" name="Google Shape;191;p5"/>
          <p:cNvSpPr txBox="1"/>
          <p:nvPr>
            <p:ph idx="1" type="body"/>
          </p:nvPr>
        </p:nvSpPr>
        <p:spPr>
          <a:xfrm>
            <a:off x="155088" y="1140006"/>
            <a:ext cx="8581506" cy="5082601"/>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The gyro sensor can be programmed to measure the hub’s yaw, pitch and roll</a:t>
            </a:r>
            <a:endParaRPr/>
          </a:p>
          <a:p>
            <a:pPr indent="-306000" lvl="0" marL="306000" rtl="0" algn="l">
              <a:spcBef>
                <a:spcPts val="960"/>
              </a:spcBef>
              <a:spcAft>
                <a:spcPts val="0"/>
              </a:spcAft>
              <a:buSzPts val="1656"/>
              <a:buChar char="⬛"/>
            </a:pPr>
            <a:r>
              <a:rPr lang="en-US"/>
              <a:t>These values can be used to sense if the robot has turned around x, y, or z axes</a:t>
            </a:r>
            <a:endParaRPr/>
          </a:p>
          <a:p>
            <a:pPr indent="-306000" lvl="0" marL="306000" rtl="0" algn="l">
              <a:spcBef>
                <a:spcPts val="960"/>
              </a:spcBef>
              <a:spcAft>
                <a:spcPts val="0"/>
              </a:spcAft>
              <a:buSzPts val="1656"/>
              <a:buChar char="⬛"/>
            </a:pPr>
            <a:r>
              <a:rPr lang="en-US"/>
              <a:t>In this lesson, we will focus on yaw which can be used to determine if a robot has turned left or right</a:t>
            </a:r>
            <a:endParaRPr/>
          </a:p>
          <a:p>
            <a:pPr indent="-306000" lvl="0" marL="306000" rtl="0" algn="l">
              <a:spcBef>
                <a:spcPts val="960"/>
              </a:spcBef>
              <a:spcAft>
                <a:spcPts val="0"/>
              </a:spcAft>
              <a:buSzPts val="1656"/>
              <a:buChar char="⬛"/>
            </a:pPr>
            <a:r>
              <a:rPr lang="en-US"/>
              <a:t>For pitch and roll, the robot uses gravity to determine what is a zero reading. Flat on the ground is 0 pitch and 0 roll. </a:t>
            </a:r>
            <a:endParaRPr/>
          </a:p>
          <a:p>
            <a:pPr indent="-306000" lvl="0" marL="306000" rtl="0" algn="l">
              <a:spcBef>
                <a:spcPts val="960"/>
              </a:spcBef>
              <a:spcAft>
                <a:spcPts val="0"/>
              </a:spcAft>
              <a:buSzPts val="1656"/>
              <a:buChar char="⬛"/>
            </a:pPr>
            <a:r>
              <a:rPr lang="en-US"/>
              <a:t>For yaw, the robot doesn’t have a compass to tell it what is north or south. Therefore, you need to tell the robot what it should consider zero. This is done with the reset_yaw() method. </a:t>
            </a:r>
            <a:endParaRPr/>
          </a:p>
          <a:p>
            <a:pPr indent="0" lvl="0" marL="0" rtl="0" algn="l">
              <a:spcBef>
                <a:spcPts val="920"/>
              </a:spcBef>
              <a:spcAft>
                <a:spcPts val="0"/>
              </a:spcAft>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sp>
        <p:nvSpPr>
          <p:cNvPr id="192" name="Google Shape;192;p5"/>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193" name="Google Shape;193;p5"/>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4" name="Google Shape;194;p5"/>
          <p:cNvSpPr txBox="1"/>
          <p:nvPr/>
        </p:nvSpPr>
        <p:spPr>
          <a:xfrm>
            <a:off x="407406" y="4803854"/>
            <a:ext cx="8599500" cy="831000"/>
          </a:xfrm>
          <a:prstGeom prst="rect">
            <a:avLst/>
          </a:prstGeom>
          <a:noFill/>
          <a:ln>
            <a:noFill/>
          </a:ln>
        </p:spPr>
        <p:txBody>
          <a:bodyPr anchorCtr="0" anchor="t" bIns="45700" lIns="91425" spcFirstLastPara="1" rIns="91425" wrap="square" tIns="45700">
            <a:spAutoFit/>
          </a:bodyPr>
          <a:lstStyle/>
          <a:p>
            <a:pPr indent="457200" lvl="0" marL="1371600" marR="0" rtl="0" algn="l">
              <a:spcBef>
                <a:spcPts val="0"/>
              </a:spcBef>
              <a:spcAft>
                <a:spcPts val="0"/>
              </a:spcAft>
              <a:buClr>
                <a:srgbClr val="000000"/>
              </a:buClr>
              <a:buSzPts val="2400"/>
              <a:buFont typeface="Consolas"/>
              <a:buNone/>
            </a:pPr>
            <a:r>
              <a:rPr b="0" lang="en-US" sz="2400">
                <a:solidFill>
                  <a:srgbClr val="000000"/>
                </a:solidFill>
                <a:latin typeface="Consolas"/>
                <a:ea typeface="Consolas"/>
                <a:cs typeface="Consolas"/>
                <a:sym typeface="Consolas"/>
              </a:rPr>
              <a:t>motion_sensor.tilt_angles</a:t>
            </a:r>
            <a:r>
              <a:rPr b="0" lang="en-US" sz="2400">
                <a:solidFill>
                  <a:srgbClr val="00877B"/>
                </a:solidFill>
                <a:latin typeface="Consolas"/>
                <a:ea typeface="Consolas"/>
                <a:cs typeface="Consolas"/>
                <a:sym typeface="Consolas"/>
              </a:rPr>
              <a:t>()</a:t>
            </a:r>
            <a:endParaRPr/>
          </a:p>
          <a:p>
            <a:pPr indent="457200" lvl="0" marL="1371600" marR="0" rtl="0" algn="l">
              <a:spcBef>
                <a:spcPts val="0"/>
              </a:spcBef>
              <a:spcAft>
                <a:spcPts val="0"/>
              </a:spcAft>
              <a:buClr>
                <a:srgbClr val="000000"/>
              </a:buClr>
              <a:buSzPts val="2400"/>
              <a:buFont typeface="Consolas"/>
              <a:buNone/>
            </a:pPr>
            <a:r>
              <a:rPr b="0" lang="en-US" sz="2400">
                <a:solidFill>
                  <a:srgbClr val="000000"/>
                </a:solidFill>
                <a:latin typeface="Consolas"/>
                <a:ea typeface="Consolas"/>
                <a:cs typeface="Consolas"/>
                <a:sym typeface="Consolas"/>
              </a:rPr>
              <a:t>motion_sensor.reset_yaw</a:t>
            </a:r>
            <a:r>
              <a:rPr b="0" lang="en-US" sz="2400">
                <a:solidFill>
                  <a:srgbClr val="00877B"/>
                </a:solidFill>
                <a:latin typeface="Consolas"/>
                <a:ea typeface="Consolas"/>
                <a:cs typeface="Consolas"/>
                <a:sym typeface="Consolas"/>
              </a:rPr>
              <a:t>()</a:t>
            </a:r>
            <a:endParaRPr sz="24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6"/>
          <p:cNvSpPr txBox="1"/>
          <p:nvPr>
            <p:ph idx="1" type="body"/>
          </p:nvPr>
        </p:nvSpPr>
        <p:spPr>
          <a:xfrm>
            <a:off x="155088" y="1182757"/>
            <a:ext cx="8767036" cy="5133744"/>
          </a:xfrm>
          <a:prstGeom prst="rect">
            <a:avLst/>
          </a:prstGeom>
          <a:noFill/>
          <a:ln>
            <a:noFill/>
          </a:ln>
        </p:spPr>
        <p:txBody>
          <a:bodyPr anchorCtr="0" anchor="t" bIns="45700" lIns="91425" spcFirstLastPara="1" rIns="91425" wrap="square" tIns="45700">
            <a:normAutofit lnSpcReduction="20000"/>
          </a:bodyPr>
          <a:lstStyle/>
          <a:p>
            <a:pPr indent="-313886" lvl="0" marL="306000" rtl="0" algn="l">
              <a:spcBef>
                <a:spcPts val="0"/>
              </a:spcBef>
              <a:spcAft>
                <a:spcPts val="0"/>
              </a:spcAft>
              <a:buSzPts val="1656"/>
              <a:buChar char="⬛"/>
            </a:pPr>
            <a:r>
              <a:rPr lang="en-US"/>
              <a:t>The Yaw value as seen in the app:</a:t>
            </a:r>
            <a:endParaRPr/>
          </a:p>
          <a:p>
            <a:pPr indent="-313886" lvl="1" marL="630000" rtl="0" algn="l">
              <a:spcBef>
                <a:spcPts val="933"/>
              </a:spcBef>
              <a:spcAft>
                <a:spcPts val="0"/>
              </a:spcAft>
              <a:buSzPts val="1656"/>
              <a:buChar char="⬛"/>
            </a:pPr>
            <a:r>
              <a:rPr lang="en-US" sz="1800"/>
              <a:t>The yaw angle counts up from 0 (positive values) if the robot is turning right, and down from 0 (negative values) as the robot turns left</a:t>
            </a:r>
            <a:endParaRPr/>
          </a:p>
          <a:p>
            <a:pPr indent="-313886" lvl="1" marL="630000" rtl="0" algn="l">
              <a:spcBef>
                <a:spcPts val="933"/>
              </a:spcBef>
              <a:spcAft>
                <a:spcPts val="0"/>
              </a:spcAft>
              <a:buSzPts val="1656"/>
              <a:buChar char="⬛"/>
            </a:pPr>
            <a:r>
              <a:rPr lang="en-US" sz="1800"/>
              <a:t>At the 180 degree mark, the signs change and there is a switch! The yaw reading as shown in the app will go from 179 to -180 if turning clockwise, and -180 to 179 if turning counterclockwise.</a:t>
            </a:r>
            <a:endParaRPr/>
          </a:p>
          <a:p>
            <a:pPr indent="-313886" lvl="1" marL="630000" rtl="0" algn="l">
              <a:spcBef>
                <a:spcPts val="933"/>
              </a:spcBef>
              <a:spcAft>
                <a:spcPts val="0"/>
              </a:spcAft>
              <a:buSzPts val="1656"/>
              <a:buChar char="⬛"/>
            </a:pPr>
            <a:r>
              <a:rPr lang="en-US" sz="1800"/>
              <a:t>If you want to turn more than 180 degrees in a particular direction, you have to do some extra checks, explained later in the lesson.</a:t>
            </a:r>
            <a:endParaRPr/>
          </a:p>
          <a:p>
            <a:pPr indent="-313886" lvl="0" marL="306000" rtl="0" algn="l">
              <a:spcBef>
                <a:spcPts val="933"/>
              </a:spcBef>
              <a:spcAft>
                <a:spcPts val="0"/>
              </a:spcAft>
              <a:buSzPts val="1656"/>
              <a:buChar char="⬛"/>
            </a:pPr>
            <a:r>
              <a:rPr lang="en-US"/>
              <a:t>The yaw value as read by the tilt_angles tuple:</a:t>
            </a:r>
            <a:endParaRPr/>
          </a:p>
          <a:p>
            <a:pPr indent="-313886" lvl="1" marL="630000" rtl="0" algn="l">
              <a:spcBef>
                <a:spcPts val="933"/>
              </a:spcBef>
              <a:spcAft>
                <a:spcPts val="0"/>
              </a:spcAft>
              <a:buSzPts val="1656"/>
              <a:buFont typeface="Gill Sans"/>
              <a:buChar char="⬛"/>
            </a:pPr>
            <a:r>
              <a:rPr lang="en-US" sz="1800">
                <a:solidFill>
                  <a:schemeClr val="dk1"/>
                </a:solidFill>
              </a:rPr>
              <a:t>M</a:t>
            </a:r>
            <a:r>
              <a:rPr i="0" lang="en-US" sz="1800" u="none" strike="noStrike">
                <a:solidFill>
                  <a:schemeClr val="dk1"/>
                </a:solidFill>
              </a:rPr>
              <a:t>otion sensor tuple readings are the </a:t>
            </a:r>
            <a:r>
              <a:rPr i="0" lang="en-US" sz="1800" u="none" strike="noStrike">
                <a:solidFill>
                  <a:srgbClr val="FF0000"/>
                </a:solidFill>
              </a:rPr>
              <a:t>opposite</a:t>
            </a:r>
            <a:r>
              <a:rPr i="0" lang="en-US" sz="1800" u="none" strike="noStrike">
                <a:solidFill>
                  <a:schemeClr val="dk1"/>
                </a:solidFill>
              </a:rPr>
              <a:t> sign as the values shown as the yaw reading in the app and in Blocks, and in decidegrees (tenths of degrees)</a:t>
            </a:r>
            <a:endParaRPr/>
          </a:p>
          <a:p>
            <a:pPr indent="-313886" lvl="1" marL="630000" rtl="0" algn="l">
              <a:spcBef>
                <a:spcPts val="933"/>
              </a:spcBef>
              <a:spcAft>
                <a:spcPts val="0"/>
              </a:spcAft>
              <a:buSzPts val="1656"/>
              <a:buFont typeface="Gill Sans"/>
              <a:buChar char="⬛"/>
            </a:pPr>
            <a:r>
              <a:rPr lang="en-US" sz="1800">
                <a:solidFill>
                  <a:schemeClr val="dk1"/>
                </a:solidFill>
              </a:rPr>
              <a:t>When moving clockwise from 0, the readings go from 0 to -1799, then to 1800 and down to 0</a:t>
            </a:r>
            <a:endParaRPr/>
          </a:p>
          <a:p>
            <a:pPr indent="-313886" lvl="1" marL="630000" rtl="0" algn="l">
              <a:spcBef>
                <a:spcPts val="933"/>
              </a:spcBef>
              <a:spcAft>
                <a:spcPts val="0"/>
              </a:spcAft>
              <a:buSzPts val="1656"/>
              <a:buFont typeface="Gill Sans"/>
              <a:buChar char="⬛"/>
            </a:pPr>
            <a:r>
              <a:rPr lang="en-US" sz="1800">
                <a:solidFill>
                  <a:schemeClr val="dk1"/>
                </a:solidFill>
              </a:rPr>
              <a:t>Multiplying the tuple reading by -0.1 converts it into the same value as in the App/Blocks.</a:t>
            </a:r>
            <a:endParaRPr/>
          </a:p>
          <a:p>
            <a:pPr indent="-314763" lvl="0" marL="306000" rtl="0" algn="l">
              <a:spcBef>
                <a:spcPts val="970"/>
              </a:spcBef>
              <a:spcAft>
                <a:spcPts val="0"/>
              </a:spcAft>
              <a:buSzPts val="1840"/>
              <a:buFont typeface="Gill Sans"/>
              <a:buChar char="⬛"/>
            </a:pPr>
            <a:r>
              <a:rPr lang="en-US" sz="2000">
                <a:solidFill>
                  <a:schemeClr val="dk1"/>
                </a:solidFill>
              </a:rPr>
              <a:t>If your turns are limited to less than 180 degrees, use absolute values to avoid bugs.</a:t>
            </a:r>
            <a:endParaRPr/>
          </a:p>
        </p:txBody>
      </p:sp>
      <p:sp>
        <p:nvSpPr>
          <p:cNvPr id="200" name="Google Shape;200;p6"/>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YAW ANGLE MEASUREMENTS</a:t>
            </a:r>
            <a:endParaRPr/>
          </a:p>
        </p:txBody>
      </p:sp>
      <p:sp>
        <p:nvSpPr>
          <p:cNvPr id="201" name="Google Shape;201;p6"/>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202" name="Google Shape;202;p6"/>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7"/>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YAW ANGLE MEASUREMENTS (GRAPHIC)</a:t>
            </a:r>
            <a:endParaRPr/>
          </a:p>
        </p:txBody>
      </p:sp>
      <p:sp>
        <p:nvSpPr>
          <p:cNvPr id="208" name="Google Shape;208;p7"/>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209" name="Google Shape;209;p7"/>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0" name="Google Shape;210;p7"/>
          <p:cNvSpPr txBox="1"/>
          <p:nvPr>
            <p:ph idx="1" type="body"/>
          </p:nvPr>
        </p:nvSpPr>
        <p:spPr>
          <a:xfrm>
            <a:off x="155088" y="1140006"/>
            <a:ext cx="8831580" cy="5082601"/>
          </a:xfrm>
          <a:prstGeom prst="rect">
            <a:avLst/>
          </a:prstGeom>
          <a:noFill/>
          <a:ln>
            <a:noFill/>
          </a:ln>
        </p:spPr>
        <p:txBody>
          <a:bodyPr anchorCtr="0" anchor="t" bIns="45700" lIns="91425" spcFirstLastPara="1" rIns="91425" wrap="square" tIns="45700">
            <a:normAutofit/>
          </a:bodyPr>
          <a:lstStyle/>
          <a:p>
            <a:pPr indent="-200844" lvl="0" marL="306000" rtl="0" algn="l">
              <a:spcBef>
                <a:spcPts val="0"/>
              </a:spcBef>
              <a:spcAft>
                <a:spcPts val="0"/>
              </a:spcAft>
              <a:buSzPts val="1656"/>
              <a:buNone/>
            </a:pPr>
            <a:r>
              <a:t/>
            </a:r>
            <a:endParaRPr/>
          </a:p>
        </p:txBody>
      </p:sp>
      <p:sp>
        <p:nvSpPr>
          <p:cNvPr id="211" name="Google Shape;211;p7"/>
          <p:cNvSpPr/>
          <p:nvPr/>
        </p:nvSpPr>
        <p:spPr>
          <a:xfrm>
            <a:off x="2246244" y="2117034"/>
            <a:ext cx="3309731" cy="3279913"/>
          </a:xfrm>
          <a:prstGeom prst="ellipse">
            <a:avLst/>
          </a:prstGeom>
          <a:solidFill>
            <a:schemeClr val="accent1"/>
          </a:solidFill>
          <a:ln cap="rnd" cmpd="sng" w="22225">
            <a:solidFill>
              <a:srgbClr val="5D5D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212" name="Google Shape;212;p7"/>
          <p:cNvCxnSpPr/>
          <p:nvPr/>
        </p:nvCxnSpPr>
        <p:spPr>
          <a:xfrm rot="10800000">
            <a:off x="3901109" y="1476040"/>
            <a:ext cx="0" cy="4397986"/>
          </a:xfrm>
          <a:prstGeom prst="straightConnector1">
            <a:avLst/>
          </a:prstGeom>
          <a:noFill/>
          <a:ln cap="rnd" cmpd="sng" w="12700">
            <a:solidFill>
              <a:schemeClr val="dk1"/>
            </a:solidFill>
            <a:prstDash val="solid"/>
            <a:round/>
            <a:headEnd len="sm" w="sm" type="none"/>
            <a:tailEnd len="med" w="med" type="triangle"/>
          </a:ln>
        </p:spPr>
      </p:cxnSp>
      <p:cxnSp>
        <p:nvCxnSpPr>
          <p:cNvPr id="213" name="Google Shape;213;p7"/>
          <p:cNvCxnSpPr/>
          <p:nvPr/>
        </p:nvCxnSpPr>
        <p:spPr>
          <a:xfrm>
            <a:off x="1152939" y="3756990"/>
            <a:ext cx="5585791" cy="0"/>
          </a:xfrm>
          <a:prstGeom prst="straightConnector1">
            <a:avLst/>
          </a:prstGeom>
          <a:noFill/>
          <a:ln cap="rnd" cmpd="sng" w="12700">
            <a:solidFill>
              <a:schemeClr val="dk1"/>
            </a:solidFill>
            <a:prstDash val="solid"/>
            <a:round/>
            <a:headEnd len="sm" w="sm" type="none"/>
            <a:tailEnd len="sm" w="sm" type="none"/>
          </a:ln>
        </p:spPr>
      </p:cxnSp>
      <p:sp>
        <p:nvSpPr>
          <p:cNvPr id="214" name="Google Shape;214;p7"/>
          <p:cNvSpPr txBox="1"/>
          <p:nvPr/>
        </p:nvSpPr>
        <p:spPr>
          <a:xfrm>
            <a:off x="3948334" y="2206505"/>
            <a:ext cx="377681" cy="3697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0</a:t>
            </a:r>
            <a:endParaRPr/>
          </a:p>
        </p:txBody>
      </p:sp>
      <p:sp>
        <p:nvSpPr>
          <p:cNvPr id="215" name="Google Shape;215;p7"/>
          <p:cNvSpPr txBox="1"/>
          <p:nvPr/>
        </p:nvSpPr>
        <p:spPr>
          <a:xfrm>
            <a:off x="5128602" y="3340036"/>
            <a:ext cx="4273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90</a:t>
            </a:r>
            <a:endParaRPr/>
          </a:p>
        </p:txBody>
      </p:sp>
      <p:sp>
        <p:nvSpPr>
          <p:cNvPr id="216" name="Google Shape;216;p7"/>
          <p:cNvSpPr txBox="1"/>
          <p:nvPr/>
        </p:nvSpPr>
        <p:spPr>
          <a:xfrm>
            <a:off x="3945833" y="4937060"/>
            <a:ext cx="6261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179</a:t>
            </a:r>
            <a:endParaRPr/>
          </a:p>
        </p:txBody>
      </p:sp>
      <p:sp>
        <p:nvSpPr>
          <p:cNvPr id="217" name="Google Shape;217;p7"/>
          <p:cNvSpPr txBox="1"/>
          <p:nvPr/>
        </p:nvSpPr>
        <p:spPr>
          <a:xfrm>
            <a:off x="3289848" y="4937685"/>
            <a:ext cx="6261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Gill Sans"/>
                <a:ea typeface="Gill Sans"/>
                <a:cs typeface="Gill Sans"/>
                <a:sym typeface="Gill Sans"/>
              </a:rPr>
              <a:t>-180</a:t>
            </a:r>
            <a:endParaRPr/>
          </a:p>
        </p:txBody>
      </p:sp>
      <p:sp>
        <p:nvSpPr>
          <p:cNvPr id="218" name="Google Shape;218;p7"/>
          <p:cNvSpPr txBox="1"/>
          <p:nvPr/>
        </p:nvSpPr>
        <p:spPr>
          <a:xfrm>
            <a:off x="2310013" y="3423725"/>
            <a:ext cx="5706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Gill Sans"/>
                <a:ea typeface="Gill Sans"/>
                <a:cs typeface="Gill Sans"/>
                <a:sym typeface="Gill Sans"/>
              </a:rPr>
              <a:t>-90</a:t>
            </a:r>
            <a:endParaRPr/>
          </a:p>
        </p:txBody>
      </p:sp>
      <p:sp>
        <p:nvSpPr>
          <p:cNvPr id="219" name="Google Shape;219;p7"/>
          <p:cNvSpPr txBox="1"/>
          <p:nvPr/>
        </p:nvSpPr>
        <p:spPr>
          <a:xfrm>
            <a:off x="3523428" y="2226375"/>
            <a:ext cx="377681" cy="3697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Gill Sans"/>
                <a:ea typeface="Gill Sans"/>
                <a:cs typeface="Gill Sans"/>
                <a:sym typeface="Gill Sans"/>
              </a:rPr>
              <a:t>-1</a:t>
            </a:r>
            <a:endParaRPr/>
          </a:p>
        </p:txBody>
      </p:sp>
      <p:sp>
        <p:nvSpPr>
          <p:cNvPr id="220" name="Google Shape;220;p7"/>
          <p:cNvSpPr txBox="1"/>
          <p:nvPr/>
        </p:nvSpPr>
        <p:spPr>
          <a:xfrm>
            <a:off x="3427749" y="1167290"/>
            <a:ext cx="10361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FRONT</a:t>
            </a:r>
            <a:endParaRPr/>
          </a:p>
        </p:txBody>
      </p:sp>
      <p:sp>
        <p:nvSpPr>
          <p:cNvPr id="221" name="Google Shape;221;p7"/>
          <p:cNvSpPr txBox="1"/>
          <p:nvPr/>
        </p:nvSpPr>
        <p:spPr>
          <a:xfrm>
            <a:off x="3199557" y="3146384"/>
            <a:ext cx="1610139" cy="1477328"/>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YAW ANGLES AS SEEN IN THE APP HUB DISPLAY AND IN BLOCKS</a:t>
            </a:r>
            <a:endParaRPr/>
          </a:p>
        </p:txBody>
      </p:sp>
      <p:sp>
        <p:nvSpPr>
          <p:cNvPr id="222" name="Google Shape;222;p7"/>
          <p:cNvSpPr txBox="1"/>
          <p:nvPr/>
        </p:nvSpPr>
        <p:spPr>
          <a:xfrm>
            <a:off x="5755621" y="3332184"/>
            <a:ext cx="7089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Gill Sans"/>
                <a:ea typeface="Gill Sans"/>
                <a:cs typeface="Gill Sans"/>
                <a:sym typeface="Gill Sans"/>
              </a:rPr>
              <a:t>-900</a:t>
            </a:r>
            <a:endParaRPr/>
          </a:p>
        </p:txBody>
      </p:sp>
      <p:sp>
        <p:nvSpPr>
          <p:cNvPr id="223" name="Google Shape;223;p7"/>
          <p:cNvSpPr txBox="1"/>
          <p:nvPr/>
        </p:nvSpPr>
        <p:spPr>
          <a:xfrm>
            <a:off x="3935882" y="5391323"/>
            <a:ext cx="7553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Gill Sans"/>
                <a:ea typeface="Gill Sans"/>
                <a:cs typeface="Gill Sans"/>
                <a:sym typeface="Gill Sans"/>
              </a:rPr>
              <a:t>-1799</a:t>
            </a:r>
            <a:endParaRPr/>
          </a:p>
        </p:txBody>
      </p:sp>
      <p:sp>
        <p:nvSpPr>
          <p:cNvPr id="224" name="Google Shape;224;p7"/>
          <p:cNvSpPr txBox="1"/>
          <p:nvPr/>
        </p:nvSpPr>
        <p:spPr>
          <a:xfrm>
            <a:off x="3089358" y="5401342"/>
            <a:ext cx="6427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1800</a:t>
            </a:r>
            <a:endParaRPr/>
          </a:p>
        </p:txBody>
      </p:sp>
      <p:sp>
        <p:nvSpPr>
          <p:cNvPr id="225" name="Google Shape;225;p7"/>
          <p:cNvSpPr txBox="1"/>
          <p:nvPr/>
        </p:nvSpPr>
        <p:spPr>
          <a:xfrm>
            <a:off x="1563734" y="3390249"/>
            <a:ext cx="5466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900</a:t>
            </a:r>
            <a:endParaRPr/>
          </a:p>
        </p:txBody>
      </p:sp>
      <p:sp>
        <p:nvSpPr>
          <p:cNvPr id="226" name="Google Shape;226;p7"/>
          <p:cNvSpPr txBox="1"/>
          <p:nvPr/>
        </p:nvSpPr>
        <p:spPr>
          <a:xfrm>
            <a:off x="5767135" y="2071059"/>
            <a:ext cx="23472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Gill Sans"/>
                <a:ea typeface="Gill Sans"/>
                <a:cs typeface="Gill Sans"/>
                <a:sym typeface="Gill Sans"/>
              </a:rPr>
              <a:t>YAW </a:t>
            </a:r>
            <a:r>
              <a:rPr lang="en-US" sz="1800">
                <a:solidFill>
                  <a:srgbClr val="FF0000"/>
                </a:solidFill>
                <a:latin typeface="Gill Sans"/>
                <a:ea typeface="Gill Sans"/>
                <a:cs typeface="Gill Sans"/>
                <a:sym typeface="Gill Sans"/>
                <a:extLst>
                  <a:ext uri="http://customooxmlschemas.google.com/">
                    <go:slidesCustomData xmlns:go="http://customooxmlschemas.google.com/" textRoundtripDataId="0"/>
                  </a:ext>
                </a:extLst>
              </a:rPr>
              <a:t>ANGLES</a:t>
            </a:r>
            <a:r>
              <a:rPr lang="en-US" sz="1800">
                <a:solidFill>
                  <a:srgbClr val="FF0000"/>
                </a:solidFill>
                <a:latin typeface="Gill Sans"/>
                <a:ea typeface="Gill Sans"/>
                <a:cs typeface="Gill Sans"/>
                <a:sym typeface="Gill Sans"/>
              </a:rPr>
              <a:t> AS READ BY THE TUPLE RETURNED BY tilt_angles (PYTHON)</a:t>
            </a:r>
            <a:endParaRPr>
              <a:solidFill>
                <a:srgbClr val="FF0000"/>
              </a:solidFill>
            </a:endParaRPr>
          </a:p>
        </p:txBody>
      </p:sp>
      <p:sp>
        <p:nvSpPr>
          <p:cNvPr id="227" name="Google Shape;227;p7"/>
          <p:cNvSpPr txBox="1"/>
          <p:nvPr/>
        </p:nvSpPr>
        <p:spPr>
          <a:xfrm>
            <a:off x="3510147" y="1723802"/>
            <a:ext cx="377681" cy="3697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0</a:t>
            </a:r>
            <a:endParaRPr/>
          </a:p>
        </p:txBody>
      </p:sp>
      <p:sp>
        <p:nvSpPr>
          <p:cNvPr id="228" name="Google Shape;228;p7"/>
          <p:cNvSpPr txBox="1"/>
          <p:nvPr/>
        </p:nvSpPr>
        <p:spPr>
          <a:xfrm>
            <a:off x="3935882" y="1744553"/>
            <a:ext cx="377681" cy="3697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Gill Sans"/>
                <a:ea typeface="Gill Sans"/>
                <a:cs typeface="Gill Sans"/>
                <a:sym typeface="Gill Sans"/>
              </a:rPr>
              <a:t>-1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8"/>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WAITING FOR THE GYRO TO REACH AN ANGLE</a:t>
            </a:r>
            <a:endParaRPr/>
          </a:p>
        </p:txBody>
      </p:sp>
      <p:sp>
        <p:nvSpPr>
          <p:cNvPr id="234" name="Google Shape;234;p8"/>
          <p:cNvSpPr txBox="1"/>
          <p:nvPr>
            <p:ph idx="1" type="body"/>
          </p:nvPr>
        </p:nvSpPr>
        <p:spPr>
          <a:xfrm>
            <a:off x="155088" y="1140006"/>
            <a:ext cx="8831580" cy="5082601"/>
          </a:xfrm>
          <a:prstGeom prst="rect">
            <a:avLst/>
          </a:prstGeom>
          <a:noFill/>
          <a:ln>
            <a:noFill/>
          </a:ln>
        </p:spPr>
        <p:txBody>
          <a:bodyPr anchorCtr="0" anchor="t" bIns="45700" lIns="91425" spcFirstLastPara="1" rIns="91425" wrap="square" tIns="45700">
            <a:normAutofit lnSpcReduction="10000"/>
          </a:bodyPr>
          <a:lstStyle/>
          <a:p>
            <a:pPr indent="-306000" lvl="0" marL="306000" rtl="0" algn="l">
              <a:spcBef>
                <a:spcPts val="0"/>
              </a:spcBef>
              <a:spcAft>
                <a:spcPts val="0"/>
              </a:spcAft>
              <a:buSzPts val="1656"/>
              <a:buChar char="⬛"/>
            </a:pPr>
            <a:r>
              <a:rPr lang="en-US"/>
              <a:t>There are two options to measure if the robot has reached the desired angle</a:t>
            </a:r>
            <a:endParaRPr/>
          </a:p>
          <a:p>
            <a:pPr indent="-306000" lvl="0" marL="306000" rtl="0" algn="l">
              <a:spcBef>
                <a:spcPts val="960"/>
              </a:spcBef>
              <a:spcAft>
                <a:spcPts val="0"/>
              </a:spcAft>
              <a:buSzPts val="1656"/>
              <a:buChar char="⬛"/>
            </a:pPr>
            <a:r>
              <a:rPr lang="en-US" sz="1800"/>
              <a:t>Option I: LEGO-specific API</a:t>
            </a:r>
            <a:endParaRPr/>
          </a:p>
          <a:p>
            <a:pPr indent="-306000" lvl="1" marL="630000" rtl="0" algn="l">
              <a:spcBef>
                <a:spcPts val="920"/>
              </a:spcBef>
              <a:spcAft>
                <a:spcPts val="0"/>
              </a:spcAft>
              <a:buSzPts val="1472"/>
              <a:buChar char="⬛"/>
            </a:pPr>
            <a:r>
              <a:rPr lang="en-US"/>
              <a:t>Use the runloop.until function. It will wait until the function returns true. </a:t>
            </a:r>
            <a:endParaRPr/>
          </a:p>
          <a:p>
            <a:pPr indent="-306000" lvl="1" marL="630000" rtl="0" algn="l">
              <a:spcBef>
                <a:spcPts val="920"/>
              </a:spcBef>
              <a:spcAft>
                <a:spcPts val="0"/>
              </a:spcAft>
              <a:buSzPts val="1472"/>
              <a:buChar char="⬛"/>
            </a:pPr>
            <a:r>
              <a:rPr lang="en-US"/>
              <a:t>The function cannot have any parameters. Use global variables as needed instead of parameters.</a:t>
            </a:r>
            <a:endParaRPr sz="1100"/>
          </a:p>
          <a:p>
            <a:pPr indent="0" lvl="1" marL="324000" rtl="0" algn="l">
              <a:spcBef>
                <a:spcPts val="820"/>
              </a:spcBef>
              <a:spcAft>
                <a:spcPts val="0"/>
              </a:spcAft>
              <a:buSzPts val="1012"/>
              <a:buNone/>
            </a:pPr>
            <a:r>
              <a:rPr lang="en-US" sz="1100">
                <a:solidFill>
                  <a:srgbClr val="0078CC"/>
                </a:solidFill>
                <a:latin typeface="Consolas"/>
                <a:ea typeface="Consolas"/>
                <a:cs typeface="Consolas"/>
                <a:sym typeface="Consolas"/>
              </a:rPr>
              <a:t>i</a:t>
            </a:r>
            <a:r>
              <a:rPr b="0" lang="en-US" sz="1100">
                <a:solidFill>
                  <a:srgbClr val="0078CC"/>
                </a:solidFill>
                <a:latin typeface="Consolas"/>
                <a:ea typeface="Consolas"/>
                <a:cs typeface="Consolas"/>
                <a:sym typeface="Consolas"/>
              </a:rPr>
              <a:t>mport </a:t>
            </a:r>
            <a:r>
              <a:rPr b="0" lang="en-US" sz="1100">
                <a:solidFill>
                  <a:schemeClr val="dk1"/>
                </a:solidFill>
                <a:latin typeface="Consolas"/>
                <a:ea typeface="Consolas"/>
                <a:cs typeface="Consolas"/>
                <a:sym typeface="Consolas"/>
              </a:rPr>
              <a:t>runloop</a:t>
            </a:r>
            <a:endParaRPr sz="1100">
              <a:solidFill>
                <a:schemeClr val="dk1"/>
              </a:solidFill>
              <a:highlight>
                <a:srgbClr val="FF0000"/>
              </a:highlight>
            </a:endParaRPr>
          </a:p>
          <a:p>
            <a:pPr indent="0" lvl="1" marL="324000" rtl="0" algn="l">
              <a:spcBef>
                <a:spcPts val="820"/>
              </a:spcBef>
              <a:spcAft>
                <a:spcPts val="0"/>
              </a:spcAft>
              <a:buSzPts val="1012"/>
              <a:buNone/>
            </a:pPr>
            <a:r>
              <a:rPr lang="en-US" sz="1100">
                <a:solidFill>
                  <a:schemeClr val="dk1"/>
                </a:solidFill>
                <a:latin typeface="Consolas"/>
                <a:ea typeface="Consolas"/>
                <a:cs typeface="Consolas"/>
                <a:sym typeface="Consolas"/>
              </a:rPr>
              <a:t>await r</a:t>
            </a:r>
            <a:r>
              <a:rPr b="0" lang="en-US" sz="1100">
                <a:solidFill>
                  <a:schemeClr val="dk1"/>
                </a:solidFill>
                <a:latin typeface="Consolas"/>
                <a:ea typeface="Consolas"/>
                <a:cs typeface="Consolas"/>
                <a:sym typeface="Consolas"/>
              </a:rPr>
              <a:t>unloop.until</a:t>
            </a:r>
            <a:r>
              <a:rPr b="0" lang="en-US" sz="1100">
                <a:solidFill>
                  <a:srgbClr val="00B050"/>
                </a:solidFill>
                <a:latin typeface="Consolas"/>
                <a:ea typeface="Consolas"/>
                <a:cs typeface="Consolas"/>
                <a:sym typeface="Consolas"/>
              </a:rPr>
              <a:t>(&lt;function that returns true or false based on conditions/sensor readings&gt;</a:t>
            </a:r>
            <a:r>
              <a:rPr b="0" lang="en-US" sz="1100">
                <a:solidFill>
                  <a:schemeClr val="dk1"/>
                </a:solidFill>
                <a:latin typeface="Consolas"/>
                <a:ea typeface="Consolas"/>
                <a:cs typeface="Consolas"/>
                <a:sym typeface="Consolas"/>
              </a:rPr>
              <a:t>)</a:t>
            </a:r>
            <a:endParaRPr b="0" sz="1100">
              <a:solidFill>
                <a:schemeClr val="dk1"/>
              </a:solidFill>
              <a:latin typeface="Consolas"/>
              <a:ea typeface="Consolas"/>
              <a:cs typeface="Consolas"/>
              <a:sym typeface="Consolas"/>
            </a:endParaRPr>
          </a:p>
          <a:p>
            <a:pPr indent="-306000" lvl="1" marL="630000" rtl="0" algn="l">
              <a:spcBef>
                <a:spcPts val="920"/>
              </a:spcBef>
              <a:spcAft>
                <a:spcPts val="0"/>
              </a:spcAft>
              <a:buSzPts val="1472"/>
              <a:buChar char="⬛"/>
            </a:pPr>
            <a:r>
              <a:rPr lang="en-US"/>
              <a:t>This option is easier to use and details can be found in the Spike Knowledge Base</a:t>
            </a:r>
            <a:endParaRPr/>
          </a:p>
          <a:p>
            <a:pPr indent="-306000" lvl="0" marL="306000" rtl="0" algn="l">
              <a:spcBef>
                <a:spcPts val="960"/>
              </a:spcBef>
              <a:spcAft>
                <a:spcPts val="0"/>
              </a:spcAft>
              <a:buSzPts val="1656"/>
              <a:buChar char="⬛"/>
            </a:pPr>
            <a:r>
              <a:rPr lang="en-US"/>
              <a:t>Option II: General Python API</a:t>
            </a:r>
            <a:endParaRPr/>
          </a:p>
          <a:p>
            <a:pPr indent="-306000" lvl="1" marL="630000" rtl="0" algn="l">
              <a:spcBef>
                <a:spcPts val="920"/>
              </a:spcBef>
              <a:spcAft>
                <a:spcPts val="0"/>
              </a:spcAft>
              <a:buSzPts val="1472"/>
              <a:buChar char="⬛"/>
            </a:pPr>
            <a:r>
              <a:rPr lang="en-US"/>
              <a:t>Use while loops</a:t>
            </a:r>
            <a:endParaRPr/>
          </a:p>
          <a:p>
            <a:pPr indent="0" lvl="2" marL="594000" rtl="0" algn="l">
              <a:spcBef>
                <a:spcPts val="820"/>
              </a:spcBef>
              <a:spcAft>
                <a:spcPts val="0"/>
              </a:spcAft>
              <a:buSzPts val="1012"/>
              <a:buNone/>
            </a:pPr>
            <a:r>
              <a:rPr b="0" lang="en-US" sz="1100">
                <a:solidFill>
                  <a:srgbClr val="000000"/>
                </a:solidFill>
                <a:latin typeface="Consolas"/>
                <a:ea typeface="Consolas"/>
                <a:cs typeface="Consolas"/>
                <a:sym typeface="Consolas"/>
              </a:rPr>
              <a:t>start moving....</a:t>
            </a:r>
            <a:endParaRPr/>
          </a:p>
          <a:p>
            <a:pPr indent="0" lvl="2" marL="594000" rtl="0" algn="l">
              <a:spcBef>
                <a:spcPts val="820"/>
              </a:spcBef>
              <a:spcAft>
                <a:spcPts val="0"/>
              </a:spcAft>
              <a:buSzPts val="1012"/>
              <a:buNone/>
            </a:pPr>
            <a:r>
              <a:rPr b="0" lang="en-US" sz="1100">
                <a:solidFill>
                  <a:srgbClr val="0078CC"/>
                </a:solidFill>
                <a:latin typeface="Consolas"/>
                <a:ea typeface="Consolas"/>
                <a:cs typeface="Consolas"/>
                <a:sym typeface="Consolas"/>
              </a:rPr>
              <a:t>while</a:t>
            </a:r>
            <a:r>
              <a:rPr b="0" lang="en-US" sz="1100">
                <a:solidFill>
                  <a:srgbClr val="000000"/>
                </a:solidFill>
                <a:latin typeface="Consolas"/>
                <a:ea typeface="Consolas"/>
                <a:cs typeface="Consolas"/>
                <a:sym typeface="Consolas"/>
              </a:rPr>
              <a:t> </a:t>
            </a:r>
            <a:r>
              <a:rPr b="0" lang="en-US" sz="1100">
                <a:solidFill>
                  <a:srgbClr val="00877B"/>
                </a:solidFill>
                <a:latin typeface="Consolas"/>
                <a:ea typeface="Consolas"/>
                <a:cs typeface="Consolas"/>
                <a:sym typeface="Consolas"/>
              </a:rPr>
              <a:t>(</a:t>
            </a:r>
            <a:r>
              <a:rPr b="0" lang="en-US" sz="1100">
                <a:solidFill>
                  <a:srgbClr val="000000"/>
                </a:solidFill>
                <a:latin typeface="Consolas"/>
                <a:ea typeface="Consolas"/>
                <a:cs typeface="Consolas"/>
                <a:sym typeface="Consolas"/>
              </a:rPr>
              <a:t>motion_sensor.get_yaw_angle</a:t>
            </a:r>
            <a:r>
              <a:rPr b="0" lang="en-US" sz="1100">
                <a:solidFill>
                  <a:srgbClr val="00877B"/>
                </a:solidFill>
                <a:latin typeface="Consolas"/>
                <a:ea typeface="Consolas"/>
                <a:cs typeface="Consolas"/>
                <a:sym typeface="Consolas"/>
              </a:rPr>
              <a:t>()</a:t>
            </a:r>
            <a:r>
              <a:rPr b="0" lang="en-US" sz="1100">
                <a:solidFill>
                  <a:srgbClr val="000000"/>
                </a:solidFill>
                <a:latin typeface="Consolas"/>
                <a:ea typeface="Consolas"/>
                <a:cs typeface="Consolas"/>
                <a:sym typeface="Consolas"/>
              </a:rPr>
              <a:t> &lt; ANGLE</a:t>
            </a:r>
            <a:r>
              <a:rPr b="0" lang="en-US" sz="1100">
                <a:solidFill>
                  <a:srgbClr val="00877B"/>
                </a:solidFill>
                <a:latin typeface="Consolas"/>
                <a:ea typeface="Consolas"/>
                <a:cs typeface="Consolas"/>
                <a:sym typeface="Consolas"/>
              </a:rPr>
              <a:t>)</a:t>
            </a:r>
            <a:r>
              <a:rPr b="0" lang="en-US" sz="1100">
                <a:solidFill>
                  <a:srgbClr val="000000"/>
                </a:solidFill>
                <a:latin typeface="Consolas"/>
                <a:ea typeface="Consolas"/>
                <a:cs typeface="Consolas"/>
                <a:sym typeface="Consolas"/>
              </a:rPr>
              <a:t>: </a:t>
            </a:r>
            <a:endParaRPr/>
          </a:p>
          <a:p>
            <a:pPr indent="0" lvl="2" marL="594000" rtl="0" algn="l">
              <a:spcBef>
                <a:spcPts val="820"/>
              </a:spcBef>
              <a:spcAft>
                <a:spcPts val="0"/>
              </a:spcAft>
              <a:buSzPts val="1012"/>
              <a:buNone/>
            </a:pPr>
            <a:r>
              <a:rPr lang="en-US" sz="1100">
                <a:solidFill>
                  <a:srgbClr val="000000"/>
                </a:solidFill>
                <a:latin typeface="Consolas"/>
                <a:ea typeface="Consolas"/>
                <a:cs typeface="Consolas"/>
                <a:sym typeface="Consolas"/>
              </a:rPr>
              <a:t>	</a:t>
            </a:r>
            <a:r>
              <a:rPr b="0" lang="en-US" sz="1100">
                <a:solidFill>
                  <a:srgbClr val="00963E"/>
                </a:solidFill>
                <a:latin typeface="Consolas"/>
                <a:ea typeface="Consolas"/>
                <a:cs typeface="Consolas"/>
                <a:sym typeface="Consolas"/>
              </a:rPr>
              <a:t>&lt;code&gt;</a:t>
            </a:r>
            <a:endParaRPr b="0" sz="1100">
              <a:solidFill>
                <a:srgbClr val="000000"/>
              </a:solidFill>
              <a:latin typeface="Consolas"/>
              <a:ea typeface="Consolas"/>
              <a:cs typeface="Consolas"/>
              <a:sym typeface="Consolas"/>
            </a:endParaRPr>
          </a:p>
          <a:p>
            <a:pPr indent="0" lvl="2" marL="594000" rtl="0" algn="l">
              <a:spcBef>
                <a:spcPts val="820"/>
              </a:spcBef>
              <a:spcAft>
                <a:spcPts val="0"/>
              </a:spcAft>
              <a:buSzPts val="1012"/>
              <a:buNone/>
            </a:pPr>
            <a:r>
              <a:rPr b="0" lang="en-US" sz="1100">
                <a:solidFill>
                  <a:srgbClr val="000000"/>
                </a:solidFill>
                <a:latin typeface="Consolas"/>
                <a:ea typeface="Consolas"/>
                <a:cs typeface="Consolas"/>
                <a:sym typeface="Consolas"/>
              </a:rPr>
              <a:t>stop moving....</a:t>
            </a:r>
            <a:endParaRPr sz="1100">
              <a:solidFill>
                <a:srgbClr val="000000"/>
              </a:solidFill>
              <a:latin typeface="Consolas"/>
              <a:ea typeface="Consolas"/>
              <a:cs typeface="Consolas"/>
              <a:sym typeface="Consolas"/>
            </a:endParaRPr>
          </a:p>
          <a:p>
            <a:pPr indent="-306000" lvl="1" marL="630000" rtl="0" algn="l">
              <a:spcBef>
                <a:spcPts val="880"/>
              </a:spcBef>
              <a:spcAft>
                <a:spcPts val="0"/>
              </a:spcAft>
              <a:buSzPts val="1288"/>
              <a:buChar char="⬛"/>
            </a:pPr>
            <a:r>
              <a:rPr lang="en-US" sz="1400"/>
              <a:t>Easier for running code while waiting. You could also use a user defined operator_function in wait_until() – but a while loop makes the code clearer.</a:t>
            </a:r>
            <a:endParaRPr/>
          </a:p>
          <a:p>
            <a:pPr indent="-306000" lvl="1" marL="630000" rtl="0" algn="l">
              <a:spcBef>
                <a:spcPts val="880"/>
              </a:spcBef>
              <a:spcAft>
                <a:spcPts val="0"/>
              </a:spcAft>
              <a:buSzPts val="1288"/>
              <a:buChar char="⬛"/>
            </a:pPr>
            <a:r>
              <a:rPr lang="en-US" sz="1400"/>
              <a:t>If you do not want to run code, you can place </a:t>
            </a:r>
            <a:r>
              <a:rPr lang="en-US" sz="1400">
                <a:solidFill>
                  <a:srgbClr val="0290F8"/>
                </a:solidFill>
                <a:latin typeface="Consolas"/>
                <a:ea typeface="Consolas"/>
                <a:cs typeface="Consolas"/>
                <a:sym typeface="Consolas"/>
              </a:rPr>
              <a:t>pass</a:t>
            </a:r>
            <a:r>
              <a:rPr lang="en-US" sz="1400"/>
              <a:t> in place of </a:t>
            </a:r>
            <a:r>
              <a:rPr lang="en-US" sz="1400">
                <a:solidFill>
                  <a:srgbClr val="02B64E"/>
                </a:solidFill>
                <a:latin typeface="Consolas"/>
                <a:ea typeface="Consolas"/>
                <a:cs typeface="Consolas"/>
                <a:sym typeface="Consolas"/>
              </a:rPr>
              <a:t>&lt;code&gt; </a:t>
            </a:r>
            <a:r>
              <a:rPr lang="en-US" sz="1400">
                <a:solidFill>
                  <a:schemeClr val="dk1"/>
                </a:solidFill>
              </a:rPr>
              <a:t>to skip the iteration of the loop </a:t>
            </a:r>
            <a:endParaRPr/>
          </a:p>
          <a:p>
            <a:pPr indent="0" lvl="1" marL="324000" rtl="0" algn="l">
              <a:spcBef>
                <a:spcPts val="820"/>
              </a:spcBef>
              <a:spcAft>
                <a:spcPts val="0"/>
              </a:spcAft>
              <a:buSzPts val="1012"/>
              <a:buNone/>
            </a:pPr>
            <a:r>
              <a:t/>
            </a:r>
            <a:endParaRPr sz="1100">
              <a:solidFill>
                <a:srgbClr val="000000"/>
              </a:solidFill>
              <a:latin typeface="Consolas"/>
              <a:ea typeface="Consolas"/>
              <a:cs typeface="Consolas"/>
              <a:sym typeface="Consolas"/>
            </a:endParaRPr>
          </a:p>
        </p:txBody>
      </p:sp>
      <p:sp>
        <p:nvSpPr>
          <p:cNvPr id="235" name="Google Shape;235;p8"/>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236" name="Google Shape;236;p8"/>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cxnSp>
        <p:nvCxnSpPr>
          <p:cNvPr id="241" name="Google Shape;241;p9"/>
          <p:cNvCxnSpPr/>
          <p:nvPr/>
        </p:nvCxnSpPr>
        <p:spPr>
          <a:xfrm>
            <a:off x="3584593" y="5364706"/>
            <a:ext cx="2257735" cy="12731"/>
          </a:xfrm>
          <a:prstGeom prst="straightConnector1">
            <a:avLst/>
          </a:prstGeom>
          <a:noFill/>
          <a:ln cap="flat" cmpd="sng" w="76200">
            <a:solidFill>
              <a:schemeClr val="dk1"/>
            </a:solidFill>
            <a:prstDash val="solid"/>
            <a:round/>
            <a:headEnd len="sm" w="sm" type="none"/>
            <a:tailEnd len="sm" w="sm" type="none"/>
          </a:ln>
        </p:spPr>
      </p:cxnSp>
      <p:cxnSp>
        <p:nvCxnSpPr>
          <p:cNvPr id="242" name="Google Shape;242;p9"/>
          <p:cNvCxnSpPr/>
          <p:nvPr/>
        </p:nvCxnSpPr>
        <p:spPr>
          <a:xfrm>
            <a:off x="399153" y="5350552"/>
            <a:ext cx="2257735" cy="12731"/>
          </a:xfrm>
          <a:prstGeom prst="straightConnector1">
            <a:avLst/>
          </a:prstGeom>
          <a:noFill/>
          <a:ln cap="flat" cmpd="sng" w="76200">
            <a:solidFill>
              <a:schemeClr val="dk1"/>
            </a:solidFill>
            <a:prstDash val="solid"/>
            <a:round/>
            <a:headEnd len="sm" w="sm" type="none"/>
            <a:tailEnd len="sm" w="sm" type="none"/>
          </a:ln>
        </p:spPr>
      </p:cxnSp>
      <p:cxnSp>
        <p:nvCxnSpPr>
          <p:cNvPr id="243" name="Google Shape;243;p9"/>
          <p:cNvCxnSpPr/>
          <p:nvPr/>
        </p:nvCxnSpPr>
        <p:spPr>
          <a:xfrm>
            <a:off x="276087" y="2251740"/>
            <a:ext cx="2380801" cy="0"/>
          </a:xfrm>
          <a:prstGeom prst="straightConnector1">
            <a:avLst/>
          </a:prstGeom>
          <a:noFill/>
          <a:ln cap="flat" cmpd="sng" w="76200">
            <a:solidFill>
              <a:schemeClr val="dk1"/>
            </a:solidFill>
            <a:prstDash val="solid"/>
            <a:round/>
            <a:headEnd len="sm" w="sm" type="none"/>
            <a:tailEnd len="sm" w="sm" type="none"/>
          </a:ln>
        </p:spPr>
      </p:cxnSp>
      <p:sp>
        <p:nvSpPr>
          <p:cNvPr id="244" name="Google Shape;244;p9"/>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THERE ARE TWO TYPES OF TURNS YOU CAN DO</a:t>
            </a:r>
            <a:endParaRPr/>
          </a:p>
        </p:txBody>
      </p:sp>
      <p:sp>
        <p:nvSpPr>
          <p:cNvPr id="245" name="Google Shape;245;p9"/>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09/14/2023)</a:t>
            </a:r>
            <a:endParaRPr/>
          </a:p>
        </p:txBody>
      </p:sp>
      <p:sp>
        <p:nvSpPr>
          <p:cNvPr id="246" name="Google Shape;246;p9"/>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47" name="Google Shape;247;p9"/>
          <p:cNvSpPr txBox="1"/>
          <p:nvPr/>
        </p:nvSpPr>
        <p:spPr>
          <a:xfrm>
            <a:off x="276087" y="1278956"/>
            <a:ext cx="5497869" cy="369332"/>
          </a:xfrm>
          <a:prstGeom prst="rect">
            <a:avLst/>
          </a:prstGeom>
          <a:solidFill>
            <a:srgbClr val="F2F2F2"/>
          </a:solidFill>
          <a:ln cap="rnd" cmpd="sng" w="222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Gill Sans"/>
                <a:ea typeface="Gill Sans"/>
                <a:cs typeface="Gill Sans"/>
                <a:sym typeface="Gill Sans"/>
              </a:rPr>
              <a:t>180 Degree Pivot Turn</a:t>
            </a:r>
            <a:endParaRPr/>
          </a:p>
        </p:txBody>
      </p:sp>
      <p:sp>
        <p:nvSpPr>
          <p:cNvPr id="248" name="Google Shape;248;p9"/>
          <p:cNvSpPr txBox="1"/>
          <p:nvPr/>
        </p:nvSpPr>
        <p:spPr>
          <a:xfrm>
            <a:off x="276087" y="3868344"/>
            <a:ext cx="5497869" cy="369332"/>
          </a:xfrm>
          <a:prstGeom prst="rect">
            <a:avLst/>
          </a:prstGeom>
          <a:solidFill>
            <a:srgbClr val="F2F2F2"/>
          </a:solidFill>
          <a:ln cap="rnd" cmpd="sng" w="222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Gill Sans"/>
                <a:ea typeface="Gill Sans"/>
                <a:cs typeface="Gill Sans"/>
                <a:sym typeface="Gill Sans"/>
              </a:rPr>
              <a:t>180 Degree Spin Turn</a:t>
            </a:r>
            <a:endParaRPr/>
          </a:p>
        </p:txBody>
      </p:sp>
      <p:sp>
        <p:nvSpPr>
          <p:cNvPr id="249" name="Google Shape;249;p9"/>
          <p:cNvSpPr txBox="1"/>
          <p:nvPr/>
        </p:nvSpPr>
        <p:spPr>
          <a:xfrm>
            <a:off x="6115189" y="1255771"/>
            <a:ext cx="2805025" cy="45243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Notice where the robot ends in both pictures after a 180 degree turn.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In the Spin Turn, the robot moves a lot less and that makes Spin Turns are great for tight positions. Spin turns tend to be a bit faster but also a little less accurate.</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So when you need to make turns, you should decide which turn is best for you!</a:t>
            </a:r>
            <a:endParaRPr/>
          </a:p>
        </p:txBody>
      </p:sp>
      <p:grpSp>
        <p:nvGrpSpPr>
          <p:cNvPr id="250" name="Google Shape;250;p9"/>
          <p:cNvGrpSpPr/>
          <p:nvPr/>
        </p:nvGrpSpPr>
        <p:grpSpPr>
          <a:xfrm rot="10800000">
            <a:off x="4133980" y="4741368"/>
            <a:ext cx="1164830" cy="1200156"/>
            <a:chOff x="6507215" y="1347674"/>
            <a:chExt cx="1164830" cy="1500074"/>
          </a:xfrm>
        </p:grpSpPr>
        <p:grpSp>
          <p:nvGrpSpPr>
            <p:cNvPr id="251" name="Google Shape;251;p9"/>
            <p:cNvGrpSpPr/>
            <p:nvPr/>
          </p:nvGrpSpPr>
          <p:grpSpPr>
            <a:xfrm rot="5400000">
              <a:off x="6518632" y="1512901"/>
              <a:ext cx="1141996" cy="1164830"/>
              <a:chOff x="6310708" y="2223670"/>
              <a:chExt cx="809489" cy="898563"/>
            </a:xfrm>
          </p:grpSpPr>
          <p:sp>
            <p:nvSpPr>
              <p:cNvPr id="252" name="Google Shape;252;p9"/>
              <p:cNvSpPr/>
              <p:nvPr/>
            </p:nvSpPr>
            <p:spPr>
              <a:xfrm>
                <a:off x="6451830" y="2223670"/>
                <a:ext cx="519438" cy="898563"/>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3" name="Google Shape;253;p9"/>
              <p:cNvSpPr/>
              <p:nvPr/>
            </p:nvSpPr>
            <p:spPr>
              <a:xfrm>
                <a:off x="6979076"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4" name="Google Shape;254;p9"/>
              <p:cNvSpPr/>
              <p:nvPr/>
            </p:nvSpPr>
            <p:spPr>
              <a:xfrm>
                <a:off x="6310708"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5" name="Google Shape;255;p9"/>
              <p:cNvSpPr/>
              <p:nvPr/>
            </p:nvSpPr>
            <p:spPr>
              <a:xfrm>
                <a:off x="6613799" y="2907328"/>
                <a:ext cx="179290" cy="166284"/>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56" name="Google Shape;256;p9"/>
            <p:cNvSpPr txBox="1"/>
            <p:nvPr/>
          </p:nvSpPr>
          <p:spPr>
            <a:xfrm rot="10800000">
              <a:off x="7092564" y="1347674"/>
              <a:ext cx="465620" cy="4616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257" name="Google Shape;257;p9"/>
            <p:cNvSpPr txBox="1"/>
            <p:nvPr/>
          </p:nvSpPr>
          <p:spPr>
            <a:xfrm rot="10800000">
              <a:off x="7102544" y="2386120"/>
              <a:ext cx="465620" cy="4616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a:p>
          </p:txBody>
        </p:sp>
      </p:grpSp>
      <p:sp>
        <p:nvSpPr>
          <p:cNvPr id="258" name="Google Shape;258;p9"/>
          <p:cNvSpPr txBox="1"/>
          <p:nvPr/>
        </p:nvSpPr>
        <p:spPr>
          <a:xfrm>
            <a:off x="457200" y="4373571"/>
            <a:ext cx="1708440" cy="3701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Start Position</a:t>
            </a:r>
            <a:endParaRPr/>
          </a:p>
        </p:txBody>
      </p:sp>
      <p:sp>
        <p:nvSpPr>
          <p:cNvPr id="259" name="Google Shape;259;p9"/>
          <p:cNvSpPr txBox="1"/>
          <p:nvPr/>
        </p:nvSpPr>
        <p:spPr>
          <a:xfrm>
            <a:off x="3894082" y="4375841"/>
            <a:ext cx="1708440" cy="3701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End Position</a:t>
            </a:r>
            <a:endParaRPr/>
          </a:p>
        </p:txBody>
      </p:sp>
      <p:sp>
        <p:nvSpPr>
          <p:cNvPr id="260" name="Google Shape;260;p9"/>
          <p:cNvSpPr txBox="1"/>
          <p:nvPr/>
        </p:nvSpPr>
        <p:spPr>
          <a:xfrm>
            <a:off x="2441774" y="4895252"/>
            <a:ext cx="13389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Motors </a:t>
            </a:r>
            <a:endParaRPr/>
          </a:p>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C</a:t>
            </a:r>
            <a:r>
              <a:rPr lang="en-US" sz="1800">
                <a:solidFill>
                  <a:schemeClr val="dk1"/>
                </a:solidFill>
                <a:latin typeface="Gill Sans"/>
                <a:ea typeface="Gill Sans"/>
                <a:cs typeface="Gill Sans"/>
                <a:sym typeface="Gill Sans"/>
              </a:rPr>
              <a:t> and D Move</a:t>
            </a:r>
            <a:endParaRPr/>
          </a:p>
        </p:txBody>
      </p:sp>
      <p:grpSp>
        <p:nvGrpSpPr>
          <p:cNvPr id="261" name="Google Shape;261;p9"/>
          <p:cNvGrpSpPr/>
          <p:nvPr/>
        </p:nvGrpSpPr>
        <p:grpSpPr>
          <a:xfrm rot="10800000">
            <a:off x="4001210" y="2381860"/>
            <a:ext cx="1164830" cy="1200195"/>
            <a:chOff x="6507215" y="1338644"/>
            <a:chExt cx="1164830" cy="1529495"/>
          </a:xfrm>
        </p:grpSpPr>
        <p:grpSp>
          <p:nvGrpSpPr>
            <p:cNvPr id="262" name="Google Shape;262;p9"/>
            <p:cNvGrpSpPr/>
            <p:nvPr/>
          </p:nvGrpSpPr>
          <p:grpSpPr>
            <a:xfrm rot="5400000">
              <a:off x="6518632" y="1512901"/>
              <a:ext cx="1141996" cy="1164830"/>
              <a:chOff x="6310708" y="2223670"/>
              <a:chExt cx="809489" cy="898563"/>
            </a:xfrm>
          </p:grpSpPr>
          <p:sp>
            <p:nvSpPr>
              <p:cNvPr id="263" name="Google Shape;263;p9"/>
              <p:cNvSpPr/>
              <p:nvPr/>
            </p:nvSpPr>
            <p:spPr>
              <a:xfrm>
                <a:off x="6451830" y="2223670"/>
                <a:ext cx="519438" cy="898563"/>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4" name="Google Shape;264;p9"/>
              <p:cNvSpPr/>
              <p:nvPr/>
            </p:nvSpPr>
            <p:spPr>
              <a:xfrm>
                <a:off x="6979076"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5" name="Google Shape;265;p9"/>
              <p:cNvSpPr/>
              <p:nvPr/>
            </p:nvSpPr>
            <p:spPr>
              <a:xfrm>
                <a:off x="6310708"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6" name="Google Shape;266;p9"/>
              <p:cNvSpPr/>
              <p:nvPr/>
            </p:nvSpPr>
            <p:spPr>
              <a:xfrm>
                <a:off x="6614191" y="2909745"/>
                <a:ext cx="179290" cy="166284"/>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67" name="Google Shape;267;p9"/>
            <p:cNvSpPr txBox="1"/>
            <p:nvPr/>
          </p:nvSpPr>
          <p:spPr>
            <a:xfrm rot="10800000">
              <a:off x="7092564" y="1338644"/>
              <a:ext cx="465620" cy="470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268" name="Google Shape;268;p9"/>
            <p:cNvSpPr txBox="1"/>
            <p:nvPr/>
          </p:nvSpPr>
          <p:spPr>
            <a:xfrm rot="10800000">
              <a:off x="7102544" y="2397480"/>
              <a:ext cx="465620" cy="470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a:p>
          </p:txBody>
        </p:sp>
      </p:grpSp>
      <p:sp>
        <p:nvSpPr>
          <p:cNvPr id="269" name="Google Shape;269;p9"/>
          <p:cNvSpPr txBox="1"/>
          <p:nvPr/>
        </p:nvSpPr>
        <p:spPr>
          <a:xfrm>
            <a:off x="2371071" y="1928574"/>
            <a:ext cx="13389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Motor </a:t>
            </a:r>
            <a:endParaRPr/>
          </a:p>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C</a:t>
            </a:r>
            <a:r>
              <a:rPr lang="en-US" sz="1800">
                <a:solidFill>
                  <a:schemeClr val="dk1"/>
                </a:solidFill>
                <a:latin typeface="Gill Sans"/>
                <a:ea typeface="Gill Sans"/>
                <a:cs typeface="Gill Sans"/>
                <a:sym typeface="Gill Sans"/>
              </a:rPr>
              <a:t> Moves</a:t>
            </a:r>
            <a:endParaRPr/>
          </a:p>
        </p:txBody>
      </p:sp>
      <p:sp>
        <p:nvSpPr>
          <p:cNvPr id="270" name="Google Shape;270;p9"/>
          <p:cNvSpPr txBox="1"/>
          <p:nvPr/>
        </p:nvSpPr>
        <p:spPr>
          <a:xfrm>
            <a:off x="457200" y="2918543"/>
            <a:ext cx="1708440" cy="3701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Start Position</a:t>
            </a:r>
            <a:endParaRPr/>
          </a:p>
        </p:txBody>
      </p:sp>
      <p:sp>
        <p:nvSpPr>
          <p:cNvPr id="271" name="Google Shape;271;p9"/>
          <p:cNvSpPr txBox="1"/>
          <p:nvPr/>
        </p:nvSpPr>
        <p:spPr>
          <a:xfrm>
            <a:off x="3894858" y="1725371"/>
            <a:ext cx="1708440" cy="3701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End Position</a:t>
            </a:r>
            <a:endParaRPr/>
          </a:p>
        </p:txBody>
      </p:sp>
      <p:grpSp>
        <p:nvGrpSpPr>
          <p:cNvPr id="272" name="Google Shape;272;p9"/>
          <p:cNvGrpSpPr/>
          <p:nvPr/>
        </p:nvGrpSpPr>
        <p:grpSpPr>
          <a:xfrm>
            <a:off x="892871" y="1619169"/>
            <a:ext cx="1386064" cy="1228949"/>
            <a:chOff x="892871" y="1599143"/>
            <a:chExt cx="1386064" cy="1566113"/>
          </a:xfrm>
        </p:grpSpPr>
        <p:grpSp>
          <p:nvGrpSpPr>
            <p:cNvPr id="273" name="Google Shape;273;p9"/>
            <p:cNvGrpSpPr/>
            <p:nvPr/>
          </p:nvGrpSpPr>
          <p:grpSpPr>
            <a:xfrm>
              <a:off x="892871" y="1599143"/>
              <a:ext cx="1199001" cy="1566113"/>
              <a:chOff x="6507213" y="1291726"/>
              <a:chExt cx="1199001" cy="1566113"/>
            </a:xfrm>
          </p:grpSpPr>
          <p:grpSp>
            <p:nvGrpSpPr>
              <p:cNvPr id="274" name="Google Shape;274;p9"/>
              <p:cNvGrpSpPr/>
              <p:nvPr/>
            </p:nvGrpSpPr>
            <p:grpSpPr>
              <a:xfrm rot="5400000">
                <a:off x="6518630" y="1512901"/>
                <a:ext cx="1141996" cy="1164830"/>
                <a:chOff x="6310708" y="2223671"/>
                <a:chExt cx="809489" cy="898563"/>
              </a:xfrm>
            </p:grpSpPr>
            <p:sp>
              <p:nvSpPr>
                <p:cNvPr id="275" name="Google Shape;275;p9"/>
                <p:cNvSpPr/>
                <p:nvPr/>
              </p:nvSpPr>
              <p:spPr>
                <a:xfrm>
                  <a:off x="6451830" y="2223671"/>
                  <a:ext cx="519438" cy="898563"/>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6" name="Google Shape;276;p9"/>
                <p:cNvSpPr/>
                <p:nvPr/>
              </p:nvSpPr>
              <p:spPr>
                <a:xfrm>
                  <a:off x="6979076"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7" name="Google Shape;277;p9"/>
                <p:cNvSpPr/>
                <p:nvPr/>
              </p:nvSpPr>
              <p:spPr>
                <a:xfrm>
                  <a:off x="6310708"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8" name="Google Shape;278;p9"/>
                <p:cNvSpPr/>
                <p:nvPr/>
              </p:nvSpPr>
              <p:spPr>
                <a:xfrm>
                  <a:off x="6615310" y="2884770"/>
                  <a:ext cx="179290" cy="166284"/>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79" name="Google Shape;279;p9"/>
              <p:cNvSpPr txBox="1"/>
              <p:nvPr/>
            </p:nvSpPr>
            <p:spPr>
              <a:xfrm>
                <a:off x="7216809" y="1291726"/>
                <a:ext cx="465620" cy="470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extLst>
                      <a:ext uri="http://customooxmlschemas.google.com/">
                        <go:slidesCustomData xmlns:go="http://customooxmlschemas.google.com/" textRoundtripDataId="1"/>
                      </a:ext>
                    </a:extLst>
                  </a:rPr>
                  <a:t>C</a:t>
                </a:r>
                <a:endParaRPr/>
              </a:p>
            </p:txBody>
          </p:sp>
          <p:sp>
            <p:nvSpPr>
              <p:cNvPr id="280" name="Google Shape;280;p9"/>
              <p:cNvSpPr txBox="1"/>
              <p:nvPr/>
            </p:nvSpPr>
            <p:spPr>
              <a:xfrm>
                <a:off x="7240594" y="2387180"/>
                <a:ext cx="465620" cy="470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a:p>
            </p:txBody>
          </p:sp>
        </p:grpSp>
        <p:cxnSp>
          <p:nvCxnSpPr>
            <p:cNvPr id="281" name="Google Shape;281;p9"/>
            <p:cNvCxnSpPr/>
            <p:nvPr/>
          </p:nvCxnSpPr>
          <p:spPr>
            <a:xfrm>
              <a:off x="1930037" y="1876829"/>
              <a:ext cx="348898" cy="393929"/>
            </a:xfrm>
            <a:prstGeom prst="curvedConnector2">
              <a:avLst/>
            </a:prstGeom>
            <a:noFill/>
            <a:ln cap="rnd" cmpd="sng" w="22225">
              <a:solidFill>
                <a:srgbClr val="FF0000"/>
              </a:solidFill>
              <a:prstDash val="solid"/>
              <a:round/>
              <a:headEnd len="sm" w="sm" type="none"/>
              <a:tailEnd len="med" w="med" type="stealth"/>
            </a:ln>
          </p:spPr>
        </p:cxnSp>
      </p:grpSp>
      <p:grpSp>
        <p:nvGrpSpPr>
          <p:cNvPr id="282" name="Google Shape;282;p9"/>
          <p:cNvGrpSpPr/>
          <p:nvPr/>
        </p:nvGrpSpPr>
        <p:grpSpPr>
          <a:xfrm>
            <a:off x="809518" y="4706213"/>
            <a:ext cx="1324900" cy="1229740"/>
            <a:chOff x="809518" y="4735413"/>
            <a:chExt cx="1324900" cy="1537051"/>
          </a:xfrm>
        </p:grpSpPr>
        <p:grpSp>
          <p:nvGrpSpPr>
            <p:cNvPr id="283" name="Google Shape;283;p9"/>
            <p:cNvGrpSpPr/>
            <p:nvPr/>
          </p:nvGrpSpPr>
          <p:grpSpPr>
            <a:xfrm>
              <a:off x="809518" y="4735413"/>
              <a:ext cx="1199001" cy="1537051"/>
              <a:chOff x="6507213" y="1311758"/>
              <a:chExt cx="1199001" cy="1537051"/>
            </a:xfrm>
          </p:grpSpPr>
          <p:grpSp>
            <p:nvGrpSpPr>
              <p:cNvPr id="284" name="Google Shape;284;p9"/>
              <p:cNvGrpSpPr/>
              <p:nvPr/>
            </p:nvGrpSpPr>
            <p:grpSpPr>
              <a:xfrm rot="5400000">
                <a:off x="6518630" y="1512901"/>
                <a:ext cx="1141996" cy="1164830"/>
                <a:chOff x="6310708" y="2223671"/>
                <a:chExt cx="809489" cy="898563"/>
              </a:xfrm>
            </p:grpSpPr>
            <p:sp>
              <p:nvSpPr>
                <p:cNvPr id="285" name="Google Shape;285;p9"/>
                <p:cNvSpPr/>
                <p:nvPr/>
              </p:nvSpPr>
              <p:spPr>
                <a:xfrm>
                  <a:off x="6451830" y="2223671"/>
                  <a:ext cx="519438" cy="898563"/>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6" name="Google Shape;286;p9"/>
                <p:cNvSpPr/>
                <p:nvPr/>
              </p:nvSpPr>
              <p:spPr>
                <a:xfrm>
                  <a:off x="6979076"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7" name="Google Shape;287;p9"/>
                <p:cNvSpPr/>
                <p:nvPr/>
              </p:nvSpPr>
              <p:spPr>
                <a:xfrm>
                  <a:off x="6310708"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8" name="Google Shape;288;p9"/>
                <p:cNvSpPr/>
                <p:nvPr/>
              </p:nvSpPr>
              <p:spPr>
                <a:xfrm>
                  <a:off x="6621904" y="2873885"/>
                  <a:ext cx="179290" cy="166284"/>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89" name="Google Shape;289;p9"/>
              <p:cNvSpPr txBox="1"/>
              <p:nvPr/>
            </p:nvSpPr>
            <p:spPr>
              <a:xfrm>
                <a:off x="7216809" y="1311758"/>
                <a:ext cx="465620" cy="4616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290" name="Google Shape;290;p9"/>
              <p:cNvSpPr txBox="1"/>
              <p:nvPr/>
            </p:nvSpPr>
            <p:spPr>
              <a:xfrm>
                <a:off x="7240594" y="2387181"/>
                <a:ext cx="465620" cy="4616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a:p>
            </p:txBody>
          </p:sp>
        </p:grpSp>
        <p:cxnSp>
          <p:nvCxnSpPr>
            <p:cNvPr id="291" name="Google Shape;291;p9"/>
            <p:cNvCxnSpPr/>
            <p:nvPr/>
          </p:nvCxnSpPr>
          <p:spPr>
            <a:xfrm>
              <a:off x="1785520" y="4980768"/>
              <a:ext cx="348898" cy="393929"/>
            </a:xfrm>
            <a:prstGeom prst="curvedConnector2">
              <a:avLst/>
            </a:prstGeom>
            <a:noFill/>
            <a:ln cap="rnd" cmpd="sng" w="22225">
              <a:solidFill>
                <a:srgbClr val="FF0000"/>
              </a:solidFill>
              <a:prstDash val="solid"/>
              <a:round/>
              <a:headEnd len="sm" w="sm" type="none"/>
              <a:tailEnd len="med" w="med" type="stealth"/>
            </a:ln>
          </p:spPr>
        </p:cxnSp>
      </p:grpSp>
      <p:cxnSp>
        <p:nvCxnSpPr>
          <p:cNvPr id="292" name="Google Shape;292;p9"/>
          <p:cNvCxnSpPr/>
          <p:nvPr/>
        </p:nvCxnSpPr>
        <p:spPr>
          <a:xfrm>
            <a:off x="3393155" y="2219824"/>
            <a:ext cx="2380801" cy="0"/>
          </a:xfrm>
          <a:prstGeom prst="straightConnector1">
            <a:avLst/>
          </a:prstGeom>
          <a:noFill/>
          <a:ln cap="flat" cmpd="sng" w="76200">
            <a:solidFill>
              <a:schemeClr val="dk1"/>
            </a:solidFill>
            <a:prstDash val="solid"/>
            <a:round/>
            <a:headEnd len="sm" w="sm" type="none"/>
            <a:tailEnd len="sm" w="sm" type="none"/>
          </a:ln>
        </p:spPr>
      </p:cxnSp>
      <p:cxnSp>
        <p:nvCxnSpPr>
          <p:cNvPr id="293" name="Google Shape;293;p9"/>
          <p:cNvCxnSpPr/>
          <p:nvPr/>
        </p:nvCxnSpPr>
        <p:spPr>
          <a:xfrm rot="10800000">
            <a:off x="650386" y="5547685"/>
            <a:ext cx="306000" cy="270900"/>
          </a:xfrm>
          <a:prstGeom prst="curvedConnector2">
            <a:avLst/>
          </a:prstGeom>
          <a:noFill/>
          <a:ln cap="rnd" cmpd="sng" w="22225">
            <a:solidFill>
              <a:srgbClr val="FF0000"/>
            </a:solidFill>
            <a:prstDash val="solid"/>
            <a:round/>
            <a:headEnd len="sm" w="sm"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2016-07-04T02:35:12Z</dcterms:created>
  <dc:creator>Srinivasan Seshan</dc:creator>
</cp:coreProperties>
</file>