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4674"/>
  </p:normalViewPr>
  <p:slideViewPr>
    <p:cSldViewPr snapToGrid="0" snapToObjects="1">
      <p:cViewPr varScale="1">
        <p:scale>
          <a:sx n="138" d="100"/>
          <a:sy n="138" d="100"/>
        </p:scale>
        <p:origin x="176"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ecurity.codepath.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swigger.net/burp/downloa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bu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aceboo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0080-A599-BD4A-9425-053B580F8F93}"/>
              </a:ext>
            </a:extLst>
          </p:cNvPr>
          <p:cNvSpPr>
            <a:spLocks noGrp="1"/>
          </p:cNvSpPr>
          <p:nvPr>
            <p:ph type="ctrTitle"/>
          </p:nvPr>
        </p:nvSpPr>
        <p:spPr/>
        <p:txBody>
          <a:bodyPr/>
          <a:lstStyle/>
          <a:p>
            <a:pPr algn="ctr"/>
            <a:r>
              <a:rPr lang="en-US" dirty="0"/>
              <a:t>Week 1</a:t>
            </a:r>
          </a:p>
        </p:txBody>
      </p:sp>
      <p:sp>
        <p:nvSpPr>
          <p:cNvPr id="3" name="Subtitle 2">
            <a:extLst>
              <a:ext uri="{FF2B5EF4-FFF2-40B4-BE49-F238E27FC236}">
                <a16:creationId xmlns:a16="http://schemas.microsoft.com/office/drawing/2014/main" id="{7C86F678-072B-294A-983A-0451B3F1EB40}"/>
              </a:ext>
            </a:extLst>
          </p:cNvPr>
          <p:cNvSpPr>
            <a:spLocks noGrp="1"/>
          </p:cNvSpPr>
          <p:nvPr>
            <p:ph type="subTitle" idx="1"/>
          </p:nvPr>
        </p:nvSpPr>
        <p:spPr/>
        <p:txBody>
          <a:bodyPr/>
          <a:lstStyle/>
          <a:p>
            <a:pPr algn="ctr"/>
            <a:r>
              <a:rPr lang="en-US" dirty="0"/>
              <a:t>Pre-work assignment</a:t>
            </a:r>
          </a:p>
        </p:txBody>
      </p:sp>
    </p:spTree>
    <p:extLst>
      <p:ext uri="{BB962C8B-B14F-4D97-AF65-F5344CB8AC3E}">
        <p14:creationId xmlns:p14="http://schemas.microsoft.com/office/powerpoint/2010/main" val="57984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FC2F-CC84-334B-87D3-637926049B56}"/>
              </a:ext>
            </a:extLst>
          </p:cNvPr>
          <p:cNvSpPr>
            <a:spLocks noGrp="1"/>
          </p:cNvSpPr>
          <p:nvPr>
            <p:ph type="title"/>
          </p:nvPr>
        </p:nvSpPr>
        <p:spPr/>
        <p:txBody>
          <a:bodyPr/>
          <a:lstStyle/>
          <a:p>
            <a:r>
              <a:rPr lang="en-US" b="1" dirty="0"/>
              <a:t>Create a Security Shepherd Account</a:t>
            </a:r>
            <a:endParaRPr lang="en-US" dirty="0"/>
          </a:p>
        </p:txBody>
      </p:sp>
      <p:sp>
        <p:nvSpPr>
          <p:cNvPr id="3" name="Content Placeholder 2">
            <a:extLst>
              <a:ext uri="{FF2B5EF4-FFF2-40B4-BE49-F238E27FC236}">
                <a16:creationId xmlns:a16="http://schemas.microsoft.com/office/drawing/2014/main" id="{0B284888-18B1-8E41-AF25-2BBC54AA76E3}"/>
              </a:ext>
            </a:extLst>
          </p:cNvPr>
          <p:cNvSpPr>
            <a:spLocks noGrp="1"/>
          </p:cNvSpPr>
          <p:nvPr>
            <p:ph idx="1"/>
          </p:nvPr>
        </p:nvSpPr>
        <p:spPr/>
        <p:txBody>
          <a:bodyPr/>
          <a:lstStyle/>
          <a:p>
            <a:pPr marL="0" indent="0">
              <a:buNone/>
            </a:pPr>
            <a:r>
              <a:rPr lang="en-US" dirty="0"/>
              <a:t>Go to </a:t>
            </a:r>
            <a:r>
              <a:rPr lang="en-US" dirty="0">
                <a:hlinkClick r:id="rId2"/>
              </a:rPr>
              <a:t>https://security.codepath.com</a:t>
            </a:r>
            <a:r>
              <a:rPr lang="en-US" dirty="0"/>
              <a:t> to register an account:</a:t>
            </a:r>
            <a:br>
              <a:rPr lang="en-US" dirty="0"/>
            </a:br>
            <a:br>
              <a:rPr lang="en-US" dirty="0"/>
            </a:br>
            <a:r>
              <a:rPr lang="en-US" dirty="0"/>
              <a:t>— </a:t>
            </a:r>
            <a:r>
              <a:rPr lang="en-US" b="1" dirty="0">
                <a:solidFill>
                  <a:schemeClr val="accent3">
                    <a:lumMod val="75000"/>
                  </a:schemeClr>
                </a:solidFill>
              </a:rPr>
              <a:t>Username</a:t>
            </a:r>
            <a:r>
              <a:rPr lang="en-US" dirty="0"/>
              <a:t>: Your </a:t>
            </a:r>
            <a:r>
              <a:rPr lang="en-US" b="1" dirty="0"/>
              <a:t>GitHub Username</a:t>
            </a:r>
            <a:r>
              <a:rPr lang="en-US" dirty="0"/>
              <a:t> (Should match the GitHub username you use to log into the </a:t>
            </a:r>
            <a:r>
              <a:rPr lang="en-US" dirty="0" err="1"/>
              <a:t>CodePath</a:t>
            </a:r>
            <a:r>
              <a:rPr lang="en-US" dirty="0"/>
              <a:t> Course Portal)</a:t>
            </a:r>
            <a:br>
              <a:rPr lang="en-US" dirty="0"/>
            </a:br>
            <a:r>
              <a:rPr lang="en-US" dirty="0"/>
              <a:t>— </a:t>
            </a:r>
            <a:r>
              <a:rPr lang="en-US" b="1" dirty="0">
                <a:solidFill>
                  <a:schemeClr val="accent3">
                    <a:lumMod val="75000"/>
                  </a:schemeClr>
                </a:solidFill>
              </a:rPr>
              <a:t>Email Address</a:t>
            </a:r>
            <a:r>
              <a:rPr lang="en-US" dirty="0"/>
              <a:t>: </a:t>
            </a:r>
            <a:r>
              <a:rPr lang="en-US" b="1" dirty="0"/>
              <a:t>The Email you registered with </a:t>
            </a:r>
            <a:r>
              <a:rPr lang="en-US" b="1" dirty="0" err="1"/>
              <a:t>CodePath</a:t>
            </a:r>
            <a:r>
              <a:rPr lang="en-US" dirty="0"/>
              <a:t> (This is the address you receive emails from us at)</a:t>
            </a:r>
          </a:p>
        </p:txBody>
      </p:sp>
    </p:spTree>
    <p:extLst>
      <p:ext uri="{BB962C8B-B14F-4D97-AF65-F5344CB8AC3E}">
        <p14:creationId xmlns:p14="http://schemas.microsoft.com/office/powerpoint/2010/main" val="172003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2F94-114C-7746-A8B2-B565AB30A933}"/>
              </a:ext>
            </a:extLst>
          </p:cNvPr>
          <p:cNvSpPr>
            <a:spLocks noGrp="1"/>
          </p:cNvSpPr>
          <p:nvPr>
            <p:ph type="title"/>
          </p:nvPr>
        </p:nvSpPr>
        <p:spPr>
          <a:xfrm>
            <a:off x="1133856" y="618518"/>
            <a:ext cx="9905998" cy="1478570"/>
          </a:xfrm>
        </p:spPr>
        <p:txBody>
          <a:bodyPr/>
          <a:lstStyle/>
          <a:p>
            <a:r>
              <a:rPr lang="en-US" dirty="0"/>
              <a:t>Install &amp; Configure </a:t>
            </a:r>
            <a:r>
              <a:rPr lang="en-US" b="1" dirty="0"/>
              <a:t>burp Proxy</a:t>
            </a:r>
          </a:p>
        </p:txBody>
      </p:sp>
      <p:sp>
        <p:nvSpPr>
          <p:cNvPr id="3" name="Content Placeholder 2">
            <a:extLst>
              <a:ext uri="{FF2B5EF4-FFF2-40B4-BE49-F238E27FC236}">
                <a16:creationId xmlns:a16="http://schemas.microsoft.com/office/drawing/2014/main" id="{0B45DD5F-840F-0440-AC5A-70A7A31B21F3}"/>
              </a:ext>
            </a:extLst>
          </p:cNvPr>
          <p:cNvSpPr>
            <a:spLocks noGrp="1"/>
          </p:cNvSpPr>
          <p:nvPr>
            <p:ph idx="1"/>
          </p:nvPr>
        </p:nvSpPr>
        <p:spPr>
          <a:xfrm>
            <a:off x="1133855" y="2249487"/>
            <a:ext cx="9905999" cy="3541714"/>
          </a:xfrm>
        </p:spPr>
        <p:txBody>
          <a:bodyPr/>
          <a:lstStyle/>
          <a:p>
            <a:r>
              <a:rPr lang="en-US" dirty="0"/>
              <a:t>Navigate to </a:t>
            </a:r>
            <a:r>
              <a:rPr lang="en-US" dirty="0">
                <a:hlinkClick r:id="rId2"/>
              </a:rPr>
              <a:t>https://portswigger.net/burp/download.html</a:t>
            </a:r>
            <a:r>
              <a:rPr lang="en-US" dirty="0"/>
              <a:t> and download a version for your machine</a:t>
            </a:r>
          </a:p>
          <a:p>
            <a:r>
              <a:rPr lang="en-US" dirty="0"/>
              <a:t>Open Burp Suite</a:t>
            </a:r>
          </a:p>
        </p:txBody>
      </p:sp>
      <p:pic>
        <p:nvPicPr>
          <p:cNvPr id="5" name="Picture 4">
            <a:extLst>
              <a:ext uri="{FF2B5EF4-FFF2-40B4-BE49-F238E27FC236}">
                <a16:creationId xmlns:a16="http://schemas.microsoft.com/office/drawing/2014/main" id="{35BE83AF-786A-D044-B5A2-C6685D8D10A8}"/>
              </a:ext>
            </a:extLst>
          </p:cNvPr>
          <p:cNvPicPr>
            <a:picLocks noChangeAspect="1"/>
          </p:cNvPicPr>
          <p:nvPr/>
        </p:nvPicPr>
        <p:blipFill>
          <a:blip r:embed="rId3"/>
          <a:stretch>
            <a:fillRect/>
          </a:stretch>
        </p:blipFill>
        <p:spPr>
          <a:xfrm>
            <a:off x="1133855" y="3860677"/>
            <a:ext cx="5879064" cy="1781035"/>
          </a:xfrm>
          <a:prstGeom prst="rect">
            <a:avLst/>
          </a:prstGeom>
        </p:spPr>
      </p:pic>
      <p:sp>
        <p:nvSpPr>
          <p:cNvPr id="7" name="TextBox 6">
            <a:extLst>
              <a:ext uri="{FF2B5EF4-FFF2-40B4-BE49-F238E27FC236}">
                <a16:creationId xmlns:a16="http://schemas.microsoft.com/office/drawing/2014/main" id="{2EFAA762-6082-9F44-8560-3FA6CA911199}"/>
              </a:ext>
            </a:extLst>
          </p:cNvPr>
          <p:cNvSpPr txBox="1"/>
          <p:nvPr/>
        </p:nvSpPr>
        <p:spPr>
          <a:xfrm>
            <a:off x="7111159" y="3860677"/>
            <a:ext cx="3148811" cy="369332"/>
          </a:xfrm>
          <a:prstGeom prst="rect">
            <a:avLst/>
          </a:prstGeom>
          <a:noFill/>
        </p:spPr>
        <p:txBody>
          <a:bodyPr wrap="none" rtlCol="0">
            <a:spAutoFit/>
          </a:bodyPr>
          <a:lstStyle/>
          <a:p>
            <a:r>
              <a:rPr lang="en-US" dirty="0"/>
              <a:t>Make sure Intercept is set to </a:t>
            </a:r>
            <a:r>
              <a:rPr lang="en-US" b="1" dirty="0"/>
              <a:t>Off</a:t>
            </a:r>
          </a:p>
        </p:txBody>
      </p:sp>
      <p:sp>
        <p:nvSpPr>
          <p:cNvPr id="8" name="TextBox 7">
            <a:extLst>
              <a:ext uri="{FF2B5EF4-FFF2-40B4-BE49-F238E27FC236}">
                <a16:creationId xmlns:a16="http://schemas.microsoft.com/office/drawing/2014/main" id="{01B8FC63-3754-8140-9343-2042BC508149}"/>
              </a:ext>
            </a:extLst>
          </p:cNvPr>
          <p:cNvSpPr txBox="1"/>
          <p:nvPr/>
        </p:nvSpPr>
        <p:spPr>
          <a:xfrm>
            <a:off x="1133855" y="5679616"/>
            <a:ext cx="6505884" cy="323165"/>
          </a:xfrm>
          <a:prstGeom prst="rect">
            <a:avLst/>
          </a:prstGeom>
          <a:noFill/>
        </p:spPr>
        <p:txBody>
          <a:bodyPr wrap="none" rtlCol="0">
            <a:spAutoFit/>
          </a:bodyPr>
          <a:lstStyle/>
          <a:p>
            <a:r>
              <a:rPr lang="en-US" sz="1500" dirty="0"/>
              <a:t>Note: It’s best to use a separate browser for Burp related tasks, especially </a:t>
            </a:r>
            <a:r>
              <a:rPr lang="en-US" sz="1500" b="1" dirty="0"/>
              <a:t>Firefox</a:t>
            </a:r>
            <a:r>
              <a:rPr lang="en-US" sz="1500" dirty="0"/>
              <a:t>.</a:t>
            </a:r>
          </a:p>
        </p:txBody>
      </p:sp>
    </p:spTree>
    <p:extLst>
      <p:ext uri="{BB962C8B-B14F-4D97-AF65-F5344CB8AC3E}">
        <p14:creationId xmlns:p14="http://schemas.microsoft.com/office/powerpoint/2010/main" val="274443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AC33-C7E8-DA45-B008-A0784EAC4EAA}"/>
              </a:ext>
            </a:extLst>
          </p:cNvPr>
          <p:cNvSpPr>
            <a:spLocks noGrp="1"/>
          </p:cNvSpPr>
          <p:nvPr>
            <p:ph type="title"/>
          </p:nvPr>
        </p:nvSpPr>
        <p:spPr/>
        <p:txBody>
          <a:bodyPr/>
          <a:lstStyle/>
          <a:p>
            <a:r>
              <a:rPr lang="en-US" dirty="0"/>
              <a:t>Configure </a:t>
            </a:r>
            <a:r>
              <a:rPr lang="en-US" dirty="0" err="1"/>
              <a:t>firefox</a:t>
            </a:r>
            <a:r>
              <a:rPr lang="en-US" dirty="0"/>
              <a:t> to use with burp</a:t>
            </a:r>
          </a:p>
        </p:txBody>
      </p:sp>
      <p:sp>
        <p:nvSpPr>
          <p:cNvPr id="3" name="Content Placeholder 2">
            <a:extLst>
              <a:ext uri="{FF2B5EF4-FFF2-40B4-BE49-F238E27FC236}">
                <a16:creationId xmlns:a16="http://schemas.microsoft.com/office/drawing/2014/main" id="{8BD0651B-0B8D-594B-8F1C-88D572342C65}"/>
              </a:ext>
            </a:extLst>
          </p:cNvPr>
          <p:cNvSpPr>
            <a:spLocks noGrp="1"/>
          </p:cNvSpPr>
          <p:nvPr>
            <p:ph idx="1"/>
          </p:nvPr>
        </p:nvSpPr>
        <p:spPr>
          <a:xfrm>
            <a:off x="1141412" y="1930400"/>
            <a:ext cx="9905999" cy="4341091"/>
          </a:xfrm>
        </p:spPr>
        <p:txBody>
          <a:bodyPr>
            <a:normAutofit fontScale="92500" lnSpcReduction="10000"/>
          </a:bodyPr>
          <a:lstStyle/>
          <a:p>
            <a:r>
              <a:rPr lang="en-US" sz="2200" dirty="0"/>
              <a:t>Open Firefox.</a:t>
            </a:r>
          </a:p>
          <a:p>
            <a:r>
              <a:rPr lang="en-US" sz="2200" dirty="0"/>
              <a:t>Go to Settings/Options.</a:t>
            </a:r>
          </a:p>
          <a:p>
            <a:r>
              <a:rPr lang="en-US" sz="2200" dirty="0"/>
              <a:t>Under General, find Network Proxy.</a:t>
            </a:r>
          </a:p>
          <a:p>
            <a:r>
              <a:rPr lang="en-US" sz="2200" dirty="0"/>
              <a:t>Open Network Proxy Settings.</a:t>
            </a:r>
          </a:p>
          <a:p>
            <a:r>
              <a:rPr lang="en-US" sz="2200" dirty="0"/>
              <a:t>Select Manual Proxy configuration.</a:t>
            </a:r>
          </a:p>
          <a:p>
            <a:pPr lvl="1"/>
            <a:r>
              <a:rPr lang="en-US" dirty="0"/>
              <a:t>HTTP Proxy: 127.0.0.1   |   Port: 8080</a:t>
            </a:r>
          </a:p>
          <a:p>
            <a:pPr lvl="1"/>
            <a:r>
              <a:rPr lang="en-US" dirty="0"/>
              <a:t>Check “Use this proxy server for all protocols”.</a:t>
            </a:r>
          </a:p>
          <a:p>
            <a:pPr lvl="1"/>
            <a:r>
              <a:rPr lang="en-US" dirty="0"/>
              <a:t>Leave everything else blank.</a:t>
            </a:r>
          </a:p>
          <a:p>
            <a:pPr lvl="1"/>
            <a:r>
              <a:rPr lang="en-US" dirty="0"/>
              <a:t>Make sure that </a:t>
            </a:r>
            <a:r>
              <a:rPr lang="en-US" b="1" dirty="0"/>
              <a:t>“No proxy for” </a:t>
            </a:r>
            <a:r>
              <a:rPr lang="en-US" dirty="0"/>
              <a:t>box is empty.</a:t>
            </a:r>
          </a:p>
          <a:p>
            <a:pPr lvl="1"/>
            <a:r>
              <a:rPr lang="en-US" sz="2200" dirty="0"/>
              <a:t>Press OK</a:t>
            </a:r>
          </a:p>
          <a:p>
            <a:endParaRPr lang="en-US" dirty="0"/>
          </a:p>
        </p:txBody>
      </p:sp>
    </p:spTree>
    <p:extLst>
      <p:ext uri="{BB962C8B-B14F-4D97-AF65-F5344CB8AC3E}">
        <p14:creationId xmlns:p14="http://schemas.microsoft.com/office/powerpoint/2010/main" val="286298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0A06-77E3-1A4B-95A9-EBACF85B0A20}"/>
              </a:ext>
            </a:extLst>
          </p:cNvPr>
          <p:cNvSpPr>
            <a:spLocks noGrp="1"/>
          </p:cNvSpPr>
          <p:nvPr>
            <p:ph type="title"/>
          </p:nvPr>
        </p:nvSpPr>
        <p:spPr/>
        <p:txBody>
          <a:bodyPr/>
          <a:lstStyle/>
          <a:p>
            <a:r>
              <a:rPr lang="en-US" dirty="0"/>
              <a:t>Installing burp certificate</a:t>
            </a:r>
          </a:p>
        </p:txBody>
      </p:sp>
      <p:sp>
        <p:nvSpPr>
          <p:cNvPr id="3" name="Content Placeholder 2">
            <a:extLst>
              <a:ext uri="{FF2B5EF4-FFF2-40B4-BE49-F238E27FC236}">
                <a16:creationId xmlns:a16="http://schemas.microsoft.com/office/drawing/2014/main" id="{5B4DFA50-05FB-4F41-B7B9-5664E54416CF}"/>
              </a:ext>
            </a:extLst>
          </p:cNvPr>
          <p:cNvSpPr>
            <a:spLocks noGrp="1"/>
          </p:cNvSpPr>
          <p:nvPr>
            <p:ph idx="1"/>
          </p:nvPr>
        </p:nvSpPr>
        <p:spPr/>
        <p:txBody>
          <a:bodyPr/>
          <a:lstStyle/>
          <a:p>
            <a:r>
              <a:rPr lang="en-US" dirty="0"/>
              <a:t>Navigate to </a:t>
            </a:r>
            <a:r>
              <a:rPr lang="en-US" dirty="0">
                <a:hlinkClick r:id="rId2"/>
              </a:rPr>
              <a:t>http://burp</a:t>
            </a:r>
            <a:r>
              <a:rPr lang="en-US" dirty="0"/>
              <a:t> in Firefox;</a:t>
            </a:r>
          </a:p>
          <a:p>
            <a:r>
              <a:rPr lang="en-US" dirty="0"/>
              <a:t>Click on </a:t>
            </a:r>
            <a:r>
              <a:rPr lang="en-US" b="1" dirty="0"/>
              <a:t>“CA Certificate”;</a:t>
            </a:r>
          </a:p>
          <a:p>
            <a:endParaRPr lang="en-US" b="1" dirty="0"/>
          </a:p>
          <a:p>
            <a:endParaRPr lang="en-US" b="1" dirty="0"/>
          </a:p>
          <a:p>
            <a:r>
              <a:rPr lang="en-US" dirty="0"/>
              <a:t>Navigate to </a:t>
            </a:r>
            <a:r>
              <a:rPr lang="en-US" b="1" dirty="0"/>
              <a:t>Settings — Privacy and Security;</a:t>
            </a:r>
          </a:p>
          <a:p>
            <a:r>
              <a:rPr lang="en-US" dirty="0"/>
              <a:t>Scroll down to Certificates. Press Import. Select the one you just installed.</a:t>
            </a:r>
          </a:p>
        </p:txBody>
      </p:sp>
      <p:pic>
        <p:nvPicPr>
          <p:cNvPr id="5" name="Picture 4">
            <a:extLst>
              <a:ext uri="{FF2B5EF4-FFF2-40B4-BE49-F238E27FC236}">
                <a16:creationId xmlns:a16="http://schemas.microsoft.com/office/drawing/2014/main" id="{5D31E30F-67E5-3741-99D4-EC42EA8DB6D0}"/>
              </a:ext>
            </a:extLst>
          </p:cNvPr>
          <p:cNvPicPr>
            <a:picLocks noChangeAspect="1"/>
          </p:cNvPicPr>
          <p:nvPr/>
        </p:nvPicPr>
        <p:blipFill>
          <a:blip r:embed="rId3"/>
          <a:stretch>
            <a:fillRect/>
          </a:stretch>
        </p:blipFill>
        <p:spPr>
          <a:xfrm>
            <a:off x="1141412" y="3441887"/>
            <a:ext cx="6714836" cy="962600"/>
          </a:xfrm>
          <a:prstGeom prst="rect">
            <a:avLst/>
          </a:prstGeom>
        </p:spPr>
      </p:pic>
    </p:spTree>
    <p:extLst>
      <p:ext uri="{BB962C8B-B14F-4D97-AF65-F5344CB8AC3E}">
        <p14:creationId xmlns:p14="http://schemas.microsoft.com/office/powerpoint/2010/main" val="53004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7567-7B71-0A4D-8BBF-4FB2B1ED5B89}"/>
              </a:ext>
            </a:extLst>
          </p:cNvPr>
          <p:cNvSpPr>
            <a:spLocks noGrp="1"/>
          </p:cNvSpPr>
          <p:nvPr>
            <p:ph type="title"/>
          </p:nvPr>
        </p:nvSpPr>
        <p:spPr/>
        <p:txBody>
          <a:bodyPr/>
          <a:lstStyle/>
          <a:p>
            <a:r>
              <a:rPr lang="en-US" dirty="0"/>
              <a:t>Using burp</a:t>
            </a:r>
          </a:p>
        </p:txBody>
      </p:sp>
      <p:sp>
        <p:nvSpPr>
          <p:cNvPr id="3" name="Content Placeholder 2">
            <a:extLst>
              <a:ext uri="{FF2B5EF4-FFF2-40B4-BE49-F238E27FC236}">
                <a16:creationId xmlns:a16="http://schemas.microsoft.com/office/drawing/2014/main" id="{9DF8751A-FCCD-8144-9C07-DBEC003401A1}"/>
              </a:ext>
            </a:extLst>
          </p:cNvPr>
          <p:cNvSpPr>
            <a:spLocks noGrp="1"/>
          </p:cNvSpPr>
          <p:nvPr>
            <p:ph idx="1"/>
          </p:nvPr>
        </p:nvSpPr>
        <p:spPr/>
        <p:txBody>
          <a:bodyPr/>
          <a:lstStyle/>
          <a:p>
            <a:r>
              <a:rPr lang="en-US" dirty="0"/>
              <a:t>Burp logs all the traffic that is gone through the browser you set it up with, so make sure you set the Intercept to Off so you don’t have to Accept each request.</a:t>
            </a:r>
          </a:p>
          <a:p>
            <a:r>
              <a:rPr lang="en-US" dirty="0"/>
              <a:t>You can clearly see all the requests as they are being logged in plaintext</a:t>
            </a:r>
          </a:p>
          <a:p>
            <a:endParaRPr lang="en-US" dirty="0"/>
          </a:p>
        </p:txBody>
      </p:sp>
    </p:spTree>
    <p:extLst>
      <p:ext uri="{BB962C8B-B14F-4D97-AF65-F5344CB8AC3E}">
        <p14:creationId xmlns:p14="http://schemas.microsoft.com/office/powerpoint/2010/main" val="144846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DB56-90C1-524A-A52A-0DF99FB5AF46}"/>
              </a:ext>
            </a:extLst>
          </p:cNvPr>
          <p:cNvSpPr>
            <a:spLocks noGrp="1"/>
          </p:cNvSpPr>
          <p:nvPr>
            <p:ph type="title"/>
          </p:nvPr>
        </p:nvSpPr>
        <p:spPr/>
        <p:txBody>
          <a:bodyPr/>
          <a:lstStyle/>
          <a:p>
            <a:r>
              <a:rPr lang="en-US" dirty="0"/>
              <a:t>Challenge 1</a:t>
            </a:r>
          </a:p>
        </p:txBody>
      </p:sp>
      <p:sp>
        <p:nvSpPr>
          <p:cNvPr id="3" name="Content Placeholder 2">
            <a:extLst>
              <a:ext uri="{FF2B5EF4-FFF2-40B4-BE49-F238E27FC236}">
                <a16:creationId xmlns:a16="http://schemas.microsoft.com/office/drawing/2014/main" id="{D09CD519-7A86-3F46-A53B-E2D2C54EAE85}"/>
              </a:ext>
            </a:extLst>
          </p:cNvPr>
          <p:cNvSpPr>
            <a:spLocks noGrp="1"/>
          </p:cNvSpPr>
          <p:nvPr>
            <p:ph idx="1"/>
          </p:nvPr>
        </p:nvSpPr>
        <p:spPr/>
        <p:txBody>
          <a:bodyPr>
            <a:normAutofit lnSpcReduction="10000"/>
          </a:bodyPr>
          <a:lstStyle/>
          <a:p>
            <a:endParaRPr lang="en-US" dirty="0"/>
          </a:p>
          <a:p>
            <a:endParaRPr lang="en-US" dirty="0"/>
          </a:p>
          <a:p>
            <a:r>
              <a:rPr lang="en-US" dirty="0"/>
              <a:t>Navigate to </a:t>
            </a:r>
            <a:r>
              <a:rPr lang="en-US" dirty="0">
                <a:hlinkClick r:id="rId2"/>
              </a:rPr>
              <a:t>https://facebook.com</a:t>
            </a:r>
            <a:r>
              <a:rPr lang="en-US" dirty="0"/>
              <a:t> and find the request in the HTTP history tab.</a:t>
            </a:r>
          </a:p>
          <a:p>
            <a:r>
              <a:rPr lang="en-US" dirty="0"/>
              <a:t>Once the website is loaded, go back to Burp</a:t>
            </a:r>
          </a:p>
          <a:p>
            <a:r>
              <a:rPr lang="en-US" dirty="0"/>
              <a:t>Open response tab of the </a:t>
            </a:r>
            <a:r>
              <a:rPr lang="en-US" dirty="0" err="1"/>
              <a:t>facebook.com</a:t>
            </a:r>
            <a:r>
              <a:rPr lang="en-US" dirty="0"/>
              <a:t> request. You should be able to see the headers sub-tab.</a:t>
            </a:r>
          </a:p>
        </p:txBody>
      </p:sp>
      <p:pic>
        <p:nvPicPr>
          <p:cNvPr id="7" name="Picture 6">
            <a:extLst>
              <a:ext uri="{FF2B5EF4-FFF2-40B4-BE49-F238E27FC236}">
                <a16:creationId xmlns:a16="http://schemas.microsoft.com/office/drawing/2014/main" id="{48A3A12E-C50E-724C-AE9A-F47AD295D051}"/>
              </a:ext>
            </a:extLst>
          </p:cNvPr>
          <p:cNvPicPr>
            <a:picLocks noChangeAspect="1"/>
          </p:cNvPicPr>
          <p:nvPr/>
        </p:nvPicPr>
        <p:blipFill>
          <a:blip r:embed="rId3"/>
          <a:stretch>
            <a:fillRect/>
          </a:stretch>
        </p:blipFill>
        <p:spPr>
          <a:xfrm>
            <a:off x="1464685" y="1974515"/>
            <a:ext cx="8224261" cy="1287225"/>
          </a:xfrm>
          <a:prstGeom prst="rect">
            <a:avLst/>
          </a:prstGeom>
        </p:spPr>
      </p:pic>
    </p:spTree>
    <p:extLst>
      <p:ext uri="{BB962C8B-B14F-4D97-AF65-F5344CB8AC3E}">
        <p14:creationId xmlns:p14="http://schemas.microsoft.com/office/powerpoint/2010/main" val="2007529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30</TotalTime>
  <Words>227</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Week 1</vt:lpstr>
      <vt:lpstr>Create a Security Shepherd Account</vt:lpstr>
      <vt:lpstr>Install &amp; Configure burp Proxy</vt:lpstr>
      <vt:lpstr>Configure firefox to use with burp</vt:lpstr>
      <vt:lpstr>Installing burp certificate</vt:lpstr>
      <vt:lpstr>Using burp</vt:lpstr>
      <vt:lpstr>Challenge 1</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Daulet Diyarov</dc:creator>
  <cp:lastModifiedBy>Daulet Diyarov</cp:lastModifiedBy>
  <cp:revision>3</cp:revision>
  <dcterms:created xsi:type="dcterms:W3CDTF">2018-06-06T21:41:53Z</dcterms:created>
  <dcterms:modified xsi:type="dcterms:W3CDTF">2018-06-06T22:12:25Z</dcterms:modified>
</cp:coreProperties>
</file>