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59" r:id="rId4"/>
    <p:sldId id="297" r:id="rId5"/>
    <p:sldId id="298" r:id="rId6"/>
    <p:sldId id="300" r:id="rId7"/>
    <p:sldId id="301" r:id="rId8"/>
    <p:sldId id="302" r:id="rId9"/>
    <p:sldId id="303" r:id="rId10"/>
    <p:sldId id="304" r:id="rId11"/>
    <p:sldId id="261" r:id="rId12"/>
    <p:sldId id="305" r:id="rId13"/>
    <p:sldId id="306" r:id="rId14"/>
  </p:sldIdLst>
  <p:sldSz cx="9144000" cy="5143500" type="screen16x9"/>
  <p:notesSz cx="6858000" cy="9144000"/>
  <p:embeddedFontLst>
    <p:embeddedFont>
      <p:font typeface="Montserrat" pitchFamily="2" charset="77"/>
      <p:regular r:id="rId16"/>
      <p:bold r:id="rId17"/>
      <p:italic r:id="rId18"/>
      <p:boldItalic r:id="rId19"/>
    </p:embeddedFont>
    <p:embeddedFont>
      <p:font typeface="Montserrat Medium" panose="020F0502020204030204" pitchFamily="34" charset="0"/>
      <p:regular r:id="rId20"/>
      <p:bold r:id="rId21"/>
      <p:italic r:id="rId22"/>
      <p:boldItalic r:id="rId23"/>
    </p:embeddedFont>
    <p:embeddedFont>
      <p:font typeface="Playfair Display" pitchFamily="2" charset="77"/>
      <p:regular r:id="rId24"/>
      <p:bold r:id="rId25"/>
      <p:italic r:id="rId26"/>
      <p:boldItalic r:id="rId27"/>
    </p:embeddedFont>
    <p:embeddedFont>
      <p:font typeface="Playfair Display ExtraBold" pitchFamily="2" charset="7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B66774-6F62-4284-A7B6-00E04C15C1DA}">
  <a:tblStyle styleId="{C3B66774-6F62-4284-A7B6-00E04C15C1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5"/>
    <p:restoredTop sz="97046"/>
  </p:normalViewPr>
  <p:slideViewPr>
    <p:cSldViewPr snapToGrid="0">
      <p:cViewPr>
        <p:scale>
          <a:sx n="169" d="100"/>
          <a:sy n="169" d="100"/>
        </p:scale>
        <p:origin x="1072" y="9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3ce2af5b7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3ce2af5b7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fc40754b11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fc40754b11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124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fcb330c0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fcb330c0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fcb330c069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fcb330c069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953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95625" y="837050"/>
            <a:ext cx="3426000" cy="2898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995625" y="3695950"/>
            <a:ext cx="2970600" cy="68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7150" y="537425"/>
            <a:ext cx="9258300" cy="4734300"/>
            <a:chOff x="-57150" y="537425"/>
            <a:chExt cx="9258300" cy="4734300"/>
          </a:xfrm>
        </p:grpSpPr>
        <p:cxnSp>
          <p:nvCxnSpPr>
            <p:cNvPr id="12" name="Google Shape;12;p2"/>
            <p:cNvCxnSpPr/>
            <p:nvPr/>
          </p:nvCxnSpPr>
          <p:spPr>
            <a:xfrm>
              <a:off x="721525" y="537425"/>
              <a:ext cx="0" cy="47343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grpSp>
      <p:grpSp>
        <p:nvGrpSpPr>
          <p:cNvPr id="14" name="Google Shape;14;p2"/>
          <p:cNvGrpSpPr/>
          <p:nvPr/>
        </p:nvGrpSpPr>
        <p:grpSpPr>
          <a:xfrm rot="5400000">
            <a:off x="8568937" y="-84044"/>
            <a:ext cx="186223" cy="659096"/>
            <a:chOff x="4714575" y="2942350"/>
            <a:chExt cx="46450" cy="164400"/>
          </a:xfrm>
        </p:grpSpPr>
        <p:sp>
          <p:nvSpPr>
            <p:cNvPr id="15" name="Google Shape;15;p2"/>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550152" y="4603888"/>
            <a:ext cx="1441459" cy="315279"/>
            <a:chOff x="4290125" y="2631325"/>
            <a:chExt cx="500750" cy="109525"/>
          </a:xfrm>
        </p:grpSpPr>
        <p:sp>
          <p:nvSpPr>
            <p:cNvPr id="26" name="Google Shape;26;p2"/>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7279836" y="25868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73"/>
        <p:cNvGrpSpPr/>
        <p:nvPr/>
      </p:nvGrpSpPr>
      <p:grpSpPr>
        <a:xfrm>
          <a:off x="0" y="0"/>
          <a:ext cx="0" cy="0"/>
          <a:chOff x="0" y="0"/>
          <a:chExt cx="0" cy="0"/>
        </a:xfrm>
      </p:grpSpPr>
      <p:grpSp>
        <p:nvGrpSpPr>
          <p:cNvPr id="374" name="Google Shape;374;p23"/>
          <p:cNvGrpSpPr/>
          <p:nvPr/>
        </p:nvGrpSpPr>
        <p:grpSpPr>
          <a:xfrm>
            <a:off x="-57150" y="-19900"/>
            <a:ext cx="9258300" cy="5273900"/>
            <a:chOff x="-57150" y="-19900"/>
            <a:chExt cx="9258300" cy="5273900"/>
          </a:xfrm>
        </p:grpSpPr>
        <p:cxnSp>
          <p:nvCxnSpPr>
            <p:cNvPr id="375" name="Google Shape;375;p23"/>
            <p:cNvCxnSpPr/>
            <p:nvPr/>
          </p:nvCxnSpPr>
          <p:spPr>
            <a:xfrm>
              <a:off x="722375" y="-19900"/>
              <a:ext cx="0" cy="5240700"/>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23"/>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23"/>
            <p:cNvCxnSpPr/>
            <p:nvPr/>
          </p:nvCxnSpPr>
          <p:spPr>
            <a:xfrm>
              <a:off x="8421625" y="539500"/>
              <a:ext cx="0" cy="4714500"/>
            </a:xfrm>
            <a:prstGeom prst="straightConnector1">
              <a:avLst/>
            </a:prstGeom>
            <a:noFill/>
            <a:ln w="9525" cap="flat" cmpd="sng">
              <a:solidFill>
                <a:schemeClr val="dk1"/>
              </a:solidFill>
              <a:prstDash val="solid"/>
              <a:round/>
              <a:headEnd type="none" w="med" len="med"/>
              <a:tailEnd type="none" w="med" len="med"/>
            </a:ln>
          </p:spPr>
        </p:cxnSp>
      </p:grpSp>
      <p:grpSp>
        <p:nvGrpSpPr>
          <p:cNvPr id="378" name="Google Shape;378;p23"/>
          <p:cNvGrpSpPr/>
          <p:nvPr/>
        </p:nvGrpSpPr>
        <p:grpSpPr>
          <a:xfrm rot="5400000">
            <a:off x="8568937" y="-84044"/>
            <a:ext cx="186223" cy="659096"/>
            <a:chOff x="4714575" y="2942350"/>
            <a:chExt cx="46450" cy="164400"/>
          </a:xfrm>
        </p:grpSpPr>
        <p:sp>
          <p:nvSpPr>
            <p:cNvPr id="379" name="Google Shape;379;p23"/>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3"/>
          <p:cNvSpPr/>
          <p:nvPr/>
        </p:nvSpPr>
        <p:spPr>
          <a:xfrm rot="10800000">
            <a:off x="8529502" y="3111127"/>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441586" y="208868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rot="10800000">
            <a:off x="2742669" y="4323189"/>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23"/>
          <p:cNvGrpSpPr/>
          <p:nvPr/>
        </p:nvGrpSpPr>
        <p:grpSpPr>
          <a:xfrm>
            <a:off x="1433902" y="87863"/>
            <a:ext cx="1441459" cy="315279"/>
            <a:chOff x="4290125" y="2631325"/>
            <a:chExt cx="500750" cy="109525"/>
          </a:xfrm>
        </p:grpSpPr>
        <p:sp>
          <p:nvSpPr>
            <p:cNvPr id="393" name="Google Shape;393;p23"/>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3"/>
          <p:cNvGrpSpPr/>
          <p:nvPr/>
        </p:nvGrpSpPr>
        <p:grpSpPr>
          <a:xfrm>
            <a:off x="6640724" y="4323202"/>
            <a:ext cx="2560434" cy="561594"/>
            <a:chOff x="2871050" y="2458250"/>
            <a:chExt cx="1107550" cy="242925"/>
          </a:xfrm>
        </p:grpSpPr>
        <p:sp>
          <p:nvSpPr>
            <p:cNvPr id="397" name="Google Shape;397;p23"/>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400"/>
        <p:cNvGrpSpPr/>
        <p:nvPr/>
      </p:nvGrpSpPr>
      <p:grpSpPr>
        <a:xfrm>
          <a:off x="0" y="0"/>
          <a:ext cx="0" cy="0"/>
          <a:chOff x="0" y="0"/>
          <a:chExt cx="0" cy="0"/>
        </a:xfrm>
      </p:grpSpPr>
      <p:sp>
        <p:nvSpPr>
          <p:cNvPr id="401" name="Google Shape;401;p24"/>
          <p:cNvSpPr/>
          <p:nvPr/>
        </p:nvSpPr>
        <p:spPr>
          <a:xfrm>
            <a:off x="90202" y="3035715"/>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rot="10800000">
            <a:off x="8140820" y="740364"/>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3329286" y="22858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24"/>
          <p:cNvGrpSpPr/>
          <p:nvPr/>
        </p:nvGrpSpPr>
        <p:grpSpPr>
          <a:xfrm>
            <a:off x="-408126" y="957364"/>
            <a:ext cx="2560434" cy="561594"/>
            <a:chOff x="2871050" y="2458250"/>
            <a:chExt cx="1107550" cy="242925"/>
          </a:xfrm>
        </p:grpSpPr>
        <p:sp>
          <p:nvSpPr>
            <p:cNvPr id="405" name="Google Shape;405;p24"/>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4"/>
          <p:cNvGrpSpPr/>
          <p:nvPr/>
        </p:nvGrpSpPr>
        <p:grpSpPr>
          <a:xfrm>
            <a:off x="6980177" y="4786638"/>
            <a:ext cx="1441459" cy="315279"/>
            <a:chOff x="4290125" y="2631325"/>
            <a:chExt cx="500750" cy="109525"/>
          </a:xfrm>
        </p:grpSpPr>
        <p:sp>
          <p:nvSpPr>
            <p:cNvPr id="409" name="Google Shape;409;p24"/>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24"/>
          <p:cNvGrpSpPr/>
          <p:nvPr/>
        </p:nvGrpSpPr>
        <p:grpSpPr>
          <a:xfrm rot="5400000">
            <a:off x="8568937" y="-84044"/>
            <a:ext cx="186223" cy="659096"/>
            <a:chOff x="4714575" y="2942350"/>
            <a:chExt cx="46450" cy="164400"/>
          </a:xfrm>
        </p:grpSpPr>
        <p:sp>
          <p:nvSpPr>
            <p:cNvPr id="413" name="Google Shape;413;p24"/>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24"/>
          <p:cNvGrpSpPr/>
          <p:nvPr/>
        </p:nvGrpSpPr>
        <p:grpSpPr>
          <a:xfrm>
            <a:off x="-57150" y="539500"/>
            <a:ext cx="9258300" cy="4671343"/>
            <a:chOff x="-57150" y="539500"/>
            <a:chExt cx="9258300" cy="4671343"/>
          </a:xfrm>
        </p:grpSpPr>
        <p:cxnSp>
          <p:nvCxnSpPr>
            <p:cNvPr id="424" name="Google Shape;424;p24"/>
            <p:cNvCxnSpPr/>
            <p:nvPr/>
          </p:nvCxnSpPr>
          <p:spPr>
            <a:xfrm>
              <a:off x="722375" y="542543"/>
              <a:ext cx="0" cy="4668300"/>
            </a:xfrm>
            <a:prstGeom prst="straightConnector1">
              <a:avLst/>
            </a:prstGeom>
            <a:noFill/>
            <a:ln w="9525" cap="flat" cmpd="sng">
              <a:solidFill>
                <a:schemeClr val="dk1"/>
              </a:solidFill>
              <a:prstDash val="solid"/>
              <a:round/>
              <a:headEnd type="none" w="med" len="med"/>
              <a:tailEnd type="none" w="med" len="med"/>
            </a:ln>
          </p:spPr>
        </p:cxnSp>
        <p:cxnSp>
          <p:nvCxnSpPr>
            <p:cNvPr id="425" name="Google Shape;425;p24"/>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cxnSp>
          <p:nvCxnSpPr>
            <p:cNvPr id="426" name="Google Shape;426;p24"/>
            <p:cNvCxnSpPr/>
            <p:nvPr/>
          </p:nvCxnSpPr>
          <p:spPr>
            <a:xfrm>
              <a:off x="-57150" y="4604000"/>
              <a:ext cx="92583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4"/>
          <p:cNvSpPr txBox="1">
            <a:spLocks noGrp="1"/>
          </p:cNvSpPr>
          <p:nvPr>
            <p:ph type="body" idx="1"/>
          </p:nvPr>
        </p:nvSpPr>
        <p:spPr>
          <a:xfrm>
            <a:off x="722375" y="1187600"/>
            <a:ext cx="7699200" cy="1319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50" name="Google Shape;50;p4"/>
          <p:cNvGrpSpPr/>
          <p:nvPr/>
        </p:nvGrpSpPr>
        <p:grpSpPr>
          <a:xfrm rot="5400000">
            <a:off x="8568937" y="-84044"/>
            <a:ext cx="186223" cy="659096"/>
            <a:chOff x="4714575" y="2942350"/>
            <a:chExt cx="46450" cy="164400"/>
          </a:xfrm>
        </p:grpSpPr>
        <p:sp>
          <p:nvSpPr>
            <p:cNvPr id="51" name="Google Shape;51;p4"/>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10800000">
            <a:off x="7004845" y="-164649"/>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4"/>
          <p:cNvGrpSpPr/>
          <p:nvPr/>
        </p:nvGrpSpPr>
        <p:grpSpPr>
          <a:xfrm>
            <a:off x="-719073" y="148813"/>
            <a:ext cx="1441459" cy="315279"/>
            <a:chOff x="4290125" y="2631325"/>
            <a:chExt cx="500750" cy="109525"/>
          </a:xfrm>
        </p:grpSpPr>
        <p:sp>
          <p:nvSpPr>
            <p:cNvPr id="63" name="Google Shape;63;p4"/>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a:off x="160777" y="4042402"/>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57150" y="539500"/>
            <a:ext cx="9258300" cy="4796125"/>
            <a:chOff x="-57150" y="539500"/>
            <a:chExt cx="9258300" cy="4796125"/>
          </a:xfrm>
        </p:grpSpPr>
        <p:cxnSp>
          <p:nvCxnSpPr>
            <p:cNvPr id="68" name="Google Shape;68;p4"/>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4"/>
            <p:cNvCxnSpPr/>
            <p:nvPr/>
          </p:nvCxnSpPr>
          <p:spPr>
            <a:xfrm>
              <a:off x="8421625" y="544925"/>
              <a:ext cx="0" cy="4790700"/>
            </a:xfrm>
            <a:prstGeom prst="straightConnector1">
              <a:avLst/>
            </a:prstGeom>
            <a:noFill/>
            <a:ln w="9525" cap="flat" cmpd="sng">
              <a:solidFill>
                <a:schemeClr val="dk1"/>
              </a:solidFill>
              <a:prstDash val="solid"/>
              <a:round/>
              <a:headEnd type="none" w="med" len="med"/>
              <a:tailEnd type="none" w="med" len="med"/>
            </a:ln>
          </p:spPr>
        </p:cxnSp>
      </p:grpSp>
      <p:sp>
        <p:nvSpPr>
          <p:cNvPr id="70" name="Google Shape;70;p4"/>
          <p:cNvSpPr/>
          <p:nvPr/>
        </p:nvSpPr>
        <p:spPr>
          <a:xfrm>
            <a:off x="8140836" y="4511964"/>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3409700" y="1187225"/>
            <a:ext cx="5012100" cy="16329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
          <p:cNvSpPr txBox="1">
            <a:spLocks noGrp="1"/>
          </p:cNvSpPr>
          <p:nvPr>
            <p:ph type="subTitle" idx="2"/>
          </p:nvPr>
        </p:nvSpPr>
        <p:spPr>
          <a:xfrm>
            <a:off x="3409700" y="2894900"/>
            <a:ext cx="5012100" cy="1632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5" name="Google Shape;75;p5"/>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grpSp>
        <p:nvGrpSpPr>
          <p:cNvPr id="76" name="Google Shape;76;p5"/>
          <p:cNvGrpSpPr/>
          <p:nvPr/>
        </p:nvGrpSpPr>
        <p:grpSpPr>
          <a:xfrm>
            <a:off x="6721027" y="4754963"/>
            <a:ext cx="1441459" cy="315279"/>
            <a:chOff x="4290125" y="2631325"/>
            <a:chExt cx="500750" cy="109525"/>
          </a:xfrm>
        </p:grpSpPr>
        <p:sp>
          <p:nvSpPr>
            <p:cNvPr id="77" name="Google Shape;77;p5"/>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5"/>
          <p:cNvSpPr/>
          <p:nvPr/>
        </p:nvSpPr>
        <p:spPr>
          <a:xfrm rot="10800000">
            <a:off x="2984745" y="4445414"/>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3678011" y="539500"/>
            <a:ext cx="4743900" cy="5760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104" name="Google Shape;104;p7"/>
          <p:cNvSpPr txBox="1">
            <a:spLocks noGrp="1"/>
          </p:cNvSpPr>
          <p:nvPr>
            <p:ph type="body" idx="1"/>
          </p:nvPr>
        </p:nvSpPr>
        <p:spPr>
          <a:xfrm>
            <a:off x="3805225" y="1727450"/>
            <a:ext cx="4610100" cy="2427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05" name="Google Shape;105;p7"/>
          <p:cNvSpPr>
            <a:spLocks noGrp="1"/>
          </p:cNvSpPr>
          <p:nvPr>
            <p:ph type="pic" idx="2"/>
          </p:nvPr>
        </p:nvSpPr>
        <p:spPr>
          <a:xfrm>
            <a:off x="724325" y="539500"/>
            <a:ext cx="2706600" cy="4063500"/>
          </a:xfrm>
          <a:prstGeom prst="rect">
            <a:avLst/>
          </a:prstGeom>
          <a:noFill/>
          <a:ln w="9525" cap="flat" cmpd="sng">
            <a:solidFill>
              <a:schemeClr val="dk1"/>
            </a:solidFill>
            <a:prstDash val="solid"/>
            <a:round/>
            <a:headEnd type="none" w="sm" len="sm"/>
            <a:tailEnd type="none" w="sm" len="sm"/>
          </a:ln>
        </p:spPr>
      </p:sp>
      <p:grpSp>
        <p:nvGrpSpPr>
          <p:cNvPr id="106" name="Google Shape;106;p7"/>
          <p:cNvGrpSpPr/>
          <p:nvPr/>
        </p:nvGrpSpPr>
        <p:grpSpPr>
          <a:xfrm>
            <a:off x="-57150" y="534975"/>
            <a:ext cx="9258300" cy="4825200"/>
            <a:chOff x="-57150" y="534975"/>
            <a:chExt cx="9258300" cy="4825200"/>
          </a:xfrm>
        </p:grpSpPr>
        <p:cxnSp>
          <p:nvCxnSpPr>
            <p:cNvPr id="107" name="Google Shape;107;p7"/>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108;p7"/>
            <p:cNvCxnSpPr/>
            <p:nvPr/>
          </p:nvCxnSpPr>
          <p:spPr>
            <a:xfrm>
              <a:off x="3438113" y="534975"/>
              <a:ext cx="0" cy="4825200"/>
            </a:xfrm>
            <a:prstGeom prst="straightConnector1">
              <a:avLst/>
            </a:prstGeom>
            <a:noFill/>
            <a:ln w="9525" cap="flat" cmpd="sng">
              <a:solidFill>
                <a:schemeClr val="dk1"/>
              </a:solidFill>
              <a:prstDash val="solid"/>
              <a:round/>
              <a:headEnd type="none" w="med" len="med"/>
              <a:tailEnd type="none" w="med" len="med"/>
            </a:ln>
          </p:spPr>
        </p:cxnSp>
      </p:grpSp>
      <p:sp>
        <p:nvSpPr>
          <p:cNvPr id="109" name="Google Shape;109;p7"/>
          <p:cNvSpPr/>
          <p:nvPr/>
        </p:nvSpPr>
        <p:spPr>
          <a:xfrm rot="10800000">
            <a:off x="8512970" y="1008289"/>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7"/>
          <p:cNvGrpSpPr/>
          <p:nvPr/>
        </p:nvGrpSpPr>
        <p:grpSpPr>
          <a:xfrm>
            <a:off x="6803902" y="4683588"/>
            <a:ext cx="1441459" cy="315279"/>
            <a:chOff x="4290125" y="2631325"/>
            <a:chExt cx="500750" cy="109525"/>
          </a:xfrm>
        </p:grpSpPr>
        <p:sp>
          <p:nvSpPr>
            <p:cNvPr id="111" name="Google Shape;111;p7"/>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7"/>
          <p:cNvSpPr/>
          <p:nvPr/>
        </p:nvSpPr>
        <p:spPr>
          <a:xfrm>
            <a:off x="3736927" y="4437277"/>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2211675" y="1465500"/>
            <a:ext cx="4720800" cy="977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6" name="Google Shape;126;p9"/>
          <p:cNvSpPr txBox="1">
            <a:spLocks noGrp="1"/>
          </p:cNvSpPr>
          <p:nvPr>
            <p:ph type="subTitle" idx="1"/>
          </p:nvPr>
        </p:nvSpPr>
        <p:spPr>
          <a:xfrm>
            <a:off x="2211675" y="2442900"/>
            <a:ext cx="47208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127" name="Google Shape;127;p9"/>
          <p:cNvGrpSpPr/>
          <p:nvPr/>
        </p:nvGrpSpPr>
        <p:grpSpPr>
          <a:xfrm>
            <a:off x="-57150" y="537300"/>
            <a:ext cx="9258300" cy="4669575"/>
            <a:chOff x="-57150" y="537300"/>
            <a:chExt cx="9258300" cy="4669575"/>
          </a:xfrm>
        </p:grpSpPr>
        <p:cxnSp>
          <p:nvCxnSpPr>
            <p:cNvPr id="128" name="Google Shape;128;p9"/>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9"/>
            <p:cNvCxnSpPr/>
            <p:nvPr/>
          </p:nvCxnSpPr>
          <p:spPr>
            <a:xfrm>
              <a:off x="722375" y="544275"/>
              <a:ext cx="0" cy="4662600"/>
            </a:xfrm>
            <a:prstGeom prst="straightConnector1">
              <a:avLst/>
            </a:prstGeom>
            <a:noFill/>
            <a:ln w="9525" cap="flat" cmpd="sng">
              <a:solidFill>
                <a:schemeClr val="dk1"/>
              </a:solidFill>
              <a:prstDash val="solid"/>
              <a:round/>
              <a:headEnd type="none" w="med" len="med"/>
              <a:tailEnd type="none" w="med" len="med"/>
            </a:ln>
          </p:spPr>
        </p:cxnSp>
        <p:cxnSp>
          <p:nvCxnSpPr>
            <p:cNvPr id="130" name="Google Shape;130;p9"/>
            <p:cNvCxnSpPr/>
            <p:nvPr/>
          </p:nvCxnSpPr>
          <p:spPr>
            <a:xfrm>
              <a:off x="8421625" y="537300"/>
              <a:ext cx="0" cy="4663500"/>
            </a:xfrm>
            <a:prstGeom prst="straightConnector1">
              <a:avLst/>
            </a:prstGeom>
            <a:noFill/>
            <a:ln w="9525" cap="flat" cmpd="sng">
              <a:solidFill>
                <a:schemeClr val="dk1"/>
              </a:solidFill>
              <a:prstDash val="solid"/>
              <a:round/>
              <a:headEnd type="none" w="med" len="med"/>
              <a:tailEnd type="none" w="med" len="med"/>
            </a:ln>
          </p:spPr>
        </p:cxnSp>
        <p:cxnSp>
          <p:nvCxnSpPr>
            <p:cNvPr id="131" name="Google Shape;131;p9"/>
            <p:cNvCxnSpPr/>
            <p:nvPr/>
          </p:nvCxnSpPr>
          <p:spPr>
            <a:xfrm>
              <a:off x="729191" y="4604000"/>
              <a:ext cx="7700100" cy="0"/>
            </a:xfrm>
            <a:prstGeom prst="straightConnector1">
              <a:avLst/>
            </a:prstGeom>
            <a:noFill/>
            <a:ln w="9525" cap="flat" cmpd="sng">
              <a:solidFill>
                <a:schemeClr val="dk1"/>
              </a:solidFill>
              <a:prstDash val="solid"/>
              <a:round/>
              <a:headEnd type="none" w="med" len="med"/>
              <a:tailEnd type="none" w="med" len="med"/>
            </a:ln>
          </p:spPr>
        </p:cxnSp>
      </p:grpSp>
      <p:sp>
        <p:nvSpPr>
          <p:cNvPr id="132" name="Google Shape;132;p9"/>
          <p:cNvSpPr/>
          <p:nvPr/>
        </p:nvSpPr>
        <p:spPr>
          <a:xfrm>
            <a:off x="7535270" y="4773739"/>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441586" y="285253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9"/>
          <p:cNvGrpSpPr/>
          <p:nvPr/>
        </p:nvGrpSpPr>
        <p:grpSpPr>
          <a:xfrm>
            <a:off x="6539377" y="57513"/>
            <a:ext cx="1441459" cy="315279"/>
            <a:chOff x="4290125" y="2631325"/>
            <a:chExt cx="500750" cy="109525"/>
          </a:xfrm>
        </p:grpSpPr>
        <p:sp>
          <p:nvSpPr>
            <p:cNvPr id="135" name="Google Shape;135;p9"/>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9"/>
          <p:cNvSpPr/>
          <p:nvPr/>
        </p:nvSpPr>
        <p:spPr>
          <a:xfrm>
            <a:off x="2350027" y="-123648"/>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722375" y="539500"/>
            <a:ext cx="5718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b="0">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60" name="Google Shape;160;p13"/>
          <p:cNvSpPr txBox="1">
            <a:spLocks noGrp="1"/>
          </p:cNvSpPr>
          <p:nvPr>
            <p:ph type="subTitle" idx="1"/>
          </p:nvPr>
        </p:nvSpPr>
        <p:spPr>
          <a:xfrm>
            <a:off x="722363" y="2071381"/>
            <a:ext cx="25368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p13"/>
          <p:cNvSpPr txBox="1">
            <a:spLocks noGrp="1"/>
          </p:cNvSpPr>
          <p:nvPr>
            <p:ph type="title" idx="2" hasCustomPrompt="1"/>
          </p:nvPr>
        </p:nvSpPr>
        <p:spPr>
          <a:xfrm>
            <a:off x="722393" y="1330788"/>
            <a:ext cx="8856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0">
                <a:solidFill>
                  <a:schemeClr val="accent1"/>
                </a:solidFill>
                <a:latin typeface="Montserrat Medium"/>
                <a:ea typeface="Montserrat Medium"/>
                <a:cs typeface="Montserrat Medium"/>
                <a:sym typeface="Montserrat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2" name="Google Shape;162;p13"/>
          <p:cNvSpPr txBox="1">
            <a:spLocks noGrp="1"/>
          </p:cNvSpPr>
          <p:nvPr>
            <p:ph type="subTitle" idx="3"/>
          </p:nvPr>
        </p:nvSpPr>
        <p:spPr>
          <a:xfrm>
            <a:off x="3488738" y="2071381"/>
            <a:ext cx="253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3" name="Google Shape;163;p13"/>
          <p:cNvSpPr txBox="1">
            <a:spLocks noGrp="1"/>
          </p:cNvSpPr>
          <p:nvPr>
            <p:ph type="title" idx="4" hasCustomPrompt="1"/>
          </p:nvPr>
        </p:nvSpPr>
        <p:spPr>
          <a:xfrm>
            <a:off x="3488799" y="1330788"/>
            <a:ext cx="8856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0">
                <a:solidFill>
                  <a:schemeClr val="accent1"/>
                </a:solidFill>
                <a:latin typeface="Montserrat Medium"/>
                <a:ea typeface="Montserrat Medium"/>
                <a:cs typeface="Montserrat Medium"/>
                <a:sym typeface="Montserrat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4" name="Google Shape;164;p13"/>
          <p:cNvSpPr txBox="1">
            <a:spLocks noGrp="1"/>
          </p:cNvSpPr>
          <p:nvPr>
            <p:ph type="subTitle" idx="5"/>
          </p:nvPr>
        </p:nvSpPr>
        <p:spPr>
          <a:xfrm>
            <a:off x="722389" y="3688594"/>
            <a:ext cx="253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title" idx="6" hasCustomPrompt="1"/>
          </p:nvPr>
        </p:nvSpPr>
        <p:spPr>
          <a:xfrm>
            <a:off x="722403" y="2948000"/>
            <a:ext cx="8856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0">
                <a:solidFill>
                  <a:schemeClr val="accent1"/>
                </a:solidFill>
                <a:latin typeface="Montserrat Medium"/>
                <a:ea typeface="Montserrat Medium"/>
                <a:cs typeface="Montserrat Medium"/>
                <a:sym typeface="Montserrat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6" name="Google Shape;166;p13"/>
          <p:cNvSpPr txBox="1">
            <a:spLocks noGrp="1"/>
          </p:cNvSpPr>
          <p:nvPr>
            <p:ph type="subTitle" idx="7"/>
          </p:nvPr>
        </p:nvSpPr>
        <p:spPr>
          <a:xfrm>
            <a:off x="3488764" y="3688594"/>
            <a:ext cx="253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title" idx="8" hasCustomPrompt="1"/>
          </p:nvPr>
        </p:nvSpPr>
        <p:spPr>
          <a:xfrm>
            <a:off x="3488808" y="2948000"/>
            <a:ext cx="8856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0">
                <a:solidFill>
                  <a:schemeClr val="accent1"/>
                </a:solidFill>
                <a:latin typeface="Montserrat Medium"/>
                <a:ea typeface="Montserrat Medium"/>
                <a:cs typeface="Montserrat Medium"/>
                <a:sym typeface="Montserrat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8" name="Google Shape;168;p13"/>
          <p:cNvSpPr txBox="1">
            <a:spLocks noGrp="1"/>
          </p:cNvSpPr>
          <p:nvPr>
            <p:ph type="subTitle" idx="9"/>
          </p:nvPr>
        </p:nvSpPr>
        <p:spPr>
          <a:xfrm>
            <a:off x="722363" y="1734652"/>
            <a:ext cx="2536800" cy="44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000" b="1">
                <a:latin typeface="Playfair Display"/>
                <a:ea typeface="Playfair Display"/>
                <a:cs typeface="Playfair Display"/>
                <a:sym typeface="Playfair Display"/>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sp>
        <p:nvSpPr>
          <p:cNvPr id="169" name="Google Shape;169;p13"/>
          <p:cNvSpPr txBox="1">
            <a:spLocks noGrp="1"/>
          </p:cNvSpPr>
          <p:nvPr>
            <p:ph type="subTitle" idx="13"/>
          </p:nvPr>
        </p:nvSpPr>
        <p:spPr>
          <a:xfrm>
            <a:off x="3488738" y="1734652"/>
            <a:ext cx="2536800" cy="44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000" b="1">
                <a:latin typeface="Playfair Display"/>
                <a:ea typeface="Playfair Display"/>
                <a:cs typeface="Playfair Display"/>
                <a:sym typeface="Playfair Display"/>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sp>
        <p:nvSpPr>
          <p:cNvPr id="170" name="Google Shape;170;p13"/>
          <p:cNvSpPr txBox="1">
            <a:spLocks noGrp="1"/>
          </p:cNvSpPr>
          <p:nvPr>
            <p:ph type="subTitle" idx="14"/>
          </p:nvPr>
        </p:nvSpPr>
        <p:spPr>
          <a:xfrm>
            <a:off x="722386" y="3351815"/>
            <a:ext cx="2536800" cy="44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000" b="1">
                <a:latin typeface="Playfair Display"/>
                <a:ea typeface="Playfair Display"/>
                <a:cs typeface="Playfair Display"/>
                <a:sym typeface="Playfair Display"/>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sp>
        <p:nvSpPr>
          <p:cNvPr id="171" name="Google Shape;171;p13"/>
          <p:cNvSpPr txBox="1">
            <a:spLocks noGrp="1"/>
          </p:cNvSpPr>
          <p:nvPr>
            <p:ph type="subTitle" idx="15"/>
          </p:nvPr>
        </p:nvSpPr>
        <p:spPr>
          <a:xfrm>
            <a:off x="3488762" y="3351815"/>
            <a:ext cx="2536800" cy="44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000" b="1">
                <a:latin typeface="Playfair Display"/>
                <a:ea typeface="Playfair Display"/>
                <a:cs typeface="Playfair Display"/>
                <a:sym typeface="Playfair Display"/>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grpSp>
        <p:nvGrpSpPr>
          <p:cNvPr id="172" name="Google Shape;172;p13"/>
          <p:cNvGrpSpPr/>
          <p:nvPr/>
        </p:nvGrpSpPr>
        <p:grpSpPr>
          <a:xfrm>
            <a:off x="-57150" y="539500"/>
            <a:ext cx="9258300" cy="4064500"/>
            <a:chOff x="-57150" y="539500"/>
            <a:chExt cx="9258300" cy="4064500"/>
          </a:xfrm>
        </p:grpSpPr>
        <p:cxnSp>
          <p:nvCxnSpPr>
            <p:cNvPr id="173" name="Google Shape;173;p13"/>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13"/>
            <p:cNvCxnSpPr/>
            <p:nvPr/>
          </p:nvCxnSpPr>
          <p:spPr>
            <a:xfrm>
              <a:off x="-57150" y="4604000"/>
              <a:ext cx="9258300" cy="0"/>
            </a:xfrm>
            <a:prstGeom prst="straightConnector1">
              <a:avLst/>
            </a:prstGeom>
            <a:noFill/>
            <a:ln w="9525" cap="flat" cmpd="sng">
              <a:solidFill>
                <a:schemeClr val="dk1"/>
              </a:solidFill>
              <a:prstDash val="solid"/>
              <a:round/>
              <a:headEnd type="none" w="med" len="med"/>
              <a:tailEnd type="none" w="med" len="med"/>
            </a:ln>
          </p:spPr>
        </p:cxnSp>
      </p:grpSp>
      <p:grpSp>
        <p:nvGrpSpPr>
          <p:cNvPr id="175" name="Google Shape;175;p13"/>
          <p:cNvGrpSpPr/>
          <p:nvPr/>
        </p:nvGrpSpPr>
        <p:grpSpPr>
          <a:xfrm rot="5400000">
            <a:off x="8568937" y="-84044"/>
            <a:ext cx="186223" cy="659096"/>
            <a:chOff x="4714575" y="2942350"/>
            <a:chExt cx="46450" cy="164400"/>
          </a:xfrm>
        </p:grpSpPr>
        <p:sp>
          <p:nvSpPr>
            <p:cNvPr id="176" name="Google Shape;176;p13"/>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3"/>
          <p:cNvGrpSpPr/>
          <p:nvPr/>
        </p:nvGrpSpPr>
        <p:grpSpPr>
          <a:xfrm>
            <a:off x="4461827" y="87863"/>
            <a:ext cx="1441459" cy="315279"/>
            <a:chOff x="4290125" y="2631325"/>
            <a:chExt cx="500750" cy="109525"/>
          </a:xfrm>
        </p:grpSpPr>
        <p:sp>
          <p:nvSpPr>
            <p:cNvPr id="187" name="Google Shape;187;p13"/>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3"/>
          <p:cNvSpPr/>
          <p:nvPr/>
        </p:nvSpPr>
        <p:spPr>
          <a:xfrm>
            <a:off x="101136" y="432318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14"/>
        <p:cNvGrpSpPr/>
        <p:nvPr/>
      </p:nvGrpSpPr>
      <p:grpSpPr>
        <a:xfrm>
          <a:off x="0" y="0"/>
          <a:ext cx="0" cy="0"/>
          <a:chOff x="0" y="0"/>
          <a:chExt cx="0" cy="0"/>
        </a:xfrm>
      </p:grpSpPr>
      <p:sp>
        <p:nvSpPr>
          <p:cNvPr id="215" name="Google Shape;215;p15"/>
          <p:cNvSpPr txBox="1">
            <a:spLocks noGrp="1"/>
          </p:cNvSpPr>
          <p:nvPr>
            <p:ph type="title"/>
          </p:nvPr>
        </p:nvSpPr>
        <p:spPr>
          <a:xfrm>
            <a:off x="1279450" y="1765050"/>
            <a:ext cx="2806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16" name="Google Shape;216;p15"/>
          <p:cNvSpPr txBox="1">
            <a:spLocks noGrp="1"/>
          </p:cNvSpPr>
          <p:nvPr>
            <p:ph type="subTitle" idx="1"/>
          </p:nvPr>
        </p:nvSpPr>
        <p:spPr>
          <a:xfrm>
            <a:off x="1279450" y="2337750"/>
            <a:ext cx="2806800" cy="1040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17" name="Google Shape;217;p15"/>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grpSp>
        <p:nvGrpSpPr>
          <p:cNvPr id="218" name="Google Shape;218;p15"/>
          <p:cNvGrpSpPr/>
          <p:nvPr/>
        </p:nvGrpSpPr>
        <p:grpSpPr>
          <a:xfrm rot="5400000">
            <a:off x="8568937" y="-84044"/>
            <a:ext cx="186223" cy="659096"/>
            <a:chOff x="4714575" y="2942350"/>
            <a:chExt cx="46450" cy="164400"/>
          </a:xfrm>
        </p:grpSpPr>
        <p:sp>
          <p:nvSpPr>
            <p:cNvPr id="219" name="Google Shape;219;p15"/>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p:nvPr/>
        </p:nvSpPr>
        <p:spPr>
          <a:xfrm rot="10800000">
            <a:off x="8513045" y="800901"/>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255"/>
        <p:cNvGrpSpPr/>
        <p:nvPr/>
      </p:nvGrpSpPr>
      <p:grpSpPr>
        <a:xfrm>
          <a:off x="0" y="0"/>
          <a:ext cx="0" cy="0"/>
          <a:chOff x="0" y="0"/>
          <a:chExt cx="0" cy="0"/>
        </a:xfrm>
      </p:grpSpPr>
      <p:sp>
        <p:nvSpPr>
          <p:cNvPr id="256" name="Google Shape;256;p17"/>
          <p:cNvSpPr txBox="1">
            <a:spLocks noGrp="1"/>
          </p:cNvSpPr>
          <p:nvPr>
            <p:ph type="subTitle" idx="1"/>
          </p:nvPr>
        </p:nvSpPr>
        <p:spPr>
          <a:xfrm>
            <a:off x="1265332" y="2832662"/>
            <a:ext cx="2802900" cy="121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17"/>
          <p:cNvSpPr txBox="1">
            <a:spLocks noGrp="1"/>
          </p:cNvSpPr>
          <p:nvPr>
            <p:ph type="subTitle" idx="2"/>
          </p:nvPr>
        </p:nvSpPr>
        <p:spPr>
          <a:xfrm>
            <a:off x="1265332" y="2495950"/>
            <a:ext cx="2802900" cy="44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000" b="1">
                <a:latin typeface="Playfair Display"/>
                <a:ea typeface="Playfair Display"/>
                <a:cs typeface="Playfair Display"/>
                <a:sym typeface="Playfair Display"/>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sp>
        <p:nvSpPr>
          <p:cNvPr id="258" name="Google Shape;258;p17"/>
          <p:cNvSpPr txBox="1">
            <a:spLocks noGrp="1"/>
          </p:cNvSpPr>
          <p:nvPr>
            <p:ph type="subTitle" idx="3"/>
          </p:nvPr>
        </p:nvSpPr>
        <p:spPr>
          <a:xfrm>
            <a:off x="5075762" y="2832662"/>
            <a:ext cx="2802900" cy="121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17"/>
          <p:cNvSpPr txBox="1">
            <a:spLocks noGrp="1"/>
          </p:cNvSpPr>
          <p:nvPr>
            <p:ph type="subTitle" idx="4"/>
          </p:nvPr>
        </p:nvSpPr>
        <p:spPr>
          <a:xfrm>
            <a:off x="5075768" y="2495950"/>
            <a:ext cx="2802900" cy="447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000" b="1">
                <a:latin typeface="Playfair Display"/>
                <a:ea typeface="Playfair Display"/>
                <a:cs typeface="Playfair Display"/>
                <a:sym typeface="Playfair Display"/>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sp>
        <p:nvSpPr>
          <p:cNvPr id="260" name="Google Shape;260;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cxnSp>
        <p:nvCxnSpPr>
          <p:cNvPr id="261" name="Google Shape;261;p17"/>
          <p:cNvCxnSpPr/>
          <p:nvPr/>
        </p:nvCxnSpPr>
        <p:spPr>
          <a:xfrm>
            <a:off x="-57150" y="539500"/>
            <a:ext cx="9258300" cy="0"/>
          </a:xfrm>
          <a:prstGeom prst="straightConnector1">
            <a:avLst/>
          </a:prstGeom>
          <a:noFill/>
          <a:ln w="9525" cap="flat" cmpd="sng">
            <a:solidFill>
              <a:schemeClr val="dk1"/>
            </a:solidFill>
            <a:prstDash val="solid"/>
            <a:round/>
            <a:headEnd type="none" w="med" len="med"/>
            <a:tailEnd type="none" w="med" len="med"/>
          </a:ln>
        </p:spPr>
      </p:cxnSp>
      <p:grpSp>
        <p:nvGrpSpPr>
          <p:cNvPr id="262" name="Google Shape;262;p17"/>
          <p:cNvGrpSpPr/>
          <p:nvPr/>
        </p:nvGrpSpPr>
        <p:grpSpPr>
          <a:xfrm rot="5400000">
            <a:off x="8568937" y="-84044"/>
            <a:ext cx="186223" cy="659096"/>
            <a:chOff x="4714575" y="2942350"/>
            <a:chExt cx="46450" cy="164400"/>
          </a:xfrm>
        </p:grpSpPr>
        <p:sp>
          <p:nvSpPr>
            <p:cNvPr id="263" name="Google Shape;263;p17"/>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7"/>
          <p:cNvSpPr/>
          <p:nvPr/>
        </p:nvSpPr>
        <p:spPr>
          <a:xfrm>
            <a:off x="8421627" y="2548002"/>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77736" y="25868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7"/>
          <p:cNvGrpSpPr/>
          <p:nvPr/>
        </p:nvGrpSpPr>
        <p:grpSpPr>
          <a:xfrm>
            <a:off x="4291202" y="118113"/>
            <a:ext cx="1441459" cy="315279"/>
            <a:chOff x="4290125" y="2631325"/>
            <a:chExt cx="500750" cy="109525"/>
          </a:xfrm>
        </p:grpSpPr>
        <p:sp>
          <p:nvSpPr>
            <p:cNvPr id="276" name="Google Shape;276;p17"/>
            <p:cNvSpPr/>
            <p:nvPr/>
          </p:nvSpPr>
          <p:spPr>
            <a:xfrm>
              <a:off x="4290125" y="2631325"/>
              <a:ext cx="500750" cy="29875"/>
            </a:xfrm>
            <a:custGeom>
              <a:avLst/>
              <a:gdLst/>
              <a:ahLst/>
              <a:cxnLst/>
              <a:rect l="l" t="t" r="r" b="b"/>
              <a:pathLst>
                <a:path w="20030" h="1195" extrusionOk="0">
                  <a:moveTo>
                    <a:pt x="1" y="1"/>
                  </a:moveTo>
                  <a:lnTo>
                    <a:pt x="1" y="395"/>
                  </a:lnTo>
                  <a:cubicBezTo>
                    <a:pt x="575" y="395"/>
                    <a:pt x="834" y="564"/>
                    <a:pt x="1149" y="767"/>
                  </a:cubicBezTo>
                  <a:cubicBezTo>
                    <a:pt x="1465" y="969"/>
                    <a:pt x="1825" y="1194"/>
                    <a:pt x="2500" y="1194"/>
                  </a:cubicBezTo>
                  <a:cubicBezTo>
                    <a:pt x="3187" y="1194"/>
                    <a:pt x="3547" y="969"/>
                    <a:pt x="3863" y="767"/>
                  </a:cubicBezTo>
                  <a:cubicBezTo>
                    <a:pt x="4178" y="564"/>
                    <a:pt x="4437" y="395"/>
                    <a:pt x="5011" y="395"/>
                  </a:cubicBezTo>
                  <a:cubicBezTo>
                    <a:pt x="5574" y="395"/>
                    <a:pt x="5844" y="564"/>
                    <a:pt x="6148" y="767"/>
                  </a:cubicBezTo>
                  <a:cubicBezTo>
                    <a:pt x="6463" y="969"/>
                    <a:pt x="6823" y="1194"/>
                    <a:pt x="7510" y="1194"/>
                  </a:cubicBezTo>
                  <a:cubicBezTo>
                    <a:pt x="8197" y="1194"/>
                    <a:pt x="8557" y="969"/>
                    <a:pt x="8872" y="767"/>
                  </a:cubicBezTo>
                  <a:cubicBezTo>
                    <a:pt x="9176" y="564"/>
                    <a:pt x="9447" y="395"/>
                    <a:pt x="10009" y="395"/>
                  </a:cubicBezTo>
                  <a:cubicBezTo>
                    <a:pt x="10584" y="395"/>
                    <a:pt x="10843" y="564"/>
                    <a:pt x="11158" y="767"/>
                  </a:cubicBezTo>
                  <a:cubicBezTo>
                    <a:pt x="11473" y="969"/>
                    <a:pt x="11833" y="1194"/>
                    <a:pt x="12520" y="1194"/>
                  </a:cubicBezTo>
                  <a:cubicBezTo>
                    <a:pt x="13196" y="1194"/>
                    <a:pt x="13556" y="969"/>
                    <a:pt x="13871" y="767"/>
                  </a:cubicBezTo>
                  <a:cubicBezTo>
                    <a:pt x="14186" y="564"/>
                    <a:pt x="14456" y="395"/>
                    <a:pt x="15019" y="395"/>
                  </a:cubicBezTo>
                  <a:cubicBezTo>
                    <a:pt x="15582" y="395"/>
                    <a:pt x="15852" y="564"/>
                    <a:pt x="16168" y="767"/>
                  </a:cubicBezTo>
                  <a:cubicBezTo>
                    <a:pt x="16483" y="969"/>
                    <a:pt x="16843" y="1194"/>
                    <a:pt x="17519" y="1194"/>
                  </a:cubicBezTo>
                  <a:cubicBezTo>
                    <a:pt x="18205" y="1194"/>
                    <a:pt x="18566" y="969"/>
                    <a:pt x="18881" y="767"/>
                  </a:cubicBezTo>
                  <a:cubicBezTo>
                    <a:pt x="19196" y="564"/>
                    <a:pt x="19455" y="395"/>
                    <a:pt x="20029" y="395"/>
                  </a:cubicBezTo>
                  <a:lnTo>
                    <a:pt x="20029" y="1"/>
                  </a:lnTo>
                  <a:cubicBezTo>
                    <a:pt x="19342" y="1"/>
                    <a:pt x="18982" y="226"/>
                    <a:pt x="18667" y="429"/>
                  </a:cubicBezTo>
                  <a:cubicBezTo>
                    <a:pt x="18352" y="620"/>
                    <a:pt x="18093" y="789"/>
                    <a:pt x="17519" y="789"/>
                  </a:cubicBezTo>
                  <a:cubicBezTo>
                    <a:pt x="16956" y="789"/>
                    <a:pt x="16686" y="620"/>
                    <a:pt x="16382" y="429"/>
                  </a:cubicBezTo>
                  <a:cubicBezTo>
                    <a:pt x="16066" y="226"/>
                    <a:pt x="15706" y="1"/>
                    <a:pt x="15019" y="1"/>
                  </a:cubicBezTo>
                  <a:cubicBezTo>
                    <a:pt x="14333" y="1"/>
                    <a:pt x="13972" y="226"/>
                    <a:pt x="13657" y="429"/>
                  </a:cubicBezTo>
                  <a:cubicBezTo>
                    <a:pt x="13353" y="620"/>
                    <a:pt x="13083" y="789"/>
                    <a:pt x="12520" y="789"/>
                  </a:cubicBezTo>
                  <a:cubicBezTo>
                    <a:pt x="11946" y="789"/>
                    <a:pt x="11687" y="620"/>
                    <a:pt x="11372" y="429"/>
                  </a:cubicBezTo>
                  <a:cubicBezTo>
                    <a:pt x="11056" y="226"/>
                    <a:pt x="10696" y="1"/>
                    <a:pt x="10009" y="1"/>
                  </a:cubicBezTo>
                  <a:cubicBezTo>
                    <a:pt x="9334" y="1"/>
                    <a:pt x="8974" y="226"/>
                    <a:pt x="8658" y="429"/>
                  </a:cubicBezTo>
                  <a:cubicBezTo>
                    <a:pt x="8343" y="620"/>
                    <a:pt x="8073" y="789"/>
                    <a:pt x="7510" y="789"/>
                  </a:cubicBezTo>
                  <a:cubicBezTo>
                    <a:pt x="6947" y="789"/>
                    <a:pt x="6677" y="620"/>
                    <a:pt x="6362" y="429"/>
                  </a:cubicBezTo>
                  <a:cubicBezTo>
                    <a:pt x="6047" y="226"/>
                    <a:pt x="5686" y="1"/>
                    <a:pt x="5011" y="1"/>
                  </a:cubicBezTo>
                  <a:cubicBezTo>
                    <a:pt x="4324" y="1"/>
                    <a:pt x="3964" y="226"/>
                    <a:pt x="3649" y="429"/>
                  </a:cubicBezTo>
                  <a:cubicBezTo>
                    <a:pt x="3345" y="620"/>
                    <a:pt x="3074" y="789"/>
                    <a:pt x="2500" y="789"/>
                  </a:cubicBezTo>
                  <a:cubicBezTo>
                    <a:pt x="1937" y="789"/>
                    <a:pt x="1667" y="620"/>
                    <a:pt x="1363" y="429"/>
                  </a:cubicBezTo>
                  <a:cubicBezTo>
                    <a:pt x="1048" y="226"/>
                    <a:pt x="68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290125" y="2671025"/>
              <a:ext cx="500750" cy="30150"/>
            </a:xfrm>
            <a:custGeom>
              <a:avLst/>
              <a:gdLst/>
              <a:ahLst/>
              <a:cxnLst/>
              <a:rect l="l" t="t" r="r" b="b"/>
              <a:pathLst>
                <a:path w="20030" h="1206" extrusionOk="0">
                  <a:moveTo>
                    <a:pt x="1" y="0"/>
                  </a:moveTo>
                  <a:lnTo>
                    <a:pt x="1" y="406"/>
                  </a:lnTo>
                  <a:cubicBezTo>
                    <a:pt x="575" y="406"/>
                    <a:pt x="834" y="575"/>
                    <a:pt x="1149" y="766"/>
                  </a:cubicBezTo>
                  <a:cubicBezTo>
                    <a:pt x="1465" y="969"/>
                    <a:pt x="1825" y="1205"/>
                    <a:pt x="2500" y="1205"/>
                  </a:cubicBezTo>
                  <a:cubicBezTo>
                    <a:pt x="3187" y="1205"/>
                    <a:pt x="3547" y="969"/>
                    <a:pt x="3863" y="766"/>
                  </a:cubicBezTo>
                  <a:cubicBezTo>
                    <a:pt x="4178" y="575"/>
                    <a:pt x="4437" y="406"/>
                    <a:pt x="5011" y="406"/>
                  </a:cubicBezTo>
                  <a:cubicBezTo>
                    <a:pt x="5574" y="406"/>
                    <a:pt x="5844" y="575"/>
                    <a:pt x="6148" y="766"/>
                  </a:cubicBezTo>
                  <a:cubicBezTo>
                    <a:pt x="6463" y="969"/>
                    <a:pt x="6823" y="1205"/>
                    <a:pt x="7510" y="1205"/>
                  </a:cubicBezTo>
                  <a:cubicBezTo>
                    <a:pt x="8197" y="1205"/>
                    <a:pt x="8557" y="969"/>
                    <a:pt x="8872" y="766"/>
                  </a:cubicBezTo>
                  <a:cubicBezTo>
                    <a:pt x="9176" y="575"/>
                    <a:pt x="9447" y="406"/>
                    <a:pt x="10009" y="406"/>
                  </a:cubicBezTo>
                  <a:cubicBezTo>
                    <a:pt x="10584" y="406"/>
                    <a:pt x="10843" y="575"/>
                    <a:pt x="11158" y="766"/>
                  </a:cubicBezTo>
                  <a:cubicBezTo>
                    <a:pt x="11473" y="969"/>
                    <a:pt x="11833" y="1205"/>
                    <a:pt x="12520" y="1205"/>
                  </a:cubicBezTo>
                  <a:cubicBezTo>
                    <a:pt x="13196" y="1205"/>
                    <a:pt x="13556" y="969"/>
                    <a:pt x="13871" y="766"/>
                  </a:cubicBezTo>
                  <a:cubicBezTo>
                    <a:pt x="14186" y="575"/>
                    <a:pt x="14456" y="406"/>
                    <a:pt x="15019" y="406"/>
                  </a:cubicBezTo>
                  <a:cubicBezTo>
                    <a:pt x="15582" y="406"/>
                    <a:pt x="15852" y="575"/>
                    <a:pt x="16168" y="766"/>
                  </a:cubicBezTo>
                  <a:cubicBezTo>
                    <a:pt x="16483" y="969"/>
                    <a:pt x="16843" y="1205"/>
                    <a:pt x="17519" y="1205"/>
                  </a:cubicBezTo>
                  <a:cubicBezTo>
                    <a:pt x="18205" y="1205"/>
                    <a:pt x="18566" y="969"/>
                    <a:pt x="18881" y="766"/>
                  </a:cubicBezTo>
                  <a:cubicBezTo>
                    <a:pt x="19196" y="575"/>
                    <a:pt x="19455" y="406"/>
                    <a:pt x="20029" y="406"/>
                  </a:cubicBezTo>
                  <a:lnTo>
                    <a:pt x="20029" y="0"/>
                  </a:lnTo>
                  <a:cubicBezTo>
                    <a:pt x="19342" y="0"/>
                    <a:pt x="18982" y="237"/>
                    <a:pt x="18667" y="428"/>
                  </a:cubicBezTo>
                  <a:cubicBezTo>
                    <a:pt x="18352" y="631"/>
                    <a:pt x="18093" y="800"/>
                    <a:pt x="17519" y="800"/>
                  </a:cubicBezTo>
                  <a:cubicBezTo>
                    <a:pt x="16956" y="800"/>
                    <a:pt x="16686" y="631"/>
                    <a:pt x="16382" y="428"/>
                  </a:cubicBezTo>
                  <a:cubicBezTo>
                    <a:pt x="16066" y="237"/>
                    <a:pt x="15706" y="0"/>
                    <a:pt x="15019" y="0"/>
                  </a:cubicBezTo>
                  <a:cubicBezTo>
                    <a:pt x="14333" y="0"/>
                    <a:pt x="13972" y="237"/>
                    <a:pt x="13657" y="428"/>
                  </a:cubicBezTo>
                  <a:cubicBezTo>
                    <a:pt x="13353" y="631"/>
                    <a:pt x="13083" y="800"/>
                    <a:pt x="12520" y="800"/>
                  </a:cubicBezTo>
                  <a:cubicBezTo>
                    <a:pt x="11946" y="800"/>
                    <a:pt x="11687" y="631"/>
                    <a:pt x="11372" y="428"/>
                  </a:cubicBezTo>
                  <a:cubicBezTo>
                    <a:pt x="11056" y="237"/>
                    <a:pt x="10696" y="0"/>
                    <a:pt x="10009" y="0"/>
                  </a:cubicBezTo>
                  <a:cubicBezTo>
                    <a:pt x="9334" y="0"/>
                    <a:pt x="8974" y="237"/>
                    <a:pt x="8658" y="428"/>
                  </a:cubicBezTo>
                  <a:cubicBezTo>
                    <a:pt x="8343" y="631"/>
                    <a:pt x="8073" y="800"/>
                    <a:pt x="7510" y="800"/>
                  </a:cubicBezTo>
                  <a:cubicBezTo>
                    <a:pt x="6947" y="800"/>
                    <a:pt x="6677" y="631"/>
                    <a:pt x="6362" y="428"/>
                  </a:cubicBezTo>
                  <a:cubicBezTo>
                    <a:pt x="6047" y="237"/>
                    <a:pt x="5686" y="0"/>
                    <a:pt x="5011" y="0"/>
                  </a:cubicBezTo>
                  <a:cubicBezTo>
                    <a:pt x="4324" y="0"/>
                    <a:pt x="3964" y="237"/>
                    <a:pt x="3649" y="428"/>
                  </a:cubicBezTo>
                  <a:cubicBezTo>
                    <a:pt x="3345" y="631"/>
                    <a:pt x="3074" y="800"/>
                    <a:pt x="2500" y="800"/>
                  </a:cubicBezTo>
                  <a:cubicBezTo>
                    <a:pt x="1937" y="800"/>
                    <a:pt x="1667" y="631"/>
                    <a:pt x="1363" y="428"/>
                  </a:cubicBezTo>
                  <a:cubicBezTo>
                    <a:pt x="1048" y="237"/>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4290125" y="2711000"/>
              <a:ext cx="500750" cy="29850"/>
            </a:xfrm>
            <a:custGeom>
              <a:avLst/>
              <a:gdLst/>
              <a:ahLst/>
              <a:cxnLst/>
              <a:rect l="l" t="t" r="r" b="b"/>
              <a:pathLst>
                <a:path w="20030" h="1194" extrusionOk="0">
                  <a:moveTo>
                    <a:pt x="1" y="0"/>
                  </a:moveTo>
                  <a:lnTo>
                    <a:pt x="1" y="394"/>
                  </a:lnTo>
                  <a:cubicBezTo>
                    <a:pt x="575" y="394"/>
                    <a:pt x="834" y="574"/>
                    <a:pt x="1149" y="766"/>
                  </a:cubicBezTo>
                  <a:cubicBezTo>
                    <a:pt x="1465" y="968"/>
                    <a:pt x="1825" y="1193"/>
                    <a:pt x="2500" y="1193"/>
                  </a:cubicBezTo>
                  <a:cubicBezTo>
                    <a:pt x="3187" y="1193"/>
                    <a:pt x="3547" y="968"/>
                    <a:pt x="3863" y="766"/>
                  </a:cubicBezTo>
                  <a:cubicBezTo>
                    <a:pt x="4178" y="574"/>
                    <a:pt x="4437" y="394"/>
                    <a:pt x="5011" y="394"/>
                  </a:cubicBezTo>
                  <a:cubicBezTo>
                    <a:pt x="5574" y="394"/>
                    <a:pt x="5844" y="574"/>
                    <a:pt x="6148" y="766"/>
                  </a:cubicBezTo>
                  <a:cubicBezTo>
                    <a:pt x="6463" y="968"/>
                    <a:pt x="6823" y="1193"/>
                    <a:pt x="7510" y="1193"/>
                  </a:cubicBezTo>
                  <a:cubicBezTo>
                    <a:pt x="8197" y="1193"/>
                    <a:pt x="8557" y="968"/>
                    <a:pt x="8872" y="766"/>
                  </a:cubicBezTo>
                  <a:cubicBezTo>
                    <a:pt x="9176" y="574"/>
                    <a:pt x="9447" y="394"/>
                    <a:pt x="10009" y="394"/>
                  </a:cubicBezTo>
                  <a:cubicBezTo>
                    <a:pt x="10584" y="394"/>
                    <a:pt x="10843" y="574"/>
                    <a:pt x="11158" y="766"/>
                  </a:cubicBezTo>
                  <a:cubicBezTo>
                    <a:pt x="11473" y="968"/>
                    <a:pt x="11833" y="1193"/>
                    <a:pt x="12520" y="1193"/>
                  </a:cubicBezTo>
                  <a:cubicBezTo>
                    <a:pt x="13196" y="1193"/>
                    <a:pt x="13556" y="968"/>
                    <a:pt x="13871" y="766"/>
                  </a:cubicBezTo>
                  <a:cubicBezTo>
                    <a:pt x="14186" y="574"/>
                    <a:pt x="14456" y="394"/>
                    <a:pt x="15019" y="394"/>
                  </a:cubicBezTo>
                  <a:cubicBezTo>
                    <a:pt x="15582" y="394"/>
                    <a:pt x="15852" y="574"/>
                    <a:pt x="16168" y="766"/>
                  </a:cubicBezTo>
                  <a:cubicBezTo>
                    <a:pt x="16483" y="968"/>
                    <a:pt x="16843" y="1193"/>
                    <a:pt x="17519" y="1193"/>
                  </a:cubicBezTo>
                  <a:cubicBezTo>
                    <a:pt x="18205" y="1193"/>
                    <a:pt x="18566" y="968"/>
                    <a:pt x="18881" y="766"/>
                  </a:cubicBezTo>
                  <a:cubicBezTo>
                    <a:pt x="19196" y="574"/>
                    <a:pt x="19455" y="394"/>
                    <a:pt x="20029" y="394"/>
                  </a:cubicBezTo>
                  <a:lnTo>
                    <a:pt x="20029" y="0"/>
                  </a:lnTo>
                  <a:cubicBezTo>
                    <a:pt x="19342" y="0"/>
                    <a:pt x="18982" y="225"/>
                    <a:pt x="18667" y="428"/>
                  </a:cubicBezTo>
                  <a:cubicBezTo>
                    <a:pt x="18352" y="631"/>
                    <a:pt x="18093" y="799"/>
                    <a:pt x="17519" y="799"/>
                  </a:cubicBezTo>
                  <a:cubicBezTo>
                    <a:pt x="16956" y="799"/>
                    <a:pt x="16686" y="631"/>
                    <a:pt x="16382" y="428"/>
                  </a:cubicBezTo>
                  <a:cubicBezTo>
                    <a:pt x="16066" y="225"/>
                    <a:pt x="15706" y="0"/>
                    <a:pt x="15019" y="0"/>
                  </a:cubicBezTo>
                  <a:cubicBezTo>
                    <a:pt x="14333" y="0"/>
                    <a:pt x="13972" y="225"/>
                    <a:pt x="13657" y="428"/>
                  </a:cubicBezTo>
                  <a:cubicBezTo>
                    <a:pt x="13353" y="631"/>
                    <a:pt x="13083" y="799"/>
                    <a:pt x="12520" y="799"/>
                  </a:cubicBezTo>
                  <a:cubicBezTo>
                    <a:pt x="11946" y="799"/>
                    <a:pt x="11687" y="631"/>
                    <a:pt x="11372" y="428"/>
                  </a:cubicBezTo>
                  <a:cubicBezTo>
                    <a:pt x="11056" y="225"/>
                    <a:pt x="10696" y="0"/>
                    <a:pt x="10009" y="0"/>
                  </a:cubicBezTo>
                  <a:cubicBezTo>
                    <a:pt x="9334" y="0"/>
                    <a:pt x="8974" y="225"/>
                    <a:pt x="8658" y="428"/>
                  </a:cubicBezTo>
                  <a:cubicBezTo>
                    <a:pt x="8343" y="631"/>
                    <a:pt x="8073" y="799"/>
                    <a:pt x="7510" y="799"/>
                  </a:cubicBezTo>
                  <a:cubicBezTo>
                    <a:pt x="6947" y="799"/>
                    <a:pt x="6677" y="631"/>
                    <a:pt x="6362" y="428"/>
                  </a:cubicBezTo>
                  <a:cubicBezTo>
                    <a:pt x="6047" y="225"/>
                    <a:pt x="5686" y="0"/>
                    <a:pt x="5011" y="0"/>
                  </a:cubicBezTo>
                  <a:cubicBezTo>
                    <a:pt x="4324" y="0"/>
                    <a:pt x="3964" y="225"/>
                    <a:pt x="3649" y="428"/>
                  </a:cubicBezTo>
                  <a:cubicBezTo>
                    <a:pt x="3345" y="631"/>
                    <a:pt x="3074" y="799"/>
                    <a:pt x="2500" y="799"/>
                  </a:cubicBezTo>
                  <a:cubicBezTo>
                    <a:pt x="1937" y="799"/>
                    <a:pt x="1667" y="631"/>
                    <a:pt x="1363" y="428"/>
                  </a:cubicBezTo>
                  <a:cubicBezTo>
                    <a:pt x="1048" y="225"/>
                    <a:pt x="688"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1pPr>
            <a:lvl2pPr lvl="1">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2pPr>
            <a:lvl3pPr lvl="2">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3pPr>
            <a:lvl4pPr lvl="3">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4pPr>
            <a:lvl5pPr lvl="4">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5pPr>
            <a:lvl6pPr lvl="5">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6pPr>
            <a:lvl7pPr lvl="6">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7pPr>
            <a:lvl8pPr lvl="7">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8pPr>
            <a:lvl9pPr lvl="8">
              <a:spcBef>
                <a:spcPts val="0"/>
              </a:spcBef>
              <a:spcAft>
                <a:spcPts val="0"/>
              </a:spcAft>
              <a:buClr>
                <a:schemeClr val="dk1"/>
              </a:buClr>
              <a:buSzPts val="2800"/>
              <a:buFont typeface="Playfair Display ExtraBold"/>
              <a:buNone/>
              <a:defRPr sz="2800">
                <a:solidFill>
                  <a:schemeClr val="dk1"/>
                </a:solidFill>
                <a:latin typeface="Playfair Display ExtraBold"/>
                <a:ea typeface="Playfair Display ExtraBold"/>
                <a:cs typeface="Playfair Display ExtraBold"/>
                <a:sym typeface="Playfair Display ExtraBold"/>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1" r:id="rId8"/>
    <p:sldLayoutId id="2147483663"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unakbanik/the-movies-dataset"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urpriselib.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8"/>
          <p:cNvSpPr/>
          <p:nvPr/>
        </p:nvSpPr>
        <p:spPr>
          <a:xfrm>
            <a:off x="724363" y="539500"/>
            <a:ext cx="3579900" cy="4064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txBox="1">
            <a:spLocks noGrp="1"/>
          </p:cNvSpPr>
          <p:nvPr>
            <p:ph type="ctrTitle"/>
          </p:nvPr>
        </p:nvSpPr>
        <p:spPr>
          <a:xfrm>
            <a:off x="4735460" y="837050"/>
            <a:ext cx="4217708" cy="28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dirty="0">
                <a:latin typeface="Playfair Display ExtraBold"/>
                <a:ea typeface="Playfair Display ExtraBold"/>
                <a:cs typeface="Playfair Display ExtraBold"/>
                <a:sym typeface="Playfair Display ExtraBold"/>
              </a:rPr>
              <a:t>Movie Recommendation System</a:t>
            </a:r>
            <a:endParaRPr sz="3800" dirty="0">
              <a:solidFill>
                <a:schemeClr val="accent1"/>
              </a:solidFill>
              <a:latin typeface="Montserrat Medium"/>
              <a:ea typeface="Montserrat Medium"/>
              <a:cs typeface="Montserrat Medium"/>
              <a:sym typeface="Montserrat Medium"/>
            </a:endParaRPr>
          </a:p>
        </p:txBody>
      </p:sp>
      <p:sp>
        <p:nvSpPr>
          <p:cNvPr id="439" name="Google Shape;439;p28"/>
          <p:cNvSpPr txBox="1">
            <a:spLocks noGrp="1"/>
          </p:cNvSpPr>
          <p:nvPr>
            <p:ph type="subTitle" idx="1"/>
          </p:nvPr>
        </p:nvSpPr>
        <p:spPr>
          <a:xfrm>
            <a:off x="4772667" y="3735050"/>
            <a:ext cx="2970600" cy="6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 Burns</a:t>
            </a:r>
          </a:p>
          <a:p>
            <a:pPr marL="0" lvl="0" indent="0" algn="l" rtl="0">
              <a:spcBef>
                <a:spcPts val="0"/>
              </a:spcBef>
              <a:spcAft>
                <a:spcPts val="0"/>
              </a:spcAft>
              <a:buNone/>
            </a:pPr>
            <a:r>
              <a:rPr lang="en" dirty="0"/>
              <a:t>05/25/2023</a:t>
            </a:r>
            <a:endParaRPr dirty="0"/>
          </a:p>
        </p:txBody>
      </p:sp>
      <p:cxnSp>
        <p:nvCxnSpPr>
          <p:cNvPr id="440" name="Google Shape;440;p28"/>
          <p:cNvCxnSpPr/>
          <p:nvPr/>
        </p:nvCxnSpPr>
        <p:spPr>
          <a:xfrm>
            <a:off x="4306338" y="-86925"/>
            <a:ext cx="0" cy="5358600"/>
          </a:xfrm>
          <a:prstGeom prst="straightConnector1">
            <a:avLst/>
          </a:prstGeom>
          <a:noFill/>
          <a:ln w="9525" cap="flat" cmpd="sng">
            <a:solidFill>
              <a:schemeClr val="dk1"/>
            </a:solidFill>
            <a:prstDash val="solid"/>
            <a:round/>
            <a:headEnd type="none" w="med" len="med"/>
            <a:tailEnd type="none" w="med" len="med"/>
          </a:ln>
        </p:spPr>
      </p:cxnSp>
      <p:sp>
        <p:nvSpPr>
          <p:cNvPr id="441" name="Google Shape;441;p28"/>
          <p:cNvSpPr/>
          <p:nvPr/>
        </p:nvSpPr>
        <p:spPr>
          <a:xfrm>
            <a:off x="997777" y="3864852"/>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8"/>
          <p:cNvGrpSpPr/>
          <p:nvPr/>
        </p:nvGrpSpPr>
        <p:grpSpPr>
          <a:xfrm>
            <a:off x="-1100101" y="760852"/>
            <a:ext cx="2560434" cy="561594"/>
            <a:chOff x="2871050" y="2458250"/>
            <a:chExt cx="1107550" cy="242925"/>
          </a:xfrm>
        </p:grpSpPr>
        <p:sp>
          <p:nvSpPr>
            <p:cNvPr id="443" name="Google Shape;443;p28"/>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28"/>
          <p:cNvSpPr/>
          <p:nvPr/>
        </p:nvSpPr>
        <p:spPr>
          <a:xfrm rot="10800000">
            <a:off x="4025545" y="1008289"/>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8"/>
          <p:cNvGrpSpPr/>
          <p:nvPr/>
        </p:nvGrpSpPr>
        <p:grpSpPr>
          <a:xfrm>
            <a:off x="1031143" y="1280583"/>
            <a:ext cx="2965592" cy="2584261"/>
            <a:chOff x="1031143" y="1280583"/>
            <a:chExt cx="2965592" cy="2584261"/>
          </a:xfrm>
        </p:grpSpPr>
        <p:sp>
          <p:nvSpPr>
            <p:cNvPr id="448" name="Google Shape;448;p28"/>
            <p:cNvSpPr/>
            <p:nvPr/>
          </p:nvSpPr>
          <p:spPr>
            <a:xfrm>
              <a:off x="1292539" y="1791604"/>
              <a:ext cx="220865" cy="289364"/>
            </a:xfrm>
            <a:custGeom>
              <a:avLst/>
              <a:gdLst/>
              <a:ahLst/>
              <a:cxnLst/>
              <a:rect l="l" t="t" r="r" b="b"/>
              <a:pathLst>
                <a:path w="6136" h="8039" extrusionOk="0">
                  <a:moveTo>
                    <a:pt x="0" y="0"/>
                  </a:moveTo>
                  <a:lnTo>
                    <a:pt x="0" y="8039"/>
                  </a:lnTo>
                  <a:lnTo>
                    <a:pt x="6136" y="8039"/>
                  </a:lnTo>
                  <a:lnTo>
                    <a:pt x="6136"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1031143" y="1700428"/>
              <a:ext cx="144304" cy="471714"/>
            </a:xfrm>
            <a:custGeom>
              <a:avLst/>
              <a:gdLst/>
              <a:ahLst/>
              <a:cxnLst/>
              <a:rect l="l" t="t" r="r" b="b"/>
              <a:pathLst>
                <a:path w="4009" h="13105" extrusionOk="0">
                  <a:moveTo>
                    <a:pt x="1" y="0"/>
                  </a:moveTo>
                  <a:lnTo>
                    <a:pt x="1" y="13105"/>
                  </a:lnTo>
                  <a:lnTo>
                    <a:pt x="4009" y="13105"/>
                  </a:lnTo>
                  <a:lnTo>
                    <a:pt x="4009"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75411" y="1700428"/>
              <a:ext cx="117164" cy="471714"/>
            </a:xfrm>
            <a:custGeom>
              <a:avLst/>
              <a:gdLst/>
              <a:ahLst/>
              <a:cxnLst/>
              <a:rect l="l" t="t" r="r" b="b"/>
              <a:pathLst>
                <a:path w="3255" h="13105" extrusionOk="0">
                  <a:moveTo>
                    <a:pt x="1" y="0"/>
                  </a:moveTo>
                  <a:lnTo>
                    <a:pt x="1" y="13105"/>
                  </a:lnTo>
                  <a:lnTo>
                    <a:pt x="3254" y="10572"/>
                  </a:lnTo>
                  <a:lnTo>
                    <a:pt x="3254" y="2533"/>
                  </a:lnTo>
                  <a:lnTo>
                    <a:pt x="1"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635080" y="1802942"/>
              <a:ext cx="39738" cy="98518"/>
            </a:xfrm>
            <a:custGeom>
              <a:avLst/>
              <a:gdLst/>
              <a:ahLst/>
              <a:cxnLst/>
              <a:rect l="l" t="t" r="r" b="b"/>
              <a:pathLst>
                <a:path w="1104" h="2737" extrusionOk="0">
                  <a:moveTo>
                    <a:pt x="1" y="1"/>
                  </a:moveTo>
                  <a:lnTo>
                    <a:pt x="1" y="2736"/>
                  </a:lnTo>
                  <a:lnTo>
                    <a:pt x="1104" y="2736"/>
                  </a:lnTo>
                  <a:lnTo>
                    <a:pt x="1104" y="1"/>
                  </a:lnTo>
                  <a:close/>
                </a:path>
              </a:pathLst>
            </a:custGeom>
            <a:solidFill>
              <a:srgbClr val="FBFCF1"/>
            </a:solidFill>
            <a:ln w="10125" cap="rnd" cmpd="sng">
              <a:solidFill>
                <a:srgbClr val="1A1A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441234" y="1571962"/>
              <a:ext cx="990870" cy="728647"/>
            </a:xfrm>
            <a:custGeom>
              <a:avLst/>
              <a:gdLst/>
              <a:ahLst/>
              <a:cxnLst/>
              <a:rect l="l" t="t" r="r" b="b"/>
              <a:pathLst>
                <a:path w="27528" h="20243" extrusionOk="0">
                  <a:moveTo>
                    <a:pt x="2253" y="0"/>
                  </a:moveTo>
                  <a:cubicBezTo>
                    <a:pt x="1003" y="0"/>
                    <a:pt x="1" y="1002"/>
                    <a:pt x="1" y="2241"/>
                  </a:cubicBezTo>
                  <a:lnTo>
                    <a:pt x="1" y="18002"/>
                  </a:lnTo>
                  <a:cubicBezTo>
                    <a:pt x="1" y="19241"/>
                    <a:pt x="1003" y="20243"/>
                    <a:pt x="2253" y="20243"/>
                  </a:cubicBezTo>
                  <a:lnTo>
                    <a:pt x="25276" y="20243"/>
                  </a:lnTo>
                  <a:cubicBezTo>
                    <a:pt x="26525" y="20243"/>
                    <a:pt x="27527" y="19241"/>
                    <a:pt x="27527" y="18002"/>
                  </a:cubicBezTo>
                  <a:lnTo>
                    <a:pt x="27527" y="2241"/>
                  </a:lnTo>
                  <a:cubicBezTo>
                    <a:pt x="27527" y="1002"/>
                    <a:pt x="26525" y="0"/>
                    <a:pt x="25276" y="0"/>
                  </a:cubicBezTo>
                  <a:close/>
                </a:path>
              </a:pathLst>
            </a:custGeom>
            <a:solidFill>
              <a:schemeClr val="dk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489588" y="1828895"/>
              <a:ext cx="126090" cy="99706"/>
            </a:xfrm>
            <a:custGeom>
              <a:avLst/>
              <a:gdLst/>
              <a:ahLst/>
              <a:cxnLst/>
              <a:rect l="l" t="t" r="r" b="b"/>
              <a:pathLst>
                <a:path w="3503" h="2770" extrusionOk="0">
                  <a:moveTo>
                    <a:pt x="1" y="0"/>
                  </a:moveTo>
                  <a:lnTo>
                    <a:pt x="1" y="2770"/>
                  </a:lnTo>
                  <a:lnTo>
                    <a:pt x="3502" y="2770"/>
                  </a:lnTo>
                  <a:lnTo>
                    <a:pt x="3502"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615643" y="1805390"/>
              <a:ext cx="72170" cy="146716"/>
            </a:xfrm>
            <a:custGeom>
              <a:avLst/>
              <a:gdLst/>
              <a:ahLst/>
              <a:cxnLst/>
              <a:rect l="l" t="t" r="r" b="b"/>
              <a:pathLst>
                <a:path w="2005" h="4076" extrusionOk="0">
                  <a:moveTo>
                    <a:pt x="0" y="0"/>
                  </a:moveTo>
                  <a:lnTo>
                    <a:pt x="0" y="4076"/>
                  </a:lnTo>
                  <a:lnTo>
                    <a:pt x="2004" y="4076"/>
                  </a:lnTo>
                  <a:lnTo>
                    <a:pt x="2004"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1555950" y="1571962"/>
              <a:ext cx="990438" cy="728647"/>
            </a:xfrm>
            <a:custGeom>
              <a:avLst/>
              <a:gdLst/>
              <a:ahLst/>
              <a:cxnLst/>
              <a:rect l="l" t="t" r="r" b="b"/>
              <a:pathLst>
                <a:path w="27516" h="20243" extrusionOk="0">
                  <a:moveTo>
                    <a:pt x="2240" y="0"/>
                  </a:moveTo>
                  <a:cubicBezTo>
                    <a:pt x="1002" y="0"/>
                    <a:pt x="0" y="1002"/>
                    <a:pt x="0" y="2241"/>
                  </a:cubicBezTo>
                  <a:lnTo>
                    <a:pt x="0" y="18002"/>
                  </a:lnTo>
                  <a:cubicBezTo>
                    <a:pt x="0" y="19241"/>
                    <a:pt x="1002" y="20243"/>
                    <a:pt x="2240" y="20243"/>
                  </a:cubicBezTo>
                  <a:lnTo>
                    <a:pt x="25275" y="20243"/>
                  </a:lnTo>
                  <a:cubicBezTo>
                    <a:pt x="26513" y="20243"/>
                    <a:pt x="27515" y="19241"/>
                    <a:pt x="27515" y="18002"/>
                  </a:cubicBezTo>
                  <a:lnTo>
                    <a:pt x="27515" y="2241"/>
                  </a:lnTo>
                  <a:cubicBezTo>
                    <a:pt x="27515" y="1002"/>
                    <a:pt x="26513" y="0"/>
                    <a:pt x="25275" y="0"/>
                  </a:cubicBezTo>
                  <a:close/>
                </a:path>
              </a:pathLst>
            </a:custGeom>
            <a:solidFill>
              <a:schemeClr val="l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244426" y="1571962"/>
              <a:ext cx="301962" cy="728647"/>
            </a:xfrm>
            <a:custGeom>
              <a:avLst/>
              <a:gdLst/>
              <a:ahLst/>
              <a:cxnLst/>
              <a:rect l="l" t="t" r="r" b="b"/>
              <a:pathLst>
                <a:path w="8389" h="20243" extrusionOk="0">
                  <a:moveTo>
                    <a:pt x="1" y="0"/>
                  </a:moveTo>
                  <a:lnTo>
                    <a:pt x="1" y="20243"/>
                  </a:lnTo>
                  <a:lnTo>
                    <a:pt x="6148" y="20243"/>
                  </a:lnTo>
                  <a:cubicBezTo>
                    <a:pt x="7386" y="20243"/>
                    <a:pt x="8388" y="19241"/>
                    <a:pt x="8388" y="18002"/>
                  </a:cubicBezTo>
                  <a:lnTo>
                    <a:pt x="8388" y="2241"/>
                  </a:lnTo>
                  <a:cubicBezTo>
                    <a:pt x="8388" y="1002"/>
                    <a:pt x="7386" y="0"/>
                    <a:pt x="6148" y="0"/>
                  </a:cubicBezTo>
                  <a:close/>
                </a:path>
              </a:pathLst>
            </a:custGeom>
            <a:solidFill>
              <a:schemeClr val="accen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80391" y="1333279"/>
              <a:ext cx="481865" cy="481865"/>
            </a:xfrm>
            <a:custGeom>
              <a:avLst/>
              <a:gdLst/>
              <a:ahLst/>
              <a:cxnLst/>
              <a:rect l="l" t="t" r="r" b="b"/>
              <a:pathLst>
                <a:path w="13387" h="13387" extrusionOk="0">
                  <a:moveTo>
                    <a:pt x="6688" y="0"/>
                  </a:moveTo>
                  <a:cubicBezTo>
                    <a:pt x="2996" y="0"/>
                    <a:pt x="1" y="2995"/>
                    <a:pt x="1" y="6688"/>
                  </a:cubicBezTo>
                  <a:cubicBezTo>
                    <a:pt x="1" y="10392"/>
                    <a:pt x="2996" y="13386"/>
                    <a:pt x="6688" y="13386"/>
                  </a:cubicBezTo>
                  <a:cubicBezTo>
                    <a:pt x="10381" y="13386"/>
                    <a:pt x="13387" y="10392"/>
                    <a:pt x="13387" y="6688"/>
                  </a:cubicBezTo>
                  <a:cubicBezTo>
                    <a:pt x="13387" y="2995"/>
                    <a:pt x="10381" y="0"/>
                    <a:pt x="6688" y="0"/>
                  </a:cubicBezTo>
                  <a:close/>
                </a:path>
              </a:pathLst>
            </a:custGeom>
            <a:solidFill>
              <a:schemeClr val="dk1"/>
            </a:solidFill>
            <a:ln w="10125" cap="rnd" cmpd="sng">
              <a:solidFill>
                <a:srgbClr val="1A1A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222146" y="1333279"/>
              <a:ext cx="481865" cy="481865"/>
            </a:xfrm>
            <a:custGeom>
              <a:avLst/>
              <a:gdLst/>
              <a:ahLst/>
              <a:cxnLst/>
              <a:rect l="l" t="t" r="r" b="b"/>
              <a:pathLst>
                <a:path w="13387" h="13387" extrusionOk="0">
                  <a:moveTo>
                    <a:pt x="6688" y="1047"/>
                  </a:moveTo>
                  <a:cubicBezTo>
                    <a:pt x="7701" y="1047"/>
                    <a:pt x="8512" y="1869"/>
                    <a:pt x="8512" y="2871"/>
                  </a:cubicBezTo>
                  <a:cubicBezTo>
                    <a:pt x="8512" y="3873"/>
                    <a:pt x="7701" y="4684"/>
                    <a:pt x="6688" y="4684"/>
                  </a:cubicBezTo>
                  <a:cubicBezTo>
                    <a:pt x="5686" y="4684"/>
                    <a:pt x="4875" y="3873"/>
                    <a:pt x="4875" y="2871"/>
                  </a:cubicBezTo>
                  <a:cubicBezTo>
                    <a:pt x="4875" y="1869"/>
                    <a:pt x="5686" y="1047"/>
                    <a:pt x="6688" y="1047"/>
                  </a:cubicBezTo>
                  <a:close/>
                  <a:moveTo>
                    <a:pt x="3062" y="3696"/>
                  </a:moveTo>
                  <a:cubicBezTo>
                    <a:pt x="3245" y="3696"/>
                    <a:pt x="3431" y="3724"/>
                    <a:pt x="3614" y="3783"/>
                  </a:cubicBezTo>
                  <a:cubicBezTo>
                    <a:pt x="4571" y="4098"/>
                    <a:pt x="5089" y="5123"/>
                    <a:pt x="4785" y="6068"/>
                  </a:cubicBezTo>
                  <a:cubicBezTo>
                    <a:pt x="4531" y="6840"/>
                    <a:pt x="3816" y="7326"/>
                    <a:pt x="3052" y="7326"/>
                  </a:cubicBezTo>
                  <a:cubicBezTo>
                    <a:pt x="2869" y="7326"/>
                    <a:pt x="2683" y="7298"/>
                    <a:pt x="2500" y="7239"/>
                  </a:cubicBezTo>
                  <a:cubicBezTo>
                    <a:pt x="1543" y="6924"/>
                    <a:pt x="1025" y="5900"/>
                    <a:pt x="1329" y="4954"/>
                  </a:cubicBezTo>
                  <a:cubicBezTo>
                    <a:pt x="1583" y="4182"/>
                    <a:pt x="2298" y="3696"/>
                    <a:pt x="3062" y="3696"/>
                  </a:cubicBezTo>
                  <a:close/>
                  <a:moveTo>
                    <a:pt x="10332" y="3692"/>
                  </a:moveTo>
                  <a:cubicBezTo>
                    <a:pt x="11093" y="3692"/>
                    <a:pt x="11805" y="4185"/>
                    <a:pt x="12058" y="4954"/>
                  </a:cubicBezTo>
                  <a:cubicBezTo>
                    <a:pt x="12362" y="5900"/>
                    <a:pt x="11844" y="6924"/>
                    <a:pt x="10887" y="7239"/>
                  </a:cubicBezTo>
                  <a:cubicBezTo>
                    <a:pt x="10704" y="7298"/>
                    <a:pt x="10517" y="7326"/>
                    <a:pt x="10334" y="7326"/>
                  </a:cubicBezTo>
                  <a:cubicBezTo>
                    <a:pt x="9568" y="7326"/>
                    <a:pt x="8847" y="6840"/>
                    <a:pt x="8602" y="6068"/>
                  </a:cubicBezTo>
                  <a:cubicBezTo>
                    <a:pt x="8298" y="5123"/>
                    <a:pt x="8816" y="4098"/>
                    <a:pt x="9773" y="3783"/>
                  </a:cubicBezTo>
                  <a:cubicBezTo>
                    <a:pt x="9958" y="3721"/>
                    <a:pt x="10147" y="3692"/>
                    <a:pt x="10332" y="3692"/>
                  </a:cubicBezTo>
                  <a:close/>
                  <a:moveTo>
                    <a:pt x="4446" y="7968"/>
                  </a:moveTo>
                  <a:cubicBezTo>
                    <a:pt x="4818" y="7968"/>
                    <a:pt x="5194" y="8082"/>
                    <a:pt x="5517" y="8320"/>
                  </a:cubicBezTo>
                  <a:cubicBezTo>
                    <a:pt x="6328" y="8906"/>
                    <a:pt x="6508" y="10043"/>
                    <a:pt x="5911" y="10853"/>
                  </a:cubicBezTo>
                  <a:cubicBezTo>
                    <a:pt x="5558" y="11343"/>
                    <a:pt x="5003" y="11602"/>
                    <a:pt x="4441" y="11602"/>
                  </a:cubicBezTo>
                  <a:cubicBezTo>
                    <a:pt x="4072" y="11602"/>
                    <a:pt x="3699" y="11490"/>
                    <a:pt x="3378" y="11258"/>
                  </a:cubicBezTo>
                  <a:cubicBezTo>
                    <a:pt x="2567" y="10662"/>
                    <a:pt x="2387" y="9536"/>
                    <a:pt x="2973" y="8714"/>
                  </a:cubicBezTo>
                  <a:cubicBezTo>
                    <a:pt x="3331" y="8227"/>
                    <a:pt x="3885" y="7968"/>
                    <a:pt x="4446" y="7968"/>
                  </a:cubicBezTo>
                  <a:close/>
                  <a:moveTo>
                    <a:pt x="8941" y="7968"/>
                  </a:moveTo>
                  <a:cubicBezTo>
                    <a:pt x="9502" y="7968"/>
                    <a:pt x="10056" y="8227"/>
                    <a:pt x="10414" y="8714"/>
                  </a:cubicBezTo>
                  <a:cubicBezTo>
                    <a:pt x="11000" y="9536"/>
                    <a:pt x="10820" y="10662"/>
                    <a:pt x="10009" y="11258"/>
                  </a:cubicBezTo>
                  <a:cubicBezTo>
                    <a:pt x="9688" y="11490"/>
                    <a:pt x="9315" y="11602"/>
                    <a:pt x="8946" y="11602"/>
                  </a:cubicBezTo>
                  <a:cubicBezTo>
                    <a:pt x="8384" y="11602"/>
                    <a:pt x="7829" y="11343"/>
                    <a:pt x="7476" y="10853"/>
                  </a:cubicBezTo>
                  <a:cubicBezTo>
                    <a:pt x="6879" y="10043"/>
                    <a:pt x="7059" y="8906"/>
                    <a:pt x="7870" y="8320"/>
                  </a:cubicBezTo>
                  <a:cubicBezTo>
                    <a:pt x="8193" y="8082"/>
                    <a:pt x="8569" y="7968"/>
                    <a:pt x="8941" y="7968"/>
                  </a:cubicBezTo>
                  <a:close/>
                  <a:moveTo>
                    <a:pt x="6688" y="0"/>
                  </a:moveTo>
                  <a:cubicBezTo>
                    <a:pt x="2995" y="0"/>
                    <a:pt x="0" y="2995"/>
                    <a:pt x="0" y="6688"/>
                  </a:cubicBezTo>
                  <a:cubicBezTo>
                    <a:pt x="0" y="10392"/>
                    <a:pt x="2995" y="13386"/>
                    <a:pt x="6688" y="13386"/>
                  </a:cubicBezTo>
                  <a:cubicBezTo>
                    <a:pt x="10392" y="13386"/>
                    <a:pt x="13386" y="10392"/>
                    <a:pt x="13386" y="6688"/>
                  </a:cubicBezTo>
                  <a:cubicBezTo>
                    <a:pt x="13386" y="2995"/>
                    <a:pt x="10392" y="0"/>
                    <a:pt x="6688"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430845" y="1541978"/>
              <a:ext cx="64467" cy="64467"/>
            </a:xfrm>
            <a:custGeom>
              <a:avLst/>
              <a:gdLst/>
              <a:ahLst/>
              <a:cxnLst/>
              <a:rect l="l" t="t" r="r" b="b"/>
              <a:pathLst>
                <a:path w="1791" h="1791" extrusionOk="0">
                  <a:moveTo>
                    <a:pt x="890" y="0"/>
                  </a:moveTo>
                  <a:cubicBezTo>
                    <a:pt x="406" y="0"/>
                    <a:pt x="0" y="406"/>
                    <a:pt x="0" y="890"/>
                  </a:cubicBezTo>
                  <a:cubicBezTo>
                    <a:pt x="0" y="1385"/>
                    <a:pt x="406" y="1790"/>
                    <a:pt x="890" y="1790"/>
                  </a:cubicBezTo>
                  <a:cubicBezTo>
                    <a:pt x="1385" y="1790"/>
                    <a:pt x="1791" y="1385"/>
                    <a:pt x="1791" y="890"/>
                  </a:cubicBezTo>
                  <a:cubicBezTo>
                    <a:pt x="1791" y="406"/>
                    <a:pt x="1385" y="0"/>
                    <a:pt x="890"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523123" y="1280583"/>
              <a:ext cx="577900" cy="577900"/>
            </a:xfrm>
            <a:custGeom>
              <a:avLst/>
              <a:gdLst/>
              <a:ahLst/>
              <a:cxnLst/>
              <a:rect l="l" t="t" r="r" b="b"/>
              <a:pathLst>
                <a:path w="16055" h="16055" extrusionOk="0">
                  <a:moveTo>
                    <a:pt x="8027" y="1"/>
                  </a:moveTo>
                  <a:cubicBezTo>
                    <a:pt x="3603" y="1"/>
                    <a:pt x="0" y="3592"/>
                    <a:pt x="11" y="8028"/>
                  </a:cubicBezTo>
                  <a:cubicBezTo>
                    <a:pt x="11" y="12464"/>
                    <a:pt x="3603" y="16055"/>
                    <a:pt x="8027" y="16055"/>
                  </a:cubicBezTo>
                  <a:cubicBezTo>
                    <a:pt x="12463" y="16055"/>
                    <a:pt x="16054" y="12452"/>
                    <a:pt x="16054" y="8028"/>
                  </a:cubicBezTo>
                  <a:cubicBezTo>
                    <a:pt x="16054" y="3592"/>
                    <a:pt x="12463" y="1"/>
                    <a:pt x="8027" y="1"/>
                  </a:cubicBezTo>
                  <a:close/>
                </a:path>
              </a:pathLst>
            </a:custGeom>
            <a:solidFill>
              <a:schemeClr val="dk1"/>
            </a:solidFill>
            <a:ln w="10125" cap="rnd" cmpd="sng">
              <a:solidFill>
                <a:srgbClr val="1A1A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573372" y="1280583"/>
              <a:ext cx="577900" cy="577900"/>
            </a:xfrm>
            <a:custGeom>
              <a:avLst/>
              <a:gdLst/>
              <a:ahLst/>
              <a:cxnLst/>
              <a:rect l="l" t="t" r="r" b="b"/>
              <a:pathLst>
                <a:path w="16055" h="16055" extrusionOk="0">
                  <a:moveTo>
                    <a:pt x="8027" y="1262"/>
                  </a:moveTo>
                  <a:cubicBezTo>
                    <a:pt x="9232" y="1262"/>
                    <a:pt x="10211" y="2230"/>
                    <a:pt x="10211" y="3434"/>
                  </a:cubicBezTo>
                  <a:cubicBezTo>
                    <a:pt x="10211" y="4639"/>
                    <a:pt x="9232" y="5619"/>
                    <a:pt x="8027" y="5619"/>
                  </a:cubicBezTo>
                  <a:cubicBezTo>
                    <a:pt x="6823" y="5619"/>
                    <a:pt x="5854" y="4639"/>
                    <a:pt x="5854" y="3434"/>
                  </a:cubicBezTo>
                  <a:cubicBezTo>
                    <a:pt x="5854" y="2230"/>
                    <a:pt x="6823" y="1262"/>
                    <a:pt x="8027" y="1262"/>
                  </a:cubicBezTo>
                  <a:close/>
                  <a:moveTo>
                    <a:pt x="3667" y="4430"/>
                  </a:moveTo>
                  <a:cubicBezTo>
                    <a:pt x="3891" y="4430"/>
                    <a:pt x="4120" y="4465"/>
                    <a:pt x="4346" y="4538"/>
                  </a:cubicBezTo>
                  <a:cubicBezTo>
                    <a:pt x="5483" y="4909"/>
                    <a:pt x="6113" y="6136"/>
                    <a:pt x="5742" y="7285"/>
                  </a:cubicBezTo>
                  <a:cubicBezTo>
                    <a:pt x="5443" y="8200"/>
                    <a:pt x="4589" y="8787"/>
                    <a:pt x="3668" y="8787"/>
                  </a:cubicBezTo>
                  <a:cubicBezTo>
                    <a:pt x="3445" y="8787"/>
                    <a:pt x="3218" y="8753"/>
                    <a:pt x="2995" y="8681"/>
                  </a:cubicBezTo>
                  <a:cubicBezTo>
                    <a:pt x="1846" y="8309"/>
                    <a:pt x="1227" y="7082"/>
                    <a:pt x="1599" y="5934"/>
                  </a:cubicBezTo>
                  <a:cubicBezTo>
                    <a:pt x="1897" y="5011"/>
                    <a:pt x="2748" y="4430"/>
                    <a:pt x="3667" y="4430"/>
                  </a:cubicBezTo>
                  <a:close/>
                  <a:moveTo>
                    <a:pt x="12399" y="4430"/>
                  </a:moveTo>
                  <a:cubicBezTo>
                    <a:pt x="13317" y="4430"/>
                    <a:pt x="14168" y="5011"/>
                    <a:pt x="14467" y="5934"/>
                  </a:cubicBezTo>
                  <a:cubicBezTo>
                    <a:pt x="14838" y="7082"/>
                    <a:pt x="14208" y="8309"/>
                    <a:pt x="13071" y="8681"/>
                  </a:cubicBezTo>
                  <a:cubicBezTo>
                    <a:pt x="12847" y="8753"/>
                    <a:pt x="12621" y="8787"/>
                    <a:pt x="12398" y="8787"/>
                  </a:cubicBezTo>
                  <a:cubicBezTo>
                    <a:pt x="11477" y="8787"/>
                    <a:pt x="10623" y="8200"/>
                    <a:pt x="10324" y="7285"/>
                  </a:cubicBezTo>
                  <a:cubicBezTo>
                    <a:pt x="9952" y="6136"/>
                    <a:pt x="10572" y="4909"/>
                    <a:pt x="11720" y="4538"/>
                  </a:cubicBezTo>
                  <a:cubicBezTo>
                    <a:pt x="11946" y="4465"/>
                    <a:pt x="12174" y="4430"/>
                    <a:pt x="12399" y="4430"/>
                  </a:cubicBezTo>
                  <a:close/>
                  <a:moveTo>
                    <a:pt x="10730" y="9557"/>
                  </a:moveTo>
                  <a:cubicBezTo>
                    <a:pt x="11404" y="9557"/>
                    <a:pt x="12065" y="9870"/>
                    <a:pt x="12485" y="10460"/>
                  </a:cubicBezTo>
                  <a:cubicBezTo>
                    <a:pt x="13195" y="11428"/>
                    <a:pt x="12981" y="12790"/>
                    <a:pt x="12013" y="13499"/>
                  </a:cubicBezTo>
                  <a:cubicBezTo>
                    <a:pt x="11625" y="13780"/>
                    <a:pt x="11178" y="13914"/>
                    <a:pt x="10735" y="13914"/>
                  </a:cubicBezTo>
                  <a:cubicBezTo>
                    <a:pt x="10058" y="13914"/>
                    <a:pt x="9390" y="13600"/>
                    <a:pt x="8962" y="13015"/>
                  </a:cubicBezTo>
                  <a:cubicBezTo>
                    <a:pt x="8252" y="12036"/>
                    <a:pt x="8478" y="10673"/>
                    <a:pt x="9446" y="9975"/>
                  </a:cubicBezTo>
                  <a:cubicBezTo>
                    <a:pt x="9835" y="9693"/>
                    <a:pt x="10285" y="9557"/>
                    <a:pt x="10730" y="9557"/>
                  </a:cubicBezTo>
                  <a:close/>
                  <a:moveTo>
                    <a:pt x="5335" y="9557"/>
                  </a:moveTo>
                  <a:cubicBezTo>
                    <a:pt x="5780" y="9557"/>
                    <a:pt x="6230" y="9693"/>
                    <a:pt x="6620" y="9975"/>
                  </a:cubicBezTo>
                  <a:cubicBezTo>
                    <a:pt x="7588" y="10685"/>
                    <a:pt x="7802" y="12047"/>
                    <a:pt x="7093" y="13015"/>
                  </a:cubicBezTo>
                  <a:cubicBezTo>
                    <a:pt x="6666" y="13605"/>
                    <a:pt x="6001" y="13917"/>
                    <a:pt x="5329" y="13917"/>
                  </a:cubicBezTo>
                  <a:cubicBezTo>
                    <a:pt x="4885" y="13917"/>
                    <a:pt x="4438" y="13781"/>
                    <a:pt x="4053" y="13499"/>
                  </a:cubicBezTo>
                  <a:cubicBezTo>
                    <a:pt x="3085" y="12790"/>
                    <a:pt x="2860" y="11428"/>
                    <a:pt x="3569" y="10460"/>
                  </a:cubicBezTo>
                  <a:cubicBezTo>
                    <a:pt x="3996" y="9870"/>
                    <a:pt x="4660" y="9557"/>
                    <a:pt x="5335" y="9557"/>
                  </a:cubicBezTo>
                  <a:close/>
                  <a:moveTo>
                    <a:pt x="8027" y="1"/>
                  </a:moveTo>
                  <a:cubicBezTo>
                    <a:pt x="3592" y="1"/>
                    <a:pt x="0" y="3592"/>
                    <a:pt x="0" y="8028"/>
                  </a:cubicBezTo>
                  <a:cubicBezTo>
                    <a:pt x="0" y="12464"/>
                    <a:pt x="3603" y="16055"/>
                    <a:pt x="8027" y="16055"/>
                  </a:cubicBezTo>
                  <a:cubicBezTo>
                    <a:pt x="12463" y="16055"/>
                    <a:pt x="16054" y="12452"/>
                    <a:pt x="16054" y="8028"/>
                  </a:cubicBezTo>
                  <a:cubicBezTo>
                    <a:pt x="16054" y="3592"/>
                    <a:pt x="12463" y="1"/>
                    <a:pt x="8027" y="1"/>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1820945" y="1530856"/>
              <a:ext cx="83112" cy="76957"/>
            </a:xfrm>
            <a:custGeom>
              <a:avLst/>
              <a:gdLst/>
              <a:ahLst/>
              <a:cxnLst/>
              <a:rect l="l" t="t" r="r" b="b"/>
              <a:pathLst>
                <a:path w="2309" h="2138" extrusionOk="0">
                  <a:moveTo>
                    <a:pt x="1161" y="1"/>
                  </a:moveTo>
                  <a:cubicBezTo>
                    <a:pt x="1101" y="1"/>
                    <a:pt x="1041" y="6"/>
                    <a:pt x="980" y="17"/>
                  </a:cubicBezTo>
                  <a:cubicBezTo>
                    <a:pt x="395" y="107"/>
                    <a:pt x="1" y="658"/>
                    <a:pt x="102" y="1244"/>
                  </a:cubicBezTo>
                  <a:cubicBezTo>
                    <a:pt x="183" y="1767"/>
                    <a:pt x="632" y="2138"/>
                    <a:pt x="1145" y="2138"/>
                  </a:cubicBezTo>
                  <a:cubicBezTo>
                    <a:pt x="1206" y="2138"/>
                    <a:pt x="1267" y="2133"/>
                    <a:pt x="1329" y="2122"/>
                  </a:cubicBezTo>
                  <a:cubicBezTo>
                    <a:pt x="1904" y="2032"/>
                    <a:pt x="2309" y="1480"/>
                    <a:pt x="2208" y="895"/>
                  </a:cubicBezTo>
                  <a:cubicBezTo>
                    <a:pt x="2127" y="380"/>
                    <a:pt x="1675" y="1"/>
                    <a:pt x="1161" y="1"/>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33814" y="2033130"/>
              <a:ext cx="329066" cy="185230"/>
            </a:xfrm>
            <a:custGeom>
              <a:avLst/>
              <a:gdLst/>
              <a:ahLst/>
              <a:cxnLst/>
              <a:rect l="l" t="t" r="r" b="b"/>
              <a:pathLst>
                <a:path w="9142" h="5146" extrusionOk="0">
                  <a:moveTo>
                    <a:pt x="473" y="0"/>
                  </a:moveTo>
                  <a:cubicBezTo>
                    <a:pt x="214" y="0"/>
                    <a:pt x="0" y="214"/>
                    <a:pt x="0" y="473"/>
                  </a:cubicBezTo>
                  <a:lnTo>
                    <a:pt x="0" y="4672"/>
                  </a:lnTo>
                  <a:cubicBezTo>
                    <a:pt x="0" y="4931"/>
                    <a:pt x="214" y="5145"/>
                    <a:pt x="473" y="5145"/>
                  </a:cubicBezTo>
                  <a:lnTo>
                    <a:pt x="8680" y="5145"/>
                  </a:lnTo>
                  <a:cubicBezTo>
                    <a:pt x="8939" y="5145"/>
                    <a:pt x="9142" y="4931"/>
                    <a:pt x="9142" y="4672"/>
                  </a:cubicBezTo>
                  <a:lnTo>
                    <a:pt x="9142" y="473"/>
                  </a:lnTo>
                  <a:cubicBezTo>
                    <a:pt x="9142" y="214"/>
                    <a:pt x="8939" y="0"/>
                    <a:pt x="8680"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1656448" y="1921690"/>
              <a:ext cx="25556" cy="296671"/>
            </a:xfrm>
            <a:custGeom>
              <a:avLst/>
              <a:gdLst/>
              <a:ahLst/>
              <a:cxnLst/>
              <a:rect l="l" t="t" r="r" b="b"/>
              <a:pathLst>
                <a:path w="710" h="8242" extrusionOk="0">
                  <a:moveTo>
                    <a:pt x="360" y="0"/>
                  </a:moveTo>
                  <a:cubicBezTo>
                    <a:pt x="158" y="0"/>
                    <a:pt x="0" y="158"/>
                    <a:pt x="0" y="349"/>
                  </a:cubicBezTo>
                  <a:lnTo>
                    <a:pt x="0" y="7892"/>
                  </a:lnTo>
                  <a:cubicBezTo>
                    <a:pt x="0" y="8084"/>
                    <a:pt x="158" y="8241"/>
                    <a:pt x="360" y="8241"/>
                  </a:cubicBezTo>
                  <a:cubicBezTo>
                    <a:pt x="552" y="8241"/>
                    <a:pt x="709" y="8084"/>
                    <a:pt x="709" y="7892"/>
                  </a:cubicBezTo>
                  <a:lnTo>
                    <a:pt x="709" y="349"/>
                  </a:lnTo>
                  <a:cubicBezTo>
                    <a:pt x="709" y="158"/>
                    <a:pt x="552" y="0"/>
                    <a:pt x="360"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1714400" y="1970319"/>
              <a:ext cx="25161" cy="248042"/>
            </a:xfrm>
            <a:custGeom>
              <a:avLst/>
              <a:gdLst/>
              <a:ahLst/>
              <a:cxnLst/>
              <a:rect l="l" t="t" r="r" b="b"/>
              <a:pathLst>
                <a:path w="699" h="6891" extrusionOk="0">
                  <a:moveTo>
                    <a:pt x="349" y="0"/>
                  </a:moveTo>
                  <a:cubicBezTo>
                    <a:pt x="158" y="0"/>
                    <a:pt x="0" y="158"/>
                    <a:pt x="0" y="349"/>
                  </a:cubicBezTo>
                  <a:lnTo>
                    <a:pt x="0" y="6541"/>
                  </a:lnTo>
                  <a:cubicBezTo>
                    <a:pt x="0" y="6733"/>
                    <a:pt x="158" y="6890"/>
                    <a:pt x="349" y="6890"/>
                  </a:cubicBezTo>
                  <a:cubicBezTo>
                    <a:pt x="540" y="6890"/>
                    <a:pt x="698" y="6733"/>
                    <a:pt x="698" y="6541"/>
                  </a:cubicBezTo>
                  <a:lnTo>
                    <a:pt x="698" y="349"/>
                  </a:lnTo>
                  <a:cubicBezTo>
                    <a:pt x="698" y="158"/>
                    <a:pt x="540" y="0"/>
                    <a:pt x="349"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1771920" y="2014881"/>
              <a:ext cx="25161" cy="203480"/>
            </a:xfrm>
            <a:custGeom>
              <a:avLst/>
              <a:gdLst/>
              <a:ahLst/>
              <a:cxnLst/>
              <a:rect l="l" t="t" r="r" b="b"/>
              <a:pathLst>
                <a:path w="699" h="5653" extrusionOk="0">
                  <a:moveTo>
                    <a:pt x="350" y="1"/>
                  </a:moveTo>
                  <a:cubicBezTo>
                    <a:pt x="158" y="1"/>
                    <a:pt x="1" y="158"/>
                    <a:pt x="1" y="350"/>
                  </a:cubicBezTo>
                  <a:lnTo>
                    <a:pt x="1" y="5303"/>
                  </a:lnTo>
                  <a:cubicBezTo>
                    <a:pt x="1" y="5495"/>
                    <a:pt x="158" y="5652"/>
                    <a:pt x="350" y="5652"/>
                  </a:cubicBezTo>
                  <a:cubicBezTo>
                    <a:pt x="541" y="5652"/>
                    <a:pt x="699" y="5495"/>
                    <a:pt x="699" y="5303"/>
                  </a:cubicBezTo>
                  <a:lnTo>
                    <a:pt x="699" y="350"/>
                  </a:lnTo>
                  <a:cubicBezTo>
                    <a:pt x="699" y="158"/>
                    <a:pt x="541" y="1"/>
                    <a:pt x="350" y="1"/>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1829476" y="2069197"/>
              <a:ext cx="25161" cy="149163"/>
            </a:xfrm>
            <a:custGeom>
              <a:avLst/>
              <a:gdLst/>
              <a:ahLst/>
              <a:cxnLst/>
              <a:rect l="l" t="t" r="r" b="b"/>
              <a:pathLst>
                <a:path w="699" h="4144" extrusionOk="0">
                  <a:moveTo>
                    <a:pt x="349" y="0"/>
                  </a:moveTo>
                  <a:cubicBezTo>
                    <a:pt x="158" y="0"/>
                    <a:pt x="0" y="158"/>
                    <a:pt x="0" y="349"/>
                  </a:cubicBezTo>
                  <a:lnTo>
                    <a:pt x="0" y="3794"/>
                  </a:lnTo>
                  <a:cubicBezTo>
                    <a:pt x="0" y="3986"/>
                    <a:pt x="158" y="4143"/>
                    <a:pt x="349" y="4143"/>
                  </a:cubicBezTo>
                  <a:cubicBezTo>
                    <a:pt x="552" y="4143"/>
                    <a:pt x="698" y="3986"/>
                    <a:pt x="698" y="3794"/>
                  </a:cubicBezTo>
                  <a:lnTo>
                    <a:pt x="698" y="349"/>
                  </a:lnTo>
                  <a:cubicBezTo>
                    <a:pt x="698" y="147"/>
                    <a:pt x="541" y="0"/>
                    <a:pt x="349"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1803956" y="2946539"/>
              <a:ext cx="461168" cy="64467"/>
            </a:xfrm>
            <a:custGeom>
              <a:avLst/>
              <a:gdLst/>
              <a:ahLst/>
              <a:cxnLst/>
              <a:rect l="l" t="t" r="r" b="b"/>
              <a:pathLst>
                <a:path w="12812" h="1791" fill="none" extrusionOk="0">
                  <a:moveTo>
                    <a:pt x="6113" y="1790"/>
                  </a:moveTo>
                  <a:lnTo>
                    <a:pt x="6125" y="1790"/>
                  </a:lnTo>
                  <a:lnTo>
                    <a:pt x="12812" y="158"/>
                  </a:lnTo>
                  <a:lnTo>
                    <a:pt x="12778" y="0"/>
                  </a:lnTo>
                  <a:lnTo>
                    <a:pt x="6113" y="1633"/>
                  </a:lnTo>
                  <a:lnTo>
                    <a:pt x="45" y="0"/>
                  </a:lnTo>
                  <a:lnTo>
                    <a:pt x="0" y="158"/>
                  </a:lnTo>
                  <a:close/>
                </a:path>
              </a:pathLst>
            </a:custGeom>
            <a:no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554330" y="2343947"/>
              <a:ext cx="960023" cy="1520501"/>
            </a:xfrm>
            <a:custGeom>
              <a:avLst/>
              <a:gdLst/>
              <a:ahLst/>
              <a:cxnLst/>
              <a:rect l="l" t="t" r="r" b="b"/>
              <a:pathLst>
                <a:path w="26671" h="42242" extrusionOk="0">
                  <a:moveTo>
                    <a:pt x="10740" y="0"/>
                  </a:moveTo>
                  <a:lnTo>
                    <a:pt x="0" y="41960"/>
                  </a:lnTo>
                  <a:lnTo>
                    <a:pt x="1070" y="42241"/>
                  </a:lnTo>
                  <a:lnTo>
                    <a:pt x="11596" y="1104"/>
                  </a:lnTo>
                  <a:lnTo>
                    <a:pt x="15266" y="1104"/>
                  </a:lnTo>
                  <a:lnTo>
                    <a:pt x="25601" y="42230"/>
                  </a:lnTo>
                  <a:lnTo>
                    <a:pt x="26671" y="41960"/>
                  </a:lnTo>
                  <a:lnTo>
                    <a:pt x="16122"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976588" y="2343119"/>
              <a:ext cx="94451" cy="1521725"/>
            </a:xfrm>
            <a:custGeom>
              <a:avLst/>
              <a:gdLst/>
              <a:ahLst/>
              <a:cxnLst/>
              <a:rect l="l" t="t" r="r" b="b"/>
              <a:pathLst>
                <a:path w="2624" h="42276" extrusionOk="0">
                  <a:moveTo>
                    <a:pt x="1520" y="1"/>
                  </a:moveTo>
                  <a:lnTo>
                    <a:pt x="0" y="42242"/>
                  </a:lnTo>
                  <a:lnTo>
                    <a:pt x="1103" y="42276"/>
                  </a:lnTo>
                  <a:lnTo>
                    <a:pt x="2623" y="46"/>
                  </a:lnTo>
                  <a:lnTo>
                    <a:pt x="1520" y="1"/>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1876882" y="2300573"/>
              <a:ext cx="314488" cy="83940"/>
            </a:xfrm>
            <a:custGeom>
              <a:avLst/>
              <a:gdLst/>
              <a:ahLst/>
              <a:cxnLst/>
              <a:rect l="l" t="t" r="r" b="b"/>
              <a:pathLst>
                <a:path w="8737" h="2332" extrusionOk="0">
                  <a:moveTo>
                    <a:pt x="1" y="1"/>
                  </a:moveTo>
                  <a:lnTo>
                    <a:pt x="1" y="1307"/>
                  </a:lnTo>
                  <a:cubicBezTo>
                    <a:pt x="1" y="1870"/>
                    <a:pt x="473" y="2331"/>
                    <a:pt x="1036" y="2331"/>
                  </a:cubicBezTo>
                  <a:lnTo>
                    <a:pt x="7712" y="2331"/>
                  </a:lnTo>
                  <a:cubicBezTo>
                    <a:pt x="8275" y="2331"/>
                    <a:pt x="8737" y="1870"/>
                    <a:pt x="8737" y="1307"/>
                  </a:cubicBezTo>
                  <a:lnTo>
                    <a:pt x="8737" y="1"/>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436928" y="3827517"/>
              <a:ext cx="113492" cy="37327"/>
            </a:xfrm>
            <a:custGeom>
              <a:avLst/>
              <a:gdLst/>
              <a:ahLst/>
              <a:cxnLst/>
              <a:rect l="l" t="t" r="r" b="b"/>
              <a:pathLst>
                <a:path w="3153" h="1037" extrusionOk="0">
                  <a:moveTo>
                    <a:pt x="428" y="1"/>
                  </a:moveTo>
                  <a:cubicBezTo>
                    <a:pt x="192" y="1"/>
                    <a:pt x="0" y="192"/>
                    <a:pt x="0" y="440"/>
                  </a:cubicBezTo>
                  <a:lnTo>
                    <a:pt x="0" y="609"/>
                  </a:lnTo>
                  <a:cubicBezTo>
                    <a:pt x="0" y="845"/>
                    <a:pt x="192" y="1037"/>
                    <a:pt x="428" y="1037"/>
                  </a:cubicBezTo>
                  <a:lnTo>
                    <a:pt x="2725" y="1037"/>
                  </a:lnTo>
                  <a:cubicBezTo>
                    <a:pt x="2961" y="1037"/>
                    <a:pt x="3153" y="845"/>
                    <a:pt x="3153" y="609"/>
                  </a:cubicBezTo>
                  <a:lnTo>
                    <a:pt x="3153" y="440"/>
                  </a:lnTo>
                  <a:cubicBezTo>
                    <a:pt x="3153" y="192"/>
                    <a:pt x="2961" y="1"/>
                    <a:pt x="2725" y="1"/>
                  </a:cubicBezTo>
                  <a:close/>
                </a:path>
              </a:pathLst>
            </a:custGeom>
            <a:solidFill>
              <a:srgbClr val="FBFCF1"/>
            </a:solidFill>
            <a:ln w="10125" cap="rnd" cmpd="sng">
              <a:solidFill>
                <a:srgbClr val="1A1A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1946568" y="3827517"/>
              <a:ext cx="113528" cy="37327"/>
            </a:xfrm>
            <a:custGeom>
              <a:avLst/>
              <a:gdLst/>
              <a:ahLst/>
              <a:cxnLst/>
              <a:rect l="l" t="t" r="r" b="b"/>
              <a:pathLst>
                <a:path w="3154" h="1037" extrusionOk="0">
                  <a:moveTo>
                    <a:pt x="429" y="1"/>
                  </a:moveTo>
                  <a:cubicBezTo>
                    <a:pt x="192" y="1"/>
                    <a:pt x="1" y="192"/>
                    <a:pt x="1" y="440"/>
                  </a:cubicBezTo>
                  <a:lnTo>
                    <a:pt x="1" y="609"/>
                  </a:lnTo>
                  <a:cubicBezTo>
                    <a:pt x="1" y="845"/>
                    <a:pt x="192" y="1037"/>
                    <a:pt x="429" y="1037"/>
                  </a:cubicBezTo>
                  <a:lnTo>
                    <a:pt x="2725" y="1037"/>
                  </a:lnTo>
                  <a:cubicBezTo>
                    <a:pt x="2962" y="1037"/>
                    <a:pt x="3153" y="845"/>
                    <a:pt x="3153" y="609"/>
                  </a:cubicBezTo>
                  <a:lnTo>
                    <a:pt x="3153" y="440"/>
                  </a:lnTo>
                  <a:cubicBezTo>
                    <a:pt x="3153" y="192"/>
                    <a:pt x="2962" y="1"/>
                    <a:pt x="2725" y="1"/>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1520675" y="3827517"/>
              <a:ext cx="113924" cy="37327"/>
            </a:xfrm>
            <a:custGeom>
              <a:avLst/>
              <a:gdLst/>
              <a:ahLst/>
              <a:cxnLst/>
              <a:rect l="l" t="t" r="r" b="b"/>
              <a:pathLst>
                <a:path w="3165" h="1037" extrusionOk="0">
                  <a:moveTo>
                    <a:pt x="428" y="1"/>
                  </a:moveTo>
                  <a:cubicBezTo>
                    <a:pt x="192" y="1"/>
                    <a:pt x="1" y="192"/>
                    <a:pt x="1" y="440"/>
                  </a:cubicBezTo>
                  <a:lnTo>
                    <a:pt x="1" y="609"/>
                  </a:lnTo>
                  <a:cubicBezTo>
                    <a:pt x="1" y="845"/>
                    <a:pt x="192" y="1037"/>
                    <a:pt x="428" y="1037"/>
                  </a:cubicBezTo>
                  <a:lnTo>
                    <a:pt x="2725" y="1037"/>
                  </a:lnTo>
                  <a:cubicBezTo>
                    <a:pt x="2961" y="1037"/>
                    <a:pt x="3164" y="845"/>
                    <a:pt x="3164" y="609"/>
                  </a:cubicBezTo>
                  <a:lnTo>
                    <a:pt x="3164" y="440"/>
                  </a:lnTo>
                  <a:cubicBezTo>
                    <a:pt x="3164" y="192"/>
                    <a:pt x="2961" y="1"/>
                    <a:pt x="2725" y="1"/>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469323" y="2829808"/>
              <a:ext cx="701507" cy="302358"/>
            </a:xfrm>
            <a:custGeom>
              <a:avLst/>
              <a:gdLst/>
              <a:ahLst/>
              <a:cxnLst/>
              <a:rect l="l" t="t" r="r" b="b"/>
              <a:pathLst>
                <a:path w="19489" h="8400" extrusionOk="0">
                  <a:moveTo>
                    <a:pt x="1" y="1"/>
                  </a:moveTo>
                  <a:lnTo>
                    <a:pt x="2872" y="8400"/>
                  </a:lnTo>
                  <a:lnTo>
                    <a:pt x="19489" y="8400"/>
                  </a:lnTo>
                  <a:lnTo>
                    <a:pt x="16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522416" y="2829808"/>
              <a:ext cx="701507" cy="302358"/>
            </a:xfrm>
            <a:custGeom>
              <a:avLst/>
              <a:gdLst/>
              <a:ahLst/>
              <a:cxnLst/>
              <a:rect l="l" t="t" r="r" b="b"/>
              <a:pathLst>
                <a:path w="19489" h="8400" extrusionOk="0">
                  <a:moveTo>
                    <a:pt x="1" y="1"/>
                  </a:moveTo>
                  <a:lnTo>
                    <a:pt x="2872" y="8400"/>
                  </a:lnTo>
                  <a:lnTo>
                    <a:pt x="19489" y="8400"/>
                  </a:lnTo>
                  <a:lnTo>
                    <a:pt x="16280" y="1"/>
                  </a:lnTo>
                  <a:close/>
                </a:path>
              </a:pathLst>
            </a:custGeom>
            <a:solidFill>
              <a:schemeClr val="l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02649" y="2886968"/>
              <a:ext cx="538197" cy="188074"/>
            </a:xfrm>
            <a:custGeom>
              <a:avLst/>
              <a:gdLst/>
              <a:ahLst/>
              <a:cxnLst/>
              <a:rect l="l" t="t" r="r" b="b"/>
              <a:pathLst>
                <a:path w="14952" h="5225" extrusionOk="0">
                  <a:moveTo>
                    <a:pt x="1" y="0"/>
                  </a:moveTo>
                  <a:lnTo>
                    <a:pt x="1780" y="5224"/>
                  </a:lnTo>
                  <a:lnTo>
                    <a:pt x="14952" y="5224"/>
                  </a:lnTo>
                  <a:lnTo>
                    <a:pt x="12959"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280493" y="2678269"/>
              <a:ext cx="782135" cy="151575"/>
            </a:xfrm>
            <a:custGeom>
              <a:avLst/>
              <a:gdLst/>
              <a:ahLst/>
              <a:cxnLst/>
              <a:rect l="l" t="t" r="r" b="b"/>
              <a:pathLst>
                <a:path w="21729" h="4211" extrusionOk="0">
                  <a:moveTo>
                    <a:pt x="7161" y="0"/>
                  </a:moveTo>
                  <a:cubicBezTo>
                    <a:pt x="6857" y="0"/>
                    <a:pt x="6575" y="113"/>
                    <a:pt x="6362" y="327"/>
                  </a:cubicBezTo>
                  <a:lnTo>
                    <a:pt x="6046" y="642"/>
                  </a:lnTo>
                  <a:cubicBezTo>
                    <a:pt x="5832" y="856"/>
                    <a:pt x="5551" y="969"/>
                    <a:pt x="5247" y="969"/>
                  </a:cubicBezTo>
                  <a:lnTo>
                    <a:pt x="1126" y="969"/>
                  </a:lnTo>
                  <a:cubicBezTo>
                    <a:pt x="507" y="969"/>
                    <a:pt x="1" y="1475"/>
                    <a:pt x="1" y="2106"/>
                  </a:cubicBezTo>
                  <a:lnTo>
                    <a:pt x="1" y="3074"/>
                  </a:lnTo>
                  <a:cubicBezTo>
                    <a:pt x="1" y="3704"/>
                    <a:pt x="507" y="4211"/>
                    <a:pt x="1126" y="4211"/>
                  </a:cubicBezTo>
                  <a:lnTo>
                    <a:pt x="21729" y="4211"/>
                  </a:lnTo>
                  <a:lnTo>
                    <a:pt x="21729" y="4200"/>
                  </a:lnTo>
                  <a:lnTo>
                    <a:pt x="21729" y="0"/>
                  </a:lnTo>
                  <a:close/>
                </a:path>
              </a:pathLst>
            </a:custGeom>
            <a:solidFill>
              <a:schemeClr val="accen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426777" y="2678269"/>
              <a:ext cx="782171" cy="151575"/>
            </a:xfrm>
            <a:custGeom>
              <a:avLst/>
              <a:gdLst/>
              <a:ahLst/>
              <a:cxnLst/>
              <a:rect l="l" t="t" r="r" b="b"/>
              <a:pathLst>
                <a:path w="21730" h="4211" extrusionOk="0">
                  <a:moveTo>
                    <a:pt x="7161" y="0"/>
                  </a:moveTo>
                  <a:cubicBezTo>
                    <a:pt x="6857" y="0"/>
                    <a:pt x="6576" y="113"/>
                    <a:pt x="6362" y="327"/>
                  </a:cubicBezTo>
                  <a:lnTo>
                    <a:pt x="6047" y="642"/>
                  </a:lnTo>
                  <a:cubicBezTo>
                    <a:pt x="5844" y="856"/>
                    <a:pt x="5551" y="969"/>
                    <a:pt x="5258" y="969"/>
                  </a:cubicBezTo>
                  <a:lnTo>
                    <a:pt x="1127" y="969"/>
                  </a:lnTo>
                  <a:cubicBezTo>
                    <a:pt x="507" y="969"/>
                    <a:pt x="1" y="1475"/>
                    <a:pt x="1" y="2106"/>
                  </a:cubicBezTo>
                  <a:lnTo>
                    <a:pt x="1" y="3074"/>
                  </a:lnTo>
                  <a:cubicBezTo>
                    <a:pt x="1" y="3704"/>
                    <a:pt x="507" y="4211"/>
                    <a:pt x="1127" y="4211"/>
                  </a:cubicBezTo>
                  <a:lnTo>
                    <a:pt x="21729" y="4211"/>
                  </a:lnTo>
                  <a:lnTo>
                    <a:pt x="21729" y="4200"/>
                  </a:lnTo>
                  <a:lnTo>
                    <a:pt x="21729" y="0"/>
                  </a:lnTo>
                  <a:close/>
                </a:path>
              </a:pathLst>
            </a:custGeom>
            <a:solidFill>
              <a:schemeClr val="accen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946725" y="2018120"/>
              <a:ext cx="1050010" cy="1266016"/>
            </a:xfrm>
            <a:custGeom>
              <a:avLst/>
              <a:gdLst/>
              <a:ahLst/>
              <a:cxnLst/>
              <a:rect l="l" t="t" r="r" b="b"/>
              <a:pathLst>
                <a:path w="29171" h="35172" extrusionOk="0">
                  <a:moveTo>
                    <a:pt x="3411" y="1"/>
                  </a:moveTo>
                  <a:cubicBezTo>
                    <a:pt x="1531" y="1"/>
                    <a:pt x="0" y="1521"/>
                    <a:pt x="0" y="3412"/>
                  </a:cubicBezTo>
                  <a:lnTo>
                    <a:pt x="0" y="35171"/>
                  </a:lnTo>
                  <a:lnTo>
                    <a:pt x="29170" y="35171"/>
                  </a:lnTo>
                  <a:lnTo>
                    <a:pt x="29170" y="3412"/>
                  </a:lnTo>
                  <a:cubicBezTo>
                    <a:pt x="29170" y="1521"/>
                    <a:pt x="27639" y="1"/>
                    <a:pt x="25759" y="1"/>
                  </a:cubicBezTo>
                  <a:close/>
                </a:path>
              </a:pathLst>
            </a:custGeom>
            <a:solidFill>
              <a:schemeClr val="accen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3685450" y="2018120"/>
              <a:ext cx="311285" cy="1266016"/>
            </a:xfrm>
            <a:custGeom>
              <a:avLst/>
              <a:gdLst/>
              <a:ahLst/>
              <a:cxnLst/>
              <a:rect l="l" t="t" r="r" b="b"/>
              <a:pathLst>
                <a:path w="8648" h="35172" extrusionOk="0">
                  <a:moveTo>
                    <a:pt x="3401" y="1"/>
                  </a:moveTo>
                  <a:cubicBezTo>
                    <a:pt x="1521" y="1"/>
                    <a:pt x="1" y="1521"/>
                    <a:pt x="1" y="3412"/>
                  </a:cubicBezTo>
                  <a:lnTo>
                    <a:pt x="1" y="35171"/>
                  </a:lnTo>
                  <a:lnTo>
                    <a:pt x="8647" y="35171"/>
                  </a:lnTo>
                  <a:lnTo>
                    <a:pt x="8647" y="3412"/>
                  </a:lnTo>
                  <a:cubicBezTo>
                    <a:pt x="8647" y="1521"/>
                    <a:pt x="7116" y="1"/>
                    <a:pt x="5236" y="1"/>
                  </a:cubicBezTo>
                  <a:close/>
                </a:path>
              </a:pathLst>
            </a:custGeom>
            <a:solidFill>
              <a:schemeClr val="accen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108257" y="3132130"/>
              <a:ext cx="1175237" cy="338821"/>
            </a:xfrm>
            <a:custGeom>
              <a:avLst/>
              <a:gdLst/>
              <a:ahLst/>
              <a:cxnLst/>
              <a:rect l="l" t="t" r="r" b="b"/>
              <a:pathLst>
                <a:path w="32650" h="9413" extrusionOk="0">
                  <a:moveTo>
                    <a:pt x="3671" y="1"/>
                  </a:moveTo>
                  <a:cubicBezTo>
                    <a:pt x="1645" y="1"/>
                    <a:pt x="1" y="1656"/>
                    <a:pt x="1" y="3682"/>
                  </a:cubicBezTo>
                  <a:lnTo>
                    <a:pt x="1" y="6981"/>
                  </a:lnTo>
                  <a:cubicBezTo>
                    <a:pt x="1" y="8320"/>
                    <a:pt x="1082" y="9413"/>
                    <a:pt x="2433" y="9413"/>
                  </a:cubicBezTo>
                  <a:lnTo>
                    <a:pt x="30488" y="9413"/>
                  </a:lnTo>
                  <a:cubicBezTo>
                    <a:pt x="31681" y="9413"/>
                    <a:pt x="32650" y="8444"/>
                    <a:pt x="32650" y="7251"/>
                  </a:cubicBezTo>
                  <a:lnTo>
                    <a:pt x="32650" y="2162"/>
                  </a:lnTo>
                  <a:cubicBezTo>
                    <a:pt x="32650" y="969"/>
                    <a:pt x="31681" y="1"/>
                    <a:pt x="30488" y="1"/>
                  </a:cubicBezTo>
                  <a:close/>
                </a:path>
              </a:pathLst>
            </a:custGeom>
            <a:solidFill>
              <a:schemeClr val="accen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991683" y="3132130"/>
              <a:ext cx="1005052" cy="338821"/>
            </a:xfrm>
            <a:custGeom>
              <a:avLst/>
              <a:gdLst/>
              <a:ahLst/>
              <a:cxnLst/>
              <a:rect l="l" t="t" r="r" b="b"/>
              <a:pathLst>
                <a:path w="27922" h="9413" extrusionOk="0">
                  <a:moveTo>
                    <a:pt x="3671" y="1"/>
                  </a:moveTo>
                  <a:cubicBezTo>
                    <a:pt x="1644" y="1"/>
                    <a:pt x="1" y="1656"/>
                    <a:pt x="1" y="3682"/>
                  </a:cubicBezTo>
                  <a:lnTo>
                    <a:pt x="1" y="6981"/>
                  </a:lnTo>
                  <a:cubicBezTo>
                    <a:pt x="1" y="8320"/>
                    <a:pt x="1082" y="9413"/>
                    <a:pt x="2433" y="9413"/>
                  </a:cubicBezTo>
                  <a:lnTo>
                    <a:pt x="25759" y="9413"/>
                  </a:lnTo>
                  <a:cubicBezTo>
                    <a:pt x="26953" y="9413"/>
                    <a:pt x="27921" y="8444"/>
                    <a:pt x="27921" y="7251"/>
                  </a:cubicBezTo>
                  <a:lnTo>
                    <a:pt x="27921" y="2162"/>
                  </a:lnTo>
                  <a:cubicBezTo>
                    <a:pt x="27921" y="969"/>
                    <a:pt x="26953" y="1"/>
                    <a:pt x="25759" y="1"/>
                  </a:cubicBezTo>
                  <a:close/>
                </a:path>
              </a:pathLst>
            </a:custGeom>
            <a:solidFill>
              <a:schemeClr val="accen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3242136" y="2829808"/>
              <a:ext cx="701507" cy="302358"/>
            </a:xfrm>
            <a:custGeom>
              <a:avLst/>
              <a:gdLst/>
              <a:ahLst/>
              <a:cxnLst/>
              <a:rect l="l" t="t" r="r" b="b"/>
              <a:pathLst>
                <a:path w="19489" h="8400" extrusionOk="0">
                  <a:moveTo>
                    <a:pt x="0" y="1"/>
                  </a:moveTo>
                  <a:lnTo>
                    <a:pt x="2860" y="8400"/>
                  </a:lnTo>
                  <a:lnTo>
                    <a:pt x="19488" y="8400"/>
                  </a:lnTo>
                  <a:lnTo>
                    <a:pt x="16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3295229" y="2829808"/>
              <a:ext cx="701507" cy="302358"/>
            </a:xfrm>
            <a:custGeom>
              <a:avLst/>
              <a:gdLst/>
              <a:ahLst/>
              <a:cxnLst/>
              <a:rect l="l" t="t" r="r" b="b"/>
              <a:pathLst>
                <a:path w="19489" h="8400" extrusionOk="0">
                  <a:moveTo>
                    <a:pt x="0" y="1"/>
                  </a:moveTo>
                  <a:lnTo>
                    <a:pt x="2860" y="8400"/>
                  </a:lnTo>
                  <a:lnTo>
                    <a:pt x="19488" y="8400"/>
                  </a:lnTo>
                  <a:lnTo>
                    <a:pt x="16268" y="1"/>
                  </a:lnTo>
                  <a:close/>
                </a:path>
              </a:pathLst>
            </a:custGeom>
            <a:solidFill>
              <a:schemeClr val="l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3375029" y="2886968"/>
              <a:ext cx="538629" cy="188074"/>
            </a:xfrm>
            <a:custGeom>
              <a:avLst/>
              <a:gdLst/>
              <a:ahLst/>
              <a:cxnLst/>
              <a:rect l="l" t="t" r="r" b="b"/>
              <a:pathLst>
                <a:path w="14964" h="5225" extrusionOk="0">
                  <a:moveTo>
                    <a:pt x="1" y="0"/>
                  </a:moveTo>
                  <a:lnTo>
                    <a:pt x="1780" y="5224"/>
                  </a:lnTo>
                  <a:lnTo>
                    <a:pt x="14963" y="5224"/>
                  </a:lnTo>
                  <a:lnTo>
                    <a:pt x="12959" y="0"/>
                  </a:ln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3067884" y="2678269"/>
              <a:ext cx="782135" cy="151575"/>
            </a:xfrm>
            <a:custGeom>
              <a:avLst/>
              <a:gdLst/>
              <a:ahLst/>
              <a:cxnLst/>
              <a:rect l="l" t="t" r="r" b="b"/>
              <a:pathLst>
                <a:path w="21729" h="4211" extrusionOk="0">
                  <a:moveTo>
                    <a:pt x="7161" y="0"/>
                  </a:moveTo>
                  <a:cubicBezTo>
                    <a:pt x="6868" y="0"/>
                    <a:pt x="6575" y="113"/>
                    <a:pt x="6361" y="327"/>
                  </a:cubicBezTo>
                  <a:lnTo>
                    <a:pt x="6057" y="642"/>
                  </a:lnTo>
                  <a:cubicBezTo>
                    <a:pt x="5843" y="856"/>
                    <a:pt x="5551" y="969"/>
                    <a:pt x="5258" y="969"/>
                  </a:cubicBezTo>
                  <a:lnTo>
                    <a:pt x="1137" y="969"/>
                  </a:lnTo>
                  <a:cubicBezTo>
                    <a:pt x="507" y="969"/>
                    <a:pt x="0" y="1475"/>
                    <a:pt x="0" y="2106"/>
                  </a:cubicBezTo>
                  <a:lnTo>
                    <a:pt x="0" y="3074"/>
                  </a:lnTo>
                  <a:cubicBezTo>
                    <a:pt x="0" y="3704"/>
                    <a:pt x="507" y="4211"/>
                    <a:pt x="1137" y="4211"/>
                  </a:cubicBezTo>
                  <a:lnTo>
                    <a:pt x="21729" y="4211"/>
                  </a:lnTo>
                  <a:lnTo>
                    <a:pt x="21729" y="4200"/>
                  </a:lnTo>
                  <a:lnTo>
                    <a:pt x="21729" y="0"/>
                  </a:lnTo>
                  <a:close/>
                </a:path>
              </a:pathLst>
            </a:custGeom>
            <a:solidFill>
              <a:schemeClr val="accen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3214168" y="2678269"/>
              <a:ext cx="782567" cy="151575"/>
            </a:xfrm>
            <a:custGeom>
              <a:avLst/>
              <a:gdLst/>
              <a:ahLst/>
              <a:cxnLst/>
              <a:rect l="l" t="t" r="r" b="b"/>
              <a:pathLst>
                <a:path w="21741" h="4211" extrusionOk="0">
                  <a:moveTo>
                    <a:pt x="7161" y="0"/>
                  </a:moveTo>
                  <a:cubicBezTo>
                    <a:pt x="6868" y="0"/>
                    <a:pt x="6575" y="113"/>
                    <a:pt x="6373" y="327"/>
                  </a:cubicBezTo>
                  <a:lnTo>
                    <a:pt x="6057" y="642"/>
                  </a:lnTo>
                  <a:cubicBezTo>
                    <a:pt x="5843" y="856"/>
                    <a:pt x="5562" y="969"/>
                    <a:pt x="5258" y="969"/>
                  </a:cubicBezTo>
                  <a:lnTo>
                    <a:pt x="1138" y="969"/>
                  </a:lnTo>
                  <a:cubicBezTo>
                    <a:pt x="507" y="969"/>
                    <a:pt x="1" y="1475"/>
                    <a:pt x="1" y="2106"/>
                  </a:cubicBezTo>
                  <a:lnTo>
                    <a:pt x="1" y="3074"/>
                  </a:lnTo>
                  <a:cubicBezTo>
                    <a:pt x="1" y="3704"/>
                    <a:pt x="507" y="4211"/>
                    <a:pt x="1138" y="4211"/>
                  </a:cubicBezTo>
                  <a:lnTo>
                    <a:pt x="21740" y="4211"/>
                  </a:lnTo>
                  <a:lnTo>
                    <a:pt x="21740" y="4200"/>
                  </a:lnTo>
                  <a:lnTo>
                    <a:pt x="21740" y="0"/>
                  </a:lnTo>
                  <a:close/>
                </a:path>
              </a:pathLst>
            </a:custGeom>
            <a:solidFill>
              <a:schemeClr val="accen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3472288" y="2678269"/>
              <a:ext cx="471355" cy="36"/>
            </a:xfrm>
            <a:custGeom>
              <a:avLst/>
              <a:gdLst/>
              <a:ahLst/>
              <a:cxnLst/>
              <a:rect l="l" t="t" r="r" b="b"/>
              <a:pathLst>
                <a:path w="13095" h="1" fill="none" extrusionOk="0">
                  <a:moveTo>
                    <a:pt x="1" y="0"/>
                  </a:moveTo>
                  <a:lnTo>
                    <a:pt x="13094" y="0"/>
                  </a:lnTo>
                </a:path>
              </a:pathLst>
            </a:custGeom>
            <a:noFill/>
            <a:ln w="5075" cap="rnd" cmpd="sng">
              <a:solidFill>
                <a:srgbClr val="2928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946725" y="2684748"/>
              <a:ext cx="209131" cy="447418"/>
            </a:xfrm>
            <a:custGeom>
              <a:avLst/>
              <a:gdLst/>
              <a:ahLst/>
              <a:cxnLst/>
              <a:rect l="l" t="t" r="r" b="b"/>
              <a:pathLst>
                <a:path w="5810" h="12430" fill="none" extrusionOk="0">
                  <a:moveTo>
                    <a:pt x="0" y="1"/>
                  </a:moveTo>
                  <a:lnTo>
                    <a:pt x="0" y="12430"/>
                  </a:lnTo>
                  <a:lnTo>
                    <a:pt x="5809" y="12430"/>
                  </a:lnTo>
                </a:path>
              </a:pathLst>
            </a:custGeom>
            <a:noFill/>
            <a:ln w="5075" cap="rnd" cmpd="sng">
              <a:solidFill>
                <a:srgbClr val="2928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3266037" y="2794964"/>
              <a:ext cx="670695" cy="36"/>
            </a:xfrm>
            <a:custGeom>
              <a:avLst/>
              <a:gdLst/>
              <a:ahLst/>
              <a:cxnLst/>
              <a:rect l="l" t="t" r="r" b="b"/>
              <a:pathLst>
                <a:path w="18633" h="1" fill="none" extrusionOk="0">
                  <a:moveTo>
                    <a:pt x="1" y="1"/>
                  </a:moveTo>
                  <a:lnTo>
                    <a:pt x="18633" y="1"/>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492828" y="2796188"/>
              <a:ext cx="373664" cy="36"/>
            </a:xfrm>
            <a:custGeom>
              <a:avLst/>
              <a:gdLst/>
              <a:ahLst/>
              <a:cxnLst/>
              <a:rect l="l" t="t" r="r" b="b"/>
              <a:pathLst>
                <a:path w="10381" h="1" fill="none" extrusionOk="0">
                  <a:moveTo>
                    <a:pt x="1" y="1"/>
                  </a:moveTo>
                  <a:lnTo>
                    <a:pt x="10381" y="1"/>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3135555" y="3770393"/>
              <a:ext cx="593702" cy="94451"/>
            </a:xfrm>
            <a:custGeom>
              <a:avLst/>
              <a:gdLst/>
              <a:ahLst/>
              <a:cxnLst/>
              <a:rect l="l" t="t" r="r" b="b"/>
              <a:pathLst>
                <a:path w="16494" h="2624" extrusionOk="0">
                  <a:moveTo>
                    <a:pt x="1318" y="0"/>
                  </a:moveTo>
                  <a:cubicBezTo>
                    <a:pt x="586" y="0"/>
                    <a:pt x="0" y="586"/>
                    <a:pt x="0" y="1318"/>
                  </a:cubicBezTo>
                  <a:cubicBezTo>
                    <a:pt x="0" y="2038"/>
                    <a:pt x="586" y="2624"/>
                    <a:pt x="1318" y="2624"/>
                  </a:cubicBezTo>
                  <a:lnTo>
                    <a:pt x="15188" y="2624"/>
                  </a:lnTo>
                  <a:cubicBezTo>
                    <a:pt x="15908" y="2624"/>
                    <a:pt x="16494" y="2038"/>
                    <a:pt x="16494" y="1318"/>
                  </a:cubicBezTo>
                  <a:cubicBezTo>
                    <a:pt x="16494" y="586"/>
                    <a:pt x="15908" y="0"/>
                    <a:pt x="15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3233209" y="3770393"/>
              <a:ext cx="593702" cy="94451"/>
            </a:xfrm>
            <a:custGeom>
              <a:avLst/>
              <a:gdLst/>
              <a:ahLst/>
              <a:cxnLst/>
              <a:rect l="l" t="t" r="r" b="b"/>
              <a:pathLst>
                <a:path w="16494" h="2624" extrusionOk="0">
                  <a:moveTo>
                    <a:pt x="1318" y="0"/>
                  </a:moveTo>
                  <a:cubicBezTo>
                    <a:pt x="586" y="0"/>
                    <a:pt x="1" y="586"/>
                    <a:pt x="1" y="1318"/>
                  </a:cubicBezTo>
                  <a:cubicBezTo>
                    <a:pt x="1" y="2038"/>
                    <a:pt x="586" y="2624"/>
                    <a:pt x="1318" y="2624"/>
                  </a:cubicBezTo>
                  <a:lnTo>
                    <a:pt x="15188" y="2624"/>
                  </a:lnTo>
                  <a:cubicBezTo>
                    <a:pt x="15908" y="2624"/>
                    <a:pt x="16494" y="2038"/>
                    <a:pt x="16494" y="1318"/>
                  </a:cubicBezTo>
                  <a:cubicBezTo>
                    <a:pt x="16494" y="586"/>
                    <a:pt x="15908" y="0"/>
                    <a:pt x="15188"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3316682" y="3470915"/>
              <a:ext cx="315316" cy="299514"/>
            </a:xfrm>
            <a:custGeom>
              <a:avLst/>
              <a:gdLst/>
              <a:ahLst/>
              <a:cxnLst/>
              <a:rect l="l" t="t" r="r" b="b"/>
              <a:pathLst>
                <a:path w="8760" h="8321" extrusionOk="0">
                  <a:moveTo>
                    <a:pt x="1" y="1"/>
                  </a:moveTo>
                  <a:lnTo>
                    <a:pt x="1" y="8320"/>
                  </a:lnTo>
                  <a:lnTo>
                    <a:pt x="7690" y="8320"/>
                  </a:lnTo>
                  <a:lnTo>
                    <a:pt x="8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3367758" y="3470915"/>
              <a:ext cx="315316" cy="299514"/>
            </a:xfrm>
            <a:custGeom>
              <a:avLst/>
              <a:gdLst/>
              <a:ahLst/>
              <a:cxnLst/>
              <a:rect l="l" t="t" r="r" b="b"/>
              <a:pathLst>
                <a:path w="8760" h="8321" extrusionOk="0">
                  <a:moveTo>
                    <a:pt x="0" y="1"/>
                  </a:moveTo>
                  <a:lnTo>
                    <a:pt x="0" y="8320"/>
                  </a:lnTo>
                  <a:lnTo>
                    <a:pt x="7690" y="8320"/>
                  </a:lnTo>
                  <a:lnTo>
                    <a:pt x="8759" y="1"/>
                  </a:lnTo>
                  <a:close/>
                </a:path>
              </a:pathLst>
            </a:custGeom>
            <a:solidFill>
              <a:schemeClr val="l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2300759" y="3770393"/>
              <a:ext cx="594133" cy="94451"/>
            </a:xfrm>
            <a:custGeom>
              <a:avLst/>
              <a:gdLst/>
              <a:ahLst/>
              <a:cxnLst/>
              <a:rect l="l" t="t" r="r" b="b"/>
              <a:pathLst>
                <a:path w="16506" h="2624" extrusionOk="0">
                  <a:moveTo>
                    <a:pt x="1318" y="0"/>
                  </a:moveTo>
                  <a:cubicBezTo>
                    <a:pt x="586" y="0"/>
                    <a:pt x="1" y="586"/>
                    <a:pt x="1" y="1318"/>
                  </a:cubicBezTo>
                  <a:cubicBezTo>
                    <a:pt x="1" y="2038"/>
                    <a:pt x="586" y="2624"/>
                    <a:pt x="1318" y="2624"/>
                  </a:cubicBezTo>
                  <a:lnTo>
                    <a:pt x="15188" y="2624"/>
                  </a:lnTo>
                  <a:cubicBezTo>
                    <a:pt x="15908" y="2624"/>
                    <a:pt x="16505" y="2038"/>
                    <a:pt x="16505" y="1318"/>
                  </a:cubicBezTo>
                  <a:cubicBezTo>
                    <a:pt x="16505" y="586"/>
                    <a:pt x="15908" y="0"/>
                    <a:pt x="15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2398413" y="3770393"/>
              <a:ext cx="594133" cy="94451"/>
            </a:xfrm>
            <a:custGeom>
              <a:avLst/>
              <a:gdLst/>
              <a:ahLst/>
              <a:cxnLst/>
              <a:rect l="l" t="t" r="r" b="b"/>
              <a:pathLst>
                <a:path w="16506" h="2624" extrusionOk="0">
                  <a:moveTo>
                    <a:pt x="1318" y="0"/>
                  </a:moveTo>
                  <a:cubicBezTo>
                    <a:pt x="586" y="0"/>
                    <a:pt x="1" y="586"/>
                    <a:pt x="1" y="1318"/>
                  </a:cubicBezTo>
                  <a:cubicBezTo>
                    <a:pt x="1" y="2038"/>
                    <a:pt x="586" y="2624"/>
                    <a:pt x="1318" y="2624"/>
                  </a:cubicBezTo>
                  <a:lnTo>
                    <a:pt x="15188" y="2624"/>
                  </a:lnTo>
                  <a:cubicBezTo>
                    <a:pt x="15909" y="2624"/>
                    <a:pt x="16505" y="2038"/>
                    <a:pt x="16505" y="1318"/>
                  </a:cubicBezTo>
                  <a:cubicBezTo>
                    <a:pt x="16505" y="586"/>
                    <a:pt x="15909" y="0"/>
                    <a:pt x="15188" y="0"/>
                  </a:cubicBezTo>
                  <a:close/>
                </a:path>
              </a:pathLst>
            </a:custGeom>
            <a:solidFill>
              <a:schemeClr val="lt1"/>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2482317" y="3470915"/>
              <a:ext cx="314884" cy="299514"/>
            </a:xfrm>
            <a:custGeom>
              <a:avLst/>
              <a:gdLst/>
              <a:ahLst/>
              <a:cxnLst/>
              <a:rect l="l" t="t" r="r" b="b"/>
              <a:pathLst>
                <a:path w="8748" h="8321" extrusionOk="0">
                  <a:moveTo>
                    <a:pt x="0" y="1"/>
                  </a:moveTo>
                  <a:lnTo>
                    <a:pt x="0" y="8320"/>
                  </a:lnTo>
                  <a:lnTo>
                    <a:pt x="7690" y="8320"/>
                  </a:lnTo>
                  <a:lnTo>
                    <a:pt x="8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33358" y="3470915"/>
              <a:ext cx="314920" cy="299514"/>
            </a:xfrm>
            <a:custGeom>
              <a:avLst/>
              <a:gdLst/>
              <a:ahLst/>
              <a:cxnLst/>
              <a:rect l="l" t="t" r="r" b="b"/>
              <a:pathLst>
                <a:path w="8749" h="8321" extrusionOk="0">
                  <a:moveTo>
                    <a:pt x="1" y="1"/>
                  </a:moveTo>
                  <a:lnTo>
                    <a:pt x="1" y="8320"/>
                  </a:lnTo>
                  <a:lnTo>
                    <a:pt x="7690" y="8320"/>
                  </a:lnTo>
                  <a:lnTo>
                    <a:pt x="8748" y="1"/>
                  </a:lnTo>
                  <a:close/>
                </a:path>
              </a:pathLst>
            </a:custGeom>
            <a:solidFill>
              <a:schemeClr val="lt2"/>
            </a:solidFill>
            <a:ln w="10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EADD-0CBC-BD43-9BA6-E9D315FCC7C3}"/>
              </a:ext>
            </a:extLst>
          </p:cNvPr>
          <p:cNvSpPr>
            <a:spLocks noGrp="1"/>
          </p:cNvSpPr>
          <p:nvPr>
            <p:ph type="title"/>
          </p:nvPr>
        </p:nvSpPr>
        <p:spPr/>
        <p:txBody>
          <a:bodyPr/>
          <a:lstStyle/>
          <a:p>
            <a:r>
              <a:rPr lang="en-US" dirty="0"/>
              <a:t>Proposed Solution</a:t>
            </a:r>
          </a:p>
        </p:txBody>
      </p:sp>
      <p:sp>
        <p:nvSpPr>
          <p:cNvPr id="3" name="Text Placeholder 2">
            <a:extLst>
              <a:ext uri="{FF2B5EF4-FFF2-40B4-BE49-F238E27FC236}">
                <a16:creationId xmlns:a16="http://schemas.microsoft.com/office/drawing/2014/main" id="{2FEB6DBA-60FE-EA49-A2B0-BAF55BD65C22}"/>
              </a:ext>
            </a:extLst>
          </p:cNvPr>
          <p:cNvSpPr>
            <a:spLocks noGrp="1"/>
          </p:cNvSpPr>
          <p:nvPr>
            <p:ph type="body" idx="1"/>
          </p:nvPr>
        </p:nvSpPr>
        <p:spPr/>
        <p:txBody>
          <a:bodyPr/>
          <a:lstStyle/>
          <a:p>
            <a:r>
              <a:rPr lang="en-US" dirty="0"/>
              <a:t>Build SVD model, employing a cross validation of 5 folds, using RMSE and MAE as accuracy metrics</a:t>
            </a:r>
          </a:p>
          <a:p>
            <a:r>
              <a:rPr lang="en-US" dirty="0"/>
              <a:t>The model </a:t>
            </a:r>
            <a:r>
              <a:rPr lang="en-US" b="1" dirty="0"/>
              <a:t>predicts</a:t>
            </a:r>
            <a:r>
              <a:rPr lang="en-US" dirty="0"/>
              <a:t> what a specific user will rate a specific movie</a:t>
            </a:r>
          </a:p>
          <a:p>
            <a:r>
              <a:rPr lang="en-US" dirty="0"/>
              <a:t>To make </a:t>
            </a:r>
            <a:r>
              <a:rPr lang="en-US" b="1" dirty="0"/>
              <a:t>recommendations</a:t>
            </a:r>
            <a:r>
              <a:rPr lang="en-US" dirty="0"/>
              <a:t> for a specific user:</a:t>
            </a:r>
          </a:p>
          <a:p>
            <a:pPr lvl="1"/>
            <a:r>
              <a:rPr lang="en-US" dirty="0"/>
              <a:t>Predict a rating for every movie for the user</a:t>
            </a:r>
          </a:p>
          <a:p>
            <a:pPr lvl="1"/>
            <a:r>
              <a:rPr lang="en-US" dirty="0"/>
              <a:t>Sort the predicted ratings to get movies with top predicted ratings</a:t>
            </a:r>
          </a:p>
          <a:p>
            <a:pPr lvl="1"/>
            <a:r>
              <a:rPr lang="en-US" dirty="0"/>
              <a:t>Recommend top rated movies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596900" lvl="1" indent="0">
              <a:buNone/>
            </a:pPr>
            <a:endParaRPr lang="en-US" dirty="0"/>
          </a:p>
          <a:p>
            <a:pPr marL="139700" indent="0">
              <a:buNone/>
            </a:pPr>
            <a:r>
              <a:rPr lang="en-US" sz="1200" dirty="0"/>
              <a:t>* Note movies already rated by user will be excluded from recommendation </a:t>
            </a:r>
          </a:p>
        </p:txBody>
      </p:sp>
    </p:spTree>
    <p:extLst>
      <p:ext uri="{BB962C8B-B14F-4D97-AF65-F5344CB8AC3E}">
        <p14:creationId xmlns:p14="http://schemas.microsoft.com/office/powerpoint/2010/main" val="220329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3678011" y="539500"/>
            <a:ext cx="4743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(Accuracy)</a:t>
            </a:r>
            <a:endParaRPr dirty="0"/>
          </a:p>
        </p:txBody>
      </p:sp>
      <p:sp>
        <p:nvSpPr>
          <p:cNvPr id="664" name="Google Shape;664;p33"/>
          <p:cNvSpPr txBox="1">
            <a:spLocks noGrp="1"/>
          </p:cNvSpPr>
          <p:nvPr>
            <p:ph type="body" idx="1"/>
          </p:nvPr>
        </p:nvSpPr>
        <p:spPr>
          <a:xfrm>
            <a:off x="3805225" y="1727450"/>
            <a:ext cx="4610100" cy="2427600"/>
          </a:xfrm>
          <a:prstGeom prst="rect">
            <a:avLst/>
          </a:prstGeom>
        </p:spPr>
        <p:txBody>
          <a:bodyPr spcFirstLastPara="1" wrap="square" lIns="91425" tIns="91425" rIns="91425" bIns="91425" anchor="t" anchorCtr="0">
            <a:noAutofit/>
          </a:bodyPr>
          <a:lstStyle/>
          <a:p>
            <a:pPr marL="139700" indent="0">
              <a:buNone/>
            </a:pPr>
            <a:r>
              <a:rPr lang="en-US" sz="1400" b="1" dirty="0"/>
              <a:t>RMSE</a:t>
            </a:r>
            <a:r>
              <a:rPr lang="en-US" sz="1400" dirty="0"/>
              <a:t> - 0.7031</a:t>
            </a:r>
          </a:p>
          <a:p>
            <a:pPr marL="139700" indent="0">
              <a:buNone/>
            </a:pPr>
            <a:endParaRPr lang="en-US" sz="1400" dirty="0"/>
          </a:p>
          <a:p>
            <a:pPr marL="139700" indent="0">
              <a:buNone/>
            </a:pPr>
            <a:r>
              <a:rPr lang="en-US" sz="1400" b="1" dirty="0"/>
              <a:t>MSE</a:t>
            </a:r>
            <a:r>
              <a:rPr lang="en-US" sz="1400" dirty="0"/>
              <a:t> - 0.4943</a:t>
            </a:r>
          </a:p>
          <a:p>
            <a:pPr marL="139700" indent="0">
              <a:buNone/>
            </a:pPr>
            <a:endParaRPr lang="en-US" sz="1400" dirty="0"/>
          </a:p>
          <a:p>
            <a:pPr marL="139700" indent="0">
              <a:buNone/>
            </a:pPr>
            <a:r>
              <a:rPr lang="en-US" sz="1400" b="1" dirty="0"/>
              <a:t>MAE</a:t>
            </a:r>
            <a:r>
              <a:rPr lang="en-US" sz="1400" dirty="0"/>
              <a:t> - 0.5338</a:t>
            </a:r>
          </a:p>
        </p:txBody>
      </p:sp>
      <p:cxnSp>
        <p:nvCxnSpPr>
          <p:cNvPr id="665" name="Google Shape;665;p33"/>
          <p:cNvCxnSpPr/>
          <p:nvPr/>
        </p:nvCxnSpPr>
        <p:spPr>
          <a:xfrm>
            <a:off x="724325" y="534975"/>
            <a:ext cx="0" cy="4790700"/>
          </a:xfrm>
          <a:prstGeom prst="straightConnector1">
            <a:avLst/>
          </a:prstGeom>
          <a:noFill/>
          <a:ln w="9525" cap="flat" cmpd="sng">
            <a:solidFill>
              <a:schemeClr val="dk1"/>
            </a:solidFill>
            <a:prstDash val="solid"/>
            <a:round/>
            <a:headEnd type="none" w="med" len="med"/>
            <a:tailEnd type="none" w="med" len="med"/>
          </a:ln>
        </p:spPr>
      </p:cxnSp>
      <p:cxnSp>
        <p:nvCxnSpPr>
          <p:cNvPr id="666" name="Google Shape;666;p33"/>
          <p:cNvCxnSpPr/>
          <p:nvPr/>
        </p:nvCxnSpPr>
        <p:spPr>
          <a:xfrm>
            <a:off x="722368" y="4603100"/>
            <a:ext cx="2719500" cy="0"/>
          </a:xfrm>
          <a:prstGeom prst="straightConnector1">
            <a:avLst/>
          </a:prstGeom>
          <a:noFill/>
          <a:ln w="9525" cap="flat" cmpd="sng">
            <a:solidFill>
              <a:schemeClr val="dk1"/>
            </a:solidFill>
            <a:prstDash val="solid"/>
            <a:round/>
            <a:headEnd type="none" w="med" len="med"/>
            <a:tailEnd type="none" w="med" len="med"/>
          </a:ln>
        </p:spPr>
      </p:cxnSp>
      <p:pic>
        <p:nvPicPr>
          <p:cNvPr id="667" name="Google Shape;667;p33"/>
          <p:cNvPicPr preferRelativeResize="0">
            <a:picLocks noGrp="1"/>
          </p:cNvPicPr>
          <p:nvPr>
            <p:ph type="pic" idx="2"/>
          </p:nvPr>
        </p:nvPicPr>
        <p:blipFill rotWithShape="1">
          <a:blip r:embed="rId3">
            <a:alphaModFix/>
          </a:blip>
          <a:srcRect l="1093" t="6675" r="14110" b="8507"/>
          <a:stretch/>
        </p:blipFill>
        <p:spPr>
          <a:xfrm>
            <a:off x="724325" y="539500"/>
            <a:ext cx="2706601" cy="4063500"/>
          </a:xfrm>
          <a:prstGeom prst="rect">
            <a:avLst/>
          </a:prstGeom>
        </p:spPr>
      </p:pic>
      <p:grpSp>
        <p:nvGrpSpPr>
          <p:cNvPr id="668" name="Google Shape;668;p33"/>
          <p:cNvGrpSpPr/>
          <p:nvPr/>
        </p:nvGrpSpPr>
        <p:grpSpPr>
          <a:xfrm rot="5400000">
            <a:off x="8568937" y="-84044"/>
            <a:ext cx="186223" cy="659096"/>
            <a:chOff x="4714575" y="2942350"/>
            <a:chExt cx="46450" cy="164400"/>
          </a:xfrm>
        </p:grpSpPr>
        <p:sp>
          <p:nvSpPr>
            <p:cNvPr id="669" name="Google Shape;669;p33"/>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33"/>
          <p:cNvGrpSpPr/>
          <p:nvPr/>
        </p:nvGrpSpPr>
        <p:grpSpPr>
          <a:xfrm>
            <a:off x="113774" y="3606527"/>
            <a:ext cx="2560434" cy="561594"/>
            <a:chOff x="2871050" y="2458250"/>
            <a:chExt cx="1107550" cy="242925"/>
          </a:xfrm>
        </p:grpSpPr>
        <p:sp>
          <p:nvSpPr>
            <p:cNvPr id="680" name="Google Shape;680;p33"/>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3"/>
          <p:cNvSpPr/>
          <p:nvPr/>
        </p:nvSpPr>
        <p:spPr>
          <a:xfrm>
            <a:off x="441586" y="699752"/>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8B59-69FA-3B40-8782-C1566DCA1CD6}"/>
              </a:ext>
            </a:extLst>
          </p:cNvPr>
          <p:cNvSpPr>
            <a:spLocks noGrp="1"/>
          </p:cNvSpPr>
          <p:nvPr>
            <p:ph type="title"/>
          </p:nvPr>
        </p:nvSpPr>
        <p:spPr/>
        <p:txBody>
          <a:bodyPr/>
          <a:lstStyle/>
          <a:p>
            <a:r>
              <a:rPr lang="en-US" dirty="0"/>
              <a:t>Results – Example Recommendation</a:t>
            </a:r>
          </a:p>
        </p:txBody>
      </p:sp>
      <p:sp>
        <p:nvSpPr>
          <p:cNvPr id="3" name="Text Placeholder 2">
            <a:extLst>
              <a:ext uri="{FF2B5EF4-FFF2-40B4-BE49-F238E27FC236}">
                <a16:creationId xmlns:a16="http://schemas.microsoft.com/office/drawing/2014/main" id="{472E5C1F-A786-9140-A88A-5BE6321A1E30}"/>
              </a:ext>
            </a:extLst>
          </p:cNvPr>
          <p:cNvSpPr>
            <a:spLocks noGrp="1"/>
          </p:cNvSpPr>
          <p:nvPr>
            <p:ph type="body" idx="1"/>
          </p:nvPr>
        </p:nvSpPr>
        <p:spPr/>
        <p:txBody>
          <a:bodyPr/>
          <a:lstStyle/>
          <a:p>
            <a:pPr marL="139700" indent="0">
              <a:buNone/>
            </a:pPr>
            <a:r>
              <a:rPr lang="en-US" dirty="0"/>
              <a:t>This is an example of User 1’s recommendation based on their past ratings</a:t>
            </a:r>
          </a:p>
        </p:txBody>
      </p:sp>
      <p:graphicFrame>
        <p:nvGraphicFramePr>
          <p:cNvPr id="10" name="Table 10">
            <a:extLst>
              <a:ext uri="{FF2B5EF4-FFF2-40B4-BE49-F238E27FC236}">
                <a16:creationId xmlns:a16="http://schemas.microsoft.com/office/drawing/2014/main" id="{7D2F6444-84BA-A14A-B2FF-28C19B42D02A}"/>
              </a:ext>
            </a:extLst>
          </p:cNvPr>
          <p:cNvGraphicFramePr>
            <a:graphicFrameLocks noGrp="1"/>
          </p:cNvGraphicFramePr>
          <p:nvPr>
            <p:extLst>
              <p:ext uri="{D42A27DB-BD31-4B8C-83A1-F6EECF244321}">
                <p14:modId xmlns:p14="http://schemas.microsoft.com/office/powerpoint/2010/main" val="2376493436"/>
              </p:ext>
            </p:extLst>
          </p:nvPr>
        </p:nvGraphicFramePr>
        <p:xfrm>
          <a:off x="831080" y="1681025"/>
          <a:ext cx="3101479" cy="3108960"/>
        </p:xfrm>
        <a:graphic>
          <a:graphicData uri="http://schemas.openxmlformats.org/drawingml/2006/table">
            <a:tbl>
              <a:tblPr firstRow="1" bandRow="1">
                <a:tableStyleId>{C3B66774-6F62-4284-A7B6-00E04C15C1DA}</a:tableStyleId>
              </a:tblPr>
              <a:tblGrid>
                <a:gridCol w="2442856">
                  <a:extLst>
                    <a:ext uri="{9D8B030D-6E8A-4147-A177-3AD203B41FA5}">
                      <a16:colId xmlns:a16="http://schemas.microsoft.com/office/drawing/2014/main" val="3819877662"/>
                    </a:ext>
                  </a:extLst>
                </a:gridCol>
                <a:gridCol w="658623">
                  <a:extLst>
                    <a:ext uri="{9D8B030D-6E8A-4147-A177-3AD203B41FA5}">
                      <a16:colId xmlns:a16="http://schemas.microsoft.com/office/drawing/2014/main" val="633767077"/>
                    </a:ext>
                  </a:extLst>
                </a:gridCol>
              </a:tblGrid>
              <a:tr h="0">
                <a:tc>
                  <a:txBody>
                    <a:bodyPr/>
                    <a:lstStyle/>
                    <a:p>
                      <a:r>
                        <a:rPr lang="en-US" sz="1100" b="1" dirty="0"/>
                        <a:t>Movie</a:t>
                      </a:r>
                    </a:p>
                  </a:txBody>
                  <a:tcPr>
                    <a:solidFill>
                      <a:schemeClr val="bg2"/>
                    </a:solidFill>
                  </a:tcPr>
                </a:tc>
                <a:tc>
                  <a:txBody>
                    <a:bodyPr/>
                    <a:lstStyle/>
                    <a:p>
                      <a:r>
                        <a:rPr lang="en-US" sz="1100" b="1" dirty="0"/>
                        <a:t>Rating</a:t>
                      </a:r>
                    </a:p>
                  </a:txBody>
                  <a:tcPr>
                    <a:solidFill>
                      <a:schemeClr val="bg2"/>
                    </a:solidFill>
                  </a:tcPr>
                </a:tc>
                <a:extLst>
                  <a:ext uri="{0D108BD9-81ED-4DB2-BD59-A6C34878D82A}">
                    <a16:rowId xmlns:a16="http://schemas.microsoft.com/office/drawing/2014/main" val="2583839805"/>
                  </a:ext>
                </a:extLst>
              </a:tr>
              <a:tr h="0">
                <a:tc>
                  <a:txBody>
                    <a:bodyPr/>
                    <a:lstStyle/>
                    <a:p>
                      <a:r>
                        <a:rPr lang="en-US" sz="1100" dirty="0"/>
                        <a:t>Sleepless in Seattle</a:t>
                      </a:r>
                    </a:p>
                  </a:txBody>
                  <a:tcPr>
                    <a:solidFill>
                      <a:schemeClr val="bg1"/>
                    </a:solidFill>
                  </a:tcPr>
                </a:tc>
                <a:tc>
                  <a:txBody>
                    <a:bodyPr/>
                    <a:lstStyle/>
                    <a:p>
                      <a:r>
                        <a:rPr lang="en-US" sz="1100" dirty="0"/>
                        <a:t>5.0</a:t>
                      </a:r>
                    </a:p>
                  </a:txBody>
                  <a:tcPr>
                    <a:solidFill>
                      <a:schemeClr val="bg1"/>
                    </a:solidFill>
                  </a:tcPr>
                </a:tc>
                <a:extLst>
                  <a:ext uri="{0D108BD9-81ED-4DB2-BD59-A6C34878D82A}">
                    <a16:rowId xmlns:a16="http://schemas.microsoft.com/office/drawing/2014/main" val="4248853742"/>
                  </a:ext>
                </a:extLst>
              </a:tr>
              <a:tr h="192415">
                <a:tc>
                  <a:txBody>
                    <a:bodyPr/>
                    <a:lstStyle/>
                    <a:p>
                      <a:r>
                        <a:rPr lang="en-US" sz="1100" dirty="0"/>
                        <a:t>Rocky Balboa</a:t>
                      </a:r>
                    </a:p>
                  </a:txBody>
                  <a:tcPr>
                    <a:solidFill>
                      <a:schemeClr val="bg1"/>
                    </a:solidFill>
                  </a:tcPr>
                </a:tc>
                <a:tc>
                  <a:txBody>
                    <a:bodyPr/>
                    <a:lstStyle/>
                    <a:p>
                      <a:r>
                        <a:rPr lang="en-US" sz="1100" dirty="0"/>
                        <a:t>5.0</a:t>
                      </a:r>
                    </a:p>
                  </a:txBody>
                  <a:tcPr>
                    <a:solidFill>
                      <a:schemeClr val="bg1"/>
                    </a:solidFill>
                  </a:tcPr>
                </a:tc>
                <a:extLst>
                  <a:ext uri="{0D108BD9-81ED-4DB2-BD59-A6C34878D82A}">
                    <a16:rowId xmlns:a16="http://schemas.microsoft.com/office/drawing/2014/main" val="33446628"/>
                  </a:ext>
                </a:extLst>
              </a:tr>
              <a:tr h="201316">
                <a:tc>
                  <a:txBody>
                    <a:bodyPr/>
                    <a:lstStyle/>
                    <a:p>
                      <a:r>
                        <a:rPr lang="en-US" sz="1100" dirty="0"/>
                        <a:t>Caesar Must Die</a:t>
                      </a:r>
                    </a:p>
                  </a:txBody>
                  <a:tcPr>
                    <a:solidFill>
                      <a:schemeClr val="bg1"/>
                    </a:solidFill>
                  </a:tcPr>
                </a:tc>
                <a:tc>
                  <a:txBody>
                    <a:bodyPr/>
                    <a:lstStyle/>
                    <a:p>
                      <a:r>
                        <a:rPr lang="en-US" sz="1100" dirty="0"/>
                        <a:t>5.0</a:t>
                      </a:r>
                    </a:p>
                  </a:txBody>
                  <a:tcPr>
                    <a:solidFill>
                      <a:schemeClr val="bg1"/>
                    </a:solidFill>
                  </a:tcPr>
                </a:tc>
                <a:extLst>
                  <a:ext uri="{0D108BD9-81ED-4DB2-BD59-A6C34878D82A}">
                    <a16:rowId xmlns:a16="http://schemas.microsoft.com/office/drawing/2014/main" val="2155081484"/>
                  </a:ext>
                </a:extLst>
              </a:tr>
              <a:tr h="226402">
                <a:tc>
                  <a:txBody>
                    <a:bodyPr/>
                    <a:lstStyle/>
                    <a:p>
                      <a:r>
                        <a:rPr lang="en-US" sz="1100" dirty="0"/>
                        <a:t>The 400 Blows</a:t>
                      </a:r>
                    </a:p>
                  </a:txBody>
                  <a:tcPr>
                    <a:solidFill>
                      <a:schemeClr val="bg1"/>
                    </a:solidFill>
                  </a:tcPr>
                </a:tc>
                <a:tc>
                  <a:txBody>
                    <a:bodyPr/>
                    <a:lstStyle/>
                    <a:p>
                      <a:r>
                        <a:rPr lang="en-US" sz="1100" dirty="0"/>
                        <a:t>4.5</a:t>
                      </a:r>
                    </a:p>
                  </a:txBody>
                  <a:tcPr>
                    <a:solidFill>
                      <a:schemeClr val="bg1"/>
                    </a:solidFill>
                  </a:tcPr>
                </a:tc>
                <a:extLst>
                  <a:ext uri="{0D108BD9-81ED-4DB2-BD59-A6C34878D82A}">
                    <a16:rowId xmlns:a16="http://schemas.microsoft.com/office/drawing/2014/main" val="1387236206"/>
                  </a:ext>
                </a:extLst>
              </a:tr>
              <a:tr h="139641">
                <a:tc>
                  <a:txBody>
                    <a:bodyPr/>
                    <a:lstStyle/>
                    <a:p>
                      <a:r>
                        <a:rPr lang="en-US" sz="1100" dirty="0"/>
                        <a:t>Young and Innocent</a:t>
                      </a:r>
                    </a:p>
                  </a:txBody>
                  <a:tcPr>
                    <a:solidFill>
                      <a:schemeClr val="bg1"/>
                    </a:solidFill>
                  </a:tcPr>
                </a:tc>
                <a:tc>
                  <a:txBody>
                    <a:bodyPr/>
                    <a:lstStyle/>
                    <a:p>
                      <a:r>
                        <a:rPr lang="en-US" sz="1100" dirty="0"/>
                        <a:t>4.5</a:t>
                      </a:r>
                    </a:p>
                  </a:txBody>
                  <a:tcPr>
                    <a:solidFill>
                      <a:schemeClr val="bg1"/>
                    </a:solidFill>
                  </a:tcPr>
                </a:tc>
                <a:extLst>
                  <a:ext uri="{0D108BD9-81ED-4DB2-BD59-A6C34878D82A}">
                    <a16:rowId xmlns:a16="http://schemas.microsoft.com/office/drawing/2014/main" val="444130599"/>
                  </a:ext>
                </a:extLst>
              </a:tr>
              <a:tr h="122823">
                <a:tc>
                  <a:txBody>
                    <a:bodyPr/>
                    <a:lstStyle/>
                    <a:p>
                      <a:r>
                        <a:rPr lang="en-US" sz="1100" dirty="0"/>
                        <a:t>Fools Rush In</a:t>
                      </a:r>
                    </a:p>
                  </a:txBody>
                  <a:tcPr>
                    <a:solidFill>
                      <a:schemeClr val="bg1"/>
                    </a:solidFill>
                  </a:tcPr>
                </a:tc>
                <a:tc>
                  <a:txBody>
                    <a:bodyPr/>
                    <a:lstStyle/>
                    <a:p>
                      <a:r>
                        <a:rPr lang="en-US" sz="1100" dirty="0"/>
                        <a:t>4.0</a:t>
                      </a:r>
                    </a:p>
                  </a:txBody>
                  <a:tcPr>
                    <a:solidFill>
                      <a:schemeClr val="bg1"/>
                    </a:solidFill>
                  </a:tcPr>
                </a:tc>
                <a:extLst>
                  <a:ext uri="{0D108BD9-81ED-4DB2-BD59-A6C34878D82A}">
                    <a16:rowId xmlns:a16="http://schemas.microsoft.com/office/drawing/2014/main" val="283959426"/>
                  </a:ext>
                </a:extLst>
              </a:tr>
              <a:tr h="0">
                <a:tc>
                  <a:txBody>
                    <a:bodyPr/>
                    <a:lstStyle/>
                    <a:p>
                      <a:r>
                        <a:rPr lang="en-US" sz="1100" dirty="0"/>
                        <a:t>License to Wed</a:t>
                      </a:r>
                    </a:p>
                  </a:txBody>
                  <a:tcPr>
                    <a:solidFill>
                      <a:schemeClr val="bg1"/>
                    </a:solidFill>
                  </a:tcPr>
                </a:tc>
                <a:tc>
                  <a:txBody>
                    <a:bodyPr/>
                    <a:lstStyle/>
                    <a:p>
                      <a:r>
                        <a:rPr lang="en-US" sz="1100" dirty="0"/>
                        <a:t>4.0</a:t>
                      </a:r>
                    </a:p>
                  </a:txBody>
                  <a:tcPr>
                    <a:solidFill>
                      <a:schemeClr val="bg1"/>
                    </a:solidFill>
                  </a:tcPr>
                </a:tc>
                <a:extLst>
                  <a:ext uri="{0D108BD9-81ED-4DB2-BD59-A6C34878D82A}">
                    <a16:rowId xmlns:a16="http://schemas.microsoft.com/office/drawing/2014/main" val="1372473042"/>
                  </a:ext>
                </a:extLst>
              </a:tr>
              <a:tr h="197270">
                <a:tc>
                  <a:txBody>
                    <a:bodyPr/>
                    <a:lstStyle/>
                    <a:p>
                      <a:r>
                        <a:rPr lang="en-US" sz="1100" dirty="0"/>
                        <a:t>Shriek If You Know What I Did…</a:t>
                      </a:r>
                    </a:p>
                  </a:txBody>
                  <a:tcPr>
                    <a:solidFill>
                      <a:schemeClr val="bg1"/>
                    </a:solidFill>
                  </a:tcPr>
                </a:tc>
                <a:tc>
                  <a:txBody>
                    <a:bodyPr/>
                    <a:lstStyle/>
                    <a:p>
                      <a:r>
                        <a:rPr lang="en-US" sz="1100" dirty="0"/>
                        <a:t>4.0</a:t>
                      </a:r>
                    </a:p>
                  </a:txBody>
                  <a:tcPr>
                    <a:solidFill>
                      <a:schemeClr val="bg1"/>
                    </a:solidFill>
                  </a:tcPr>
                </a:tc>
                <a:extLst>
                  <a:ext uri="{0D108BD9-81ED-4DB2-BD59-A6C34878D82A}">
                    <a16:rowId xmlns:a16="http://schemas.microsoft.com/office/drawing/2014/main" val="2099896282"/>
                  </a:ext>
                </a:extLst>
              </a:tr>
              <a:tr h="0">
                <a:tc>
                  <a:txBody>
                    <a:bodyPr/>
                    <a:lstStyle/>
                    <a:p>
                      <a:r>
                        <a:rPr lang="en-US" sz="1100" dirty="0"/>
                        <a:t>Confession of a Child of the Century</a:t>
                      </a:r>
                    </a:p>
                  </a:txBody>
                  <a:tcPr>
                    <a:solidFill>
                      <a:schemeClr val="bg1"/>
                    </a:solidFill>
                  </a:tcPr>
                </a:tc>
                <a:tc>
                  <a:txBody>
                    <a:bodyPr/>
                    <a:lstStyle/>
                    <a:p>
                      <a:r>
                        <a:rPr lang="en-US" sz="1100" dirty="0"/>
                        <a:t>4.0</a:t>
                      </a:r>
                    </a:p>
                  </a:txBody>
                  <a:tcPr>
                    <a:solidFill>
                      <a:schemeClr val="bg1"/>
                    </a:solidFill>
                  </a:tcPr>
                </a:tc>
                <a:extLst>
                  <a:ext uri="{0D108BD9-81ED-4DB2-BD59-A6C34878D82A}">
                    <a16:rowId xmlns:a16="http://schemas.microsoft.com/office/drawing/2014/main" val="2497806638"/>
                  </a:ext>
                </a:extLst>
              </a:tr>
              <a:tr h="142244">
                <a:tc>
                  <a:txBody>
                    <a:bodyPr/>
                    <a:lstStyle/>
                    <a:p>
                      <a:r>
                        <a:rPr lang="en-US" sz="1100" b="0" i="0" u="none" strike="noStrike" cap="none" dirty="0">
                          <a:solidFill>
                            <a:srgbClr val="000000"/>
                          </a:solidFill>
                          <a:effectLst/>
                          <a:latin typeface="Arial"/>
                          <a:ea typeface="Arial"/>
                          <a:cs typeface="Arial"/>
                          <a:sym typeface="Arial"/>
                        </a:rPr>
                        <a:t>The Mystery of Chess Boxing</a:t>
                      </a:r>
                    </a:p>
                  </a:txBody>
                  <a:tcPr>
                    <a:solidFill>
                      <a:schemeClr val="bg1"/>
                    </a:solidFill>
                  </a:tcPr>
                </a:tc>
                <a:tc>
                  <a:txBody>
                    <a:bodyPr/>
                    <a:lstStyle/>
                    <a:p>
                      <a:r>
                        <a:rPr lang="en-US" sz="1100" dirty="0"/>
                        <a:t>3.5</a:t>
                      </a:r>
                    </a:p>
                  </a:txBody>
                  <a:tcPr>
                    <a:solidFill>
                      <a:schemeClr val="bg1"/>
                    </a:solidFill>
                  </a:tcPr>
                </a:tc>
                <a:extLst>
                  <a:ext uri="{0D108BD9-81ED-4DB2-BD59-A6C34878D82A}">
                    <a16:rowId xmlns:a16="http://schemas.microsoft.com/office/drawing/2014/main" val="2019481668"/>
                  </a:ext>
                </a:extLst>
              </a:tr>
              <a:tr h="1268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Arial"/>
                          <a:ea typeface="Arial"/>
                          <a:cs typeface="Arial"/>
                          <a:sym typeface="Arial"/>
                        </a:rPr>
                        <a:t>Three Colors: Red</a:t>
                      </a:r>
                      <a:endParaRPr lang="en-US" sz="1100" dirty="0"/>
                    </a:p>
                  </a:txBody>
                  <a:tcPr>
                    <a:solidFill>
                      <a:schemeClr val="bg1"/>
                    </a:solidFill>
                  </a:tcPr>
                </a:tc>
                <a:tc>
                  <a:txBody>
                    <a:bodyPr/>
                    <a:lstStyle/>
                    <a:p>
                      <a:r>
                        <a:rPr lang="en-US" sz="1100" dirty="0"/>
                        <a:t>1.0</a:t>
                      </a:r>
                    </a:p>
                  </a:txBody>
                  <a:tcPr>
                    <a:solidFill>
                      <a:schemeClr val="bg1"/>
                    </a:solidFill>
                  </a:tcPr>
                </a:tc>
                <a:extLst>
                  <a:ext uri="{0D108BD9-81ED-4DB2-BD59-A6C34878D82A}">
                    <a16:rowId xmlns:a16="http://schemas.microsoft.com/office/drawing/2014/main" val="3581139281"/>
                  </a:ext>
                </a:extLst>
              </a:tr>
            </a:tbl>
          </a:graphicData>
        </a:graphic>
      </p:graphicFrame>
      <p:graphicFrame>
        <p:nvGraphicFramePr>
          <p:cNvPr id="11" name="Table 10">
            <a:extLst>
              <a:ext uri="{FF2B5EF4-FFF2-40B4-BE49-F238E27FC236}">
                <a16:creationId xmlns:a16="http://schemas.microsoft.com/office/drawing/2014/main" id="{73F910F3-6267-9040-B985-40F585F3DE2D}"/>
              </a:ext>
            </a:extLst>
          </p:cNvPr>
          <p:cNvGraphicFramePr>
            <a:graphicFrameLocks noGrp="1"/>
          </p:cNvGraphicFramePr>
          <p:nvPr>
            <p:extLst>
              <p:ext uri="{D42A27DB-BD31-4B8C-83A1-F6EECF244321}">
                <p14:modId xmlns:p14="http://schemas.microsoft.com/office/powerpoint/2010/main" val="2869904492"/>
              </p:ext>
            </p:extLst>
          </p:nvPr>
        </p:nvGraphicFramePr>
        <p:xfrm>
          <a:off x="5026196" y="1681025"/>
          <a:ext cx="3286724" cy="2849880"/>
        </p:xfrm>
        <a:graphic>
          <a:graphicData uri="http://schemas.openxmlformats.org/drawingml/2006/table">
            <a:tbl>
              <a:tblPr firstRow="1" bandRow="1">
                <a:tableStyleId>{C3B66774-6F62-4284-A7B6-00E04C15C1DA}</a:tableStyleId>
              </a:tblPr>
              <a:tblGrid>
                <a:gridCol w="2238043">
                  <a:extLst>
                    <a:ext uri="{9D8B030D-6E8A-4147-A177-3AD203B41FA5}">
                      <a16:colId xmlns:a16="http://schemas.microsoft.com/office/drawing/2014/main" val="3819877662"/>
                    </a:ext>
                  </a:extLst>
                </a:gridCol>
                <a:gridCol w="1048681">
                  <a:extLst>
                    <a:ext uri="{9D8B030D-6E8A-4147-A177-3AD203B41FA5}">
                      <a16:colId xmlns:a16="http://schemas.microsoft.com/office/drawing/2014/main" val="633767077"/>
                    </a:ext>
                  </a:extLst>
                </a:gridCol>
              </a:tblGrid>
              <a:tr h="126060">
                <a:tc>
                  <a:txBody>
                    <a:bodyPr/>
                    <a:lstStyle/>
                    <a:p>
                      <a:r>
                        <a:rPr lang="en-US" sz="1100" b="1" dirty="0"/>
                        <a:t>Movie</a:t>
                      </a:r>
                    </a:p>
                  </a:txBody>
                  <a:tcPr>
                    <a:solidFill>
                      <a:schemeClr val="bg2"/>
                    </a:solidFill>
                  </a:tcPr>
                </a:tc>
                <a:tc>
                  <a:txBody>
                    <a:bodyPr/>
                    <a:lstStyle/>
                    <a:p>
                      <a:r>
                        <a:rPr lang="en-US" sz="1100" b="1" dirty="0"/>
                        <a:t>Pred. Rating</a:t>
                      </a:r>
                    </a:p>
                  </a:txBody>
                  <a:tcPr>
                    <a:solidFill>
                      <a:schemeClr val="bg2"/>
                    </a:solidFill>
                  </a:tcPr>
                </a:tc>
                <a:extLst>
                  <a:ext uri="{0D108BD9-81ED-4DB2-BD59-A6C34878D82A}">
                    <a16:rowId xmlns:a16="http://schemas.microsoft.com/office/drawing/2014/main" val="2583839805"/>
                  </a:ext>
                </a:extLst>
              </a:tr>
              <a:tr h="0">
                <a:tc>
                  <a:txBody>
                    <a:bodyPr/>
                    <a:lstStyle/>
                    <a:p>
                      <a:r>
                        <a:rPr lang="en-US" sz="1100" dirty="0"/>
                        <a:t>Beverly Hills Cop III</a:t>
                      </a:r>
                    </a:p>
                  </a:txBody>
                  <a:tcPr>
                    <a:solidFill>
                      <a:schemeClr val="bg1"/>
                    </a:solidFill>
                  </a:tcPr>
                </a:tc>
                <a:tc>
                  <a:txBody>
                    <a:bodyPr/>
                    <a:lstStyle/>
                    <a:p>
                      <a:r>
                        <a:rPr lang="en-US" sz="1100" dirty="0"/>
                        <a:t>5.000000</a:t>
                      </a:r>
                    </a:p>
                  </a:txBody>
                  <a:tcPr>
                    <a:solidFill>
                      <a:schemeClr val="bg1"/>
                    </a:solidFill>
                  </a:tcPr>
                </a:tc>
                <a:extLst>
                  <a:ext uri="{0D108BD9-81ED-4DB2-BD59-A6C34878D82A}">
                    <a16:rowId xmlns:a16="http://schemas.microsoft.com/office/drawing/2014/main" val="4248853742"/>
                  </a:ext>
                </a:extLst>
              </a:tr>
              <a:tr h="0">
                <a:tc>
                  <a:txBody>
                    <a:bodyPr/>
                    <a:lstStyle/>
                    <a:p>
                      <a:r>
                        <a:rPr lang="en-US" sz="1100" dirty="0"/>
                        <a:t>A Woman, a Gun and a Noodle...</a:t>
                      </a:r>
                    </a:p>
                  </a:txBody>
                  <a:tcPr>
                    <a:solidFill>
                      <a:schemeClr val="bg1"/>
                    </a:solidFill>
                  </a:tcPr>
                </a:tc>
                <a:tc>
                  <a:txBody>
                    <a:bodyPr/>
                    <a:lstStyle/>
                    <a:p>
                      <a:r>
                        <a:rPr lang="en-US" sz="1100" dirty="0"/>
                        <a:t>4.904216</a:t>
                      </a:r>
                    </a:p>
                  </a:txBody>
                  <a:tcPr>
                    <a:solidFill>
                      <a:schemeClr val="bg1"/>
                    </a:solidFill>
                  </a:tcPr>
                </a:tc>
                <a:extLst>
                  <a:ext uri="{0D108BD9-81ED-4DB2-BD59-A6C34878D82A}">
                    <a16:rowId xmlns:a16="http://schemas.microsoft.com/office/drawing/2014/main" val="33446628"/>
                  </a:ext>
                </a:extLst>
              </a:tr>
              <a:tr h="201316">
                <a:tc>
                  <a:txBody>
                    <a:bodyPr/>
                    <a:lstStyle/>
                    <a:p>
                      <a:r>
                        <a:rPr lang="en-US" sz="1100" dirty="0"/>
                        <a:t>Rome, Open City</a:t>
                      </a:r>
                    </a:p>
                  </a:txBody>
                  <a:tcPr>
                    <a:solidFill>
                      <a:schemeClr val="bg1"/>
                    </a:solidFill>
                  </a:tcPr>
                </a:tc>
                <a:tc>
                  <a:txBody>
                    <a:bodyPr/>
                    <a:lstStyle/>
                    <a:p>
                      <a:r>
                        <a:rPr lang="en-US" sz="1100" dirty="0"/>
                        <a:t>4.895459</a:t>
                      </a:r>
                    </a:p>
                  </a:txBody>
                  <a:tcPr>
                    <a:solidFill>
                      <a:schemeClr val="bg1"/>
                    </a:solidFill>
                  </a:tcPr>
                </a:tc>
                <a:extLst>
                  <a:ext uri="{0D108BD9-81ED-4DB2-BD59-A6C34878D82A}">
                    <a16:rowId xmlns:a16="http://schemas.microsoft.com/office/drawing/2014/main" val="2155081484"/>
                  </a:ext>
                </a:extLst>
              </a:tr>
              <a:tr h="226402">
                <a:tc>
                  <a:txBody>
                    <a:bodyPr/>
                    <a:lstStyle/>
                    <a:p>
                      <a:r>
                        <a:rPr lang="en-US" sz="1100" dirty="0"/>
                        <a:t>Apocalypse Now</a:t>
                      </a:r>
                    </a:p>
                  </a:txBody>
                  <a:tcPr>
                    <a:solidFill>
                      <a:schemeClr val="bg1"/>
                    </a:solidFill>
                  </a:tcPr>
                </a:tc>
                <a:tc>
                  <a:txBody>
                    <a:bodyPr/>
                    <a:lstStyle/>
                    <a:p>
                      <a:r>
                        <a:rPr lang="en-US" sz="1100" dirty="0"/>
                        <a:t>4.848280</a:t>
                      </a:r>
                    </a:p>
                  </a:txBody>
                  <a:tcPr>
                    <a:solidFill>
                      <a:schemeClr val="bg1"/>
                    </a:solidFill>
                  </a:tcPr>
                </a:tc>
                <a:extLst>
                  <a:ext uri="{0D108BD9-81ED-4DB2-BD59-A6C34878D82A}">
                    <a16:rowId xmlns:a16="http://schemas.microsoft.com/office/drawing/2014/main" val="1387236206"/>
                  </a:ext>
                </a:extLst>
              </a:tr>
              <a:tr h="139641">
                <a:tc>
                  <a:txBody>
                    <a:bodyPr/>
                    <a:lstStyle/>
                    <a:p>
                      <a:r>
                        <a:rPr lang="en-US" sz="1100" dirty="0"/>
                        <a:t>The Dark</a:t>
                      </a:r>
                    </a:p>
                  </a:txBody>
                  <a:tcPr>
                    <a:solidFill>
                      <a:schemeClr val="bg1"/>
                    </a:solidFill>
                  </a:tcPr>
                </a:tc>
                <a:tc>
                  <a:txBody>
                    <a:bodyPr/>
                    <a:lstStyle/>
                    <a:p>
                      <a:r>
                        <a:rPr lang="en-US" sz="1100" dirty="0"/>
                        <a:t>4.840669</a:t>
                      </a:r>
                    </a:p>
                  </a:txBody>
                  <a:tcPr>
                    <a:solidFill>
                      <a:schemeClr val="bg1"/>
                    </a:solidFill>
                  </a:tcPr>
                </a:tc>
                <a:extLst>
                  <a:ext uri="{0D108BD9-81ED-4DB2-BD59-A6C34878D82A}">
                    <a16:rowId xmlns:a16="http://schemas.microsoft.com/office/drawing/2014/main" val="444130599"/>
                  </a:ext>
                </a:extLst>
              </a:tr>
              <a:tr h="122823">
                <a:tc>
                  <a:txBody>
                    <a:bodyPr/>
                    <a:lstStyle/>
                    <a:p>
                      <a:r>
                        <a:rPr lang="en-US" sz="1100" dirty="0" err="1"/>
                        <a:t>Zatoichi</a:t>
                      </a:r>
                      <a:endParaRPr lang="en-US" sz="1100" dirty="0"/>
                    </a:p>
                  </a:txBody>
                  <a:tcPr>
                    <a:solidFill>
                      <a:schemeClr val="bg1"/>
                    </a:solidFill>
                  </a:tcPr>
                </a:tc>
                <a:tc>
                  <a:txBody>
                    <a:bodyPr/>
                    <a:lstStyle/>
                    <a:p>
                      <a:r>
                        <a:rPr lang="en-US" sz="1100" dirty="0"/>
                        <a:t>4.793591</a:t>
                      </a:r>
                    </a:p>
                  </a:txBody>
                  <a:tcPr>
                    <a:solidFill>
                      <a:schemeClr val="bg1"/>
                    </a:solidFill>
                  </a:tcPr>
                </a:tc>
                <a:extLst>
                  <a:ext uri="{0D108BD9-81ED-4DB2-BD59-A6C34878D82A}">
                    <a16:rowId xmlns:a16="http://schemas.microsoft.com/office/drawing/2014/main" val="283959426"/>
                  </a:ext>
                </a:extLst>
              </a:tr>
              <a:tr h="0">
                <a:tc>
                  <a:txBody>
                    <a:bodyPr/>
                    <a:lstStyle/>
                    <a:p>
                      <a:r>
                        <a:rPr lang="en-US" sz="1100" dirty="0"/>
                        <a:t>While You Were Sleeping</a:t>
                      </a:r>
                    </a:p>
                  </a:txBody>
                  <a:tcPr>
                    <a:solidFill>
                      <a:schemeClr val="bg1"/>
                    </a:solidFill>
                  </a:tcPr>
                </a:tc>
                <a:tc>
                  <a:txBody>
                    <a:bodyPr/>
                    <a:lstStyle/>
                    <a:p>
                      <a:r>
                        <a:rPr lang="en-US" sz="1100" dirty="0"/>
                        <a:t>4.784361</a:t>
                      </a:r>
                    </a:p>
                  </a:txBody>
                  <a:tcPr>
                    <a:solidFill>
                      <a:schemeClr val="bg1"/>
                    </a:solidFill>
                  </a:tcPr>
                </a:tc>
                <a:extLst>
                  <a:ext uri="{0D108BD9-81ED-4DB2-BD59-A6C34878D82A}">
                    <a16:rowId xmlns:a16="http://schemas.microsoft.com/office/drawing/2014/main" val="1372473042"/>
                  </a:ext>
                </a:extLst>
              </a:tr>
              <a:tr h="197270">
                <a:tc>
                  <a:txBody>
                    <a:bodyPr/>
                    <a:lstStyle/>
                    <a:p>
                      <a:r>
                        <a:rPr lang="en-US" sz="1100" dirty="0"/>
                        <a:t>We're No Angels</a:t>
                      </a:r>
                    </a:p>
                  </a:txBody>
                  <a:tcPr>
                    <a:solidFill>
                      <a:schemeClr val="bg1"/>
                    </a:solidFill>
                  </a:tcPr>
                </a:tc>
                <a:tc>
                  <a:txBody>
                    <a:bodyPr/>
                    <a:lstStyle/>
                    <a:p>
                      <a:r>
                        <a:rPr lang="en-US" sz="1100" dirty="0"/>
                        <a:t>4.777725</a:t>
                      </a:r>
                    </a:p>
                  </a:txBody>
                  <a:tcPr>
                    <a:solidFill>
                      <a:schemeClr val="bg1"/>
                    </a:solidFill>
                  </a:tcPr>
                </a:tc>
                <a:extLst>
                  <a:ext uri="{0D108BD9-81ED-4DB2-BD59-A6C34878D82A}">
                    <a16:rowId xmlns:a16="http://schemas.microsoft.com/office/drawing/2014/main" val="2099896282"/>
                  </a:ext>
                </a:extLst>
              </a:tr>
              <a:tr h="0">
                <a:tc>
                  <a:txBody>
                    <a:bodyPr/>
                    <a:lstStyle/>
                    <a:p>
                      <a:r>
                        <a:rPr lang="en-US" sz="1100" dirty="0"/>
                        <a:t>Hard Target</a:t>
                      </a:r>
                    </a:p>
                  </a:txBody>
                  <a:tcPr>
                    <a:solidFill>
                      <a:schemeClr val="bg1"/>
                    </a:solidFill>
                  </a:tcPr>
                </a:tc>
                <a:tc>
                  <a:txBody>
                    <a:bodyPr/>
                    <a:lstStyle/>
                    <a:p>
                      <a:r>
                        <a:rPr lang="en-US" sz="1100" dirty="0"/>
                        <a:t>4.757174</a:t>
                      </a:r>
                    </a:p>
                  </a:txBody>
                  <a:tcPr>
                    <a:solidFill>
                      <a:schemeClr val="bg1"/>
                    </a:solidFill>
                  </a:tcPr>
                </a:tc>
                <a:extLst>
                  <a:ext uri="{0D108BD9-81ED-4DB2-BD59-A6C34878D82A}">
                    <a16:rowId xmlns:a16="http://schemas.microsoft.com/office/drawing/2014/main" val="2497806638"/>
                  </a:ext>
                </a:extLst>
              </a:tr>
              <a:tr h="142244">
                <a:tc>
                  <a:txBody>
                    <a:bodyPr/>
                    <a:lstStyle/>
                    <a:p>
                      <a:r>
                        <a:rPr lang="en-US" sz="1100" b="0" i="0" u="none" strike="noStrike" cap="none" dirty="0">
                          <a:solidFill>
                            <a:srgbClr val="000000"/>
                          </a:solidFill>
                          <a:effectLst/>
                          <a:latin typeface="Arial"/>
                          <a:ea typeface="Arial"/>
                          <a:cs typeface="Arial"/>
                          <a:sym typeface="Arial"/>
                        </a:rPr>
                        <a:t>Red River</a:t>
                      </a:r>
                    </a:p>
                  </a:txBody>
                  <a:tcPr>
                    <a:solidFill>
                      <a:schemeClr val="bg1"/>
                    </a:solidFill>
                  </a:tcPr>
                </a:tc>
                <a:tc>
                  <a:txBody>
                    <a:bodyPr/>
                    <a:lstStyle/>
                    <a:p>
                      <a:r>
                        <a:rPr lang="en-US" sz="1100" dirty="0"/>
                        <a:t>4.756867</a:t>
                      </a:r>
                    </a:p>
                  </a:txBody>
                  <a:tcPr>
                    <a:solidFill>
                      <a:schemeClr val="bg1"/>
                    </a:solidFill>
                  </a:tcPr>
                </a:tc>
                <a:extLst>
                  <a:ext uri="{0D108BD9-81ED-4DB2-BD59-A6C34878D82A}">
                    <a16:rowId xmlns:a16="http://schemas.microsoft.com/office/drawing/2014/main" val="2019481668"/>
                  </a:ext>
                </a:extLst>
              </a:tr>
            </a:tbl>
          </a:graphicData>
        </a:graphic>
      </p:graphicFrame>
      <p:cxnSp>
        <p:nvCxnSpPr>
          <p:cNvPr id="13" name="Straight Arrow Connector 12">
            <a:extLst>
              <a:ext uri="{FF2B5EF4-FFF2-40B4-BE49-F238E27FC236}">
                <a16:creationId xmlns:a16="http://schemas.microsoft.com/office/drawing/2014/main" id="{6A3729FF-BF8B-244C-9111-328D7E616DEF}"/>
              </a:ext>
            </a:extLst>
          </p:cNvPr>
          <p:cNvCxnSpPr>
            <a:cxnSpLocks/>
          </p:cNvCxnSpPr>
          <p:nvPr/>
        </p:nvCxnSpPr>
        <p:spPr>
          <a:xfrm>
            <a:off x="4098791" y="3235505"/>
            <a:ext cx="780118" cy="0"/>
          </a:xfrm>
          <a:prstGeom prst="straightConnector1">
            <a:avLst/>
          </a:prstGeom>
          <a:ln>
            <a:solidFill>
              <a:schemeClr val="tx1"/>
            </a:solidFill>
            <a:tailEnd type="triangle"/>
          </a:ln>
          <a:effectLst>
            <a:outerShdw blurRad="40000" dist="23000" dir="5400000"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80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39"/>
          <p:cNvSpPr/>
          <p:nvPr/>
        </p:nvSpPr>
        <p:spPr>
          <a:xfrm>
            <a:off x="5433501" y="539400"/>
            <a:ext cx="2994347" cy="4695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txBox="1">
            <a:spLocks noGrp="1"/>
          </p:cNvSpPr>
          <p:nvPr>
            <p:ph type="title"/>
          </p:nvPr>
        </p:nvSpPr>
        <p:spPr>
          <a:xfrm>
            <a:off x="2339534" y="552434"/>
            <a:ext cx="2806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Future Work</a:t>
            </a:r>
            <a:endParaRPr dirty="0"/>
          </a:p>
        </p:txBody>
      </p:sp>
      <p:sp>
        <p:nvSpPr>
          <p:cNvPr id="870" name="Google Shape;870;p39"/>
          <p:cNvSpPr txBox="1">
            <a:spLocks noGrp="1"/>
          </p:cNvSpPr>
          <p:nvPr>
            <p:ph type="subTitle" idx="1"/>
          </p:nvPr>
        </p:nvSpPr>
        <p:spPr>
          <a:xfrm>
            <a:off x="801049" y="1125134"/>
            <a:ext cx="4345285" cy="1040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A </a:t>
            </a:r>
            <a:r>
              <a:rPr lang="en-US" b="1" dirty="0"/>
              <a:t>hybrid recommender </a:t>
            </a:r>
            <a:r>
              <a:rPr lang="en-US" dirty="0"/>
              <a:t>incorporating the SVD model with some movie </a:t>
            </a:r>
            <a:r>
              <a:rPr lang="en-US" b="1" dirty="0"/>
              <a:t>content</a:t>
            </a:r>
            <a:r>
              <a:rPr lang="en-US" dirty="0"/>
              <a:t> information</a:t>
            </a:r>
          </a:p>
          <a:p>
            <a:pPr marL="742950" lvl="1" indent="-285750" algn="l">
              <a:buFont typeface="Arial" panose="020B0604020202020204" pitchFamily="34" charset="0"/>
              <a:buChar char="•"/>
            </a:pPr>
            <a:r>
              <a:rPr lang="en-US" sz="1200" dirty="0"/>
              <a:t>Based on the movies the user gave a high rating for, find movies that other users also liked</a:t>
            </a:r>
          </a:p>
          <a:p>
            <a:pPr marL="742950" lvl="1" indent="-285750" algn="l">
              <a:buFont typeface="Arial" panose="020B0604020202020204" pitchFamily="34" charset="0"/>
              <a:buChar char="•"/>
            </a:pPr>
            <a:r>
              <a:rPr lang="en-US" sz="1200" dirty="0"/>
              <a:t>Then, find movies that have similar plots, cast, or genre to the movies the user already liked and combine into single recommender</a:t>
            </a:r>
          </a:p>
          <a:p>
            <a:pPr marL="285750" lvl="0" indent="-285750" algn="l" rtl="0">
              <a:spcBef>
                <a:spcPts val="0"/>
              </a:spcBef>
              <a:spcAft>
                <a:spcPts val="0"/>
              </a:spcAft>
              <a:buFont typeface="Arial" panose="020B0604020202020204" pitchFamily="34" charset="0"/>
              <a:buChar char="•"/>
            </a:pPr>
            <a:r>
              <a:rPr lang="en-US" dirty="0"/>
              <a:t>Also, the highest recommended movie for User 1 was a </a:t>
            </a:r>
            <a:r>
              <a:rPr lang="en-US" b="1" dirty="0"/>
              <a:t>sequel</a:t>
            </a:r>
            <a:r>
              <a:rPr lang="en-US" dirty="0"/>
              <a:t>. User 1 has not seen the original movie, so it does not make sense to recommend that movie. An adjustment to the recommender should be made to filter out sequels if the user has not seen the movies before it</a:t>
            </a:r>
            <a:endParaRPr dirty="0"/>
          </a:p>
        </p:txBody>
      </p:sp>
      <p:cxnSp>
        <p:nvCxnSpPr>
          <p:cNvPr id="871" name="Google Shape;871;p39"/>
          <p:cNvCxnSpPr/>
          <p:nvPr/>
        </p:nvCxnSpPr>
        <p:spPr>
          <a:xfrm>
            <a:off x="5433501" y="552434"/>
            <a:ext cx="0" cy="4695900"/>
          </a:xfrm>
          <a:prstGeom prst="straightConnector1">
            <a:avLst/>
          </a:prstGeom>
          <a:noFill/>
          <a:ln w="9525" cap="flat" cmpd="sng">
            <a:solidFill>
              <a:schemeClr val="dk1"/>
            </a:solidFill>
            <a:prstDash val="solid"/>
            <a:round/>
            <a:headEnd type="none" w="med" len="med"/>
            <a:tailEnd type="none" w="med" len="med"/>
          </a:ln>
        </p:spPr>
      </p:cxnSp>
      <p:cxnSp>
        <p:nvCxnSpPr>
          <p:cNvPr id="873" name="Google Shape;873;p39"/>
          <p:cNvCxnSpPr/>
          <p:nvPr/>
        </p:nvCxnSpPr>
        <p:spPr>
          <a:xfrm>
            <a:off x="8421625" y="539591"/>
            <a:ext cx="0" cy="4695900"/>
          </a:xfrm>
          <a:prstGeom prst="straightConnector1">
            <a:avLst/>
          </a:prstGeom>
          <a:noFill/>
          <a:ln w="9525" cap="flat" cmpd="sng">
            <a:solidFill>
              <a:schemeClr val="dk1"/>
            </a:solidFill>
            <a:prstDash val="solid"/>
            <a:round/>
            <a:headEnd type="none" w="med" len="med"/>
            <a:tailEnd type="none" w="med" len="med"/>
          </a:ln>
        </p:spPr>
      </p:cxnSp>
      <p:sp>
        <p:nvSpPr>
          <p:cNvPr id="875" name="Google Shape;875;p39"/>
          <p:cNvSpPr/>
          <p:nvPr/>
        </p:nvSpPr>
        <p:spPr>
          <a:xfrm>
            <a:off x="270919" y="258600"/>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39"/>
          <p:cNvGrpSpPr/>
          <p:nvPr/>
        </p:nvGrpSpPr>
        <p:grpSpPr>
          <a:xfrm>
            <a:off x="6908911" y="3912089"/>
            <a:ext cx="2560434" cy="561594"/>
            <a:chOff x="2871050" y="2458250"/>
            <a:chExt cx="1107550" cy="242925"/>
          </a:xfrm>
        </p:grpSpPr>
        <p:sp>
          <p:nvSpPr>
            <p:cNvPr id="877" name="Google Shape;877;p39"/>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320;p47">
            <a:extLst>
              <a:ext uri="{FF2B5EF4-FFF2-40B4-BE49-F238E27FC236}">
                <a16:creationId xmlns:a16="http://schemas.microsoft.com/office/drawing/2014/main" id="{7131E881-B1C8-C042-8C9F-9B9583B4894E}"/>
              </a:ext>
            </a:extLst>
          </p:cNvPr>
          <p:cNvGrpSpPr/>
          <p:nvPr/>
        </p:nvGrpSpPr>
        <p:grpSpPr>
          <a:xfrm>
            <a:off x="5670804" y="1662548"/>
            <a:ext cx="2521555" cy="1895708"/>
            <a:chOff x="4025300" y="3337500"/>
            <a:chExt cx="634975" cy="477375"/>
          </a:xfrm>
        </p:grpSpPr>
        <p:sp>
          <p:nvSpPr>
            <p:cNvPr id="28" name="Google Shape;1321;p47">
              <a:extLst>
                <a:ext uri="{FF2B5EF4-FFF2-40B4-BE49-F238E27FC236}">
                  <a16:creationId xmlns:a16="http://schemas.microsoft.com/office/drawing/2014/main" id="{7DBE498F-ED29-2D4D-AC53-FE951CEDDB3C}"/>
                </a:ext>
              </a:extLst>
            </p:cNvPr>
            <p:cNvSpPr/>
            <p:nvPr/>
          </p:nvSpPr>
          <p:spPr>
            <a:xfrm>
              <a:off x="4041050" y="3576150"/>
              <a:ext cx="237575" cy="232550"/>
            </a:xfrm>
            <a:custGeom>
              <a:avLst/>
              <a:gdLst/>
              <a:ahLst/>
              <a:cxnLst/>
              <a:rect l="l" t="t" r="r" b="b"/>
              <a:pathLst>
                <a:path w="9503" h="9302" extrusionOk="0">
                  <a:moveTo>
                    <a:pt x="9253" y="0"/>
                  </a:moveTo>
                  <a:cubicBezTo>
                    <a:pt x="9197" y="0"/>
                    <a:pt x="9141" y="20"/>
                    <a:pt x="9097" y="58"/>
                  </a:cubicBezTo>
                  <a:lnTo>
                    <a:pt x="91" y="8919"/>
                  </a:lnTo>
                  <a:cubicBezTo>
                    <a:pt x="0" y="8997"/>
                    <a:pt x="0" y="9144"/>
                    <a:pt x="79" y="9234"/>
                  </a:cubicBezTo>
                  <a:cubicBezTo>
                    <a:pt x="124" y="9279"/>
                    <a:pt x="183" y="9301"/>
                    <a:pt x="241" y="9301"/>
                  </a:cubicBezTo>
                  <a:cubicBezTo>
                    <a:pt x="299" y="9301"/>
                    <a:pt x="355" y="9279"/>
                    <a:pt x="395" y="9234"/>
                  </a:cubicBezTo>
                  <a:lnTo>
                    <a:pt x="9412" y="385"/>
                  </a:lnTo>
                  <a:cubicBezTo>
                    <a:pt x="9502" y="295"/>
                    <a:pt x="9502" y="160"/>
                    <a:pt x="9412" y="70"/>
                  </a:cubicBezTo>
                  <a:cubicBezTo>
                    <a:pt x="9372" y="23"/>
                    <a:pt x="9313" y="0"/>
                    <a:pt x="9253"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2;p47">
              <a:extLst>
                <a:ext uri="{FF2B5EF4-FFF2-40B4-BE49-F238E27FC236}">
                  <a16:creationId xmlns:a16="http://schemas.microsoft.com/office/drawing/2014/main" id="{955096A6-346D-AB48-9519-DFC3BE41EB3F}"/>
                </a:ext>
              </a:extLst>
            </p:cNvPr>
            <p:cNvSpPr/>
            <p:nvPr/>
          </p:nvSpPr>
          <p:spPr>
            <a:xfrm>
              <a:off x="4053150" y="3576150"/>
              <a:ext cx="237850" cy="232550"/>
            </a:xfrm>
            <a:custGeom>
              <a:avLst/>
              <a:gdLst/>
              <a:ahLst/>
              <a:cxnLst/>
              <a:rect l="l" t="t" r="r" b="b"/>
              <a:pathLst>
                <a:path w="9514" h="9302" extrusionOk="0">
                  <a:moveTo>
                    <a:pt x="254" y="0"/>
                  </a:moveTo>
                  <a:cubicBezTo>
                    <a:pt x="196" y="0"/>
                    <a:pt x="137" y="23"/>
                    <a:pt x="91" y="70"/>
                  </a:cubicBezTo>
                  <a:cubicBezTo>
                    <a:pt x="1" y="160"/>
                    <a:pt x="1" y="295"/>
                    <a:pt x="91" y="385"/>
                  </a:cubicBezTo>
                  <a:lnTo>
                    <a:pt x="9108" y="9234"/>
                  </a:lnTo>
                  <a:cubicBezTo>
                    <a:pt x="9153" y="9279"/>
                    <a:pt x="9213" y="9301"/>
                    <a:pt x="9270" y="9301"/>
                  </a:cubicBezTo>
                  <a:cubicBezTo>
                    <a:pt x="9328" y="9301"/>
                    <a:pt x="9384" y="9279"/>
                    <a:pt x="9424" y="9234"/>
                  </a:cubicBezTo>
                  <a:cubicBezTo>
                    <a:pt x="9514" y="9144"/>
                    <a:pt x="9514" y="8997"/>
                    <a:pt x="9424" y="8919"/>
                  </a:cubicBezTo>
                  <a:lnTo>
                    <a:pt x="406" y="58"/>
                  </a:lnTo>
                  <a:cubicBezTo>
                    <a:pt x="362" y="20"/>
                    <a:pt x="308" y="0"/>
                    <a:pt x="254"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3;p47">
              <a:extLst>
                <a:ext uri="{FF2B5EF4-FFF2-40B4-BE49-F238E27FC236}">
                  <a16:creationId xmlns:a16="http://schemas.microsoft.com/office/drawing/2014/main" id="{417015D8-26F9-FC49-B6A8-1FDA7AA4ACE3}"/>
                </a:ext>
              </a:extLst>
            </p:cNvPr>
            <p:cNvSpPr/>
            <p:nvPr/>
          </p:nvSpPr>
          <p:spPr>
            <a:xfrm>
              <a:off x="4031200" y="3793750"/>
              <a:ext cx="271625" cy="17200"/>
            </a:xfrm>
            <a:custGeom>
              <a:avLst/>
              <a:gdLst/>
              <a:ahLst/>
              <a:cxnLst/>
              <a:rect l="l" t="t" r="r" b="b"/>
              <a:pathLst>
                <a:path w="10865" h="688" extrusionOk="0">
                  <a:moveTo>
                    <a:pt x="338" y="1"/>
                  </a:moveTo>
                  <a:cubicBezTo>
                    <a:pt x="147" y="1"/>
                    <a:pt x="0" y="158"/>
                    <a:pt x="0" y="350"/>
                  </a:cubicBezTo>
                  <a:cubicBezTo>
                    <a:pt x="0" y="530"/>
                    <a:pt x="147" y="687"/>
                    <a:pt x="338" y="687"/>
                  </a:cubicBezTo>
                  <a:lnTo>
                    <a:pt x="10527" y="687"/>
                  </a:lnTo>
                  <a:cubicBezTo>
                    <a:pt x="10718" y="687"/>
                    <a:pt x="10865" y="530"/>
                    <a:pt x="10865" y="350"/>
                  </a:cubicBezTo>
                  <a:cubicBezTo>
                    <a:pt x="10865" y="158"/>
                    <a:pt x="10718" y="1"/>
                    <a:pt x="10527" y="1"/>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4;p47">
              <a:extLst>
                <a:ext uri="{FF2B5EF4-FFF2-40B4-BE49-F238E27FC236}">
                  <a16:creationId xmlns:a16="http://schemas.microsoft.com/office/drawing/2014/main" id="{C691195A-C623-AB42-B57A-E2628640E90B}"/>
                </a:ext>
              </a:extLst>
            </p:cNvPr>
            <p:cNvSpPr/>
            <p:nvPr/>
          </p:nvSpPr>
          <p:spPr>
            <a:xfrm>
              <a:off x="4060200" y="3461075"/>
              <a:ext cx="180700" cy="11275"/>
            </a:xfrm>
            <a:custGeom>
              <a:avLst/>
              <a:gdLst/>
              <a:ahLst/>
              <a:cxnLst/>
              <a:rect l="l" t="t" r="r" b="b"/>
              <a:pathLst>
                <a:path w="7228" h="451" extrusionOk="0">
                  <a:moveTo>
                    <a:pt x="0" y="0"/>
                  </a:moveTo>
                  <a:lnTo>
                    <a:pt x="0" y="451"/>
                  </a:lnTo>
                  <a:lnTo>
                    <a:pt x="7228" y="451"/>
                  </a:lnTo>
                  <a:lnTo>
                    <a:pt x="7228" y="0"/>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5;p47">
              <a:extLst>
                <a:ext uri="{FF2B5EF4-FFF2-40B4-BE49-F238E27FC236}">
                  <a16:creationId xmlns:a16="http://schemas.microsoft.com/office/drawing/2014/main" id="{D78FADFD-CC1E-AC43-81C6-D290A8B6D120}"/>
                </a:ext>
              </a:extLst>
            </p:cNvPr>
            <p:cNvSpPr/>
            <p:nvPr/>
          </p:nvSpPr>
          <p:spPr>
            <a:xfrm>
              <a:off x="4068925" y="3472325"/>
              <a:ext cx="6775" cy="126675"/>
            </a:xfrm>
            <a:custGeom>
              <a:avLst/>
              <a:gdLst/>
              <a:ahLst/>
              <a:cxnLst/>
              <a:rect l="l" t="t" r="r" b="b"/>
              <a:pathLst>
                <a:path w="271" h="5067" extrusionOk="0">
                  <a:moveTo>
                    <a:pt x="0" y="1"/>
                  </a:moveTo>
                  <a:lnTo>
                    <a:pt x="0" y="5067"/>
                  </a:lnTo>
                  <a:lnTo>
                    <a:pt x="270" y="5067"/>
                  </a:lnTo>
                  <a:lnTo>
                    <a:pt x="270" y="1"/>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6;p47">
              <a:extLst>
                <a:ext uri="{FF2B5EF4-FFF2-40B4-BE49-F238E27FC236}">
                  <a16:creationId xmlns:a16="http://schemas.microsoft.com/office/drawing/2014/main" id="{5ACAF68B-3A95-F24C-912E-8B45C45883F2}"/>
                </a:ext>
              </a:extLst>
            </p:cNvPr>
            <p:cNvSpPr/>
            <p:nvPr/>
          </p:nvSpPr>
          <p:spPr>
            <a:xfrm>
              <a:off x="4498975" y="3355250"/>
              <a:ext cx="14950" cy="243750"/>
            </a:xfrm>
            <a:custGeom>
              <a:avLst/>
              <a:gdLst/>
              <a:ahLst/>
              <a:cxnLst/>
              <a:rect l="l" t="t" r="r" b="b"/>
              <a:pathLst>
                <a:path w="598" h="9750" extrusionOk="0">
                  <a:moveTo>
                    <a:pt x="1" y="0"/>
                  </a:moveTo>
                  <a:lnTo>
                    <a:pt x="1" y="9750"/>
                  </a:lnTo>
                  <a:lnTo>
                    <a:pt x="597" y="9750"/>
                  </a:lnTo>
                  <a:lnTo>
                    <a:pt x="597" y="0"/>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7;p47">
              <a:extLst>
                <a:ext uri="{FF2B5EF4-FFF2-40B4-BE49-F238E27FC236}">
                  <a16:creationId xmlns:a16="http://schemas.microsoft.com/office/drawing/2014/main" id="{444B605F-7CB6-894C-961C-75C20B58250F}"/>
                </a:ext>
              </a:extLst>
            </p:cNvPr>
            <p:cNvSpPr/>
            <p:nvPr/>
          </p:nvSpPr>
          <p:spPr>
            <a:xfrm>
              <a:off x="4240875" y="3355250"/>
              <a:ext cx="14950" cy="243750"/>
            </a:xfrm>
            <a:custGeom>
              <a:avLst/>
              <a:gdLst/>
              <a:ahLst/>
              <a:cxnLst/>
              <a:rect l="l" t="t" r="r" b="b"/>
              <a:pathLst>
                <a:path w="598" h="9750" extrusionOk="0">
                  <a:moveTo>
                    <a:pt x="1" y="0"/>
                  </a:moveTo>
                  <a:lnTo>
                    <a:pt x="1" y="9750"/>
                  </a:lnTo>
                  <a:lnTo>
                    <a:pt x="597" y="9750"/>
                  </a:lnTo>
                  <a:lnTo>
                    <a:pt x="597" y="0"/>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8;p47">
              <a:extLst>
                <a:ext uri="{FF2B5EF4-FFF2-40B4-BE49-F238E27FC236}">
                  <a16:creationId xmlns:a16="http://schemas.microsoft.com/office/drawing/2014/main" id="{ABDCB7E8-66BA-9748-B743-C6132E0C5F7A}"/>
                </a:ext>
              </a:extLst>
            </p:cNvPr>
            <p:cNvSpPr/>
            <p:nvPr/>
          </p:nvSpPr>
          <p:spPr>
            <a:xfrm>
              <a:off x="4025300" y="3568600"/>
              <a:ext cx="268250" cy="30400"/>
            </a:xfrm>
            <a:custGeom>
              <a:avLst/>
              <a:gdLst/>
              <a:ahLst/>
              <a:cxnLst/>
              <a:rect l="l" t="t" r="r" b="b"/>
              <a:pathLst>
                <a:path w="10730" h="1216" extrusionOk="0">
                  <a:moveTo>
                    <a:pt x="608" y="0"/>
                  </a:moveTo>
                  <a:cubicBezTo>
                    <a:pt x="270" y="0"/>
                    <a:pt x="0" y="270"/>
                    <a:pt x="0" y="608"/>
                  </a:cubicBezTo>
                  <a:cubicBezTo>
                    <a:pt x="0" y="946"/>
                    <a:pt x="270" y="1216"/>
                    <a:pt x="608" y="1216"/>
                  </a:cubicBezTo>
                  <a:lnTo>
                    <a:pt x="10729" y="1216"/>
                  </a:lnTo>
                  <a:lnTo>
                    <a:pt x="10729" y="0"/>
                  </a:lnTo>
                  <a:close/>
                </a:path>
              </a:pathLst>
            </a:custGeom>
            <a:solidFill>
              <a:schemeClr val="accen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9;p47">
              <a:extLst>
                <a:ext uri="{FF2B5EF4-FFF2-40B4-BE49-F238E27FC236}">
                  <a16:creationId xmlns:a16="http://schemas.microsoft.com/office/drawing/2014/main" id="{49341656-06F2-DD4B-B83D-465F56875CA4}"/>
                </a:ext>
              </a:extLst>
            </p:cNvPr>
            <p:cNvSpPr/>
            <p:nvPr/>
          </p:nvSpPr>
          <p:spPr>
            <a:xfrm>
              <a:off x="4245675" y="3568600"/>
              <a:ext cx="268250" cy="30400"/>
            </a:xfrm>
            <a:custGeom>
              <a:avLst/>
              <a:gdLst/>
              <a:ahLst/>
              <a:cxnLst/>
              <a:rect l="l" t="t" r="r" b="b"/>
              <a:pathLst>
                <a:path w="10730" h="1216" extrusionOk="0">
                  <a:moveTo>
                    <a:pt x="608" y="0"/>
                  </a:moveTo>
                  <a:cubicBezTo>
                    <a:pt x="270" y="0"/>
                    <a:pt x="0" y="270"/>
                    <a:pt x="0" y="608"/>
                  </a:cubicBezTo>
                  <a:cubicBezTo>
                    <a:pt x="0" y="946"/>
                    <a:pt x="270" y="1216"/>
                    <a:pt x="608" y="1216"/>
                  </a:cubicBezTo>
                  <a:lnTo>
                    <a:pt x="10729" y="1216"/>
                  </a:lnTo>
                  <a:lnTo>
                    <a:pt x="10729" y="0"/>
                  </a:ln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0;p47">
              <a:extLst>
                <a:ext uri="{FF2B5EF4-FFF2-40B4-BE49-F238E27FC236}">
                  <a16:creationId xmlns:a16="http://schemas.microsoft.com/office/drawing/2014/main" id="{3EC89348-A160-A140-A431-0752695D696E}"/>
                </a:ext>
              </a:extLst>
            </p:cNvPr>
            <p:cNvSpPr/>
            <p:nvPr/>
          </p:nvSpPr>
          <p:spPr>
            <a:xfrm>
              <a:off x="4240875" y="3337500"/>
              <a:ext cx="273050" cy="157650"/>
            </a:xfrm>
            <a:custGeom>
              <a:avLst/>
              <a:gdLst/>
              <a:ahLst/>
              <a:cxnLst/>
              <a:rect l="l" t="t" r="r" b="b"/>
              <a:pathLst>
                <a:path w="10922" h="6306" extrusionOk="0">
                  <a:moveTo>
                    <a:pt x="5461" y="1"/>
                  </a:moveTo>
                  <a:cubicBezTo>
                    <a:pt x="3640" y="1"/>
                    <a:pt x="1819" y="372"/>
                    <a:pt x="1" y="1116"/>
                  </a:cubicBezTo>
                  <a:lnTo>
                    <a:pt x="1" y="6306"/>
                  </a:lnTo>
                  <a:lnTo>
                    <a:pt x="10921" y="6306"/>
                  </a:lnTo>
                  <a:lnTo>
                    <a:pt x="10921" y="1116"/>
                  </a:lnTo>
                  <a:cubicBezTo>
                    <a:pt x="9103" y="372"/>
                    <a:pt x="7282" y="1"/>
                    <a:pt x="5461" y="1"/>
                  </a:cubicBez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1;p47">
              <a:extLst>
                <a:ext uri="{FF2B5EF4-FFF2-40B4-BE49-F238E27FC236}">
                  <a16:creationId xmlns:a16="http://schemas.microsoft.com/office/drawing/2014/main" id="{48B38717-1743-7847-8BA1-7D8CDD36DB00}"/>
                </a:ext>
              </a:extLst>
            </p:cNvPr>
            <p:cNvSpPr/>
            <p:nvPr/>
          </p:nvSpPr>
          <p:spPr>
            <a:xfrm>
              <a:off x="4333200" y="3461075"/>
              <a:ext cx="180725" cy="11275"/>
            </a:xfrm>
            <a:custGeom>
              <a:avLst/>
              <a:gdLst/>
              <a:ahLst/>
              <a:cxnLst/>
              <a:rect l="l" t="t" r="r" b="b"/>
              <a:pathLst>
                <a:path w="7229" h="451" extrusionOk="0">
                  <a:moveTo>
                    <a:pt x="0" y="0"/>
                  </a:moveTo>
                  <a:lnTo>
                    <a:pt x="0" y="451"/>
                  </a:lnTo>
                  <a:lnTo>
                    <a:pt x="7228" y="451"/>
                  </a:lnTo>
                  <a:lnTo>
                    <a:pt x="7228" y="0"/>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2;p47">
              <a:extLst>
                <a:ext uri="{FF2B5EF4-FFF2-40B4-BE49-F238E27FC236}">
                  <a16:creationId xmlns:a16="http://schemas.microsoft.com/office/drawing/2014/main" id="{D1FB16E4-609A-1E40-8C1D-D5613911B47B}"/>
                </a:ext>
              </a:extLst>
            </p:cNvPr>
            <p:cNvSpPr/>
            <p:nvPr/>
          </p:nvSpPr>
          <p:spPr>
            <a:xfrm>
              <a:off x="4341925" y="3472325"/>
              <a:ext cx="6775" cy="126675"/>
            </a:xfrm>
            <a:custGeom>
              <a:avLst/>
              <a:gdLst/>
              <a:ahLst/>
              <a:cxnLst/>
              <a:rect l="l" t="t" r="r" b="b"/>
              <a:pathLst>
                <a:path w="271" h="5067" extrusionOk="0">
                  <a:moveTo>
                    <a:pt x="0" y="1"/>
                  </a:moveTo>
                  <a:lnTo>
                    <a:pt x="0" y="5067"/>
                  </a:lnTo>
                  <a:lnTo>
                    <a:pt x="271" y="5067"/>
                  </a:lnTo>
                  <a:lnTo>
                    <a:pt x="271" y="1"/>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3;p47">
              <a:extLst>
                <a:ext uri="{FF2B5EF4-FFF2-40B4-BE49-F238E27FC236}">
                  <a16:creationId xmlns:a16="http://schemas.microsoft.com/office/drawing/2014/main" id="{939E3561-D959-5B48-92B0-BBB248478988}"/>
                </a:ext>
              </a:extLst>
            </p:cNvPr>
            <p:cNvSpPr/>
            <p:nvPr/>
          </p:nvSpPr>
          <p:spPr>
            <a:xfrm>
              <a:off x="4262000" y="3576150"/>
              <a:ext cx="237850" cy="232550"/>
            </a:xfrm>
            <a:custGeom>
              <a:avLst/>
              <a:gdLst/>
              <a:ahLst/>
              <a:cxnLst/>
              <a:rect l="l" t="t" r="r" b="b"/>
              <a:pathLst>
                <a:path w="9514" h="9302" extrusionOk="0">
                  <a:moveTo>
                    <a:pt x="9264" y="0"/>
                  </a:moveTo>
                  <a:cubicBezTo>
                    <a:pt x="9208" y="0"/>
                    <a:pt x="9152" y="20"/>
                    <a:pt x="9108" y="58"/>
                  </a:cubicBezTo>
                  <a:lnTo>
                    <a:pt x="90" y="8919"/>
                  </a:lnTo>
                  <a:cubicBezTo>
                    <a:pt x="0" y="8997"/>
                    <a:pt x="0" y="9144"/>
                    <a:pt x="90" y="9234"/>
                  </a:cubicBezTo>
                  <a:cubicBezTo>
                    <a:pt x="135" y="9279"/>
                    <a:pt x="192" y="9301"/>
                    <a:pt x="248" y="9301"/>
                  </a:cubicBezTo>
                  <a:cubicBezTo>
                    <a:pt x="304" y="9301"/>
                    <a:pt x="360" y="9279"/>
                    <a:pt x="405" y="9234"/>
                  </a:cubicBezTo>
                  <a:lnTo>
                    <a:pt x="9423" y="385"/>
                  </a:lnTo>
                  <a:cubicBezTo>
                    <a:pt x="9513" y="295"/>
                    <a:pt x="9513" y="160"/>
                    <a:pt x="9423" y="70"/>
                  </a:cubicBezTo>
                  <a:cubicBezTo>
                    <a:pt x="9383" y="23"/>
                    <a:pt x="9324" y="0"/>
                    <a:pt x="9264"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4;p47">
              <a:extLst>
                <a:ext uri="{FF2B5EF4-FFF2-40B4-BE49-F238E27FC236}">
                  <a16:creationId xmlns:a16="http://schemas.microsoft.com/office/drawing/2014/main" id="{3D6B5385-091E-A141-ACD5-F4CC4D3A2CF3}"/>
                </a:ext>
              </a:extLst>
            </p:cNvPr>
            <p:cNvSpPr/>
            <p:nvPr/>
          </p:nvSpPr>
          <p:spPr>
            <a:xfrm>
              <a:off x="4274375" y="3576150"/>
              <a:ext cx="237850" cy="232550"/>
            </a:xfrm>
            <a:custGeom>
              <a:avLst/>
              <a:gdLst/>
              <a:ahLst/>
              <a:cxnLst/>
              <a:rect l="l" t="t" r="r" b="b"/>
              <a:pathLst>
                <a:path w="9514" h="9302" extrusionOk="0">
                  <a:moveTo>
                    <a:pt x="250" y="0"/>
                  </a:moveTo>
                  <a:cubicBezTo>
                    <a:pt x="190" y="0"/>
                    <a:pt x="131" y="23"/>
                    <a:pt x="91" y="70"/>
                  </a:cubicBezTo>
                  <a:cubicBezTo>
                    <a:pt x="0" y="160"/>
                    <a:pt x="0" y="295"/>
                    <a:pt x="91" y="385"/>
                  </a:cubicBezTo>
                  <a:lnTo>
                    <a:pt x="9108" y="9234"/>
                  </a:lnTo>
                  <a:cubicBezTo>
                    <a:pt x="9153" y="9279"/>
                    <a:pt x="9210" y="9301"/>
                    <a:pt x="9266" y="9301"/>
                  </a:cubicBezTo>
                  <a:cubicBezTo>
                    <a:pt x="9322" y="9301"/>
                    <a:pt x="9379" y="9279"/>
                    <a:pt x="9424" y="9234"/>
                  </a:cubicBezTo>
                  <a:cubicBezTo>
                    <a:pt x="9514" y="9144"/>
                    <a:pt x="9514" y="8997"/>
                    <a:pt x="9424" y="8919"/>
                  </a:cubicBezTo>
                  <a:lnTo>
                    <a:pt x="406" y="58"/>
                  </a:lnTo>
                  <a:cubicBezTo>
                    <a:pt x="362" y="20"/>
                    <a:pt x="306" y="0"/>
                    <a:pt x="250"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5;p47">
              <a:extLst>
                <a:ext uri="{FF2B5EF4-FFF2-40B4-BE49-F238E27FC236}">
                  <a16:creationId xmlns:a16="http://schemas.microsoft.com/office/drawing/2014/main" id="{293A2D44-00BC-A844-AA6C-26B942309778}"/>
                </a:ext>
              </a:extLst>
            </p:cNvPr>
            <p:cNvSpPr/>
            <p:nvPr/>
          </p:nvSpPr>
          <p:spPr>
            <a:xfrm>
              <a:off x="4252425" y="3793750"/>
              <a:ext cx="271625" cy="17200"/>
            </a:xfrm>
            <a:custGeom>
              <a:avLst/>
              <a:gdLst/>
              <a:ahLst/>
              <a:cxnLst/>
              <a:rect l="l" t="t" r="r" b="b"/>
              <a:pathLst>
                <a:path w="10865" h="688" extrusionOk="0">
                  <a:moveTo>
                    <a:pt x="338" y="1"/>
                  </a:moveTo>
                  <a:cubicBezTo>
                    <a:pt x="147" y="1"/>
                    <a:pt x="0" y="158"/>
                    <a:pt x="0" y="350"/>
                  </a:cubicBezTo>
                  <a:cubicBezTo>
                    <a:pt x="0" y="530"/>
                    <a:pt x="147" y="687"/>
                    <a:pt x="338" y="687"/>
                  </a:cubicBezTo>
                  <a:lnTo>
                    <a:pt x="10527" y="687"/>
                  </a:lnTo>
                  <a:cubicBezTo>
                    <a:pt x="10718" y="687"/>
                    <a:pt x="10864" y="530"/>
                    <a:pt x="10864" y="350"/>
                  </a:cubicBezTo>
                  <a:cubicBezTo>
                    <a:pt x="10864" y="158"/>
                    <a:pt x="10718" y="1"/>
                    <a:pt x="10527" y="1"/>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6;p47">
              <a:extLst>
                <a:ext uri="{FF2B5EF4-FFF2-40B4-BE49-F238E27FC236}">
                  <a16:creationId xmlns:a16="http://schemas.microsoft.com/office/drawing/2014/main" id="{0B70F618-4554-EE4C-AD2D-510A4CA4E0CB}"/>
                </a:ext>
              </a:extLst>
            </p:cNvPr>
            <p:cNvSpPr/>
            <p:nvPr/>
          </p:nvSpPr>
          <p:spPr>
            <a:xfrm>
              <a:off x="4339100" y="3464725"/>
              <a:ext cx="65325" cy="59600"/>
            </a:xfrm>
            <a:custGeom>
              <a:avLst/>
              <a:gdLst/>
              <a:ahLst/>
              <a:cxnLst/>
              <a:rect l="l" t="t" r="r" b="b"/>
              <a:pathLst>
                <a:path w="2613" h="2384" extrusionOk="0">
                  <a:moveTo>
                    <a:pt x="1287" y="0"/>
                  </a:moveTo>
                  <a:cubicBezTo>
                    <a:pt x="750" y="0"/>
                    <a:pt x="272" y="376"/>
                    <a:pt x="147" y="924"/>
                  </a:cubicBezTo>
                  <a:cubicBezTo>
                    <a:pt x="1" y="1566"/>
                    <a:pt x="395" y="2207"/>
                    <a:pt x="1037" y="2354"/>
                  </a:cubicBezTo>
                  <a:cubicBezTo>
                    <a:pt x="1125" y="2374"/>
                    <a:pt x="1214" y="2384"/>
                    <a:pt x="1301" y="2384"/>
                  </a:cubicBezTo>
                  <a:cubicBezTo>
                    <a:pt x="1846" y="2384"/>
                    <a:pt x="2340" y="2006"/>
                    <a:pt x="2466" y="1453"/>
                  </a:cubicBezTo>
                  <a:cubicBezTo>
                    <a:pt x="2613" y="811"/>
                    <a:pt x="2207" y="181"/>
                    <a:pt x="1566" y="34"/>
                  </a:cubicBezTo>
                  <a:cubicBezTo>
                    <a:pt x="1472" y="11"/>
                    <a:pt x="1378" y="0"/>
                    <a:pt x="1287" y="0"/>
                  </a:cubicBezTo>
                  <a:close/>
                </a:path>
              </a:pathLst>
            </a:custGeom>
            <a:solidFill>
              <a:schemeClr val="accen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37;p47">
              <a:extLst>
                <a:ext uri="{FF2B5EF4-FFF2-40B4-BE49-F238E27FC236}">
                  <a16:creationId xmlns:a16="http://schemas.microsoft.com/office/drawing/2014/main" id="{3BB206B5-4199-4D45-B242-E26434F4EFC6}"/>
                </a:ext>
              </a:extLst>
            </p:cNvPr>
            <p:cNvSpPr/>
            <p:nvPr/>
          </p:nvSpPr>
          <p:spPr>
            <a:xfrm>
              <a:off x="4349250" y="3507225"/>
              <a:ext cx="48150" cy="307650"/>
            </a:xfrm>
            <a:custGeom>
              <a:avLst/>
              <a:gdLst/>
              <a:ahLst/>
              <a:cxnLst/>
              <a:rect l="l" t="t" r="r" b="b"/>
              <a:pathLst>
                <a:path w="1926" h="12306" extrusionOk="0">
                  <a:moveTo>
                    <a:pt x="0" y="1"/>
                  </a:moveTo>
                  <a:lnTo>
                    <a:pt x="0" y="12306"/>
                  </a:lnTo>
                  <a:lnTo>
                    <a:pt x="1925" y="12306"/>
                  </a:lnTo>
                  <a:lnTo>
                    <a:pt x="1925" y="1"/>
                  </a:lnTo>
                  <a:close/>
                </a:path>
              </a:pathLst>
            </a:custGeom>
            <a:solidFill>
              <a:schemeClr val="l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38;p47">
              <a:extLst>
                <a:ext uri="{FF2B5EF4-FFF2-40B4-BE49-F238E27FC236}">
                  <a16:creationId xmlns:a16="http://schemas.microsoft.com/office/drawing/2014/main" id="{D846DD7F-D514-EF42-9414-43BDDD69A1D1}"/>
                </a:ext>
              </a:extLst>
            </p:cNvPr>
            <p:cNvSpPr/>
            <p:nvPr/>
          </p:nvSpPr>
          <p:spPr>
            <a:xfrm>
              <a:off x="4329550" y="3790100"/>
              <a:ext cx="87825" cy="24775"/>
            </a:xfrm>
            <a:custGeom>
              <a:avLst/>
              <a:gdLst/>
              <a:ahLst/>
              <a:cxnLst/>
              <a:rect l="l" t="t" r="r" b="b"/>
              <a:pathLst>
                <a:path w="3513" h="991" extrusionOk="0">
                  <a:moveTo>
                    <a:pt x="462" y="0"/>
                  </a:moveTo>
                  <a:cubicBezTo>
                    <a:pt x="203" y="0"/>
                    <a:pt x="0" y="203"/>
                    <a:pt x="0" y="462"/>
                  </a:cubicBezTo>
                  <a:lnTo>
                    <a:pt x="0" y="991"/>
                  </a:lnTo>
                  <a:lnTo>
                    <a:pt x="3513" y="991"/>
                  </a:lnTo>
                  <a:lnTo>
                    <a:pt x="3513" y="462"/>
                  </a:lnTo>
                  <a:cubicBezTo>
                    <a:pt x="3513" y="203"/>
                    <a:pt x="3310" y="0"/>
                    <a:pt x="3051" y="0"/>
                  </a:cubicBezTo>
                  <a:close/>
                </a:path>
              </a:pathLst>
            </a:custGeom>
            <a:solidFill>
              <a:schemeClr val="accen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9;p47">
              <a:extLst>
                <a:ext uri="{FF2B5EF4-FFF2-40B4-BE49-F238E27FC236}">
                  <a16:creationId xmlns:a16="http://schemas.microsoft.com/office/drawing/2014/main" id="{EBBC330C-15A0-3E4E-90E9-3987FE06BD0E}"/>
                </a:ext>
              </a:extLst>
            </p:cNvPr>
            <p:cNvSpPr/>
            <p:nvPr/>
          </p:nvSpPr>
          <p:spPr>
            <a:xfrm>
              <a:off x="4345575" y="3776300"/>
              <a:ext cx="55475" cy="13825"/>
            </a:xfrm>
            <a:custGeom>
              <a:avLst/>
              <a:gdLst/>
              <a:ahLst/>
              <a:cxnLst/>
              <a:rect l="l" t="t" r="r" b="b"/>
              <a:pathLst>
                <a:path w="2219" h="553" extrusionOk="0">
                  <a:moveTo>
                    <a:pt x="1" y="1"/>
                  </a:moveTo>
                  <a:lnTo>
                    <a:pt x="1" y="552"/>
                  </a:lnTo>
                  <a:lnTo>
                    <a:pt x="2219" y="552"/>
                  </a:lnTo>
                  <a:lnTo>
                    <a:pt x="2219" y="1"/>
                  </a:ln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40;p47">
              <a:extLst>
                <a:ext uri="{FF2B5EF4-FFF2-40B4-BE49-F238E27FC236}">
                  <a16:creationId xmlns:a16="http://schemas.microsoft.com/office/drawing/2014/main" id="{E2638DDE-31A6-6A46-9F7A-AF06D4076B26}"/>
                </a:ext>
              </a:extLst>
            </p:cNvPr>
            <p:cNvSpPr/>
            <p:nvPr/>
          </p:nvSpPr>
          <p:spPr>
            <a:xfrm>
              <a:off x="4336300" y="3502450"/>
              <a:ext cx="70950" cy="16350"/>
            </a:xfrm>
            <a:custGeom>
              <a:avLst/>
              <a:gdLst/>
              <a:ahLst/>
              <a:cxnLst/>
              <a:rect l="l" t="t" r="r" b="b"/>
              <a:pathLst>
                <a:path w="2838" h="654" extrusionOk="0">
                  <a:moveTo>
                    <a:pt x="327" y="0"/>
                  </a:moveTo>
                  <a:cubicBezTo>
                    <a:pt x="147" y="0"/>
                    <a:pt x="0" y="147"/>
                    <a:pt x="0" y="327"/>
                  </a:cubicBezTo>
                  <a:cubicBezTo>
                    <a:pt x="0" y="507"/>
                    <a:pt x="147" y="653"/>
                    <a:pt x="327" y="653"/>
                  </a:cubicBezTo>
                  <a:lnTo>
                    <a:pt x="2511" y="653"/>
                  </a:lnTo>
                  <a:cubicBezTo>
                    <a:pt x="2691" y="653"/>
                    <a:pt x="2837" y="507"/>
                    <a:pt x="2837" y="327"/>
                  </a:cubicBezTo>
                  <a:cubicBezTo>
                    <a:pt x="2837" y="147"/>
                    <a:pt x="2691" y="0"/>
                    <a:pt x="2511" y="0"/>
                  </a:cubicBez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41;p47">
              <a:extLst>
                <a:ext uri="{FF2B5EF4-FFF2-40B4-BE49-F238E27FC236}">
                  <a16:creationId xmlns:a16="http://schemas.microsoft.com/office/drawing/2014/main" id="{2E264CDF-441B-6C40-A337-9F530D5B4900}"/>
                </a:ext>
              </a:extLst>
            </p:cNvPr>
            <p:cNvSpPr/>
            <p:nvPr/>
          </p:nvSpPr>
          <p:spPr>
            <a:xfrm>
              <a:off x="4585100" y="3464800"/>
              <a:ext cx="65600" cy="59625"/>
            </a:xfrm>
            <a:custGeom>
              <a:avLst/>
              <a:gdLst/>
              <a:ahLst/>
              <a:cxnLst/>
              <a:rect l="l" t="t" r="r" b="b"/>
              <a:pathLst>
                <a:path w="2624" h="2385" extrusionOk="0">
                  <a:moveTo>
                    <a:pt x="1306" y="1"/>
                  </a:moveTo>
                  <a:cubicBezTo>
                    <a:pt x="1217" y="1"/>
                    <a:pt x="1127" y="11"/>
                    <a:pt x="1036" y="31"/>
                  </a:cubicBezTo>
                  <a:cubicBezTo>
                    <a:pt x="395" y="189"/>
                    <a:pt x="1" y="831"/>
                    <a:pt x="158" y="1473"/>
                  </a:cubicBezTo>
                  <a:cubicBezTo>
                    <a:pt x="283" y="2011"/>
                    <a:pt x="769" y="2385"/>
                    <a:pt x="1308" y="2385"/>
                  </a:cubicBezTo>
                  <a:cubicBezTo>
                    <a:pt x="1400" y="2385"/>
                    <a:pt x="1494" y="2374"/>
                    <a:pt x="1588" y="2351"/>
                  </a:cubicBezTo>
                  <a:cubicBezTo>
                    <a:pt x="2230" y="2204"/>
                    <a:pt x="2624" y="1563"/>
                    <a:pt x="2477" y="921"/>
                  </a:cubicBezTo>
                  <a:cubicBezTo>
                    <a:pt x="2342" y="370"/>
                    <a:pt x="1849" y="1"/>
                    <a:pt x="1306" y="1"/>
                  </a:cubicBezTo>
                  <a:close/>
                </a:path>
              </a:pathLst>
            </a:custGeom>
            <a:solidFill>
              <a:schemeClr val="accen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42;p47">
              <a:extLst>
                <a:ext uri="{FF2B5EF4-FFF2-40B4-BE49-F238E27FC236}">
                  <a16:creationId xmlns:a16="http://schemas.microsoft.com/office/drawing/2014/main" id="{A1D53A6C-485F-8248-8957-6E895F84E356}"/>
                </a:ext>
              </a:extLst>
            </p:cNvPr>
            <p:cNvSpPr/>
            <p:nvPr/>
          </p:nvSpPr>
          <p:spPr>
            <a:xfrm>
              <a:off x="4592125" y="3507225"/>
              <a:ext cx="48175" cy="307650"/>
            </a:xfrm>
            <a:custGeom>
              <a:avLst/>
              <a:gdLst/>
              <a:ahLst/>
              <a:cxnLst/>
              <a:rect l="l" t="t" r="r" b="b"/>
              <a:pathLst>
                <a:path w="1927" h="12306" extrusionOk="0">
                  <a:moveTo>
                    <a:pt x="1" y="1"/>
                  </a:moveTo>
                  <a:lnTo>
                    <a:pt x="1" y="12306"/>
                  </a:lnTo>
                  <a:lnTo>
                    <a:pt x="1926" y="12306"/>
                  </a:lnTo>
                  <a:lnTo>
                    <a:pt x="1926" y="1"/>
                  </a:lnTo>
                  <a:close/>
                </a:path>
              </a:pathLst>
            </a:custGeom>
            <a:solidFill>
              <a:schemeClr val="l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43;p47">
              <a:extLst>
                <a:ext uri="{FF2B5EF4-FFF2-40B4-BE49-F238E27FC236}">
                  <a16:creationId xmlns:a16="http://schemas.microsoft.com/office/drawing/2014/main" id="{306D9F73-2F97-C34A-BD15-B163079EF32B}"/>
                </a:ext>
              </a:extLst>
            </p:cNvPr>
            <p:cNvSpPr/>
            <p:nvPr/>
          </p:nvSpPr>
          <p:spPr>
            <a:xfrm>
              <a:off x="4572425" y="3790100"/>
              <a:ext cx="87850" cy="24775"/>
            </a:xfrm>
            <a:custGeom>
              <a:avLst/>
              <a:gdLst/>
              <a:ahLst/>
              <a:cxnLst/>
              <a:rect l="l" t="t" r="r" b="b"/>
              <a:pathLst>
                <a:path w="3514" h="991" extrusionOk="0">
                  <a:moveTo>
                    <a:pt x="462" y="0"/>
                  </a:moveTo>
                  <a:cubicBezTo>
                    <a:pt x="204" y="0"/>
                    <a:pt x="1" y="203"/>
                    <a:pt x="1" y="462"/>
                  </a:cubicBezTo>
                  <a:lnTo>
                    <a:pt x="1" y="991"/>
                  </a:lnTo>
                  <a:lnTo>
                    <a:pt x="3513" y="991"/>
                  </a:lnTo>
                  <a:lnTo>
                    <a:pt x="3513" y="462"/>
                  </a:lnTo>
                  <a:cubicBezTo>
                    <a:pt x="3513" y="203"/>
                    <a:pt x="3311" y="0"/>
                    <a:pt x="3052" y="0"/>
                  </a:cubicBezTo>
                  <a:close/>
                </a:path>
              </a:pathLst>
            </a:custGeom>
            <a:solidFill>
              <a:schemeClr val="accen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44;p47">
              <a:extLst>
                <a:ext uri="{FF2B5EF4-FFF2-40B4-BE49-F238E27FC236}">
                  <a16:creationId xmlns:a16="http://schemas.microsoft.com/office/drawing/2014/main" id="{E1375045-0C1B-9F43-AA1B-2710AD78EB3C}"/>
                </a:ext>
              </a:extLst>
            </p:cNvPr>
            <p:cNvSpPr/>
            <p:nvPr/>
          </p:nvSpPr>
          <p:spPr>
            <a:xfrm>
              <a:off x="4588475" y="3776300"/>
              <a:ext cx="55475" cy="13825"/>
            </a:xfrm>
            <a:custGeom>
              <a:avLst/>
              <a:gdLst/>
              <a:ahLst/>
              <a:cxnLst/>
              <a:rect l="l" t="t" r="r" b="b"/>
              <a:pathLst>
                <a:path w="2219" h="553" extrusionOk="0">
                  <a:moveTo>
                    <a:pt x="1" y="1"/>
                  </a:moveTo>
                  <a:lnTo>
                    <a:pt x="1" y="552"/>
                  </a:lnTo>
                  <a:lnTo>
                    <a:pt x="2218" y="552"/>
                  </a:lnTo>
                  <a:lnTo>
                    <a:pt x="2218" y="1"/>
                  </a:ln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45;p47">
              <a:extLst>
                <a:ext uri="{FF2B5EF4-FFF2-40B4-BE49-F238E27FC236}">
                  <a16:creationId xmlns:a16="http://schemas.microsoft.com/office/drawing/2014/main" id="{644A9CB7-3F3E-7945-9757-68915BCBD2D2}"/>
                </a:ext>
              </a:extLst>
            </p:cNvPr>
            <p:cNvSpPr/>
            <p:nvPr/>
          </p:nvSpPr>
          <p:spPr>
            <a:xfrm>
              <a:off x="4582575" y="3502450"/>
              <a:ext cx="70950" cy="16350"/>
            </a:xfrm>
            <a:custGeom>
              <a:avLst/>
              <a:gdLst/>
              <a:ahLst/>
              <a:cxnLst/>
              <a:rect l="l" t="t" r="r" b="b"/>
              <a:pathLst>
                <a:path w="2838" h="654" extrusionOk="0">
                  <a:moveTo>
                    <a:pt x="327" y="0"/>
                  </a:moveTo>
                  <a:cubicBezTo>
                    <a:pt x="147" y="0"/>
                    <a:pt x="0" y="147"/>
                    <a:pt x="0" y="327"/>
                  </a:cubicBezTo>
                  <a:cubicBezTo>
                    <a:pt x="0" y="507"/>
                    <a:pt x="147" y="653"/>
                    <a:pt x="327" y="653"/>
                  </a:cubicBezTo>
                  <a:lnTo>
                    <a:pt x="2511" y="653"/>
                  </a:lnTo>
                  <a:cubicBezTo>
                    <a:pt x="2691" y="653"/>
                    <a:pt x="2837" y="507"/>
                    <a:pt x="2837" y="327"/>
                  </a:cubicBezTo>
                  <a:cubicBezTo>
                    <a:pt x="2837" y="147"/>
                    <a:pt x="2691" y="0"/>
                    <a:pt x="2511" y="0"/>
                  </a:cubicBez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46;p47">
              <a:extLst>
                <a:ext uri="{FF2B5EF4-FFF2-40B4-BE49-F238E27FC236}">
                  <a16:creationId xmlns:a16="http://schemas.microsoft.com/office/drawing/2014/main" id="{BCA576AE-9471-0548-B2CE-32AF942869E9}"/>
                </a:ext>
              </a:extLst>
            </p:cNvPr>
            <p:cNvSpPr/>
            <p:nvPr/>
          </p:nvSpPr>
          <p:spPr>
            <a:xfrm>
              <a:off x="4387525" y="3544675"/>
              <a:ext cx="37175" cy="5075"/>
            </a:xfrm>
            <a:custGeom>
              <a:avLst/>
              <a:gdLst/>
              <a:ahLst/>
              <a:cxnLst/>
              <a:rect l="l" t="t" r="r" b="b"/>
              <a:pathLst>
                <a:path w="1487" h="203" extrusionOk="0">
                  <a:moveTo>
                    <a:pt x="135" y="0"/>
                  </a:moveTo>
                  <a:cubicBezTo>
                    <a:pt x="0" y="0"/>
                    <a:pt x="0" y="203"/>
                    <a:pt x="135" y="203"/>
                  </a:cubicBezTo>
                  <a:lnTo>
                    <a:pt x="1363" y="203"/>
                  </a:lnTo>
                  <a:cubicBezTo>
                    <a:pt x="1486" y="203"/>
                    <a:pt x="1486" y="0"/>
                    <a:pt x="1363" y="0"/>
                  </a:cubicBezTo>
                  <a:close/>
                </a:path>
              </a:pathLst>
            </a:custGeom>
            <a:solidFill>
              <a:srgbClr val="1A1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47;p47">
              <a:extLst>
                <a:ext uri="{FF2B5EF4-FFF2-40B4-BE49-F238E27FC236}">
                  <a16:creationId xmlns:a16="http://schemas.microsoft.com/office/drawing/2014/main" id="{AF2A56A2-FAB7-4D47-9F9B-BE73F4EE1F50}"/>
                </a:ext>
              </a:extLst>
            </p:cNvPr>
            <p:cNvSpPr/>
            <p:nvPr/>
          </p:nvSpPr>
          <p:spPr>
            <a:xfrm>
              <a:off x="4564825" y="3544675"/>
              <a:ext cx="37175" cy="5075"/>
            </a:xfrm>
            <a:custGeom>
              <a:avLst/>
              <a:gdLst/>
              <a:ahLst/>
              <a:cxnLst/>
              <a:rect l="l" t="t" r="r" b="b"/>
              <a:pathLst>
                <a:path w="1487" h="203" extrusionOk="0">
                  <a:moveTo>
                    <a:pt x="136" y="0"/>
                  </a:moveTo>
                  <a:cubicBezTo>
                    <a:pt x="1" y="0"/>
                    <a:pt x="1" y="203"/>
                    <a:pt x="136" y="203"/>
                  </a:cubicBezTo>
                  <a:lnTo>
                    <a:pt x="1363" y="203"/>
                  </a:lnTo>
                  <a:cubicBezTo>
                    <a:pt x="1487" y="203"/>
                    <a:pt x="1487" y="0"/>
                    <a:pt x="1363" y="0"/>
                  </a:cubicBezTo>
                  <a:close/>
                </a:path>
              </a:pathLst>
            </a:custGeom>
            <a:solidFill>
              <a:srgbClr val="1A1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48;p47">
              <a:extLst>
                <a:ext uri="{FF2B5EF4-FFF2-40B4-BE49-F238E27FC236}">
                  <a16:creationId xmlns:a16="http://schemas.microsoft.com/office/drawing/2014/main" id="{BBCA291F-5E34-C442-94EA-AF54449F118F}"/>
                </a:ext>
              </a:extLst>
            </p:cNvPr>
            <p:cNvSpPr/>
            <p:nvPr/>
          </p:nvSpPr>
          <p:spPr>
            <a:xfrm>
              <a:off x="4402425" y="3536225"/>
              <a:ext cx="184950" cy="99925"/>
            </a:xfrm>
            <a:custGeom>
              <a:avLst/>
              <a:gdLst/>
              <a:ahLst/>
              <a:cxnLst/>
              <a:rect l="l" t="t" r="r" b="b"/>
              <a:pathLst>
                <a:path w="7398" h="3997" extrusionOk="0">
                  <a:moveTo>
                    <a:pt x="305" y="0"/>
                  </a:moveTo>
                  <a:cubicBezTo>
                    <a:pt x="136" y="0"/>
                    <a:pt x="1" y="135"/>
                    <a:pt x="1" y="304"/>
                  </a:cubicBezTo>
                  <a:cubicBezTo>
                    <a:pt x="1" y="2342"/>
                    <a:pt x="1656" y="3997"/>
                    <a:pt x="3694" y="3997"/>
                  </a:cubicBezTo>
                  <a:lnTo>
                    <a:pt x="3705" y="3997"/>
                  </a:lnTo>
                  <a:cubicBezTo>
                    <a:pt x="5743" y="3997"/>
                    <a:pt x="7398" y="2342"/>
                    <a:pt x="7398" y="304"/>
                  </a:cubicBezTo>
                  <a:cubicBezTo>
                    <a:pt x="7398" y="135"/>
                    <a:pt x="7262" y="0"/>
                    <a:pt x="7094" y="0"/>
                  </a:cubicBezTo>
                  <a:cubicBezTo>
                    <a:pt x="6936" y="0"/>
                    <a:pt x="6801" y="135"/>
                    <a:pt x="6801" y="304"/>
                  </a:cubicBezTo>
                  <a:cubicBezTo>
                    <a:pt x="6801" y="2004"/>
                    <a:pt x="5405" y="3400"/>
                    <a:pt x="3705" y="3400"/>
                  </a:cubicBezTo>
                  <a:cubicBezTo>
                    <a:pt x="1994" y="3400"/>
                    <a:pt x="598" y="2004"/>
                    <a:pt x="598" y="304"/>
                  </a:cubicBezTo>
                  <a:cubicBezTo>
                    <a:pt x="598" y="135"/>
                    <a:pt x="463" y="0"/>
                    <a:pt x="305" y="0"/>
                  </a:cubicBezTo>
                  <a:close/>
                </a:path>
              </a:pathLst>
            </a:custGeom>
            <a:solidFill>
              <a:schemeClr val="l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675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Google Shape;519;p30"/>
          <p:cNvSpPr txBox="1">
            <a:spLocks noGrp="1"/>
          </p:cNvSpPr>
          <p:nvPr>
            <p:ph type="title"/>
          </p:nvPr>
        </p:nvSpPr>
        <p:spPr>
          <a:xfrm>
            <a:off x="722375" y="539500"/>
            <a:ext cx="571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21" name="Google Shape;521;p30"/>
          <p:cNvSpPr txBox="1">
            <a:spLocks noGrp="1"/>
          </p:cNvSpPr>
          <p:nvPr>
            <p:ph type="title" idx="2"/>
          </p:nvPr>
        </p:nvSpPr>
        <p:spPr>
          <a:xfrm>
            <a:off x="806858" y="1336607"/>
            <a:ext cx="8856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23" name="Google Shape;523;p30"/>
          <p:cNvSpPr txBox="1">
            <a:spLocks noGrp="1"/>
          </p:cNvSpPr>
          <p:nvPr>
            <p:ph type="title" idx="4"/>
          </p:nvPr>
        </p:nvSpPr>
        <p:spPr>
          <a:xfrm>
            <a:off x="899524" y="2412526"/>
            <a:ext cx="8856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25" name="Google Shape;525;p30"/>
          <p:cNvSpPr txBox="1">
            <a:spLocks noGrp="1"/>
          </p:cNvSpPr>
          <p:nvPr>
            <p:ph type="title" idx="6"/>
          </p:nvPr>
        </p:nvSpPr>
        <p:spPr>
          <a:xfrm>
            <a:off x="899524" y="3428905"/>
            <a:ext cx="8856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27" name="Google Shape;527;p30"/>
          <p:cNvSpPr txBox="1">
            <a:spLocks noGrp="1"/>
          </p:cNvSpPr>
          <p:nvPr>
            <p:ph type="title" idx="8"/>
          </p:nvPr>
        </p:nvSpPr>
        <p:spPr>
          <a:xfrm>
            <a:off x="3565635" y="1337456"/>
            <a:ext cx="8856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28" name="Google Shape;528;p30"/>
          <p:cNvSpPr txBox="1">
            <a:spLocks noGrp="1"/>
          </p:cNvSpPr>
          <p:nvPr>
            <p:ph type="subTitle" idx="9"/>
          </p:nvPr>
        </p:nvSpPr>
        <p:spPr>
          <a:xfrm>
            <a:off x="806828" y="1740471"/>
            <a:ext cx="25368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Statement</a:t>
            </a:r>
            <a:endParaRPr sz="1600" dirty="0"/>
          </a:p>
        </p:txBody>
      </p:sp>
      <p:sp>
        <p:nvSpPr>
          <p:cNvPr id="529" name="Google Shape;529;p30"/>
          <p:cNvSpPr txBox="1">
            <a:spLocks noGrp="1"/>
          </p:cNvSpPr>
          <p:nvPr>
            <p:ph type="subTitle" idx="13"/>
          </p:nvPr>
        </p:nvSpPr>
        <p:spPr>
          <a:xfrm>
            <a:off x="899507" y="2921794"/>
            <a:ext cx="25368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Assumptions</a:t>
            </a:r>
          </a:p>
          <a:p>
            <a:pPr marL="0" lvl="0" indent="0" algn="l" rtl="0">
              <a:spcBef>
                <a:spcPts val="0"/>
              </a:spcBef>
              <a:spcAft>
                <a:spcPts val="0"/>
              </a:spcAft>
              <a:buNone/>
            </a:pPr>
            <a:r>
              <a:rPr lang="en-US" sz="1600" dirty="0"/>
              <a:t>/Hypotheses </a:t>
            </a:r>
          </a:p>
        </p:txBody>
      </p:sp>
      <p:sp>
        <p:nvSpPr>
          <p:cNvPr id="530" name="Google Shape;530;p30"/>
          <p:cNvSpPr txBox="1">
            <a:spLocks noGrp="1"/>
          </p:cNvSpPr>
          <p:nvPr>
            <p:ph type="subTitle" idx="14"/>
          </p:nvPr>
        </p:nvSpPr>
        <p:spPr>
          <a:xfrm>
            <a:off x="899507" y="3832720"/>
            <a:ext cx="25368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EDA</a:t>
            </a:r>
            <a:endParaRPr sz="1600" dirty="0"/>
          </a:p>
        </p:txBody>
      </p:sp>
      <p:sp>
        <p:nvSpPr>
          <p:cNvPr id="531" name="Google Shape;531;p30"/>
          <p:cNvSpPr txBox="1">
            <a:spLocks noGrp="1"/>
          </p:cNvSpPr>
          <p:nvPr>
            <p:ph type="subTitle" idx="15"/>
          </p:nvPr>
        </p:nvSpPr>
        <p:spPr>
          <a:xfrm>
            <a:off x="3565589" y="1876441"/>
            <a:ext cx="25368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Feature Engineering &amp; Transformations</a:t>
            </a:r>
            <a:endParaRPr sz="1600" dirty="0"/>
          </a:p>
        </p:txBody>
      </p:sp>
      <p:grpSp>
        <p:nvGrpSpPr>
          <p:cNvPr id="535" name="Google Shape;535;p30"/>
          <p:cNvGrpSpPr/>
          <p:nvPr/>
        </p:nvGrpSpPr>
        <p:grpSpPr>
          <a:xfrm>
            <a:off x="7381836" y="3926727"/>
            <a:ext cx="2560434" cy="561594"/>
            <a:chOff x="2871050" y="2458250"/>
            <a:chExt cx="1107550" cy="242925"/>
          </a:xfrm>
        </p:grpSpPr>
        <p:sp>
          <p:nvSpPr>
            <p:cNvPr id="536" name="Google Shape;536;p30"/>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521;p30">
            <a:extLst>
              <a:ext uri="{FF2B5EF4-FFF2-40B4-BE49-F238E27FC236}">
                <a16:creationId xmlns:a16="http://schemas.microsoft.com/office/drawing/2014/main" id="{B3FBDB5A-4538-D246-B77D-78278F001463}"/>
              </a:ext>
            </a:extLst>
          </p:cNvPr>
          <p:cNvSpPr txBox="1">
            <a:spLocks/>
          </p:cNvSpPr>
          <p:nvPr/>
        </p:nvSpPr>
        <p:spPr>
          <a:xfrm>
            <a:off x="6440375" y="1336607"/>
            <a:ext cx="885600" cy="52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layfair Display ExtraBold"/>
              <a:buNone/>
              <a:defRPr sz="3200" b="0" i="0" u="none" strike="noStrike" cap="none">
                <a:solidFill>
                  <a:schemeClr val="accent1"/>
                </a:solidFill>
                <a:latin typeface="Montserrat Medium"/>
                <a:ea typeface="Montserrat Medium"/>
                <a:cs typeface="Montserrat Medium"/>
                <a:sym typeface="Montserrat Medium"/>
              </a:defRPr>
            </a:lvl1pPr>
            <a:lvl2pPr marR="0" lvl="1"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2pPr>
            <a:lvl3pPr marR="0" lvl="2"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3pPr>
            <a:lvl4pPr marR="0" lvl="3"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4pPr>
            <a:lvl5pPr marR="0" lvl="4"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5pPr>
            <a:lvl6pPr marR="0" lvl="5"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6pPr>
            <a:lvl7pPr marR="0" lvl="6"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7pPr>
            <a:lvl8pPr marR="0" lvl="7"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8pPr>
            <a:lvl9pPr marR="0" lvl="8"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9pPr>
          </a:lstStyle>
          <a:p>
            <a:r>
              <a:rPr lang="en" dirty="0"/>
              <a:t>07</a:t>
            </a:r>
          </a:p>
        </p:txBody>
      </p:sp>
      <p:sp>
        <p:nvSpPr>
          <p:cNvPr id="63" name="Google Shape;528;p30">
            <a:extLst>
              <a:ext uri="{FF2B5EF4-FFF2-40B4-BE49-F238E27FC236}">
                <a16:creationId xmlns:a16="http://schemas.microsoft.com/office/drawing/2014/main" id="{B480CBB8-6AA7-294D-9682-BC4F4170A852}"/>
              </a:ext>
            </a:extLst>
          </p:cNvPr>
          <p:cNvSpPr txBox="1">
            <a:spLocks/>
          </p:cNvSpPr>
          <p:nvPr/>
        </p:nvSpPr>
        <p:spPr>
          <a:xfrm>
            <a:off x="6440345" y="1740471"/>
            <a:ext cx="2536800" cy="44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Playfair Display"/>
                <a:ea typeface="Playfair Display"/>
                <a:cs typeface="Playfair Display"/>
                <a:sym typeface="Playfair Display"/>
              </a:defRPr>
            </a:lvl1pPr>
            <a:lvl2pPr marL="914400" marR="0" lvl="1"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9pPr>
          </a:lstStyle>
          <a:p>
            <a:pPr marL="0" indent="0"/>
            <a:r>
              <a:rPr lang="en-US" sz="1600" dirty="0"/>
              <a:t>Results and Learnings</a:t>
            </a:r>
          </a:p>
        </p:txBody>
      </p:sp>
      <p:sp>
        <p:nvSpPr>
          <p:cNvPr id="68" name="Google Shape;521;p30">
            <a:extLst>
              <a:ext uri="{FF2B5EF4-FFF2-40B4-BE49-F238E27FC236}">
                <a16:creationId xmlns:a16="http://schemas.microsoft.com/office/drawing/2014/main" id="{C28F5FBA-D0FC-BE42-B624-A3DF39C941D3}"/>
              </a:ext>
            </a:extLst>
          </p:cNvPr>
          <p:cNvSpPr txBox="1">
            <a:spLocks/>
          </p:cNvSpPr>
          <p:nvPr/>
        </p:nvSpPr>
        <p:spPr>
          <a:xfrm>
            <a:off x="6440345" y="2412526"/>
            <a:ext cx="885600" cy="52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layfair Display ExtraBold"/>
              <a:buNone/>
              <a:defRPr sz="3200" b="0" i="0" u="none" strike="noStrike" cap="none">
                <a:solidFill>
                  <a:schemeClr val="accent1"/>
                </a:solidFill>
                <a:latin typeface="Montserrat Medium"/>
                <a:ea typeface="Montserrat Medium"/>
                <a:cs typeface="Montserrat Medium"/>
                <a:sym typeface="Montserrat Medium"/>
              </a:defRPr>
            </a:lvl1pPr>
            <a:lvl2pPr marR="0" lvl="1"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2pPr>
            <a:lvl3pPr marR="0" lvl="2"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3pPr>
            <a:lvl4pPr marR="0" lvl="3"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4pPr>
            <a:lvl5pPr marR="0" lvl="4"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5pPr>
            <a:lvl6pPr marR="0" lvl="5"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6pPr>
            <a:lvl7pPr marR="0" lvl="6"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7pPr>
            <a:lvl8pPr marR="0" lvl="7"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8pPr>
            <a:lvl9pPr marR="0" lvl="8"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9pPr>
          </a:lstStyle>
          <a:p>
            <a:r>
              <a:rPr lang="en" dirty="0"/>
              <a:t>08</a:t>
            </a:r>
          </a:p>
        </p:txBody>
      </p:sp>
      <p:sp>
        <p:nvSpPr>
          <p:cNvPr id="69" name="Google Shape;528;p30">
            <a:extLst>
              <a:ext uri="{FF2B5EF4-FFF2-40B4-BE49-F238E27FC236}">
                <a16:creationId xmlns:a16="http://schemas.microsoft.com/office/drawing/2014/main" id="{54CB9BB3-C6D0-554B-A7FD-118462325EE6}"/>
              </a:ext>
            </a:extLst>
          </p:cNvPr>
          <p:cNvSpPr txBox="1">
            <a:spLocks/>
          </p:cNvSpPr>
          <p:nvPr/>
        </p:nvSpPr>
        <p:spPr>
          <a:xfrm>
            <a:off x="6440345" y="2823329"/>
            <a:ext cx="2536800" cy="44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Playfair Display"/>
                <a:ea typeface="Playfair Display"/>
                <a:cs typeface="Playfair Display"/>
                <a:sym typeface="Playfair Display"/>
              </a:defRPr>
            </a:lvl1pPr>
            <a:lvl2pPr marL="914400" marR="0" lvl="1"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9pPr>
          </a:lstStyle>
          <a:p>
            <a:pPr marL="0" indent="0"/>
            <a:r>
              <a:rPr lang="en-US" sz="1600" dirty="0"/>
              <a:t>Future Work</a:t>
            </a:r>
          </a:p>
        </p:txBody>
      </p:sp>
      <p:sp>
        <p:nvSpPr>
          <p:cNvPr id="70" name="Google Shape;521;p30">
            <a:extLst>
              <a:ext uri="{FF2B5EF4-FFF2-40B4-BE49-F238E27FC236}">
                <a16:creationId xmlns:a16="http://schemas.microsoft.com/office/drawing/2014/main" id="{D13BB782-3C92-524B-B971-39A8EF25C6CF}"/>
              </a:ext>
            </a:extLst>
          </p:cNvPr>
          <p:cNvSpPr txBox="1">
            <a:spLocks/>
          </p:cNvSpPr>
          <p:nvPr/>
        </p:nvSpPr>
        <p:spPr>
          <a:xfrm>
            <a:off x="3565635" y="3427183"/>
            <a:ext cx="885600" cy="52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layfair Display ExtraBold"/>
              <a:buNone/>
              <a:defRPr sz="3200" b="0" i="0" u="none" strike="noStrike" cap="none">
                <a:solidFill>
                  <a:schemeClr val="accent1"/>
                </a:solidFill>
                <a:latin typeface="Montserrat Medium"/>
                <a:ea typeface="Montserrat Medium"/>
                <a:cs typeface="Montserrat Medium"/>
                <a:sym typeface="Montserrat Medium"/>
              </a:defRPr>
            </a:lvl1pPr>
            <a:lvl2pPr marR="0" lvl="1"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2pPr>
            <a:lvl3pPr marR="0" lvl="2"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3pPr>
            <a:lvl4pPr marR="0" lvl="3"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4pPr>
            <a:lvl5pPr marR="0" lvl="4"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5pPr>
            <a:lvl6pPr marR="0" lvl="5"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6pPr>
            <a:lvl7pPr marR="0" lvl="6"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7pPr>
            <a:lvl8pPr marR="0" lvl="7"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8pPr>
            <a:lvl9pPr marR="0" lvl="8"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9pPr>
          </a:lstStyle>
          <a:p>
            <a:r>
              <a:rPr lang="en" dirty="0"/>
              <a:t>06</a:t>
            </a:r>
          </a:p>
        </p:txBody>
      </p:sp>
      <p:sp>
        <p:nvSpPr>
          <p:cNvPr id="71" name="Google Shape;528;p30">
            <a:extLst>
              <a:ext uri="{FF2B5EF4-FFF2-40B4-BE49-F238E27FC236}">
                <a16:creationId xmlns:a16="http://schemas.microsoft.com/office/drawing/2014/main" id="{7F95C879-7A85-E545-A7ED-4141B85C0DF3}"/>
              </a:ext>
            </a:extLst>
          </p:cNvPr>
          <p:cNvSpPr txBox="1">
            <a:spLocks/>
          </p:cNvSpPr>
          <p:nvPr/>
        </p:nvSpPr>
        <p:spPr>
          <a:xfrm>
            <a:off x="3565605" y="3831047"/>
            <a:ext cx="2536800" cy="44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Playfair Display"/>
                <a:ea typeface="Playfair Display"/>
                <a:cs typeface="Playfair Display"/>
                <a:sym typeface="Playfair Display"/>
              </a:defRPr>
            </a:lvl1pPr>
            <a:lvl2pPr marL="914400" marR="0" lvl="1"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9pPr>
          </a:lstStyle>
          <a:p>
            <a:pPr marL="0" indent="0"/>
            <a:r>
              <a:rPr lang="en-US" sz="1600" dirty="0"/>
              <a:t>Proposed Solution</a:t>
            </a:r>
          </a:p>
        </p:txBody>
      </p:sp>
      <p:sp>
        <p:nvSpPr>
          <p:cNvPr id="74" name="Google Shape;521;p30">
            <a:extLst>
              <a:ext uri="{FF2B5EF4-FFF2-40B4-BE49-F238E27FC236}">
                <a16:creationId xmlns:a16="http://schemas.microsoft.com/office/drawing/2014/main" id="{08E4F784-B415-7E43-BD5C-C9A3237900D9}"/>
              </a:ext>
            </a:extLst>
          </p:cNvPr>
          <p:cNvSpPr txBox="1">
            <a:spLocks/>
          </p:cNvSpPr>
          <p:nvPr/>
        </p:nvSpPr>
        <p:spPr>
          <a:xfrm>
            <a:off x="3565589" y="2423559"/>
            <a:ext cx="885600" cy="52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layfair Display ExtraBold"/>
              <a:buNone/>
              <a:defRPr sz="3200" b="0" i="0" u="none" strike="noStrike" cap="none">
                <a:solidFill>
                  <a:schemeClr val="accent1"/>
                </a:solidFill>
                <a:latin typeface="Montserrat Medium"/>
                <a:ea typeface="Montserrat Medium"/>
                <a:cs typeface="Montserrat Medium"/>
                <a:sym typeface="Montserrat Medium"/>
              </a:defRPr>
            </a:lvl1pPr>
            <a:lvl2pPr marR="0" lvl="1"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2pPr>
            <a:lvl3pPr marR="0" lvl="2"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3pPr>
            <a:lvl4pPr marR="0" lvl="3"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4pPr>
            <a:lvl5pPr marR="0" lvl="4"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5pPr>
            <a:lvl6pPr marR="0" lvl="5"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6pPr>
            <a:lvl7pPr marR="0" lvl="6"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7pPr>
            <a:lvl8pPr marR="0" lvl="7"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8pPr>
            <a:lvl9pPr marR="0" lvl="8" algn="ctr" rtl="0">
              <a:lnSpc>
                <a:spcPct val="100000"/>
              </a:lnSpc>
              <a:spcBef>
                <a:spcPts val="0"/>
              </a:spcBef>
              <a:spcAft>
                <a:spcPts val="0"/>
              </a:spcAft>
              <a:buClr>
                <a:schemeClr val="dk1"/>
              </a:buClr>
              <a:buSzPts val="24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9pPr>
          </a:lstStyle>
          <a:p>
            <a:r>
              <a:rPr lang="en" dirty="0"/>
              <a:t>05</a:t>
            </a:r>
          </a:p>
        </p:txBody>
      </p:sp>
      <p:sp>
        <p:nvSpPr>
          <p:cNvPr id="75" name="Google Shape;528;p30">
            <a:extLst>
              <a:ext uri="{FF2B5EF4-FFF2-40B4-BE49-F238E27FC236}">
                <a16:creationId xmlns:a16="http://schemas.microsoft.com/office/drawing/2014/main" id="{C86B3365-E0C7-9B44-AC87-813290368234}"/>
              </a:ext>
            </a:extLst>
          </p:cNvPr>
          <p:cNvSpPr txBox="1">
            <a:spLocks/>
          </p:cNvSpPr>
          <p:nvPr/>
        </p:nvSpPr>
        <p:spPr>
          <a:xfrm>
            <a:off x="3565559" y="2827423"/>
            <a:ext cx="2536800" cy="44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2000" b="1" i="0" u="none" strike="noStrike" cap="none">
                <a:solidFill>
                  <a:schemeClr val="dk1"/>
                </a:solidFill>
                <a:latin typeface="Playfair Display"/>
                <a:ea typeface="Playfair Display"/>
                <a:cs typeface="Playfair Display"/>
                <a:sym typeface="Playfair Display"/>
              </a:defRPr>
            </a:lvl1pPr>
            <a:lvl2pPr marL="914400" marR="0" lvl="1"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9pPr>
          </a:lstStyle>
          <a:p>
            <a:pPr marL="0" indent="0"/>
            <a:r>
              <a:rPr lang="en-US" sz="1600" dirty="0"/>
              <a:t>Proposed 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1"/>
          <p:cNvSpPr txBox="1">
            <a:spLocks noGrp="1"/>
          </p:cNvSpPr>
          <p:nvPr>
            <p:ph type="subTitle" idx="1"/>
          </p:nvPr>
        </p:nvSpPr>
        <p:spPr>
          <a:xfrm>
            <a:off x="3409700" y="1187225"/>
            <a:ext cx="5012100" cy="163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Everyone has encountered this problem before: you sit down to watch a movie, have no idea what to watch or what you think you would like.</a:t>
            </a: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I will create a </a:t>
            </a:r>
            <a:r>
              <a:rPr lang="en-US" b="1" dirty="0"/>
              <a:t>recommendation system </a:t>
            </a:r>
            <a:r>
              <a:rPr lang="en-US" dirty="0"/>
              <a:t>using 26 million ratings from 270,000 users.</a:t>
            </a:r>
          </a:p>
        </p:txBody>
      </p:sp>
      <p:sp>
        <p:nvSpPr>
          <p:cNvPr id="572" name="Google Shape;572;p31"/>
          <p:cNvSpPr txBox="1">
            <a:spLocks noGrp="1"/>
          </p:cNvSpPr>
          <p:nvPr>
            <p:ph type="subTitle" idx="2"/>
          </p:nvPr>
        </p:nvSpPr>
        <p:spPr>
          <a:xfrm>
            <a:off x="3409700" y="2894900"/>
            <a:ext cx="5012100" cy="163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This will be done by </a:t>
            </a:r>
            <a:r>
              <a:rPr lang="en-US" b="1" dirty="0"/>
              <a:t>predicting</a:t>
            </a:r>
            <a:r>
              <a:rPr lang="en-US" dirty="0"/>
              <a:t> what the user will rate each movie and recommending the highest predicted rated movies.</a:t>
            </a:r>
            <a:endParaRPr dirty="0"/>
          </a:p>
        </p:txBody>
      </p:sp>
      <p:sp>
        <p:nvSpPr>
          <p:cNvPr id="573" name="Google Shape;573;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Problem Statement</a:t>
            </a:r>
            <a:endParaRPr dirty="0"/>
          </a:p>
        </p:txBody>
      </p:sp>
      <p:sp>
        <p:nvSpPr>
          <p:cNvPr id="574" name="Google Shape;574;p31"/>
          <p:cNvSpPr/>
          <p:nvPr/>
        </p:nvSpPr>
        <p:spPr>
          <a:xfrm>
            <a:off x="0" y="539500"/>
            <a:ext cx="2703900" cy="4064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5" name="Google Shape;575;p31"/>
          <p:cNvCxnSpPr/>
          <p:nvPr/>
        </p:nvCxnSpPr>
        <p:spPr>
          <a:xfrm>
            <a:off x="2703950" y="539591"/>
            <a:ext cx="0" cy="4771500"/>
          </a:xfrm>
          <a:prstGeom prst="straightConnector1">
            <a:avLst/>
          </a:prstGeom>
          <a:noFill/>
          <a:ln w="9525" cap="flat" cmpd="sng">
            <a:solidFill>
              <a:schemeClr val="dk1"/>
            </a:solidFill>
            <a:prstDash val="solid"/>
            <a:round/>
            <a:headEnd type="none" w="med" len="med"/>
            <a:tailEnd type="none" w="med" len="med"/>
          </a:ln>
        </p:spPr>
      </p:cxnSp>
      <p:grpSp>
        <p:nvGrpSpPr>
          <p:cNvPr id="576" name="Google Shape;576;p31"/>
          <p:cNvGrpSpPr/>
          <p:nvPr/>
        </p:nvGrpSpPr>
        <p:grpSpPr>
          <a:xfrm rot="5400000">
            <a:off x="8568937" y="-84044"/>
            <a:ext cx="186223" cy="659096"/>
            <a:chOff x="4714575" y="2942350"/>
            <a:chExt cx="46450" cy="164400"/>
          </a:xfrm>
        </p:grpSpPr>
        <p:sp>
          <p:nvSpPr>
            <p:cNvPr id="577" name="Google Shape;577;p31"/>
            <p:cNvSpPr/>
            <p:nvPr/>
          </p:nvSpPr>
          <p:spPr>
            <a:xfrm>
              <a:off x="4752275" y="2942350"/>
              <a:ext cx="8750" cy="9025"/>
            </a:xfrm>
            <a:custGeom>
              <a:avLst/>
              <a:gdLst/>
              <a:ahLst/>
              <a:cxnLst/>
              <a:rect l="l" t="t" r="r" b="b"/>
              <a:pathLst>
                <a:path w="350" h="361" extrusionOk="0">
                  <a:moveTo>
                    <a:pt x="170" y="0"/>
                  </a:moveTo>
                  <a:cubicBezTo>
                    <a:pt x="80" y="0"/>
                    <a:pt x="1" y="79"/>
                    <a:pt x="1" y="181"/>
                  </a:cubicBezTo>
                  <a:cubicBezTo>
                    <a:pt x="1" y="271"/>
                    <a:pt x="80" y="361"/>
                    <a:pt x="170" y="361"/>
                  </a:cubicBezTo>
                  <a:cubicBezTo>
                    <a:pt x="271" y="361"/>
                    <a:pt x="350" y="271"/>
                    <a:pt x="350" y="181"/>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4752275" y="2981200"/>
              <a:ext cx="8750" cy="9025"/>
            </a:xfrm>
            <a:custGeom>
              <a:avLst/>
              <a:gdLst/>
              <a:ahLst/>
              <a:cxnLst/>
              <a:rect l="l" t="t" r="r" b="b"/>
              <a:pathLst>
                <a:path w="350" h="361" extrusionOk="0">
                  <a:moveTo>
                    <a:pt x="170" y="0"/>
                  </a:moveTo>
                  <a:cubicBezTo>
                    <a:pt x="80" y="0"/>
                    <a:pt x="1" y="79"/>
                    <a:pt x="1" y="180"/>
                  </a:cubicBezTo>
                  <a:cubicBezTo>
                    <a:pt x="1" y="281"/>
                    <a:pt x="80" y="360"/>
                    <a:pt x="170" y="360"/>
                  </a:cubicBezTo>
                  <a:cubicBezTo>
                    <a:pt x="271" y="360"/>
                    <a:pt x="350" y="281"/>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4752275" y="3020025"/>
              <a:ext cx="8750" cy="9025"/>
            </a:xfrm>
            <a:custGeom>
              <a:avLst/>
              <a:gdLst/>
              <a:ahLst/>
              <a:cxnLst/>
              <a:rect l="l" t="t" r="r" b="b"/>
              <a:pathLst>
                <a:path w="350" h="361" extrusionOk="0">
                  <a:moveTo>
                    <a:pt x="170" y="1"/>
                  </a:moveTo>
                  <a:cubicBezTo>
                    <a:pt x="80" y="1"/>
                    <a:pt x="1" y="79"/>
                    <a:pt x="1" y="181"/>
                  </a:cubicBezTo>
                  <a:cubicBezTo>
                    <a:pt x="1" y="282"/>
                    <a:pt x="80" y="361"/>
                    <a:pt x="170" y="361"/>
                  </a:cubicBezTo>
                  <a:cubicBezTo>
                    <a:pt x="271" y="361"/>
                    <a:pt x="350" y="282"/>
                    <a:pt x="350" y="181"/>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4752275" y="3059150"/>
              <a:ext cx="8750" cy="8750"/>
            </a:xfrm>
            <a:custGeom>
              <a:avLst/>
              <a:gdLst/>
              <a:ahLst/>
              <a:cxnLst/>
              <a:rect l="l" t="t" r="r" b="b"/>
              <a:pathLst>
                <a:path w="350" h="350" extrusionOk="0">
                  <a:moveTo>
                    <a:pt x="170" y="1"/>
                  </a:moveTo>
                  <a:cubicBezTo>
                    <a:pt x="80" y="1"/>
                    <a:pt x="1" y="79"/>
                    <a:pt x="1" y="169"/>
                  </a:cubicBezTo>
                  <a:cubicBezTo>
                    <a:pt x="1" y="271"/>
                    <a:pt x="80" y="350"/>
                    <a:pt x="170" y="350"/>
                  </a:cubicBezTo>
                  <a:cubicBezTo>
                    <a:pt x="271" y="350"/>
                    <a:pt x="350" y="271"/>
                    <a:pt x="350" y="169"/>
                  </a:cubicBezTo>
                  <a:cubicBezTo>
                    <a:pt x="350" y="79"/>
                    <a:pt x="271"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4752275" y="3098000"/>
              <a:ext cx="8750" cy="8750"/>
            </a:xfrm>
            <a:custGeom>
              <a:avLst/>
              <a:gdLst/>
              <a:ahLst/>
              <a:cxnLst/>
              <a:rect l="l" t="t" r="r" b="b"/>
              <a:pathLst>
                <a:path w="350" h="350" extrusionOk="0">
                  <a:moveTo>
                    <a:pt x="170" y="0"/>
                  </a:moveTo>
                  <a:cubicBezTo>
                    <a:pt x="80" y="0"/>
                    <a:pt x="1" y="79"/>
                    <a:pt x="1" y="180"/>
                  </a:cubicBezTo>
                  <a:cubicBezTo>
                    <a:pt x="1" y="270"/>
                    <a:pt x="80" y="349"/>
                    <a:pt x="170" y="349"/>
                  </a:cubicBezTo>
                  <a:cubicBezTo>
                    <a:pt x="271" y="349"/>
                    <a:pt x="350" y="270"/>
                    <a:pt x="350" y="180"/>
                  </a:cubicBezTo>
                  <a:cubicBezTo>
                    <a:pt x="350" y="79"/>
                    <a:pt x="271" y="0"/>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4714575" y="2942350"/>
              <a:ext cx="9025" cy="9025"/>
            </a:xfrm>
            <a:custGeom>
              <a:avLst/>
              <a:gdLst/>
              <a:ahLst/>
              <a:cxnLst/>
              <a:rect l="l" t="t" r="r" b="b"/>
              <a:pathLst>
                <a:path w="361" h="361" extrusionOk="0">
                  <a:moveTo>
                    <a:pt x="180" y="0"/>
                  </a:moveTo>
                  <a:cubicBezTo>
                    <a:pt x="79" y="0"/>
                    <a:pt x="0" y="79"/>
                    <a:pt x="0" y="181"/>
                  </a:cubicBezTo>
                  <a:cubicBezTo>
                    <a:pt x="0" y="271"/>
                    <a:pt x="79" y="361"/>
                    <a:pt x="180" y="361"/>
                  </a:cubicBezTo>
                  <a:cubicBezTo>
                    <a:pt x="282" y="361"/>
                    <a:pt x="361" y="271"/>
                    <a:pt x="361" y="181"/>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4714575" y="2981200"/>
              <a:ext cx="9025" cy="9025"/>
            </a:xfrm>
            <a:custGeom>
              <a:avLst/>
              <a:gdLst/>
              <a:ahLst/>
              <a:cxnLst/>
              <a:rect l="l" t="t" r="r" b="b"/>
              <a:pathLst>
                <a:path w="361" h="361" extrusionOk="0">
                  <a:moveTo>
                    <a:pt x="180" y="0"/>
                  </a:moveTo>
                  <a:cubicBezTo>
                    <a:pt x="79" y="0"/>
                    <a:pt x="0" y="79"/>
                    <a:pt x="0" y="180"/>
                  </a:cubicBezTo>
                  <a:cubicBezTo>
                    <a:pt x="0" y="281"/>
                    <a:pt x="79" y="360"/>
                    <a:pt x="180" y="360"/>
                  </a:cubicBezTo>
                  <a:cubicBezTo>
                    <a:pt x="282" y="360"/>
                    <a:pt x="361" y="281"/>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4714575" y="3020025"/>
              <a:ext cx="9025" cy="9025"/>
            </a:xfrm>
            <a:custGeom>
              <a:avLst/>
              <a:gdLst/>
              <a:ahLst/>
              <a:cxnLst/>
              <a:rect l="l" t="t" r="r" b="b"/>
              <a:pathLst>
                <a:path w="361" h="361" extrusionOk="0">
                  <a:moveTo>
                    <a:pt x="180" y="1"/>
                  </a:moveTo>
                  <a:cubicBezTo>
                    <a:pt x="79" y="1"/>
                    <a:pt x="0" y="79"/>
                    <a:pt x="0" y="181"/>
                  </a:cubicBezTo>
                  <a:cubicBezTo>
                    <a:pt x="0" y="282"/>
                    <a:pt x="79" y="361"/>
                    <a:pt x="180" y="361"/>
                  </a:cubicBezTo>
                  <a:cubicBezTo>
                    <a:pt x="282" y="361"/>
                    <a:pt x="361" y="282"/>
                    <a:pt x="361" y="181"/>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4714575" y="3059150"/>
              <a:ext cx="9025" cy="8750"/>
            </a:xfrm>
            <a:custGeom>
              <a:avLst/>
              <a:gdLst/>
              <a:ahLst/>
              <a:cxnLst/>
              <a:rect l="l" t="t" r="r" b="b"/>
              <a:pathLst>
                <a:path w="361" h="350" extrusionOk="0">
                  <a:moveTo>
                    <a:pt x="180" y="1"/>
                  </a:moveTo>
                  <a:cubicBezTo>
                    <a:pt x="79" y="1"/>
                    <a:pt x="0" y="79"/>
                    <a:pt x="0" y="169"/>
                  </a:cubicBezTo>
                  <a:cubicBezTo>
                    <a:pt x="0" y="271"/>
                    <a:pt x="79" y="350"/>
                    <a:pt x="180" y="350"/>
                  </a:cubicBezTo>
                  <a:cubicBezTo>
                    <a:pt x="282" y="350"/>
                    <a:pt x="361" y="271"/>
                    <a:pt x="361" y="169"/>
                  </a:cubicBezTo>
                  <a:cubicBezTo>
                    <a:pt x="361" y="79"/>
                    <a:pt x="282"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4714575" y="3098000"/>
              <a:ext cx="9025" cy="8750"/>
            </a:xfrm>
            <a:custGeom>
              <a:avLst/>
              <a:gdLst/>
              <a:ahLst/>
              <a:cxnLst/>
              <a:rect l="l" t="t" r="r" b="b"/>
              <a:pathLst>
                <a:path w="361" h="350" extrusionOk="0">
                  <a:moveTo>
                    <a:pt x="180" y="0"/>
                  </a:moveTo>
                  <a:cubicBezTo>
                    <a:pt x="79" y="0"/>
                    <a:pt x="0" y="79"/>
                    <a:pt x="0" y="180"/>
                  </a:cubicBezTo>
                  <a:cubicBezTo>
                    <a:pt x="0" y="270"/>
                    <a:pt x="79" y="349"/>
                    <a:pt x="180" y="349"/>
                  </a:cubicBezTo>
                  <a:cubicBezTo>
                    <a:pt x="282" y="349"/>
                    <a:pt x="361" y="270"/>
                    <a:pt x="361" y="180"/>
                  </a:cubicBezTo>
                  <a:cubicBezTo>
                    <a:pt x="361" y="79"/>
                    <a:pt x="282"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1"/>
          <p:cNvGrpSpPr/>
          <p:nvPr/>
        </p:nvGrpSpPr>
        <p:grpSpPr>
          <a:xfrm flipH="1">
            <a:off x="386126" y="1968022"/>
            <a:ext cx="1931640" cy="1834228"/>
            <a:chOff x="3944500" y="4229175"/>
            <a:chExt cx="485825" cy="461325"/>
          </a:xfrm>
        </p:grpSpPr>
        <p:sp>
          <p:nvSpPr>
            <p:cNvPr id="588" name="Google Shape;588;p31"/>
            <p:cNvSpPr/>
            <p:nvPr/>
          </p:nvSpPr>
          <p:spPr>
            <a:xfrm>
              <a:off x="3959700" y="4461650"/>
              <a:ext cx="231675" cy="226600"/>
            </a:xfrm>
            <a:custGeom>
              <a:avLst/>
              <a:gdLst/>
              <a:ahLst/>
              <a:cxnLst/>
              <a:rect l="l" t="t" r="r" b="b"/>
              <a:pathLst>
                <a:path w="9267" h="9064" extrusionOk="0">
                  <a:moveTo>
                    <a:pt x="9024" y="0"/>
                  </a:moveTo>
                  <a:cubicBezTo>
                    <a:pt x="8968" y="0"/>
                    <a:pt x="8912" y="23"/>
                    <a:pt x="8872" y="68"/>
                  </a:cubicBezTo>
                  <a:lnTo>
                    <a:pt x="91" y="8692"/>
                  </a:lnTo>
                  <a:cubicBezTo>
                    <a:pt x="1" y="8771"/>
                    <a:pt x="1" y="8917"/>
                    <a:pt x="80" y="8996"/>
                  </a:cubicBezTo>
                  <a:cubicBezTo>
                    <a:pt x="125" y="9041"/>
                    <a:pt x="181" y="9063"/>
                    <a:pt x="237" y="9063"/>
                  </a:cubicBezTo>
                  <a:cubicBezTo>
                    <a:pt x="294" y="9063"/>
                    <a:pt x="350" y="9041"/>
                    <a:pt x="395" y="8996"/>
                  </a:cubicBezTo>
                  <a:lnTo>
                    <a:pt x="9176" y="383"/>
                  </a:lnTo>
                  <a:cubicBezTo>
                    <a:pt x="9266" y="293"/>
                    <a:pt x="9266" y="158"/>
                    <a:pt x="9176" y="68"/>
                  </a:cubicBezTo>
                  <a:cubicBezTo>
                    <a:pt x="9137" y="23"/>
                    <a:pt x="9081" y="0"/>
                    <a:pt x="9024"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3971525" y="4461650"/>
              <a:ext cx="231675" cy="226600"/>
            </a:xfrm>
            <a:custGeom>
              <a:avLst/>
              <a:gdLst/>
              <a:ahLst/>
              <a:cxnLst/>
              <a:rect l="l" t="t" r="r" b="b"/>
              <a:pathLst>
                <a:path w="9267" h="9064" extrusionOk="0">
                  <a:moveTo>
                    <a:pt x="243" y="0"/>
                  </a:moveTo>
                  <a:cubicBezTo>
                    <a:pt x="186" y="0"/>
                    <a:pt x="130" y="23"/>
                    <a:pt x="91" y="68"/>
                  </a:cubicBezTo>
                  <a:cubicBezTo>
                    <a:pt x="1" y="158"/>
                    <a:pt x="1" y="293"/>
                    <a:pt x="91" y="383"/>
                  </a:cubicBezTo>
                  <a:lnTo>
                    <a:pt x="8872" y="8996"/>
                  </a:lnTo>
                  <a:cubicBezTo>
                    <a:pt x="8917" y="9041"/>
                    <a:pt x="8973" y="9063"/>
                    <a:pt x="9030" y="9063"/>
                  </a:cubicBezTo>
                  <a:cubicBezTo>
                    <a:pt x="9086" y="9063"/>
                    <a:pt x="9142" y="9041"/>
                    <a:pt x="9187" y="8996"/>
                  </a:cubicBezTo>
                  <a:cubicBezTo>
                    <a:pt x="9266" y="8917"/>
                    <a:pt x="9266" y="8771"/>
                    <a:pt x="9187" y="8692"/>
                  </a:cubicBezTo>
                  <a:lnTo>
                    <a:pt x="395" y="68"/>
                  </a:lnTo>
                  <a:cubicBezTo>
                    <a:pt x="355" y="23"/>
                    <a:pt x="299" y="0"/>
                    <a:pt x="243"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950150" y="4673875"/>
              <a:ext cx="264875" cy="16625"/>
            </a:xfrm>
            <a:custGeom>
              <a:avLst/>
              <a:gdLst/>
              <a:ahLst/>
              <a:cxnLst/>
              <a:rect l="l" t="t" r="r" b="b"/>
              <a:pathLst>
                <a:path w="10595" h="665" extrusionOk="0">
                  <a:moveTo>
                    <a:pt x="338" y="0"/>
                  </a:moveTo>
                  <a:cubicBezTo>
                    <a:pt x="146" y="0"/>
                    <a:pt x="0" y="147"/>
                    <a:pt x="0" y="338"/>
                  </a:cubicBezTo>
                  <a:cubicBezTo>
                    <a:pt x="0" y="518"/>
                    <a:pt x="146" y="664"/>
                    <a:pt x="338" y="664"/>
                  </a:cubicBezTo>
                  <a:lnTo>
                    <a:pt x="10256" y="664"/>
                  </a:lnTo>
                  <a:cubicBezTo>
                    <a:pt x="10436" y="664"/>
                    <a:pt x="10594" y="518"/>
                    <a:pt x="10594" y="338"/>
                  </a:cubicBezTo>
                  <a:cubicBezTo>
                    <a:pt x="10594" y="147"/>
                    <a:pt x="10436" y="0"/>
                    <a:pt x="10256"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978275" y="4349900"/>
              <a:ext cx="176225" cy="10725"/>
            </a:xfrm>
            <a:custGeom>
              <a:avLst/>
              <a:gdLst/>
              <a:ahLst/>
              <a:cxnLst/>
              <a:rect l="l" t="t" r="r" b="b"/>
              <a:pathLst>
                <a:path w="7049" h="429" extrusionOk="0">
                  <a:moveTo>
                    <a:pt x="1" y="1"/>
                  </a:moveTo>
                  <a:lnTo>
                    <a:pt x="1" y="429"/>
                  </a:lnTo>
                  <a:lnTo>
                    <a:pt x="7049" y="429"/>
                  </a:lnTo>
                  <a:lnTo>
                    <a:pt x="7049" y="1"/>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3987000" y="4360600"/>
              <a:ext cx="6500" cy="123300"/>
            </a:xfrm>
            <a:custGeom>
              <a:avLst/>
              <a:gdLst/>
              <a:ahLst/>
              <a:cxnLst/>
              <a:rect l="l" t="t" r="r" b="b"/>
              <a:pathLst>
                <a:path w="260" h="4932" extrusionOk="0">
                  <a:moveTo>
                    <a:pt x="1" y="1"/>
                  </a:moveTo>
                  <a:lnTo>
                    <a:pt x="1" y="4932"/>
                  </a:lnTo>
                  <a:lnTo>
                    <a:pt x="260" y="4932"/>
                  </a:lnTo>
                  <a:lnTo>
                    <a:pt x="260" y="1"/>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4405825" y="4246625"/>
              <a:ext cx="14650" cy="237275"/>
            </a:xfrm>
            <a:custGeom>
              <a:avLst/>
              <a:gdLst/>
              <a:ahLst/>
              <a:cxnLst/>
              <a:rect l="l" t="t" r="r" b="b"/>
              <a:pathLst>
                <a:path w="586" h="9491" extrusionOk="0">
                  <a:moveTo>
                    <a:pt x="0" y="0"/>
                  </a:moveTo>
                  <a:lnTo>
                    <a:pt x="0" y="9491"/>
                  </a:lnTo>
                  <a:lnTo>
                    <a:pt x="585" y="9491"/>
                  </a:lnTo>
                  <a:lnTo>
                    <a:pt x="585" y="0"/>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4154475" y="4246625"/>
              <a:ext cx="14375" cy="237275"/>
            </a:xfrm>
            <a:custGeom>
              <a:avLst/>
              <a:gdLst/>
              <a:ahLst/>
              <a:cxnLst/>
              <a:rect l="l" t="t" r="r" b="b"/>
              <a:pathLst>
                <a:path w="575" h="9491" extrusionOk="0">
                  <a:moveTo>
                    <a:pt x="1" y="0"/>
                  </a:moveTo>
                  <a:lnTo>
                    <a:pt x="1" y="9491"/>
                  </a:lnTo>
                  <a:lnTo>
                    <a:pt x="575" y="9491"/>
                  </a:lnTo>
                  <a:lnTo>
                    <a:pt x="575" y="0"/>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3944500" y="4454325"/>
              <a:ext cx="261225" cy="29575"/>
            </a:xfrm>
            <a:custGeom>
              <a:avLst/>
              <a:gdLst/>
              <a:ahLst/>
              <a:cxnLst/>
              <a:rect l="l" t="t" r="r" b="b"/>
              <a:pathLst>
                <a:path w="10449" h="1183" extrusionOk="0">
                  <a:moveTo>
                    <a:pt x="586" y="1"/>
                  </a:moveTo>
                  <a:cubicBezTo>
                    <a:pt x="260" y="1"/>
                    <a:pt x="1" y="271"/>
                    <a:pt x="1" y="597"/>
                  </a:cubicBezTo>
                  <a:cubicBezTo>
                    <a:pt x="1" y="924"/>
                    <a:pt x="260" y="1183"/>
                    <a:pt x="586" y="1183"/>
                  </a:cubicBezTo>
                  <a:lnTo>
                    <a:pt x="10448" y="1183"/>
                  </a:lnTo>
                  <a:lnTo>
                    <a:pt x="10448" y="1"/>
                  </a:lnTo>
                  <a:close/>
                </a:path>
              </a:pathLst>
            </a:custGeom>
            <a:solidFill>
              <a:schemeClr val="accent2"/>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4158975" y="4454325"/>
              <a:ext cx="261500" cy="29575"/>
            </a:xfrm>
            <a:custGeom>
              <a:avLst/>
              <a:gdLst/>
              <a:ahLst/>
              <a:cxnLst/>
              <a:rect l="l" t="t" r="r" b="b"/>
              <a:pathLst>
                <a:path w="10460" h="1183" extrusionOk="0">
                  <a:moveTo>
                    <a:pt x="597" y="1"/>
                  </a:moveTo>
                  <a:cubicBezTo>
                    <a:pt x="271" y="1"/>
                    <a:pt x="1" y="271"/>
                    <a:pt x="1" y="597"/>
                  </a:cubicBezTo>
                  <a:cubicBezTo>
                    <a:pt x="1" y="924"/>
                    <a:pt x="271" y="1183"/>
                    <a:pt x="597" y="1183"/>
                  </a:cubicBezTo>
                  <a:lnTo>
                    <a:pt x="10459" y="1183"/>
                  </a:lnTo>
                  <a:lnTo>
                    <a:pt x="10459" y="1"/>
                  </a:ln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4154475" y="4229175"/>
              <a:ext cx="266000" cy="153700"/>
            </a:xfrm>
            <a:custGeom>
              <a:avLst/>
              <a:gdLst/>
              <a:ahLst/>
              <a:cxnLst/>
              <a:rect l="l" t="t" r="r" b="b"/>
              <a:pathLst>
                <a:path w="10640" h="6148" extrusionOk="0">
                  <a:moveTo>
                    <a:pt x="5320" y="0"/>
                  </a:moveTo>
                  <a:cubicBezTo>
                    <a:pt x="3547" y="0"/>
                    <a:pt x="1774" y="360"/>
                    <a:pt x="1" y="1081"/>
                  </a:cubicBezTo>
                  <a:lnTo>
                    <a:pt x="1" y="6147"/>
                  </a:lnTo>
                  <a:lnTo>
                    <a:pt x="10639" y="6147"/>
                  </a:lnTo>
                  <a:lnTo>
                    <a:pt x="10639" y="1081"/>
                  </a:lnTo>
                  <a:cubicBezTo>
                    <a:pt x="8866" y="360"/>
                    <a:pt x="7093" y="0"/>
                    <a:pt x="5320" y="0"/>
                  </a:cubicBezTo>
                  <a:close/>
                </a:path>
              </a:pathLst>
            </a:custGeom>
            <a:solidFill>
              <a:schemeClr val="accen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4244250" y="4349900"/>
              <a:ext cx="176225" cy="10725"/>
            </a:xfrm>
            <a:custGeom>
              <a:avLst/>
              <a:gdLst/>
              <a:ahLst/>
              <a:cxnLst/>
              <a:rect l="l" t="t" r="r" b="b"/>
              <a:pathLst>
                <a:path w="7049" h="429" extrusionOk="0">
                  <a:moveTo>
                    <a:pt x="1" y="1"/>
                  </a:moveTo>
                  <a:lnTo>
                    <a:pt x="1" y="429"/>
                  </a:lnTo>
                  <a:lnTo>
                    <a:pt x="7048" y="429"/>
                  </a:lnTo>
                  <a:lnTo>
                    <a:pt x="7048" y="1"/>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4252975" y="4360600"/>
              <a:ext cx="6500" cy="123300"/>
            </a:xfrm>
            <a:custGeom>
              <a:avLst/>
              <a:gdLst/>
              <a:ahLst/>
              <a:cxnLst/>
              <a:rect l="l" t="t" r="r" b="b"/>
              <a:pathLst>
                <a:path w="260" h="4932" extrusionOk="0">
                  <a:moveTo>
                    <a:pt x="1" y="1"/>
                  </a:moveTo>
                  <a:lnTo>
                    <a:pt x="1" y="4932"/>
                  </a:lnTo>
                  <a:lnTo>
                    <a:pt x="260" y="4932"/>
                  </a:lnTo>
                  <a:lnTo>
                    <a:pt x="260" y="1"/>
                  </a:ln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4175025" y="4461650"/>
              <a:ext cx="231650" cy="226600"/>
            </a:xfrm>
            <a:custGeom>
              <a:avLst/>
              <a:gdLst/>
              <a:ahLst/>
              <a:cxnLst/>
              <a:rect l="l" t="t" r="r" b="b"/>
              <a:pathLst>
                <a:path w="9266" h="9064" extrusionOk="0">
                  <a:moveTo>
                    <a:pt x="9029" y="0"/>
                  </a:moveTo>
                  <a:cubicBezTo>
                    <a:pt x="8973" y="0"/>
                    <a:pt x="8917" y="23"/>
                    <a:pt x="8872" y="68"/>
                  </a:cubicBezTo>
                  <a:lnTo>
                    <a:pt x="90" y="8692"/>
                  </a:lnTo>
                  <a:cubicBezTo>
                    <a:pt x="0" y="8771"/>
                    <a:pt x="0" y="8917"/>
                    <a:pt x="90" y="8996"/>
                  </a:cubicBezTo>
                  <a:cubicBezTo>
                    <a:pt x="130" y="9041"/>
                    <a:pt x="186" y="9063"/>
                    <a:pt x="242" y="9063"/>
                  </a:cubicBezTo>
                  <a:cubicBezTo>
                    <a:pt x="299" y="9063"/>
                    <a:pt x="355" y="9041"/>
                    <a:pt x="394" y="8996"/>
                  </a:cubicBezTo>
                  <a:lnTo>
                    <a:pt x="9187" y="383"/>
                  </a:lnTo>
                  <a:cubicBezTo>
                    <a:pt x="9266" y="293"/>
                    <a:pt x="9266" y="158"/>
                    <a:pt x="9187" y="68"/>
                  </a:cubicBezTo>
                  <a:cubicBezTo>
                    <a:pt x="9142" y="23"/>
                    <a:pt x="9086" y="0"/>
                    <a:pt x="9029"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4187125" y="4461650"/>
              <a:ext cx="231650" cy="226600"/>
            </a:xfrm>
            <a:custGeom>
              <a:avLst/>
              <a:gdLst/>
              <a:ahLst/>
              <a:cxnLst/>
              <a:rect l="l" t="t" r="r" b="b"/>
              <a:pathLst>
                <a:path w="9266" h="9064" extrusionOk="0">
                  <a:moveTo>
                    <a:pt x="237" y="0"/>
                  </a:moveTo>
                  <a:cubicBezTo>
                    <a:pt x="181" y="0"/>
                    <a:pt x="124" y="23"/>
                    <a:pt x="79" y="68"/>
                  </a:cubicBezTo>
                  <a:cubicBezTo>
                    <a:pt x="0" y="158"/>
                    <a:pt x="0" y="293"/>
                    <a:pt x="91" y="383"/>
                  </a:cubicBezTo>
                  <a:lnTo>
                    <a:pt x="8872" y="8996"/>
                  </a:lnTo>
                  <a:cubicBezTo>
                    <a:pt x="8917" y="9041"/>
                    <a:pt x="8973" y="9063"/>
                    <a:pt x="9028" y="9063"/>
                  </a:cubicBezTo>
                  <a:cubicBezTo>
                    <a:pt x="9083" y="9063"/>
                    <a:pt x="9136" y="9041"/>
                    <a:pt x="9176" y="8996"/>
                  </a:cubicBezTo>
                  <a:cubicBezTo>
                    <a:pt x="9266" y="8917"/>
                    <a:pt x="9266" y="8771"/>
                    <a:pt x="9176" y="8692"/>
                  </a:cubicBezTo>
                  <a:lnTo>
                    <a:pt x="394" y="68"/>
                  </a:lnTo>
                  <a:cubicBezTo>
                    <a:pt x="349" y="23"/>
                    <a:pt x="293" y="0"/>
                    <a:pt x="237"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4165725" y="4673875"/>
              <a:ext cx="264600" cy="16625"/>
            </a:xfrm>
            <a:custGeom>
              <a:avLst/>
              <a:gdLst/>
              <a:ahLst/>
              <a:cxnLst/>
              <a:rect l="l" t="t" r="r" b="b"/>
              <a:pathLst>
                <a:path w="10584" h="665" extrusionOk="0">
                  <a:moveTo>
                    <a:pt x="327" y="0"/>
                  </a:moveTo>
                  <a:cubicBezTo>
                    <a:pt x="147" y="0"/>
                    <a:pt x="1" y="147"/>
                    <a:pt x="1" y="338"/>
                  </a:cubicBezTo>
                  <a:cubicBezTo>
                    <a:pt x="1" y="518"/>
                    <a:pt x="147" y="664"/>
                    <a:pt x="327" y="664"/>
                  </a:cubicBezTo>
                  <a:lnTo>
                    <a:pt x="10257" y="664"/>
                  </a:lnTo>
                  <a:cubicBezTo>
                    <a:pt x="10437" y="664"/>
                    <a:pt x="10584" y="518"/>
                    <a:pt x="10584" y="338"/>
                  </a:cubicBezTo>
                  <a:cubicBezTo>
                    <a:pt x="10584" y="147"/>
                    <a:pt x="10437" y="0"/>
                    <a:pt x="10257" y="0"/>
                  </a:cubicBezTo>
                  <a:close/>
                </a:path>
              </a:pathLst>
            </a:custGeom>
            <a:solidFill>
              <a:schemeClr val="lt1"/>
            </a:solidFill>
            <a:ln w="6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31"/>
          <p:cNvGrpSpPr/>
          <p:nvPr/>
        </p:nvGrpSpPr>
        <p:grpSpPr>
          <a:xfrm>
            <a:off x="-242651" y="905127"/>
            <a:ext cx="2560434" cy="561594"/>
            <a:chOff x="2871050" y="2458250"/>
            <a:chExt cx="1107550" cy="242925"/>
          </a:xfrm>
        </p:grpSpPr>
        <p:sp>
          <p:nvSpPr>
            <p:cNvPr id="604" name="Google Shape;604;p31"/>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1"/>
          <p:cNvSpPr/>
          <p:nvPr/>
        </p:nvSpPr>
        <p:spPr>
          <a:xfrm rot="10800000">
            <a:off x="343252" y="4101402"/>
            <a:ext cx="561600" cy="561600"/>
          </a:xfrm>
          <a:prstGeom prst="pie">
            <a:avLst>
              <a:gd name="adj1" fmla="val 0"/>
              <a:gd name="adj2" fmla="val 108252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2984761" y="258689"/>
            <a:ext cx="561600" cy="56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90" name="Google Shape;690;p34"/>
          <p:cNvSpPr txBox="1">
            <a:spLocks noGrp="1"/>
          </p:cNvSpPr>
          <p:nvPr>
            <p:ph type="subTitle" idx="1"/>
          </p:nvPr>
        </p:nvSpPr>
        <p:spPr>
          <a:xfrm>
            <a:off x="1265332" y="2474856"/>
            <a:ext cx="2802900" cy="1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Contains information on 45,000 movies found on TMDB.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Relevant features include id, title, genres, popularity, </a:t>
            </a:r>
            <a:r>
              <a:rPr lang="en-US" dirty="0" err="1"/>
              <a:t>vote_average</a:t>
            </a:r>
            <a:r>
              <a:rPr lang="en-US" dirty="0"/>
              <a:t>, and </a:t>
            </a:r>
            <a:r>
              <a:rPr lang="en-US" dirty="0" err="1"/>
              <a:t>vote_count</a:t>
            </a:r>
            <a:endParaRPr dirty="0"/>
          </a:p>
        </p:txBody>
      </p:sp>
      <p:sp>
        <p:nvSpPr>
          <p:cNvPr id="691" name="Google Shape;691;p34"/>
          <p:cNvSpPr txBox="1">
            <a:spLocks noGrp="1"/>
          </p:cNvSpPr>
          <p:nvPr>
            <p:ph type="subTitle" idx="2"/>
          </p:nvPr>
        </p:nvSpPr>
        <p:spPr>
          <a:xfrm>
            <a:off x="1265332" y="2138144"/>
            <a:ext cx="28029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Movies Metadata</a:t>
            </a:r>
            <a:endParaRPr dirty="0"/>
          </a:p>
        </p:txBody>
      </p:sp>
      <p:sp>
        <p:nvSpPr>
          <p:cNvPr id="692" name="Google Shape;692;p34"/>
          <p:cNvSpPr txBox="1">
            <a:spLocks noGrp="1"/>
          </p:cNvSpPr>
          <p:nvPr>
            <p:ph type="subTitle" idx="3"/>
          </p:nvPr>
        </p:nvSpPr>
        <p:spPr>
          <a:xfrm>
            <a:off x="5075762" y="2474856"/>
            <a:ext cx="2802900" cy="1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26 million ratings from 270,000 users for 45,000 movies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Ratings are from 0.5 to 5, with 5 being the best</a:t>
            </a:r>
            <a:endParaRPr dirty="0"/>
          </a:p>
        </p:txBody>
      </p:sp>
      <p:sp>
        <p:nvSpPr>
          <p:cNvPr id="693" name="Google Shape;693;p34"/>
          <p:cNvSpPr txBox="1">
            <a:spLocks noGrp="1"/>
          </p:cNvSpPr>
          <p:nvPr>
            <p:ph type="subTitle" idx="4"/>
          </p:nvPr>
        </p:nvSpPr>
        <p:spPr>
          <a:xfrm>
            <a:off x="5075768" y="2138144"/>
            <a:ext cx="2802900" cy="4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Ratings</a:t>
            </a:r>
            <a:endParaRPr dirty="0"/>
          </a:p>
        </p:txBody>
      </p:sp>
      <p:sp>
        <p:nvSpPr>
          <p:cNvPr id="694" name="Google Shape;694;p3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cxnSp>
        <p:nvCxnSpPr>
          <p:cNvPr id="695" name="Google Shape;695;p34"/>
          <p:cNvCxnSpPr>
            <a:cxnSpLocks/>
          </p:cNvCxnSpPr>
          <p:nvPr/>
        </p:nvCxnSpPr>
        <p:spPr>
          <a:xfrm>
            <a:off x="4572000" y="1932167"/>
            <a:ext cx="0" cy="3393433"/>
          </a:xfrm>
          <a:prstGeom prst="straightConnector1">
            <a:avLst/>
          </a:prstGeom>
          <a:noFill/>
          <a:ln w="9525" cap="flat" cmpd="sng">
            <a:solidFill>
              <a:schemeClr val="dk1"/>
            </a:solidFill>
            <a:prstDash val="solid"/>
            <a:round/>
            <a:headEnd type="none" w="med" len="med"/>
            <a:tailEnd type="none" w="med" len="med"/>
          </a:ln>
        </p:spPr>
      </p:cxnSp>
      <p:cxnSp>
        <p:nvCxnSpPr>
          <p:cNvPr id="696" name="Google Shape;696;p34"/>
          <p:cNvCxnSpPr/>
          <p:nvPr/>
        </p:nvCxnSpPr>
        <p:spPr>
          <a:xfrm>
            <a:off x="-57150" y="1185925"/>
            <a:ext cx="9258300" cy="0"/>
          </a:xfrm>
          <a:prstGeom prst="straightConnector1">
            <a:avLst/>
          </a:prstGeom>
          <a:noFill/>
          <a:ln w="9525" cap="flat" cmpd="sng">
            <a:solidFill>
              <a:schemeClr val="dk1"/>
            </a:solidFill>
            <a:prstDash val="solid"/>
            <a:round/>
            <a:headEnd type="none" w="med" len="med"/>
            <a:tailEnd type="none" w="med" len="med"/>
          </a:ln>
        </p:spPr>
      </p:cxnSp>
      <p:sp>
        <p:nvSpPr>
          <p:cNvPr id="697" name="Google Shape;697;p34"/>
          <p:cNvSpPr/>
          <p:nvPr/>
        </p:nvSpPr>
        <p:spPr>
          <a:xfrm rot="10800000">
            <a:off x="4291195" y="4410064"/>
            <a:ext cx="561600" cy="561600"/>
          </a:xfrm>
          <a:prstGeom prst="blockArc">
            <a:avLst>
              <a:gd name="adj1" fmla="val 10800000"/>
              <a:gd name="adj2" fmla="val 7526"/>
              <a:gd name="adj3" fmla="val 1504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4"/>
          <p:cNvGrpSpPr/>
          <p:nvPr/>
        </p:nvGrpSpPr>
        <p:grpSpPr>
          <a:xfrm>
            <a:off x="-682889" y="4410077"/>
            <a:ext cx="2560434" cy="561594"/>
            <a:chOff x="2871050" y="2458250"/>
            <a:chExt cx="1107550" cy="242925"/>
          </a:xfrm>
        </p:grpSpPr>
        <p:sp>
          <p:nvSpPr>
            <p:cNvPr id="699" name="Google Shape;699;p34"/>
            <p:cNvSpPr/>
            <p:nvPr/>
          </p:nvSpPr>
          <p:spPr>
            <a:xfrm>
              <a:off x="2871050" y="2458250"/>
              <a:ext cx="1107550" cy="66450"/>
            </a:xfrm>
            <a:custGeom>
              <a:avLst/>
              <a:gdLst/>
              <a:ahLst/>
              <a:cxnLst/>
              <a:rect l="l" t="t" r="r" b="b"/>
              <a:pathLst>
                <a:path w="44302" h="2658" extrusionOk="0">
                  <a:moveTo>
                    <a:pt x="0" y="0"/>
                  </a:moveTo>
                  <a:lnTo>
                    <a:pt x="0" y="890"/>
                  </a:lnTo>
                  <a:cubicBezTo>
                    <a:pt x="1261" y="890"/>
                    <a:pt x="1847" y="1261"/>
                    <a:pt x="2533" y="1700"/>
                  </a:cubicBezTo>
                  <a:cubicBezTo>
                    <a:pt x="3231" y="2150"/>
                    <a:pt x="4031" y="2657"/>
                    <a:pt x="5539" y="2657"/>
                  </a:cubicBezTo>
                  <a:cubicBezTo>
                    <a:pt x="7059" y="2657"/>
                    <a:pt x="7847" y="2150"/>
                    <a:pt x="8545" y="1700"/>
                  </a:cubicBezTo>
                  <a:cubicBezTo>
                    <a:pt x="9232" y="1261"/>
                    <a:pt x="9817" y="890"/>
                    <a:pt x="11078" y="890"/>
                  </a:cubicBezTo>
                  <a:cubicBezTo>
                    <a:pt x="12328" y="890"/>
                    <a:pt x="12925" y="1261"/>
                    <a:pt x="13611" y="1700"/>
                  </a:cubicBezTo>
                  <a:cubicBezTo>
                    <a:pt x="14309" y="2150"/>
                    <a:pt x="15097" y="2657"/>
                    <a:pt x="16617" y="2657"/>
                  </a:cubicBezTo>
                  <a:cubicBezTo>
                    <a:pt x="18126" y="2657"/>
                    <a:pt x="18925" y="2150"/>
                    <a:pt x="19623" y="1700"/>
                  </a:cubicBezTo>
                  <a:cubicBezTo>
                    <a:pt x="20299" y="1261"/>
                    <a:pt x="20895" y="890"/>
                    <a:pt x="22145" y="890"/>
                  </a:cubicBezTo>
                  <a:cubicBezTo>
                    <a:pt x="23406" y="890"/>
                    <a:pt x="24003" y="1261"/>
                    <a:pt x="24678" y="1700"/>
                  </a:cubicBezTo>
                  <a:cubicBezTo>
                    <a:pt x="25376" y="2150"/>
                    <a:pt x="26175" y="2657"/>
                    <a:pt x="27684" y="2657"/>
                  </a:cubicBezTo>
                  <a:cubicBezTo>
                    <a:pt x="29204" y="2657"/>
                    <a:pt x="29992" y="2150"/>
                    <a:pt x="30690" y="1700"/>
                  </a:cubicBezTo>
                  <a:cubicBezTo>
                    <a:pt x="31377" y="1261"/>
                    <a:pt x="31962" y="890"/>
                    <a:pt x="33223" y="890"/>
                  </a:cubicBezTo>
                  <a:cubicBezTo>
                    <a:pt x="34484" y="890"/>
                    <a:pt x="35069" y="1261"/>
                    <a:pt x="35756" y="1700"/>
                  </a:cubicBezTo>
                  <a:cubicBezTo>
                    <a:pt x="36454" y="2150"/>
                    <a:pt x="37254" y="2657"/>
                    <a:pt x="38762" y="2657"/>
                  </a:cubicBezTo>
                  <a:cubicBezTo>
                    <a:pt x="40271" y="2657"/>
                    <a:pt x="41070" y="2150"/>
                    <a:pt x="41768" y="1700"/>
                  </a:cubicBezTo>
                  <a:cubicBezTo>
                    <a:pt x="42455" y="1261"/>
                    <a:pt x="43040" y="890"/>
                    <a:pt x="44301" y="890"/>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2871050" y="2546625"/>
              <a:ext cx="1107550" cy="66150"/>
            </a:xfrm>
            <a:custGeom>
              <a:avLst/>
              <a:gdLst/>
              <a:ahLst/>
              <a:cxnLst/>
              <a:rect l="l" t="t" r="r" b="b"/>
              <a:pathLst>
                <a:path w="44302" h="2646" extrusionOk="0">
                  <a:moveTo>
                    <a:pt x="0" y="0"/>
                  </a:moveTo>
                  <a:lnTo>
                    <a:pt x="0" y="878"/>
                  </a:lnTo>
                  <a:cubicBezTo>
                    <a:pt x="1261" y="878"/>
                    <a:pt x="1847" y="1261"/>
                    <a:pt x="2533" y="1700"/>
                  </a:cubicBezTo>
                  <a:cubicBezTo>
                    <a:pt x="3231" y="2139"/>
                    <a:pt x="4031" y="2646"/>
                    <a:pt x="5539" y="2646"/>
                  </a:cubicBezTo>
                  <a:cubicBezTo>
                    <a:pt x="7059" y="2646"/>
                    <a:pt x="7847" y="2139"/>
                    <a:pt x="8545" y="1700"/>
                  </a:cubicBezTo>
                  <a:cubicBezTo>
                    <a:pt x="9232" y="1261"/>
                    <a:pt x="9817" y="878"/>
                    <a:pt x="11078" y="878"/>
                  </a:cubicBezTo>
                  <a:cubicBezTo>
                    <a:pt x="12328" y="878"/>
                    <a:pt x="12925" y="1261"/>
                    <a:pt x="13611" y="1700"/>
                  </a:cubicBezTo>
                  <a:cubicBezTo>
                    <a:pt x="14309" y="2139"/>
                    <a:pt x="15097" y="2646"/>
                    <a:pt x="16617" y="2646"/>
                  </a:cubicBezTo>
                  <a:cubicBezTo>
                    <a:pt x="18126" y="2646"/>
                    <a:pt x="18925" y="2139"/>
                    <a:pt x="19623" y="1700"/>
                  </a:cubicBezTo>
                  <a:cubicBezTo>
                    <a:pt x="20299" y="1261"/>
                    <a:pt x="20895" y="878"/>
                    <a:pt x="22145" y="878"/>
                  </a:cubicBezTo>
                  <a:cubicBezTo>
                    <a:pt x="23406" y="878"/>
                    <a:pt x="24003" y="1261"/>
                    <a:pt x="24678" y="1700"/>
                  </a:cubicBezTo>
                  <a:cubicBezTo>
                    <a:pt x="25376" y="2139"/>
                    <a:pt x="26175" y="2646"/>
                    <a:pt x="27684" y="2646"/>
                  </a:cubicBezTo>
                  <a:cubicBezTo>
                    <a:pt x="29204" y="2646"/>
                    <a:pt x="29992" y="2139"/>
                    <a:pt x="30690" y="1700"/>
                  </a:cubicBezTo>
                  <a:cubicBezTo>
                    <a:pt x="31377" y="1261"/>
                    <a:pt x="31962" y="878"/>
                    <a:pt x="33223" y="878"/>
                  </a:cubicBezTo>
                  <a:cubicBezTo>
                    <a:pt x="34484" y="878"/>
                    <a:pt x="35069" y="1261"/>
                    <a:pt x="35756" y="1700"/>
                  </a:cubicBezTo>
                  <a:cubicBezTo>
                    <a:pt x="36454" y="2139"/>
                    <a:pt x="37254" y="2646"/>
                    <a:pt x="38762" y="2646"/>
                  </a:cubicBezTo>
                  <a:cubicBezTo>
                    <a:pt x="40271" y="2646"/>
                    <a:pt x="41070" y="2139"/>
                    <a:pt x="41768" y="1700"/>
                  </a:cubicBezTo>
                  <a:cubicBezTo>
                    <a:pt x="42455" y="1261"/>
                    <a:pt x="43040" y="878"/>
                    <a:pt x="44301" y="878"/>
                  </a:cubicBezTo>
                  <a:lnTo>
                    <a:pt x="44301" y="0"/>
                  </a:lnTo>
                  <a:cubicBezTo>
                    <a:pt x="42781" y="0"/>
                    <a:pt x="41993" y="507"/>
                    <a:pt x="41295" y="946"/>
                  </a:cubicBezTo>
                  <a:cubicBezTo>
                    <a:pt x="40608" y="1385"/>
                    <a:pt x="40012" y="1768"/>
                    <a:pt x="38762" y="1768"/>
                  </a:cubicBezTo>
                  <a:cubicBezTo>
                    <a:pt x="37501" y="1768"/>
                    <a:pt x="36916" y="1385"/>
                    <a:pt x="36229" y="946"/>
                  </a:cubicBezTo>
                  <a:cubicBezTo>
                    <a:pt x="35531" y="507"/>
                    <a:pt x="34732" y="0"/>
                    <a:pt x="33223" y="0"/>
                  </a:cubicBezTo>
                  <a:cubicBezTo>
                    <a:pt x="31715" y="0"/>
                    <a:pt x="30915" y="507"/>
                    <a:pt x="30217" y="946"/>
                  </a:cubicBezTo>
                  <a:cubicBezTo>
                    <a:pt x="29530" y="1385"/>
                    <a:pt x="28945" y="1768"/>
                    <a:pt x="27684" y="1768"/>
                  </a:cubicBezTo>
                  <a:cubicBezTo>
                    <a:pt x="26434" y="1768"/>
                    <a:pt x="25838" y="1385"/>
                    <a:pt x="25151" y="946"/>
                  </a:cubicBezTo>
                  <a:cubicBezTo>
                    <a:pt x="24453" y="507"/>
                    <a:pt x="23665" y="0"/>
                    <a:pt x="22145" y="0"/>
                  </a:cubicBezTo>
                  <a:cubicBezTo>
                    <a:pt x="20636" y="0"/>
                    <a:pt x="19837" y="507"/>
                    <a:pt x="19139" y="946"/>
                  </a:cubicBezTo>
                  <a:cubicBezTo>
                    <a:pt x="18464" y="1385"/>
                    <a:pt x="17867" y="1768"/>
                    <a:pt x="16617" y="1768"/>
                  </a:cubicBezTo>
                  <a:cubicBezTo>
                    <a:pt x="15356" y="1768"/>
                    <a:pt x="14771" y="1385"/>
                    <a:pt x="14084" y="946"/>
                  </a:cubicBezTo>
                  <a:cubicBezTo>
                    <a:pt x="13386" y="507"/>
                    <a:pt x="12587" y="0"/>
                    <a:pt x="11078" y="0"/>
                  </a:cubicBezTo>
                  <a:cubicBezTo>
                    <a:pt x="9570" y="0"/>
                    <a:pt x="8770" y="507"/>
                    <a:pt x="8072" y="946"/>
                  </a:cubicBezTo>
                  <a:cubicBezTo>
                    <a:pt x="7386" y="1385"/>
                    <a:pt x="6800" y="1768"/>
                    <a:pt x="5539" y="1768"/>
                  </a:cubicBezTo>
                  <a:cubicBezTo>
                    <a:pt x="4290" y="1768"/>
                    <a:pt x="3693" y="1385"/>
                    <a:pt x="3006" y="946"/>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2871050" y="2634725"/>
              <a:ext cx="1107550" cy="66450"/>
            </a:xfrm>
            <a:custGeom>
              <a:avLst/>
              <a:gdLst/>
              <a:ahLst/>
              <a:cxnLst/>
              <a:rect l="l" t="t" r="r" b="b"/>
              <a:pathLst>
                <a:path w="44302" h="2658" extrusionOk="0">
                  <a:moveTo>
                    <a:pt x="0" y="0"/>
                  </a:moveTo>
                  <a:lnTo>
                    <a:pt x="0" y="889"/>
                  </a:lnTo>
                  <a:cubicBezTo>
                    <a:pt x="1261" y="889"/>
                    <a:pt x="1847" y="1261"/>
                    <a:pt x="2533" y="1700"/>
                  </a:cubicBezTo>
                  <a:cubicBezTo>
                    <a:pt x="3231" y="2150"/>
                    <a:pt x="4031" y="2657"/>
                    <a:pt x="5539" y="2657"/>
                  </a:cubicBezTo>
                  <a:cubicBezTo>
                    <a:pt x="7059" y="2657"/>
                    <a:pt x="7847" y="2150"/>
                    <a:pt x="8545" y="1700"/>
                  </a:cubicBezTo>
                  <a:cubicBezTo>
                    <a:pt x="9232" y="1261"/>
                    <a:pt x="9817" y="889"/>
                    <a:pt x="11078" y="889"/>
                  </a:cubicBezTo>
                  <a:cubicBezTo>
                    <a:pt x="12328" y="889"/>
                    <a:pt x="12925" y="1261"/>
                    <a:pt x="13611" y="1700"/>
                  </a:cubicBezTo>
                  <a:cubicBezTo>
                    <a:pt x="14309" y="2150"/>
                    <a:pt x="15097" y="2657"/>
                    <a:pt x="16617" y="2657"/>
                  </a:cubicBezTo>
                  <a:cubicBezTo>
                    <a:pt x="18126" y="2657"/>
                    <a:pt x="18925" y="2150"/>
                    <a:pt x="19623" y="1700"/>
                  </a:cubicBezTo>
                  <a:cubicBezTo>
                    <a:pt x="20299" y="1261"/>
                    <a:pt x="20895" y="889"/>
                    <a:pt x="22145" y="889"/>
                  </a:cubicBezTo>
                  <a:cubicBezTo>
                    <a:pt x="23406" y="889"/>
                    <a:pt x="24003" y="1261"/>
                    <a:pt x="24678" y="1700"/>
                  </a:cubicBezTo>
                  <a:cubicBezTo>
                    <a:pt x="25376" y="2150"/>
                    <a:pt x="26175" y="2657"/>
                    <a:pt x="27684" y="2657"/>
                  </a:cubicBezTo>
                  <a:cubicBezTo>
                    <a:pt x="29204" y="2657"/>
                    <a:pt x="29992" y="2150"/>
                    <a:pt x="30690" y="1700"/>
                  </a:cubicBezTo>
                  <a:cubicBezTo>
                    <a:pt x="31377" y="1261"/>
                    <a:pt x="31962" y="889"/>
                    <a:pt x="33223" y="889"/>
                  </a:cubicBezTo>
                  <a:cubicBezTo>
                    <a:pt x="34484" y="889"/>
                    <a:pt x="35069" y="1261"/>
                    <a:pt x="35756" y="1700"/>
                  </a:cubicBezTo>
                  <a:cubicBezTo>
                    <a:pt x="36454" y="2150"/>
                    <a:pt x="37254" y="2657"/>
                    <a:pt x="38762" y="2657"/>
                  </a:cubicBezTo>
                  <a:cubicBezTo>
                    <a:pt x="40271" y="2657"/>
                    <a:pt x="41070" y="2150"/>
                    <a:pt x="41768" y="1700"/>
                  </a:cubicBezTo>
                  <a:cubicBezTo>
                    <a:pt x="42455" y="1261"/>
                    <a:pt x="43040" y="889"/>
                    <a:pt x="44301" y="889"/>
                  </a:cubicBezTo>
                  <a:lnTo>
                    <a:pt x="44301" y="0"/>
                  </a:lnTo>
                  <a:cubicBezTo>
                    <a:pt x="42781" y="0"/>
                    <a:pt x="41993" y="507"/>
                    <a:pt x="41295" y="957"/>
                  </a:cubicBezTo>
                  <a:cubicBezTo>
                    <a:pt x="40608" y="1396"/>
                    <a:pt x="40012" y="1768"/>
                    <a:pt x="38762" y="1768"/>
                  </a:cubicBezTo>
                  <a:cubicBezTo>
                    <a:pt x="37501" y="1768"/>
                    <a:pt x="36916" y="1396"/>
                    <a:pt x="36229" y="957"/>
                  </a:cubicBezTo>
                  <a:cubicBezTo>
                    <a:pt x="35531" y="507"/>
                    <a:pt x="34732" y="0"/>
                    <a:pt x="33223" y="0"/>
                  </a:cubicBezTo>
                  <a:cubicBezTo>
                    <a:pt x="31715" y="0"/>
                    <a:pt x="30915" y="507"/>
                    <a:pt x="30217" y="957"/>
                  </a:cubicBezTo>
                  <a:cubicBezTo>
                    <a:pt x="29530" y="1396"/>
                    <a:pt x="28945" y="1768"/>
                    <a:pt x="27684" y="1768"/>
                  </a:cubicBezTo>
                  <a:cubicBezTo>
                    <a:pt x="26434" y="1768"/>
                    <a:pt x="25838" y="1396"/>
                    <a:pt x="25151" y="957"/>
                  </a:cubicBezTo>
                  <a:cubicBezTo>
                    <a:pt x="24453" y="507"/>
                    <a:pt x="23665" y="0"/>
                    <a:pt x="22145" y="0"/>
                  </a:cubicBezTo>
                  <a:cubicBezTo>
                    <a:pt x="20636" y="0"/>
                    <a:pt x="19837" y="507"/>
                    <a:pt x="19139" y="957"/>
                  </a:cubicBezTo>
                  <a:cubicBezTo>
                    <a:pt x="18464" y="1396"/>
                    <a:pt x="17867" y="1768"/>
                    <a:pt x="16617" y="1768"/>
                  </a:cubicBezTo>
                  <a:cubicBezTo>
                    <a:pt x="15356" y="1768"/>
                    <a:pt x="14771" y="1396"/>
                    <a:pt x="14084" y="957"/>
                  </a:cubicBezTo>
                  <a:cubicBezTo>
                    <a:pt x="13386" y="507"/>
                    <a:pt x="12587" y="0"/>
                    <a:pt x="11078" y="0"/>
                  </a:cubicBezTo>
                  <a:cubicBezTo>
                    <a:pt x="9570" y="0"/>
                    <a:pt x="8770" y="507"/>
                    <a:pt x="8072" y="957"/>
                  </a:cubicBezTo>
                  <a:cubicBezTo>
                    <a:pt x="7386" y="1396"/>
                    <a:pt x="6800" y="1768"/>
                    <a:pt x="5539" y="1768"/>
                  </a:cubicBezTo>
                  <a:cubicBezTo>
                    <a:pt x="4290" y="1768"/>
                    <a:pt x="3693" y="1396"/>
                    <a:pt x="3006" y="957"/>
                  </a:cubicBezTo>
                  <a:cubicBezTo>
                    <a:pt x="2308" y="507"/>
                    <a:pt x="15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752;p35">
            <a:extLst>
              <a:ext uri="{FF2B5EF4-FFF2-40B4-BE49-F238E27FC236}">
                <a16:creationId xmlns:a16="http://schemas.microsoft.com/office/drawing/2014/main" id="{A2422333-F6E6-AF44-877E-4B6A3F44ED73}"/>
              </a:ext>
            </a:extLst>
          </p:cNvPr>
          <p:cNvSpPr txBox="1">
            <a:spLocks/>
          </p:cNvSpPr>
          <p:nvPr/>
        </p:nvSpPr>
        <p:spPr>
          <a:xfrm>
            <a:off x="722375" y="1328875"/>
            <a:ext cx="7416907" cy="904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sz="1600" dirty="0"/>
              <a:t>The dataset was found at </a:t>
            </a:r>
            <a:r>
              <a:rPr lang="en-US" sz="1600" dirty="0">
                <a:hlinkClick r:id="rId3"/>
              </a:rPr>
              <a:t>The Movies Dataset</a:t>
            </a:r>
            <a:r>
              <a:rPr lang="en-US" sz="1600" dirty="0"/>
              <a:t> on Kaggle</a:t>
            </a:r>
          </a:p>
        </p:txBody>
      </p:sp>
      <p:cxnSp>
        <p:nvCxnSpPr>
          <p:cNvPr id="62" name="Google Shape;696;p34">
            <a:extLst>
              <a:ext uri="{FF2B5EF4-FFF2-40B4-BE49-F238E27FC236}">
                <a16:creationId xmlns:a16="http://schemas.microsoft.com/office/drawing/2014/main" id="{AAC2289B-3535-0940-A1E7-CAB45BCB87E7}"/>
              </a:ext>
            </a:extLst>
          </p:cNvPr>
          <p:cNvCxnSpPr/>
          <p:nvPr/>
        </p:nvCxnSpPr>
        <p:spPr>
          <a:xfrm>
            <a:off x="-57150" y="1932167"/>
            <a:ext cx="92583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433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F57-D96A-F14F-83EA-96B4B1AD648C}"/>
              </a:ext>
            </a:extLst>
          </p:cNvPr>
          <p:cNvSpPr>
            <a:spLocks noGrp="1"/>
          </p:cNvSpPr>
          <p:nvPr>
            <p:ph type="title"/>
          </p:nvPr>
        </p:nvSpPr>
        <p:spPr/>
        <p:txBody>
          <a:bodyPr/>
          <a:lstStyle/>
          <a:p>
            <a:r>
              <a:rPr lang="en-US" sz="2600" dirty="0"/>
              <a:t>Assumptions/Hypotheses about data and model</a:t>
            </a:r>
          </a:p>
        </p:txBody>
      </p:sp>
      <p:sp>
        <p:nvSpPr>
          <p:cNvPr id="3" name="Text Placeholder 2">
            <a:extLst>
              <a:ext uri="{FF2B5EF4-FFF2-40B4-BE49-F238E27FC236}">
                <a16:creationId xmlns:a16="http://schemas.microsoft.com/office/drawing/2014/main" id="{C4557292-117D-FB4C-B1F6-4C34B8635617}"/>
              </a:ext>
            </a:extLst>
          </p:cNvPr>
          <p:cNvSpPr>
            <a:spLocks noGrp="1"/>
          </p:cNvSpPr>
          <p:nvPr>
            <p:ph type="body" idx="1"/>
          </p:nvPr>
        </p:nvSpPr>
        <p:spPr/>
        <p:txBody>
          <a:bodyPr/>
          <a:lstStyle/>
          <a:p>
            <a:r>
              <a:rPr lang="en-US" dirty="0"/>
              <a:t>Because ratings are user inputted, there are biases involved in the data</a:t>
            </a:r>
          </a:p>
          <a:p>
            <a:r>
              <a:rPr lang="en-US" dirty="0"/>
              <a:t>There are certain groups of people who may leave ratings on movies:</a:t>
            </a:r>
          </a:p>
          <a:p>
            <a:pPr lvl="1"/>
            <a:r>
              <a:rPr lang="en-US" dirty="0"/>
              <a:t>Critics</a:t>
            </a:r>
          </a:p>
          <a:p>
            <a:pPr lvl="1"/>
            <a:r>
              <a:rPr lang="en-US" dirty="0"/>
              <a:t>People who feel very strongly about the movie (both positively and negatively)</a:t>
            </a:r>
          </a:p>
          <a:p>
            <a:r>
              <a:rPr lang="en-US" dirty="0"/>
              <a:t>For the purposes of this project, I will assume that the ratings are representative of the general population</a:t>
            </a:r>
          </a:p>
        </p:txBody>
      </p:sp>
    </p:spTree>
    <p:extLst>
      <p:ext uri="{BB962C8B-B14F-4D97-AF65-F5344CB8AC3E}">
        <p14:creationId xmlns:p14="http://schemas.microsoft.com/office/powerpoint/2010/main" val="300171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B988-8178-9E40-9675-AEE67D646A81}"/>
              </a:ext>
            </a:extLst>
          </p:cNvPr>
          <p:cNvSpPr>
            <a:spLocks noGrp="1"/>
          </p:cNvSpPr>
          <p:nvPr>
            <p:ph type="title"/>
          </p:nvPr>
        </p:nvSpPr>
        <p:spPr/>
        <p:txBody>
          <a:bodyPr/>
          <a:lstStyle/>
          <a:p>
            <a:r>
              <a:rPr lang="en-US" dirty="0"/>
              <a:t>Exploratory Data Analysis – Film Popularity</a:t>
            </a:r>
          </a:p>
        </p:txBody>
      </p:sp>
      <p:sp>
        <p:nvSpPr>
          <p:cNvPr id="3" name="Text Placeholder 2">
            <a:extLst>
              <a:ext uri="{FF2B5EF4-FFF2-40B4-BE49-F238E27FC236}">
                <a16:creationId xmlns:a16="http://schemas.microsoft.com/office/drawing/2014/main" id="{2070FC18-9957-B74A-909A-6765DC230524}"/>
              </a:ext>
            </a:extLst>
          </p:cNvPr>
          <p:cNvSpPr>
            <a:spLocks noGrp="1"/>
          </p:cNvSpPr>
          <p:nvPr>
            <p:ph type="body" idx="1"/>
          </p:nvPr>
        </p:nvSpPr>
        <p:spPr/>
        <p:txBody>
          <a:bodyPr/>
          <a:lstStyle/>
          <a:p>
            <a:pPr marL="139700" indent="0">
              <a:buNone/>
            </a:pPr>
            <a:r>
              <a:rPr lang="en-US" dirty="0"/>
              <a:t>Most popular movies were found using IMDB’s popularity metric</a:t>
            </a:r>
          </a:p>
        </p:txBody>
      </p:sp>
      <p:pic>
        <p:nvPicPr>
          <p:cNvPr id="5" name="Picture 4" descr="A picture containing text, line, font, diagram&#10;&#10;Description automatically generated">
            <a:extLst>
              <a:ext uri="{FF2B5EF4-FFF2-40B4-BE49-F238E27FC236}">
                <a16:creationId xmlns:a16="http://schemas.microsoft.com/office/drawing/2014/main" id="{76F0C61A-C739-044F-9465-4119EFA07FD0}"/>
              </a:ext>
            </a:extLst>
          </p:cNvPr>
          <p:cNvPicPr>
            <a:picLocks noChangeAspect="1"/>
          </p:cNvPicPr>
          <p:nvPr/>
        </p:nvPicPr>
        <p:blipFill>
          <a:blip r:embed="rId2"/>
          <a:stretch>
            <a:fillRect/>
          </a:stretch>
        </p:blipFill>
        <p:spPr>
          <a:xfrm>
            <a:off x="400042" y="1827928"/>
            <a:ext cx="5006334" cy="2514773"/>
          </a:xfrm>
          <a:prstGeom prst="rect">
            <a:avLst/>
          </a:prstGeom>
        </p:spPr>
      </p:pic>
      <p:pic>
        <p:nvPicPr>
          <p:cNvPr id="7" name="Picture 6" descr="A picture containing text, screenshot, diagram, circle&#10;&#10;Description automatically generated">
            <a:extLst>
              <a:ext uri="{FF2B5EF4-FFF2-40B4-BE49-F238E27FC236}">
                <a16:creationId xmlns:a16="http://schemas.microsoft.com/office/drawing/2014/main" id="{C596C64F-CFD9-9E43-9115-93648DA1D46C}"/>
              </a:ext>
            </a:extLst>
          </p:cNvPr>
          <p:cNvPicPr>
            <a:picLocks noChangeAspect="1"/>
          </p:cNvPicPr>
          <p:nvPr/>
        </p:nvPicPr>
        <p:blipFill>
          <a:blip r:embed="rId3"/>
          <a:stretch>
            <a:fillRect/>
          </a:stretch>
        </p:blipFill>
        <p:spPr>
          <a:xfrm>
            <a:off x="5406376" y="1827928"/>
            <a:ext cx="3305371" cy="2514773"/>
          </a:xfrm>
          <a:prstGeom prst="rect">
            <a:avLst/>
          </a:prstGeom>
        </p:spPr>
      </p:pic>
    </p:spTree>
    <p:extLst>
      <p:ext uri="{BB962C8B-B14F-4D97-AF65-F5344CB8AC3E}">
        <p14:creationId xmlns:p14="http://schemas.microsoft.com/office/powerpoint/2010/main" val="75699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B988-8178-9E40-9675-AEE67D646A81}"/>
              </a:ext>
            </a:extLst>
          </p:cNvPr>
          <p:cNvSpPr>
            <a:spLocks noGrp="1"/>
          </p:cNvSpPr>
          <p:nvPr>
            <p:ph type="title"/>
          </p:nvPr>
        </p:nvSpPr>
        <p:spPr/>
        <p:txBody>
          <a:bodyPr/>
          <a:lstStyle/>
          <a:p>
            <a:r>
              <a:rPr lang="en-US" dirty="0"/>
              <a:t>Exploratory Data Analysis – Ratings</a:t>
            </a:r>
          </a:p>
        </p:txBody>
      </p:sp>
      <p:sp>
        <p:nvSpPr>
          <p:cNvPr id="3" name="Text Placeholder 2">
            <a:extLst>
              <a:ext uri="{FF2B5EF4-FFF2-40B4-BE49-F238E27FC236}">
                <a16:creationId xmlns:a16="http://schemas.microsoft.com/office/drawing/2014/main" id="{2070FC18-9957-B74A-909A-6765DC230524}"/>
              </a:ext>
            </a:extLst>
          </p:cNvPr>
          <p:cNvSpPr>
            <a:spLocks noGrp="1"/>
          </p:cNvSpPr>
          <p:nvPr>
            <p:ph type="body" idx="1"/>
          </p:nvPr>
        </p:nvSpPr>
        <p:spPr/>
        <p:txBody>
          <a:bodyPr/>
          <a:lstStyle/>
          <a:p>
            <a:pPr marL="139700" indent="0">
              <a:buNone/>
            </a:pPr>
            <a:r>
              <a:rPr lang="en-US" sz="1300" dirty="0"/>
              <a:t>Weighted rating was calculated using a formula from IMDB:</a:t>
            </a:r>
          </a:p>
          <a:p>
            <a:pPr marL="139700" indent="0">
              <a:buNone/>
            </a:pPr>
            <a:endParaRPr lang="en-US" sz="1300" dirty="0"/>
          </a:p>
          <a:p>
            <a:pPr marL="139700" indent="0">
              <a:buNone/>
            </a:pPr>
            <a:endParaRPr lang="en-US" sz="1300" dirty="0"/>
          </a:p>
          <a:p>
            <a:pPr marL="139700" indent="0">
              <a:buNone/>
            </a:pPr>
            <a:endParaRPr lang="en-US" sz="1300" dirty="0"/>
          </a:p>
          <a:p>
            <a:pPr marL="139700" indent="0">
              <a:buNone/>
            </a:pPr>
            <a:r>
              <a:rPr lang="en-US" sz="1300" b="1" dirty="0"/>
              <a:t>v</a:t>
            </a:r>
            <a:r>
              <a:rPr lang="en-US" sz="1300" dirty="0"/>
              <a:t> - number of ratings for movie, </a:t>
            </a:r>
            <a:r>
              <a:rPr lang="en-US" sz="1300" b="1" dirty="0"/>
              <a:t>m</a:t>
            </a:r>
            <a:r>
              <a:rPr lang="en-US" sz="1300" dirty="0"/>
              <a:t> - minimum ratings required to be listed, </a:t>
            </a:r>
            <a:r>
              <a:rPr lang="en-US" sz="1300" b="1" dirty="0"/>
              <a:t>R </a:t>
            </a:r>
            <a:r>
              <a:rPr lang="en-US" sz="1300" dirty="0"/>
              <a:t>-</a:t>
            </a:r>
            <a:r>
              <a:rPr lang="en-US" sz="1300" b="1" dirty="0"/>
              <a:t> </a:t>
            </a:r>
            <a:r>
              <a:rPr lang="en-US" sz="1300" dirty="0"/>
              <a:t>average rating of movie, </a:t>
            </a:r>
            <a:r>
              <a:rPr lang="en-US" sz="1300" b="1" dirty="0"/>
              <a:t>C</a:t>
            </a:r>
            <a:r>
              <a:rPr lang="en-US" sz="1300" dirty="0"/>
              <a:t> - mean rating across the whole report</a:t>
            </a:r>
          </a:p>
          <a:p>
            <a:pPr marL="139700" indent="0">
              <a:buNone/>
            </a:pPr>
            <a:endParaRPr lang="en-US" sz="1300" dirty="0"/>
          </a:p>
        </p:txBody>
      </p:sp>
      <p:pic>
        <p:nvPicPr>
          <p:cNvPr id="9" name="Picture 8">
            <a:extLst>
              <a:ext uri="{FF2B5EF4-FFF2-40B4-BE49-F238E27FC236}">
                <a16:creationId xmlns:a16="http://schemas.microsoft.com/office/drawing/2014/main" id="{C679468D-0586-194E-9DF4-1831510577AE}"/>
              </a:ext>
            </a:extLst>
          </p:cNvPr>
          <p:cNvPicPr>
            <a:picLocks noChangeAspect="1"/>
          </p:cNvPicPr>
          <p:nvPr/>
        </p:nvPicPr>
        <p:blipFill>
          <a:blip r:embed="rId2"/>
          <a:stretch>
            <a:fillRect/>
          </a:stretch>
        </p:blipFill>
        <p:spPr>
          <a:xfrm>
            <a:off x="2329721" y="1532691"/>
            <a:ext cx="4484557" cy="471173"/>
          </a:xfrm>
          <a:prstGeom prst="rect">
            <a:avLst/>
          </a:prstGeom>
        </p:spPr>
      </p:pic>
      <p:pic>
        <p:nvPicPr>
          <p:cNvPr id="6" name="Picture 5" descr="A picture containing text, screenshot, font, line&#10;&#10;Description automatically generated">
            <a:extLst>
              <a:ext uri="{FF2B5EF4-FFF2-40B4-BE49-F238E27FC236}">
                <a16:creationId xmlns:a16="http://schemas.microsoft.com/office/drawing/2014/main" id="{BEE46FA4-D247-B94E-BBA8-D0549E9FF466}"/>
              </a:ext>
            </a:extLst>
          </p:cNvPr>
          <p:cNvPicPr>
            <a:picLocks noChangeAspect="1"/>
          </p:cNvPicPr>
          <p:nvPr/>
        </p:nvPicPr>
        <p:blipFill>
          <a:blip r:embed="rId3"/>
          <a:stretch>
            <a:fillRect/>
          </a:stretch>
        </p:blipFill>
        <p:spPr>
          <a:xfrm>
            <a:off x="671220" y="2507300"/>
            <a:ext cx="4354718" cy="2536350"/>
          </a:xfrm>
          <a:prstGeom prst="rect">
            <a:avLst/>
          </a:prstGeom>
        </p:spPr>
      </p:pic>
      <p:pic>
        <p:nvPicPr>
          <p:cNvPr id="10" name="Picture 9" descr="A picture containing text, screenshot, diagram, circle&#10;&#10;Description automatically generated">
            <a:extLst>
              <a:ext uri="{FF2B5EF4-FFF2-40B4-BE49-F238E27FC236}">
                <a16:creationId xmlns:a16="http://schemas.microsoft.com/office/drawing/2014/main" id="{EF613000-644A-2C48-9135-EF448701E173}"/>
              </a:ext>
            </a:extLst>
          </p:cNvPr>
          <p:cNvPicPr>
            <a:picLocks noChangeAspect="1"/>
          </p:cNvPicPr>
          <p:nvPr/>
        </p:nvPicPr>
        <p:blipFill>
          <a:blip r:embed="rId4"/>
          <a:stretch>
            <a:fillRect/>
          </a:stretch>
        </p:blipFill>
        <p:spPr>
          <a:xfrm>
            <a:off x="5025938" y="2514498"/>
            <a:ext cx="3275038" cy="2529152"/>
          </a:xfrm>
          <a:prstGeom prst="rect">
            <a:avLst/>
          </a:prstGeom>
        </p:spPr>
      </p:pic>
    </p:spTree>
    <p:extLst>
      <p:ext uri="{BB962C8B-B14F-4D97-AF65-F5344CB8AC3E}">
        <p14:creationId xmlns:p14="http://schemas.microsoft.com/office/powerpoint/2010/main" val="50786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C79-F2C5-6749-B3EB-FCD9109223E2}"/>
              </a:ext>
            </a:extLst>
          </p:cNvPr>
          <p:cNvSpPr>
            <a:spLocks noGrp="1"/>
          </p:cNvSpPr>
          <p:nvPr>
            <p:ph type="title"/>
          </p:nvPr>
        </p:nvSpPr>
        <p:spPr/>
        <p:txBody>
          <a:bodyPr/>
          <a:lstStyle/>
          <a:p>
            <a:r>
              <a:rPr lang="en-US" dirty="0"/>
              <a:t>Feature Engineering &amp; Transformations</a:t>
            </a:r>
          </a:p>
        </p:txBody>
      </p:sp>
      <p:sp>
        <p:nvSpPr>
          <p:cNvPr id="3" name="Text Placeholder 2">
            <a:extLst>
              <a:ext uri="{FF2B5EF4-FFF2-40B4-BE49-F238E27FC236}">
                <a16:creationId xmlns:a16="http://schemas.microsoft.com/office/drawing/2014/main" id="{2DB0F8FD-7D5E-F34D-80B0-866B9EE0C0D9}"/>
              </a:ext>
            </a:extLst>
          </p:cNvPr>
          <p:cNvSpPr>
            <a:spLocks noGrp="1"/>
          </p:cNvSpPr>
          <p:nvPr>
            <p:ph type="body" idx="1"/>
          </p:nvPr>
        </p:nvSpPr>
        <p:spPr/>
        <p:txBody>
          <a:bodyPr/>
          <a:lstStyle/>
          <a:p>
            <a:r>
              <a:rPr lang="en-US" dirty="0"/>
              <a:t>Convert the ratings data into a readable format for the model I will use which I will explain on the next slide. </a:t>
            </a:r>
          </a:p>
          <a:p>
            <a:r>
              <a:rPr lang="en-US" dirty="0"/>
              <a:t>The functions needed for the transformation comes from the Surprise package where the data is converted to a list of tuples</a:t>
            </a:r>
          </a:p>
          <a:p>
            <a:r>
              <a:rPr lang="en-US" dirty="0"/>
              <a:t>For example, here are the first ten rows of the ratings dataset converted:</a:t>
            </a:r>
          </a:p>
          <a:p>
            <a:pPr marL="139700" indent="0" algn="ctr">
              <a:buNone/>
            </a:pPr>
            <a:r>
              <a:rPr lang="en-US" dirty="0"/>
              <a:t>[(1, 110, 1.0, None), </a:t>
            </a:r>
          </a:p>
          <a:p>
            <a:pPr marL="139700" indent="0" algn="ctr">
              <a:buNone/>
            </a:pPr>
            <a:r>
              <a:rPr lang="en-US" dirty="0"/>
              <a:t>(1, 147, 4.5, None), </a:t>
            </a:r>
          </a:p>
          <a:p>
            <a:pPr marL="139700" indent="0" algn="ctr">
              <a:buNone/>
            </a:pPr>
            <a:r>
              <a:rPr lang="en-US" dirty="0"/>
              <a:t>(1, 858, 5.0, None), </a:t>
            </a:r>
          </a:p>
          <a:p>
            <a:pPr marL="139700" indent="0" algn="ctr">
              <a:buNone/>
            </a:pPr>
            <a:r>
              <a:rPr lang="en-US" dirty="0"/>
              <a:t>(1, 1221, 5.0, None), </a:t>
            </a:r>
          </a:p>
          <a:p>
            <a:pPr marL="139700" indent="0" algn="ctr">
              <a:buNone/>
            </a:pPr>
            <a:r>
              <a:rPr lang="en-US" dirty="0"/>
              <a:t>(1, 1246, 5.0, None), </a:t>
            </a:r>
          </a:p>
          <a:p>
            <a:pPr marL="139700" indent="0" algn="ctr">
              <a:buNone/>
            </a:pPr>
            <a:r>
              <a:rPr lang="en-US" dirty="0"/>
              <a:t>(1, 1968, 4.0, None), </a:t>
            </a:r>
          </a:p>
          <a:p>
            <a:pPr marL="139700" indent="0" algn="ctr">
              <a:buNone/>
            </a:pPr>
            <a:r>
              <a:rPr lang="en-US" dirty="0"/>
              <a:t>(1, 2762, 4.5, None), </a:t>
            </a:r>
          </a:p>
          <a:p>
            <a:pPr marL="139700" indent="0" algn="ctr">
              <a:buNone/>
            </a:pPr>
            <a:r>
              <a:rPr lang="en-US" dirty="0"/>
              <a:t>(1, 2918, 5.0, None), </a:t>
            </a:r>
          </a:p>
          <a:p>
            <a:pPr marL="139700" indent="0" algn="ctr">
              <a:buNone/>
            </a:pPr>
            <a:r>
              <a:rPr lang="en-US" dirty="0"/>
              <a:t>(1, 2959, 4.0, None), </a:t>
            </a:r>
          </a:p>
          <a:p>
            <a:pPr marL="139700" indent="0" algn="ctr">
              <a:buNone/>
            </a:pPr>
            <a:r>
              <a:rPr lang="en-US" dirty="0"/>
              <a:t>(1, 4226, 4.0, None)]</a:t>
            </a:r>
          </a:p>
          <a:p>
            <a:r>
              <a:rPr lang="en-US" dirty="0"/>
              <a:t>It is ordered by (</a:t>
            </a:r>
            <a:r>
              <a:rPr lang="en-US" dirty="0" err="1"/>
              <a:t>userId</a:t>
            </a:r>
            <a:r>
              <a:rPr lang="en-US" dirty="0"/>
              <a:t>, </a:t>
            </a:r>
            <a:r>
              <a:rPr lang="en-US" dirty="0" err="1"/>
              <a:t>movieId</a:t>
            </a:r>
            <a:r>
              <a:rPr lang="en-US" dirty="0"/>
              <a:t>, rating)</a:t>
            </a:r>
          </a:p>
        </p:txBody>
      </p:sp>
    </p:spTree>
    <p:extLst>
      <p:ext uri="{BB962C8B-B14F-4D97-AF65-F5344CB8AC3E}">
        <p14:creationId xmlns:p14="http://schemas.microsoft.com/office/powerpoint/2010/main" val="364551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3F82-504A-0C41-8AD0-1DC1FF37A7F7}"/>
              </a:ext>
            </a:extLst>
          </p:cNvPr>
          <p:cNvSpPr>
            <a:spLocks noGrp="1"/>
          </p:cNvSpPr>
          <p:nvPr>
            <p:ph type="title"/>
          </p:nvPr>
        </p:nvSpPr>
        <p:spPr/>
        <p:txBody>
          <a:bodyPr/>
          <a:lstStyle/>
          <a:p>
            <a:r>
              <a:rPr lang="en-US" dirty="0"/>
              <a:t>Proposed Approach</a:t>
            </a:r>
          </a:p>
        </p:txBody>
      </p:sp>
      <p:sp>
        <p:nvSpPr>
          <p:cNvPr id="3" name="Text Placeholder 2">
            <a:extLst>
              <a:ext uri="{FF2B5EF4-FFF2-40B4-BE49-F238E27FC236}">
                <a16:creationId xmlns:a16="http://schemas.microsoft.com/office/drawing/2014/main" id="{E39E78A0-47B0-1344-B855-CDFCCC723D61}"/>
              </a:ext>
            </a:extLst>
          </p:cNvPr>
          <p:cNvSpPr>
            <a:spLocks noGrp="1"/>
          </p:cNvSpPr>
          <p:nvPr>
            <p:ph type="body" idx="1"/>
          </p:nvPr>
        </p:nvSpPr>
        <p:spPr/>
        <p:txBody>
          <a:bodyPr/>
          <a:lstStyle/>
          <a:p>
            <a:r>
              <a:rPr lang="en-US" dirty="0"/>
              <a:t>I first thought about using Collaborative Filtering, but it has some limitations:</a:t>
            </a:r>
          </a:p>
          <a:p>
            <a:pPr lvl="1"/>
            <a:r>
              <a:rPr lang="en-US" dirty="0"/>
              <a:t>Scalability - computational demands increase as the number of users and movies grows</a:t>
            </a:r>
          </a:p>
          <a:p>
            <a:pPr lvl="1"/>
            <a:r>
              <a:rPr lang="en-US" dirty="0"/>
              <a:t>Sparsity - similarity between two seemingly dissimilar movies might be remarkably high due to a single user who ranked them both similarly</a:t>
            </a:r>
          </a:p>
          <a:p>
            <a:r>
              <a:rPr lang="en-US" dirty="0"/>
              <a:t>I decided on the </a:t>
            </a:r>
            <a:r>
              <a:rPr lang="en-US" b="1" dirty="0"/>
              <a:t>Singular Value Decomposition </a:t>
            </a:r>
            <a:r>
              <a:rPr lang="en-US" dirty="0"/>
              <a:t>(SVD) model found in the </a:t>
            </a:r>
            <a:r>
              <a:rPr lang="en-US" dirty="0">
                <a:hlinkClick r:id="rId2"/>
              </a:rPr>
              <a:t>Surprise</a:t>
            </a:r>
            <a:r>
              <a:rPr lang="en-US" dirty="0"/>
              <a:t> package in python</a:t>
            </a:r>
          </a:p>
          <a:p>
            <a:pPr lvl="1"/>
            <a:r>
              <a:rPr lang="en-US" dirty="0"/>
              <a:t>Reduce the dimensionality of the utility matrix by extracting its </a:t>
            </a:r>
            <a:r>
              <a:rPr lang="en-US" b="1" dirty="0"/>
              <a:t>latent factors (ratings)</a:t>
            </a:r>
          </a:p>
          <a:p>
            <a:pPr lvl="1"/>
            <a:r>
              <a:rPr lang="en-US" dirty="0"/>
              <a:t>Map each user and movie onto a latent space with a dimension of ‘r’</a:t>
            </a:r>
          </a:p>
          <a:p>
            <a:r>
              <a:rPr lang="en-US" dirty="0"/>
              <a:t>Facilitates a more meaningful understanding of the relationship between users and movies, making them directly comparable</a:t>
            </a:r>
          </a:p>
        </p:txBody>
      </p:sp>
    </p:spTree>
    <p:extLst>
      <p:ext uri="{BB962C8B-B14F-4D97-AF65-F5344CB8AC3E}">
        <p14:creationId xmlns:p14="http://schemas.microsoft.com/office/powerpoint/2010/main" val="1945276124"/>
      </p:ext>
    </p:extLst>
  </p:cSld>
  <p:clrMapOvr>
    <a:masterClrMapping/>
  </p:clrMapOvr>
</p:sld>
</file>

<file path=ppt/theme/theme1.xml><?xml version="1.0" encoding="utf-8"?>
<a:theme xmlns:a="http://schemas.openxmlformats.org/drawingml/2006/main" name="Films Inspiring Hope Minitheme by Slidesgo">
  <a:themeElements>
    <a:clrScheme name="Simple Light">
      <a:dk1>
        <a:srgbClr val="1A1A3E"/>
      </a:dk1>
      <a:lt1>
        <a:srgbClr val="FDFFF3"/>
      </a:lt1>
      <a:dk2>
        <a:srgbClr val="FFE9AF"/>
      </a:dk2>
      <a:lt2>
        <a:srgbClr val="F7D58B"/>
      </a:lt2>
      <a:accent1>
        <a:srgbClr val="8641DF"/>
      </a:accent1>
      <a:accent2>
        <a:srgbClr val="3B3188"/>
      </a:accent2>
      <a:accent3>
        <a:srgbClr val="FFFFFF"/>
      </a:accent3>
      <a:accent4>
        <a:srgbClr val="FFFFFF"/>
      </a:accent4>
      <a:accent5>
        <a:srgbClr val="FFFFFF"/>
      </a:accent5>
      <a:accent6>
        <a:srgbClr val="FFFFFF"/>
      </a:accent6>
      <a:hlink>
        <a:srgbClr val="1A1A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900</Words>
  <Application>Microsoft Macintosh PowerPoint</Application>
  <PresentationFormat>On-screen Show (16:9)</PresentationFormat>
  <Paragraphs>147</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Playfair Display ExtraBold</vt:lpstr>
      <vt:lpstr>Montserrat Medium</vt:lpstr>
      <vt:lpstr>Playfair Display</vt:lpstr>
      <vt:lpstr>Montserrat</vt:lpstr>
      <vt:lpstr>Films Inspiring Hope Minitheme by Slidesgo</vt:lpstr>
      <vt:lpstr>Movie Recommendation System</vt:lpstr>
      <vt:lpstr>Table of contents</vt:lpstr>
      <vt:lpstr>Problem Statement</vt:lpstr>
      <vt:lpstr>Data Description</vt:lpstr>
      <vt:lpstr>Assumptions/Hypotheses about data and model</vt:lpstr>
      <vt:lpstr>Exploratory Data Analysis – Film Popularity</vt:lpstr>
      <vt:lpstr>Exploratory Data Analysis – Ratings</vt:lpstr>
      <vt:lpstr>Feature Engineering &amp; Transformations</vt:lpstr>
      <vt:lpstr>Proposed Approach</vt:lpstr>
      <vt:lpstr>Proposed Solution</vt:lpstr>
      <vt:lpstr>Results (Accuracy)</vt:lpstr>
      <vt:lpstr>Results – Example Recommendation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Eva Burns</cp:lastModifiedBy>
  <cp:revision>13</cp:revision>
  <dcterms:modified xsi:type="dcterms:W3CDTF">2023-05-25T17:30:27Z</dcterms:modified>
</cp:coreProperties>
</file>