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5"/>
    <p:restoredTop sz="94689"/>
  </p:normalViewPr>
  <p:slideViewPr>
    <p:cSldViewPr snapToGrid="0">
      <p:cViewPr varScale="1">
        <p:scale>
          <a:sx n="105" d="100"/>
          <a:sy n="105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9500E-3201-114F-956D-C5C04B7CD414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21D1D-6D0F-6348-8499-9B2856C0C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Identifikation</a:t>
            </a:r>
            <a:r>
              <a:rPr lang="en-US" dirty="0"/>
              <a:t> der </a:t>
            </a:r>
            <a:r>
              <a:rPr lang="en-US" dirty="0" err="1"/>
              <a:t>wichtigsten</a:t>
            </a:r>
            <a:r>
              <a:rPr lang="en-US" dirty="0"/>
              <a:t> </a:t>
            </a:r>
            <a:r>
              <a:rPr lang="en-US" dirty="0" err="1"/>
              <a:t>Prädiktoren</a:t>
            </a:r>
            <a:r>
              <a:rPr lang="en-US" dirty="0"/>
              <a:t> für die </a:t>
            </a:r>
            <a:r>
              <a:rPr lang="en-US" dirty="0" err="1"/>
              <a:t>Zufriedenheit</a:t>
            </a:r>
            <a:r>
              <a:rPr lang="en-US" dirty="0"/>
              <a:t> der Kunden.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D21D1D-6D0F-6348-8499-9B2856C0CF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1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6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7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2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3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r Rauchhintergrund">
            <a:extLst>
              <a:ext uri="{FF2B5EF4-FFF2-40B4-BE49-F238E27FC236}">
                <a16:creationId xmlns:a16="http://schemas.microsoft.com/office/drawing/2014/main" id="{0215F0EA-1A2A-C170-EE3C-72E6198B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801" r="9091" b="10302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F7BBC0-974E-660F-D0E4-F39917F52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Case Study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Data Scientist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D45655-ED28-C512-7EFB-1EA243346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16" y="5428229"/>
            <a:ext cx="4506066" cy="89964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Eva Resch @ Interhyp</a:t>
            </a:r>
          </a:p>
        </p:txBody>
      </p:sp>
    </p:spTree>
    <p:extLst>
      <p:ext uri="{BB962C8B-B14F-4D97-AF65-F5344CB8AC3E}">
        <p14:creationId xmlns:p14="http://schemas.microsoft.com/office/powerpoint/2010/main" val="117051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20E42-10D8-C19B-FDC6-7A6CDD6D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Problemstellung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19FFAC-1210-5F0B-EB02-23424F2E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Die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der </a:t>
            </a:r>
            <a:r>
              <a:rPr lang="en-US" dirty="0" err="1"/>
              <a:t>Interhyp</a:t>
            </a:r>
            <a:r>
              <a:rPr lang="en-US" dirty="0"/>
              <a:t> und </a:t>
            </a:r>
            <a:r>
              <a:rPr lang="en-US" dirty="0" err="1"/>
              <a:t>ihren</a:t>
            </a:r>
            <a:r>
              <a:rPr lang="en-US" dirty="0"/>
              <a:t> Kunden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mithilfe</a:t>
            </a:r>
            <a:r>
              <a:rPr lang="en-US" dirty="0"/>
              <a:t> von LLMs </a:t>
            </a:r>
            <a:r>
              <a:rPr lang="en-US" dirty="0" err="1"/>
              <a:t>analysiert</a:t>
            </a:r>
            <a:r>
              <a:rPr lang="en-US" dirty="0"/>
              <a:t>. Dabei </a:t>
            </a:r>
            <a:r>
              <a:rPr lang="en-US" dirty="0" err="1"/>
              <a:t>enstehen</a:t>
            </a:r>
            <a:r>
              <a:rPr lang="en-US" dirty="0"/>
              <a:t> pro Kunde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berechnete</a:t>
            </a:r>
            <a:r>
              <a:rPr lang="en-US" dirty="0"/>
              <a:t> Scores </a:t>
            </a:r>
            <a:r>
              <a:rPr lang="en-US" dirty="0" err="1"/>
              <a:t>zu</a:t>
            </a:r>
            <a:r>
              <a:rPr lang="en-US" dirty="0"/>
              <a:t> Sentiment, Stimmung und </a:t>
            </a:r>
            <a:r>
              <a:rPr lang="en-US" dirty="0" err="1"/>
              <a:t>möglicher</a:t>
            </a:r>
            <a:r>
              <a:rPr lang="en-US" dirty="0"/>
              <a:t> </a:t>
            </a:r>
            <a:r>
              <a:rPr lang="en-US" dirty="0" err="1"/>
              <a:t>Unzufriedenheit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Ziel </a:t>
            </a:r>
            <a:r>
              <a:rPr lang="en-US" dirty="0" err="1"/>
              <a:t>ist</a:t>
            </a:r>
            <a:r>
              <a:rPr lang="en-US" dirty="0"/>
              <a:t> es, </a:t>
            </a:r>
            <a:r>
              <a:rPr lang="en-US" dirty="0" err="1"/>
              <a:t>mittels</a:t>
            </a:r>
            <a:r>
              <a:rPr lang="en-US" dirty="0"/>
              <a:t> der LLM-</a:t>
            </a:r>
            <a:r>
              <a:rPr lang="en-US" dirty="0" err="1"/>
              <a:t>basierten</a:t>
            </a:r>
            <a:r>
              <a:rPr lang="en-US" dirty="0"/>
              <a:t> </a:t>
            </a:r>
            <a:r>
              <a:rPr lang="en-US" dirty="0" err="1"/>
              <a:t>Einschätzungen</a:t>
            </a:r>
            <a:r>
              <a:rPr lang="en-US" dirty="0"/>
              <a:t> und </a:t>
            </a:r>
            <a:r>
              <a:rPr lang="en-US" dirty="0" err="1"/>
              <a:t>vorliegenden</a:t>
            </a:r>
            <a:r>
              <a:rPr lang="en-US" dirty="0"/>
              <a:t> </a:t>
            </a:r>
            <a:r>
              <a:rPr lang="en-US" dirty="0" err="1"/>
              <a:t>Kundendaten</a:t>
            </a:r>
            <a:r>
              <a:rPr lang="en-US" dirty="0"/>
              <a:t> die </a:t>
            </a:r>
            <a:r>
              <a:rPr lang="en-US" dirty="0" err="1"/>
              <a:t>allgemeine</a:t>
            </a:r>
            <a:r>
              <a:rPr lang="en-US" dirty="0"/>
              <a:t> </a:t>
            </a:r>
            <a:r>
              <a:rPr lang="en-US" dirty="0" err="1"/>
              <a:t>Kundenzufriedenheit</a:t>
            </a:r>
            <a:r>
              <a:rPr lang="en-US" dirty="0"/>
              <a:t> </a:t>
            </a:r>
            <a:r>
              <a:rPr lang="en-US" dirty="0" err="1"/>
              <a:t>vorherzusagen</a:t>
            </a:r>
            <a:r>
              <a:rPr lang="en-US" dirty="0"/>
              <a:t> und für </a:t>
            </a:r>
            <a:r>
              <a:rPr lang="en-US" dirty="0" err="1"/>
              <a:t>geschäftliche</a:t>
            </a:r>
            <a:r>
              <a:rPr lang="en-US" dirty="0"/>
              <a:t> </a:t>
            </a:r>
            <a:r>
              <a:rPr lang="en-US" dirty="0" err="1"/>
              <a:t>Entscheidungen</a:t>
            </a:r>
            <a:r>
              <a:rPr lang="en-US" dirty="0"/>
              <a:t> </a:t>
            </a:r>
            <a:r>
              <a:rPr lang="en-US" dirty="0" err="1"/>
              <a:t>nutzbar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machen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10CE48CF-77FD-7856-04C8-9E1AC07A7D00}"/>
              </a:ext>
            </a:extLst>
          </p:cNvPr>
          <p:cNvSpPr/>
          <p:nvPr/>
        </p:nvSpPr>
        <p:spPr>
          <a:xfrm>
            <a:off x="612647" y="4657344"/>
            <a:ext cx="2410969" cy="11948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Klassifikations-modell</a:t>
            </a:r>
            <a:endParaRPr lang="en-US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AB69B67-E3FF-8C42-AFD0-735A03ED13BB}"/>
              </a:ext>
            </a:extLst>
          </p:cNvPr>
          <p:cNvSpPr/>
          <p:nvPr/>
        </p:nvSpPr>
        <p:spPr>
          <a:xfrm>
            <a:off x="3276041" y="4657344"/>
            <a:ext cx="2410969" cy="11948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Bewertung</a:t>
            </a:r>
            <a:r>
              <a:rPr lang="en-US" dirty="0"/>
              <a:t> der LLM-Features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B9482EA1-83D9-E679-AA24-43AD97266C22}"/>
              </a:ext>
            </a:extLst>
          </p:cNvPr>
          <p:cNvSpPr/>
          <p:nvPr/>
        </p:nvSpPr>
        <p:spPr>
          <a:xfrm>
            <a:off x="8602830" y="4657344"/>
            <a:ext cx="2410969" cy="11948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Ableitung</a:t>
            </a:r>
            <a:r>
              <a:rPr lang="en-US" dirty="0"/>
              <a:t> des </a:t>
            </a:r>
            <a:r>
              <a:rPr lang="en-US" dirty="0" err="1"/>
              <a:t>Mehrwerts</a:t>
            </a:r>
            <a:endParaRPr lang="en-US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C34D24A-69C1-4181-6BB8-4787380EC0E6}"/>
              </a:ext>
            </a:extLst>
          </p:cNvPr>
          <p:cNvSpPr/>
          <p:nvPr/>
        </p:nvSpPr>
        <p:spPr>
          <a:xfrm>
            <a:off x="5939434" y="4687824"/>
            <a:ext cx="2410969" cy="11948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Reflexion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1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FDCA2-57CA-78C1-ECA7-F604C080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Daten und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9F84B1-4934-D5C5-84A0-F155AAACB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Zielvariable</a:t>
            </a:r>
            <a:r>
              <a:rPr lang="en-US" dirty="0"/>
              <a:t> (“NPS”): </a:t>
            </a:r>
            <a:r>
              <a:rPr lang="en-US" dirty="0" err="1"/>
              <a:t>Kundenzufriedenheit</a:t>
            </a:r>
            <a:r>
              <a:rPr lang="en-US" dirty="0"/>
              <a:t>, </a:t>
            </a:r>
            <a:r>
              <a:rPr lang="en-US" dirty="0" err="1"/>
              <a:t>gemessen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Score (-100, 0, 100)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Kategorisieren</a:t>
            </a:r>
            <a:r>
              <a:rPr lang="en-US" dirty="0">
                <a:sym typeface="Wingdings" pitchFamily="2" charset="2"/>
              </a:rPr>
              <a:t> in 3 Klassen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LLM-</a:t>
            </a:r>
            <a:r>
              <a:rPr lang="en-US" dirty="0" err="1"/>
              <a:t>basierte</a:t>
            </a:r>
            <a:r>
              <a:rPr lang="en-US" dirty="0"/>
              <a:t> Features:</a:t>
            </a:r>
          </a:p>
          <a:p>
            <a:r>
              <a:rPr lang="de-DE" dirty="0"/>
              <a:t>„</a:t>
            </a:r>
            <a:r>
              <a:rPr lang="de-DE" dirty="0" err="1"/>
              <a:t>response_content</a:t>
            </a:r>
            <a:r>
              <a:rPr lang="de-DE" dirty="0"/>
              <a:t>“: Wie zufrieden war der Kunde?</a:t>
            </a:r>
          </a:p>
          <a:p>
            <a:r>
              <a:rPr lang="de-DE" dirty="0"/>
              <a:t>„</a:t>
            </a:r>
            <a:r>
              <a:rPr lang="de-DE" dirty="0" err="1"/>
              <a:t>response_unhappy</a:t>
            </a:r>
            <a:r>
              <a:rPr lang="de-DE" dirty="0"/>
              <a:t>“: Wie unzufrieden war der Kunde?</a:t>
            </a:r>
          </a:p>
          <a:p>
            <a:r>
              <a:rPr lang="de-DE" dirty="0"/>
              <a:t>„</a:t>
            </a:r>
            <a:r>
              <a:rPr lang="de-DE" dirty="0" err="1"/>
              <a:t>response_friendly</a:t>
            </a:r>
            <a:r>
              <a:rPr lang="de-DE" dirty="0"/>
              <a:t>“: Wie höflich war der Austausch?</a:t>
            </a: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Feature-Auswahl, z.B. durch Korrelation oder später per Feature </a:t>
            </a:r>
            <a:r>
              <a:rPr lang="de-DE" dirty="0" err="1">
                <a:sym typeface="Wingdings" pitchFamily="2" charset="2"/>
              </a:rPr>
              <a:t>Importance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Kundendaten: Geschlecht, Geburtsjahr, Einkommen</a:t>
            </a: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Duplikate identifizieren und ggfs. aggregieren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5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0633E-53DF-87FA-A139-26A59A22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Modellauswahl</a:t>
            </a:r>
            <a:r>
              <a:rPr lang="en-US" dirty="0"/>
              <a:t> und </a:t>
            </a:r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E5E1BB-2D81-9D75-921F-6AF60B7E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Modell: Random Forest Classifier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robust </a:t>
            </a:r>
            <a:r>
              <a:rPr lang="en-US" dirty="0" err="1">
                <a:sym typeface="Wingdings" pitchFamily="2" charset="2"/>
              </a:rPr>
              <a:t>gegenüber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Ausreißern</a:t>
            </a:r>
            <a:r>
              <a:rPr lang="en-US" dirty="0"/>
              <a:t>, </a:t>
            </a:r>
            <a:r>
              <a:rPr lang="en-US" dirty="0" err="1"/>
              <a:t>erklärt</a:t>
            </a:r>
            <a:r>
              <a:rPr lang="en-US" dirty="0"/>
              <a:t> Feature Importance und </a:t>
            </a:r>
            <a:r>
              <a:rPr lang="en-US" dirty="0" err="1"/>
              <a:t>ist</a:t>
            </a:r>
            <a:r>
              <a:rPr lang="en-US" dirty="0"/>
              <a:t> für </a:t>
            </a:r>
            <a:r>
              <a:rPr lang="en-US" dirty="0" err="1"/>
              <a:t>kleine</a:t>
            </a:r>
            <a:r>
              <a:rPr lang="en-US" dirty="0"/>
              <a:t> 	</a:t>
            </a:r>
            <a:r>
              <a:rPr lang="en-US" dirty="0" err="1"/>
              <a:t>Datenmengen</a:t>
            </a:r>
            <a:r>
              <a:rPr lang="en-US" dirty="0"/>
              <a:t> </a:t>
            </a:r>
            <a:r>
              <a:rPr lang="en-US" dirty="0" err="1"/>
              <a:t>geeignet</a:t>
            </a:r>
            <a:r>
              <a:rPr lang="en-US" dirty="0"/>
              <a:t>.</a:t>
            </a:r>
          </a:p>
        </p:txBody>
      </p:sp>
      <p:pic>
        <p:nvPicPr>
          <p:cNvPr id="5" name="Grafik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C6414BC2-6565-2423-EEA9-D44E8E8B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480" y="2631151"/>
            <a:ext cx="4377746" cy="3678209"/>
          </a:xfrm>
          <a:prstGeom prst="rect">
            <a:avLst/>
          </a:prstGeom>
        </p:spPr>
      </p:pic>
      <p:pic>
        <p:nvPicPr>
          <p:cNvPr id="7" name="Grafik 6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D817F7D0-D4AB-C329-EA38-107C75303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" y="4086860"/>
            <a:ext cx="51689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3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96FFA-A3FD-6A80-17FF-A74BE1C8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Inhaltsplatzhalter 4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45D2EB04-3554-2C7C-8034-170A38D2C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3081" y="1872456"/>
            <a:ext cx="5753100" cy="4279900"/>
          </a:xfrm>
        </p:spPr>
      </p:pic>
    </p:spTree>
    <p:extLst>
      <p:ext uri="{BB962C8B-B14F-4D97-AF65-F5344CB8AC3E}">
        <p14:creationId xmlns:p14="http://schemas.microsoft.com/office/powerpoint/2010/main" val="9195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0FA11-D137-4C51-0B3A-BDBC27F4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Kritik und </a:t>
            </a:r>
            <a:r>
              <a:rPr lang="en-US" dirty="0" err="1"/>
              <a:t>Verbesserungsvorschläge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CB26BC1-32C3-5A16-E6CB-2078EA2947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Ungleichmäßige</a:t>
            </a:r>
            <a:r>
              <a:rPr lang="en-US" dirty="0"/>
              <a:t> </a:t>
            </a:r>
            <a:r>
              <a:rPr lang="en-US" dirty="0" err="1"/>
              <a:t>Klassenverteilung</a:t>
            </a:r>
            <a:endParaRPr lang="en-US" dirty="0"/>
          </a:p>
          <a:p>
            <a:r>
              <a:rPr lang="en-US" dirty="0" err="1"/>
              <a:t>Objektivität</a:t>
            </a:r>
            <a:r>
              <a:rPr lang="en-US" dirty="0"/>
              <a:t> der </a:t>
            </a:r>
            <a:r>
              <a:rPr lang="en-US" dirty="0" err="1"/>
              <a:t>Zielvariable</a:t>
            </a:r>
            <a:r>
              <a:rPr lang="en-US" dirty="0"/>
              <a:t> “</a:t>
            </a:r>
            <a:r>
              <a:rPr lang="en-US" dirty="0" err="1"/>
              <a:t>Zufriedenheit</a:t>
            </a:r>
            <a:r>
              <a:rPr lang="en-US" dirty="0"/>
              <a:t>”?</a:t>
            </a:r>
          </a:p>
          <a:p>
            <a:r>
              <a:rPr lang="en-US" dirty="0"/>
              <a:t>Scores </a:t>
            </a:r>
            <a:r>
              <a:rPr lang="en-US" dirty="0" err="1"/>
              <a:t>basieren</a:t>
            </a:r>
            <a:r>
              <a:rPr lang="en-US" dirty="0"/>
              <a:t> auf </a:t>
            </a:r>
            <a:r>
              <a:rPr lang="en-US" dirty="0" err="1"/>
              <a:t>maschineller</a:t>
            </a:r>
            <a:r>
              <a:rPr lang="en-US" dirty="0"/>
              <a:t> </a:t>
            </a:r>
            <a:r>
              <a:rPr lang="en-US" dirty="0" err="1"/>
              <a:t>Einschätzung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5EC4E2-D6C8-8286-5120-A37A7CD24B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Sampling-Verfahren</a:t>
            </a:r>
          </a:p>
          <a:p>
            <a:r>
              <a:rPr lang="en-US" dirty="0"/>
              <a:t>Mehr </a:t>
            </a:r>
            <a:r>
              <a:rPr lang="en-US" dirty="0" err="1"/>
              <a:t>Kontext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Gesprächsverlauf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zeitlichem</a:t>
            </a:r>
            <a:r>
              <a:rPr lang="en-US" dirty="0"/>
              <a:t> </a:t>
            </a:r>
            <a:r>
              <a:rPr lang="en-US" dirty="0" err="1"/>
              <a:t>Abstand</a:t>
            </a:r>
            <a:endParaRPr lang="en-US" dirty="0"/>
          </a:p>
          <a:p>
            <a:r>
              <a:rPr lang="en-US" dirty="0" err="1"/>
              <a:t>Rückmeldung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tatsächliches</a:t>
            </a:r>
            <a:r>
              <a:rPr lang="en-US" dirty="0"/>
              <a:t> </a:t>
            </a:r>
            <a:r>
              <a:rPr lang="en-US" dirty="0" err="1"/>
              <a:t>Verhalten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7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FFFD3-8F17-BBC9-2418-0A59D5DD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Business-</a:t>
            </a:r>
            <a:r>
              <a:rPr lang="en-US" dirty="0" err="1"/>
              <a:t>Mehrwert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0D730B-7307-3DF4-1F0A-CC0FC3035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Früherkennung</a:t>
            </a:r>
            <a:r>
              <a:rPr lang="en-US" dirty="0"/>
              <a:t> von </a:t>
            </a:r>
            <a:r>
              <a:rPr lang="en-US" dirty="0" err="1"/>
              <a:t>unzufriedenen</a:t>
            </a:r>
            <a:r>
              <a:rPr lang="en-US" dirty="0"/>
              <a:t> Kunden</a:t>
            </a:r>
          </a:p>
          <a:p>
            <a:r>
              <a:rPr lang="en-US" dirty="0" err="1"/>
              <a:t>Zielgerichtete</a:t>
            </a:r>
            <a:r>
              <a:rPr lang="en-US" dirty="0"/>
              <a:t> </a:t>
            </a:r>
            <a:r>
              <a:rPr lang="en-US" dirty="0" err="1"/>
              <a:t>Kundenbindungsmaßnahmen</a:t>
            </a:r>
            <a:endParaRPr lang="en-US" dirty="0"/>
          </a:p>
          <a:p>
            <a:r>
              <a:rPr lang="en-US" dirty="0" err="1"/>
              <a:t>Optimierung</a:t>
            </a:r>
            <a:r>
              <a:rPr lang="en-US" dirty="0"/>
              <a:t> des </a:t>
            </a:r>
            <a:r>
              <a:rPr lang="en-US" dirty="0" err="1"/>
              <a:t>Supportprozesses</a:t>
            </a:r>
            <a:endParaRPr lang="en-US" dirty="0"/>
          </a:p>
          <a:p>
            <a:r>
              <a:rPr lang="en-US" dirty="0" err="1"/>
              <a:t>Langfristiges</a:t>
            </a:r>
            <a:r>
              <a:rPr lang="en-US" dirty="0"/>
              <a:t> Monitoring von </a:t>
            </a:r>
            <a:r>
              <a:rPr lang="en-US" dirty="0" err="1"/>
              <a:t>Kundenstimmung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4998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Macintosh PowerPoint</Application>
  <PresentationFormat>Breitbild</PresentationFormat>
  <Paragraphs>37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Arial</vt:lpstr>
      <vt:lpstr>Neue Haas Grotesk Text Pro</vt:lpstr>
      <vt:lpstr>Wingdings</vt:lpstr>
      <vt:lpstr>VanillaVTI</vt:lpstr>
      <vt:lpstr>Case Study  Data Scientist</vt:lpstr>
      <vt:lpstr>Problemstellung</vt:lpstr>
      <vt:lpstr>Daten und Features</vt:lpstr>
      <vt:lpstr>Modellauswahl und Ergebnisse</vt:lpstr>
      <vt:lpstr>Feature Importance</vt:lpstr>
      <vt:lpstr>Kritik und Verbesserungsvorschläge</vt:lpstr>
      <vt:lpstr>Business-Mehrwert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 R</dc:creator>
  <cp:lastModifiedBy>Eva R</cp:lastModifiedBy>
  <cp:revision>3</cp:revision>
  <dcterms:created xsi:type="dcterms:W3CDTF">2025-07-10T09:04:59Z</dcterms:created>
  <dcterms:modified xsi:type="dcterms:W3CDTF">2025-07-10T16:26:54Z</dcterms:modified>
</cp:coreProperties>
</file>