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0" r:id="rId6"/>
    <p:sldId id="268" r:id="rId7"/>
    <p:sldId id="289" r:id="rId8"/>
    <p:sldId id="273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72" r:id="rId17"/>
    <p:sldId id="290" r:id="rId18"/>
    <p:sldId id="274" r:id="rId19"/>
    <p:sldId id="286" r:id="rId20"/>
    <p:sldId id="287" r:id="rId21"/>
    <p:sldId id="275" r:id="rId22"/>
    <p:sldId id="291" r:id="rId23"/>
    <p:sldId id="276" r:id="rId24"/>
    <p:sldId id="288" r:id="rId25"/>
    <p:sldId id="277" r:id="rId26"/>
    <p:sldId id="278" r:id="rId27"/>
    <p:sldId id="263" r:id="rId2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0092" autoAdjust="0"/>
  </p:normalViewPr>
  <p:slideViewPr>
    <p:cSldViewPr>
      <p:cViewPr varScale="1">
        <p:scale>
          <a:sx n="105" d="100"/>
          <a:sy n="105" d="100"/>
        </p:scale>
        <p:origin x="120" y="22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>
              <a:latin typeface="+mj-ea"/>
              <a:ea typeface="+mj-ea"/>
            </a:rPr>
            <a:t>仔細聆聽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pPr rtl="0"/>
          <a:r>
            <a:rPr lang="zh-TW" altLang="en-US" noProof="0" dirty="0">
              <a:latin typeface="+mj-ea"/>
              <a:ea typeface="+mj-ea"/>
            </a:rPr>
            <a:t>舉手回答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>
              <a:latin typeface="+mj-ea"/>
              <a:ea typeface="+mj-ea"/>
            </a:rPr>
            <a:t>贏得獎品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4128" custLinFactNeighborY="-1552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500" kern="1200" noProof="0" dirty="0">
              <a:latin typeface="+mj-ea"/>
              <a:ea typeface="+mj-ea"/>
            </a:rPr>
            <a:t>仔細聆聽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500" kern="1200" noProof="0" dirty="0">
              <a:latin typeface="+mj-ea"/>
              <a:ea typeface="+mj-ea"/>
            </a:rPr>
            <a:t>舉手回答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500" kern="1200" noProof="0" dirty="0">
              <a:latin typeface="+mj-ea"/>
              <a:ea typeface="+mj-ea"/>
            </a:rPr>
            <a:t>贏得獎品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2017/3/30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2017/3/30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90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921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7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2017/3/30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36712"/>
            <a:ext cx="8735325" cy="2000251"/>
          </a:xfrm>
        </p:spPr>
        <p:txBody>
          <a:bodyPr rtlCol="0"/>
          <a:lstStyle/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數與計算 </a:t>
            </a:r>
            <a:r>
              <a:rPr lang="en-US" altLang="zh-TW" dirty="0">
                <a:latin typeface="Salesforce Sans"/>
                <a:ea typeface="微軟正黑體" panose="020B0604030504040204" pitchFamily="34" charset="-120"/>
                <a:sym typeface="Salesforce Sans"/>
              </a:rPr>
              <a:t>–</a:t>
            </a:r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 四則運算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8735325" cy="43204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000" dirty="0">
                <a:latin typeface="Salesforce Sans"/>
                <a:ea typeface="微軟正黑體" panose="020B0604030504040204" pitchFamily="34" charset="-120"/>
                <a:sym typeface="Salesforce Sans"/>
              </a:rPr>
              <a:t>授課老師：洪啟瑞 老師、施萱 老師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括號先算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61256" y="2548061"/>
            <a:ext cx="905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一包糖果賣</a:t>
            </a:r>
            <a:r>
              <a:rPr lang="en-US" altLang="zh-TW" sz="2800" dirty="0"/>
              <a:t>100</a:t>
            </a:r>
            <a:r>
              <a:rPr lang="zh-TW" altLang="en-US" sz="2800" dirty="0"/>
              <a:t>元，一天下來原本</a:t>
            </a:r>
            <a:r>
              <a:rPr lang="en-US" altLang="zh-TW" sz="2800" dirty="0"/>
              <a:t>50</a:t>
            </a:r>
            <a:r>
              <a:rPr lang="zh-TW" altLang="en-US" sz="2800" dirty="0"/>
              <a:t>包賣出了</a:t>
            </a:r>
            <a:r>
              <a:rPr lang="en-US" altLang="zh-TW" sz="2800" dirty="0"/>
              <a:t>25</a:t>
            </a:r>
            <a:r>
              <a:rPr lang="zh-TW" altLang="en-US" sz="2800" dirty="0"/>
              <a:t>包，因為下班時間到了所以決定剩下的都用半價拋售，那麼今天的收入總共是多少錢呢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8797" y="4484268"/>
            <a:ext cx="449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原價賣出的</a:t>
            </a:r>
            <a:r>
              <a:rPr lang="en-US" altLang="zh-TW" sz="2800" dirty="0"/>
              <a:t>25</a:t>
            </a:r>
            <a:r>
              <a:rPr lang="zh-TW" altLang="en-US" sz="2800" dirty="0"/>
              <a:t>包所得收入是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1896" y="4484268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100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x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25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6660" y="448426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元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97380" y="5157192"/>
            <a:ext cx="377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半價賣出的所得收入是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526460" y="5157192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100÷2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x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50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-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25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4732" y="5157192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元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526460" y="5157192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100÷2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x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50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2211233" cy="575075"/>
          </a:xfrm>
        </p:spPr>
        <p:txBody>
          <a:bodyPr/>
          <a:lstStyle/>
          <a:p>
            <a:r>
              <a:rPr lang="zh-TW" altLang="en-US" dirty="0"/>
              <a:t>括號先算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54052" y="335699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為了標示出需要事先處理的部分</a:t>
            </a:r>
            <a:endParaRPr lang="en-US" altLang="zh-TW" sz="2800" dirty="0"/>
          </a:p>
          <a:p>
            <a:r>
              <a:rPr lang="en-US" altLang="zh-TW" sz="2800" dirty="0"/>
              <a:t>		</a:t>
            </a:r>
            <a:r>
              <a:rPr lang="zh-TW" altLang="en-US" sz="2800" dirty="0"/>
              <a:t>     所以</a:t>
            </a:r>
            <a:r>
              <a:rPr lang="zh-TW" altLang="en-US" sz="2800" b="1" dirty="0">
                <a:solidFill>
                  <a:srgbClr val="FFFF00"/>
                </a:solidFill>
              </a:rPr>
              <a:t>括號</a:t>
            </a:r>
            <a:r>
              <a:rPr lang="zh-TW" altLang="en-US" sz="2800" dirty="0"/>
              <a:t>就這麼誕生了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75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括號先算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61256" y="2548061"/>
            <a:ext cx="905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一包糖果賣</a:t>
            </a:r>
            <a:r>
              <a:rPr lang="en-US" altLang="zh-TW" sz="2800" dirty="0"/>
              <a:t>100</a:t>
            </a:r>
            <a:r>
              <a:rPr lang="zh-TW" altLang="en-US" sz="2800" dirty="0"/>
              <a:t>元，一天下來原本</a:t>
            </a:r>
            <a:r>
              <a:rPr lang="en-US" altLang="zh-TW" sz="2800" dirty="0"/>
              <a:t>50</a:t>
            </a:r>
            <a:r>
              <a:rPr lang="zh-TW" altLang="en-US" sz="2800" dirty="0"/>
              <a:t>包賣出了</a:t>
            </a:r>
            <a:r>
              <a:rPr lang="en-US" altLang="zh-TW" sz="2800" dirty="0"/>
              <a:t>25</a:t>
            </a:r>
            <a:r>
              <a:rPr lang="zh-TW" altLang="en-US" sz="2800" dirty="0"/>
              <a:t>包，因為下班時間到了所以決定剩下的都用半價拋售，那麼今天的收入總共是多少錢呢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6265" y="4365104"/>
            <a:ext cx="4216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所以總收入可以表示成：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654252" y="5066020"/>
            <a:ext cx="4722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100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x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25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+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100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÷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2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x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50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–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312427" y="5066020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元</a:t>
            </a:r>
          </a:p>
        </p:txBody>
      </p:sp>
      <p:sp>
        <p:nvSpPr>
          <p:cNvPr id="16" name="文字方塊 15"/>
          <p:cNvSpPr txBox="1"/>
          <p:nvPr/>
        </p:nvSpPr>
        <p:spPr>
          <a:xfrm rot="20899332">
            <a:off x="3388870" y="364066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古代數學家是不是很聰明呢？</a:t>
            </a:r>
          </a:p>
        </p:txBody>
      </p:sp>
    </p:spTree>
    <p:extLst>
      <p:ext uri="{BB962C8B-B14F-4D97-AF65-F5344CB8AC3E}">
        <p14:creationId xmlns:p14="http://schemas.microsoft.com/office/powerpoint/2010/main" val="9214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小插曲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311379"/>
          </a:xfrm>
        </p:spPr>
        <p:txBody>
          <a:bodyPr rtlCol="0"/>
          <a:lstStyle/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請問：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當一個式子中有加法、減法、乘法跟括號的時候，計算的先後順序應該是什麼呢？</a:t>
            </a:r>
            <a:endParaRPr lang="en-US" altLang="zh-TW" dirty="0"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559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6180" y="2492896"/>
            <a:ext cx="3888432" cy="2160240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/>
              <a:t>應用問題</a:t>
            </a:r>
            <a:br>
              <a:rPr lang="en-US" altLang="zh-TW" sz="6600" dirty="0"/>
            </a:br>
            <a:r>
              <a:rPr lang="zh-TW" altLang="en-US" sz="6600" dirty="0"/>
              <a:t>小技巧</a:t>
            </a:r>
          </a:p>
        </p:txBody>
      </p:sp>
    </p:spTree>
    <p:extLst>
      <p:ext uri="{BB962C8B-B14F-4D97-AF65-F5344CB8AC3E}">
        <p14:creationId xmlns:p14="http://schemas.microsoft.com/office/powerpoint/2010/main" val="20453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45940" y="2852936"/>
            <a:ext cx="921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小昌買了一雙</a:t>
            </a:r>
            <a:r>
              <a:rPr lang="en-US" altLang="zh-TW" sz="2800" dirty="0"/>
              <a:t>370</a:t>
            </a:r>
            <a:r>
              <a:rPr lang="zh-TW" altLang="en-US" sz="2800" dirty="0"/>
              <a:t>元的手套、一頂</a:t>
            </a:r>
            <a:r>
              <a:rPr lang="en-US" altLang="zh-TW" sz="2800" dirty="0"/>
              <a:t>550</a:t>
            </a:r>
            <a:r>
              <a:rPr lang="zh-TW" altLang="en-US" sz="2800" dirty="0"/>
              <a:t>元的帽子和一件</a:t>
            </a:r>
            <a:r>
              <a:rPr lang="en-US" altLang="zh-TW" sz="2800" dirty="0"/>
              <a:t>630</a:t>
            </a:r>
            <a:r>
              <a:rPr lang="zh-TW" altLang="en-US" sz="2800" dirty="0"/>
              <a:t>元的襯衫，打折後便宜</a:t>
            </a:r>
            <a:r>
              <a:rPr lang="en-US" altLang="zh-TW" sz="2800" dirty="0"/>
              <a:t>450</a:t>
            </a:r>
            <a:r>
              <a:rPr lang="zh-TW" altLang="en-US" sz="2800" dirty="0"/>
              <a:t>元，</a:t>
            </a:r>
            <a:r>
              <a:rPr lang="zh-TW" altLang="en-US" sz="2800" b="1" dirty="0">
                <a:solidFill>
                  <a:srgbClr val="FFFF00"/>
                </a:solidFill>
              </a:rPr>
              <a:t>小昌買這三樣東西共花了幾元？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845940" y="4797152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一盒蛋黃酥有</a:t>
            </a:r>
            <a:r>
              <a:rPr lang="en-US" altLang="zh-TW" sz="2800" dirty="0"/>
              <a:t>8</a:t>
            </a:r>
            <a:r>
              <a:rPr lang="zh-TW" altLang="en-US" sz="2800" dirty="0"/>
              <a:t>個，</a:t>
            </a:r>
            <a:r>
              <a:rPr lang="en-US" altLang="zh-TW" sz="2800" dirty="0"/>
              <a:t>12</a:t>
            </a:r>
            <a:r>
              <a:rPr lang="zh-TW" altLang="en-US" sz="2800" dirty="0"/>
              <a:t>盒蛋黃酥裝成</a:t>
            </a:r>
            <a:r>
              <a:rPr lang="en-US" altLang="zh-TW" sz="2800" dirty="0"/>
              <a:t>1</a:t>
            </a:r>
            <a:r>
              <a:rPr lang="zh-TW" altLang="en-US" sz="2800" dirty="0"/>
              <a:t>箱，</a:t>
            </a:r>
            <a:r>
              <a:rPr lang="en-US" altLang="zh-TW" sz="2800" b="1" dirty="0">
                <a:solidFill>
                  <a:srgbClr val="FFFF00"/>
                </a:solidFill>
              </a:rPr>
              <a:t>864</a:t>
            </a:r>
            <a:r>
              <a:rPr lang="zh-TW" altLang="en-US" sz="2800" b="1" dirty="0">
                <a:solidFill>
                  <a:srgbClr val="FFFF00"/>
                </a:solidFill>
              </a:rPr>
              <a:t>個蛋黃酥可裝成幾箱？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45940" y="2852936"/>
            <a:ext cx="921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小昌買了一雙</a:t>
            </a:r>
            <a:r>
              <a:rPr lang="en-US" altLang="zh-TW" sz="2800" dirty="0"/>
              <a:t>370</a:t>
            </a:r>
            <a:r>
              <a:rPr lang="zh-TW" altLang="en-US" sz="2800" dirty="0"/>
              <a:t>元的手套、一頂</a:t>
            </a:r>
            <a:r>
              <a:rPr lang="en-US" altLang="zh-TW" sz="2800" dirty="0"/>
              <a:t>550</a:t>
            </a:r>
            <a:r>
              <a:rPr lang="zh-TW" altLang="en-US" sz="2800" dirty="0"/>
              <a:t>元的帽子和一件</a:t>
            </a:r>
            <a:r>
              <a:rPr lang="en-US" altLang="zh-TW" sz="2800" dirty="0"/>
              <a:t>630</a:t>
            </a:r>
            <a:r>
              <a:rPr lang="zh-TW" altLang="en-US" sz="2800" dirty="0"/>
              <a:t>元的襯衫，打折後便宜</a:t>
            </a:r>
            <a:r>
              <a:rPr lang="en-US" altLang="zh-TW" sz="2800" dirty="0"/>
              <a:t>450</a:t>
            </a:r>
            <a:r>
              <a:rPr lang="zh-TW" altLang="en-US" sz="2800" dirty="0"/>
              <a:t>元，小昌買這三樣東西共花了幾元？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845940" y="4797152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一盒蛋黃酥有</a:t>
            </a:r>
            <a:r>
              <a:rPr lang="en-US" altLang="zh-TW" sz="2800" dirty="0"/>
              <a:t>8</a:t>
            </a:r>
            <a:r>
              <a:rPr lang="zh-TW" altLang="en-US" sz="2800" dirty="0"/>
              <a:t>個，</a:t>
            </a:r>
            <a:r>
              <a:rPr lang="en-US" altLang="zh-TW" sz="2800" dirty="0"/>
              <a:t>12</a:t>
            </a:r>
            <a:r>
              <a:rPr lang="zh-TW" altLang="en-US" sz="2800" dirty="0"/>
              <a:t>盒蛋黃酥裝成</a:t>
            </a:r>
            <a:r>
              <a:rPr lang="en-US" altLang="zh-TW" sz="2800" dirty="0"/>
              <a:t>1</a:t>
            </a:r>
            <a:r>
              <a:rPr lang="zh-TW" altLang="en-US" sz="2800" dirty="0"/>
              <a:t>箱，</a:t>
            </a:r>
            <a:r>
              <a:rPr lang="en-US" altLang="zh-TW" sz="2800" dirty="0"/>
              <a:t>864</a:t>
            </a:r>
            <a:r>
              <a:rPr lang="zh-TW" altLang="en-US" sz="2800" dirty="0"/>
              <a:t>個蛋黃酥可裝成幾箱？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應用問題的技巧 </a:t>
            </a:r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647083"/>
          </a:xfrm>
        </p:spPr>
        <p:txBody>
          <a:bodyPr/>
          <a:lstStyle/>
          <a:p>
            <a:r>
              <a:rPr lang="zh-TW" altLang="en-US" dirty="0"/>
              <a:t>問號前的句子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 rot="21329598">
            <a:off x="6241260" y="132992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找到題目的主要目的</a:t>
            </a:r>
          </a:p>
        </p:txBody>
      </p:sp>
    </p:spTree>
    <p:extLst>
      <p:ext uri="{BB962C8B-B14F-4D97-AF65-F5344CB8AC3E}">
        <p14:creationId xmlns:p14="http://schemas.microsoft.com/office/powerpoint/2010/main" val="38276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應用問題的技巧 </a:t>
            </a:r>
            <a:r>
              <a:rPr lang="en-US" altLang="zh-TW" sz="4000" dirty="0"/>
              <a:t>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19091"/>
          </a:xfrm>
        </p:spPr>
        <p:txBody>
          <a:bodyPr/>
          <a:lstStyle/>
          <a:p>
            <a:r>
              <a:rPr lang="zh-TW" altLang="en-US" dirty="0"/>
              <a:t>數字前後的文字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5940" y="2852936"/>
            <a:ext cx="921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小昌買了</a:t>
            </a:r>
            <a:r>
              <a:rPr lang="zh-TW" altLang="en-US" sz="2800" b="1" dirty="0">
                <a:solidFill>
                  <a:srgbClr val="FFFF00"/>
                </a:solidFill>
              </a:rPr>
              <a:t>一雙</a:t>
            </a:r>
            <a:r>
              <a:rPr lang="en-US" altLang="zh-TW" sz="2800" b="1" dirty="0">
                <a:solidFill>
                  <a:srgbClr val="FFFF00"/>
                </a:solidFill>
              </a:rPr>
              <a:t>370</a:t>
            </a:r>
            <a:r>
              <a:rPr lang="zh-TW" altLang="en-US" sz="2800" b="1" dirty="0">
                <a:solidFill>
                  <a:srgbClr val="FFFF00"/>
                </a:solidFill>
              </a:rPr>
              <a:t>元</a:t>
            </a:r>
            <a:r>
              <a:rPr lang="zh-TW" altLang="en-US" sz="2800" dirty="0"/>
              <a:t>的手套、</a:t>
            </a:r>
            <a:r>
              <a:rPr lang="zh-TW" altLang="en-US" sz="2800" b="1" dirty="0">
                <a:solidFill>
                  <a:srgbClr val="FFFF00"/>
                </a:solidFill>
              </a:rPr>
              <a:t>一頂</a:t>
            </a:r>
            <a:r>
              <a:rPr lang="en-US" altLang="zh-TW" sz="2800" b="1" dirty="0">
                <a:solidFill>
                  <a:srgbClr val="FFFF00"/>
                </a:solidFill>
              </a:rPr>
              <a:t>550</a:t>
            </a:r>
            <a:r>
              <a:rPr lang="zh-TW" altLang="en-US" sz="2800" b="1" dirty="0">
                <a:solidFill>
                  <a:srgbClr val="FFFF00"/>
                </a:solidFill>
              </a:rPr>
              <a:t>元</a:t>
            </a:r>
            <a:r>
              <a:rPr lang="zh-TW" altLang="en-US" sz="2800" dirty="0"/>
              <a:t>的帽子和</a:t>
            </a:r>
            <a:r>
              <a:rPr lang="zh-TW" altLang="en-US" sz="2800" b="1" dirty="0">
                <a:solidFill>
                  <a:srgbClr val="FFFF00"/>
                </a:solidFill>
              </a:rPr>
              <a:t>一件</a:t>
            </a:r>
            <a:r>
              <a:rPr lang="en-US" altLang="zh-TW" sz="2800" b="1" dirty="0">
                <a:solidFill>
                  <a:srgbClr val="FFFF00"/>
                </a:solidFill>
              </a:rPr>
              <a:t>630</a:t>
            </a:r>
            <a:r>
              <a:rPr lang="zh-TW" altLang="en-US" sz="2800" b="1" dirty="0">
                <a:solidFill>
                  <a:srgbClr val="FFFF00"/>
                </a:solidFill>
              </a:rPr>
              <a:t>元</a:t>
            </a:r>
            <a:r>
              <a:rPr lang="zh-TW" altLang="en-US" sz="2800" dirty="0"/>
              <a:t>的襯衫，打折後</a:t>
            </a:r>
            <a:r>
              <a:rPr lang="zh-TW" altLang="en-US" sz="2800" b="1" dirty="0">
                <a:solidFill>
                  <a:srgbClr val="FFFF00"/>
                </a:solidFill>
              </a:rPr>
              <a:t>便宜</a:t>
            </a:r>
            <a:r>
              <a:rPr lang="en-US" altLang="zh-TW" sz="2800" b="1" dirty="0">
                <a:solidFill>
                  <a:srgbClr val="FFFF00"/>
                </a:solidFill>
              </a:rPr>
              <a:t>450</a:t>
            </a:r>
            <a:r>
              <a:rPr lang="zh-TW" altLang="en-US" sz="2800" b="1" dirty="0">
                <a:solidFill>
                  <a:srgbClr val="FFFF00"/>
                </a:solidFill>
              </a:rPr>
              <a:t>元</a:t>
            </a:r>
            <a:r>
              <a:rPr lang="zh-TW" altLang="en-US" sz="2800" dirty="0"/>
              <a:t>，小昌買這三樣東西共花了幾元？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845940" y="4797152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一盒蛋黃酥</a:t>
            </a:r>
            <a:r>
              <a:rPr lang="zh-TW" altLang="en-US" sz="2800" b="1" dirty="0">
                <a:solidFill>
                  <a:srgbClr val="FFFF00"/>
                </a:solidFill>
              </a:rPr>
              <a:t>有</a:t>
            </a:r>
            <a:r>
              <a:rPr lang="en-US" altLang="zh-TW" sz="2800" b="1" dirty="0">
                <a:solidFill>
                  <a:srgbClr val="FFFF00"/>
                </a:solidFill>
              </a:rPr>
              <a:t>8</a:t>
            </a:r>
            <a:r>
              <a:rPr lang="zh-TW" altLang="en-US" sz="2800" b="1" dirty="0">
                <a:solidFill>
                  <a:srgbClr val="FFFF00"/>
                </a:solidFill>
              </a:rPr>
              <a:t>個</a:t>
            </a:r>
            <a:r>
              <a:rPr lang="zh-TW" altLang="en-US" sz="2800" dirty="0"/>
              <a:t>，</a:t>
            </a:r>
            <a:r>
              <a:rPr lang="en-US" altLang="zh-TW" sz="2800" b="1" dirty="0">
                <a:solidFill>
                  <a:srgbClr val="FFFF00"/>
                </a:solidFill>
              </a:rPr>
              <a:t>12</a:t>
            </a:r>
            <a:r>
              <a:rPr lang="zh-TW" altLang="en-US" sz="2800" b="1" dirty="0">
                <a:solidFill>
                  <a:srgbClr val="FFFF00"/>
                </a:solidFill>
              </a:rPr>
              <a:t>盒</a:t>
            </a:r>
            <a:r>
              <a:rPr lang="zh-TW" altLang="en-US" sz="2800" dirty="0"/>
              <a:t>蛋黃酥裝成</a:t>
            </a:r>
            <a:r>
              <a:rPr lang="en-US" altLang="zh-TW" sz="2800" b="1" dirty="0">
                <a:solidFill>
                  <a:srgbClr val="FFFF00"/>
                </a:solidFill>
              </a:rPr>
              <a:t>1</a:t>
            </a:r>
            <a:r>
              <a:rPr lang="zh-TW" altLang="en-US" sz="2800" b="1" dirty="0">
                <a:solidFill>
                  <a:srgbClr val="FFFF00"/>
                </a:solidFill>
              </a:rPr>
              <a:t>箱</a:t>
            </a:r>
            <a:r>
              <a:rPr lang="zh-TW" altLang="en-US" sz="2800" dirty="0"/>
              <a:t>，</a:t>
            </a:r>
            <a:r>
              <a:rPr lang="en-US" altLang="zh-TW" sz="2800" b="1" dirty="0">
                <a:solidFill>
                  <a:srgbClr val="FFFF00"/>
                </a:solidFill>
              </a:rPr>
              <a:t>864</a:t>
            </a:r>
            <a:r>
              <a:rPr lang="zh-TW" altLang="en-US" sz="2800" b="1" dirty="0">
                <a:solidFill>
                  <a:srgbClr val="FFFF00"/>
                </a:solidFill>
              </a:rPr>
              <a:t>個</a:t>
            </a:r>
            <a:r>
              <a:rPr lang="zh-TW" altLang="en-US" sz="2800" dirty="0"/>
              <a:t>蛋黃酥可裝成幾箱？</a:t>
            </a:r>
          </a:p>
        </p:txBody>
      </p:sp>
      <p:sp>
        <p:nvSpPr>
          <p:cNvPr id="6" name="文字方塊 5"/>
          <p:cNvSpPr txBox="1"/>
          <p:nvPr/>
        </p:nvSpPr>
        <p:spPr>
          <a:xfrm rot="21329598">
            <a:off x="6241267" y="132992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找到答案的計算工具</a:t>
            </a:r>
          </a:p>
        </p:txBody>
      </p:sp>
    </p:spTree>
    <p:extLst>
      <p:ext uri="{BB962C8B-B14F-4D97-AF65-F5344CB8AC3E}">
        <p14:creationId xmlns:p14="http://schemas.microsoft.com/office/powerpoint/2010/main" val="742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圖說文字 1 6"/>
          <p:cNvSpPr/>
          <p:nvPr/>
        </p:nvSpPr>
        <p:spPr>
          <a:xfrm>
            <a:off x="4150196" y="4365104"/>
            <a:ext cx="1728192" cy="864096"/>
          </a:xfrm>
          <a:prstGeom prst="borderCallout1">
            <a:avLst>
              <a:gd name="adj1" fmla="val 112694"/>
              <a:gd name="adj2" fmla="val 48357"/>
              <a:gd name="adj3" fmla="val 149214"/>
              <a:gd name="adj4" fmla="val 356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應用問題的技巧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91099"/>
          </a:xfrm>
        </p:spPr>
        <p:txBody>
          <a:bodyPr/>
          <a:lstStyle/>
          <a:p>
            <a:r>
              <a:rPr lang="zh-TW" altLang="en-US" dirty="0"/>
              <a:t>可能埋藏的陷阱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845940" y="2780928"/>
            <a:ext cx="9217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小飛買了</a:t>
            </a:r>
            <a:r>
              <a:rPr lang="en-US" altLang="zh-TW" sz="2800" dirty="0"/>
              <a:t>2</a:t>
            </a:r>
            <a:r>
              <a:rPr lang="zh-TW" altLang="en-US" sz="2800" dirty="0"/>
              <a:t>張音樂專輯，</a:t>
            </a:r>
            <a:r>
              <a:rPr lang="en-US" altLang="zh-TW" sz="2800" dirty="0"/>
              <a:t>A</a:t>
            </a:r>
            <a:r>
              <a:rPr lang="zh-TW" altLang="en-US" sz="2800" dirty="0"/>
              <a:t>專輯有</a:t>
            </a:r>
            <a:r>
              <a:rPr lang="en-US" altLang="zh-TW" sz="2800" dirty="0"/>
              <a:t>10</a:t>
            </a:r>
            <a:r>
              <a:rPr lang="zh-TW" altLang="en-US" sz="2800" dirty="0"/>
              <a:t>首歌，曲目時間共</a:t>
            </a:r>
            <a:r>
              <a:rPr lang="en-US" altLang="zh-TW" sz="2800" dirty="0"/>
              <a:t>1800</a:t>
            </a:r>
            <a:r>
              <a:rPr lang="zh-TW" altLang="en-US" sz="2800" dirty="0"/>
              <a:t>秒，</a:t>
            </a:r>
            <a:r>
              <a:rPr lang="en-US" altLang="zh-TW" sz="2800" dirty="0"/>
              <a:t>B</a:t>
            </a:r>
            <a:r>
              <a:rPr lang="zh-TW" altLang="en-US" sz="2800" dirty="0"/>
              <a:t>專輯有</a:t>
            </a:r>
            <a:r>
              <a:rPr lang="en-US" altLang="zh-TW" sz="2800" dirty="0"/>
              <a:t>12</a:t>
            </a:r>
            <a:r>
              <a:rPr lang="zh-TW" altLang="en-US" sz="2800" dirty="0"/>
              <a:t>首歌，曲目時間</a:t>
            </a:r>
            <a:r>
              <a:rPr lang="en-US" altLang="zh-TW" sz="2800" dirty="0"/>
              <a:t>2880</a:t>
            </a:r>
            <a:r>
              <a:rPr lang="zh-TW" altLang="en-US" sz="2800" dirty="0"/>
              <a:t>秒，請問兩張專輯中，平均一首歌相差多少時間？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22204" y="4509120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1800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dirty="0"/>
              <a:t>10</a:t>
            </a:r>
            <a:r>
              <a:rPr lang="zh-TW" altLang="en-US" sz="2800" dirty="0"/>
              <a:t>  </a:t>
            </a:r>
            <a:r>
              <a:rPr lang="en-US" altLang="zh-TW" sz="2800" dirty="0"/>
              <a:t>–</a:t>
            </a:r>
            <a:r>
              <a:rPr lang="zh-TW" altLang="en-US" sz="2800" dirty="0"/>
              <a:t>  </a:t>
            </a:r>
            <a:r>
              <a:rPr lang="en-US" altLang="zh-TW" sz="2800" dirty="0"/>
              <a:t>2880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dirty="0"/>
              <a:t>12</a:t>
            </a:r>
            <a:endParaRPr lang="zh-TW" altLang="en-US" sz="2800" dirty="0"/>
          </a:p>
        </p:txBody>
      </p:sp>
      <p:sp>
        <p:nvSpPr>
          <p:cNvPr id="8" name="直線圖說文字 1 7"/>
          <p:cNvSpPr/>
          <p:nvPr/>
        </p:nvSpPr>
        <p:spPr>
          <a:xfrm flipH="1">
            <a:off x="6234138" y="4365104"/>
            <a:ext cx="1728192" cy="864096"/>
          </a:xfrm>
          <a:prstGeom prst="borderCallout1">
            <a:avLst>
              <a:gd name="adj1" fmla="val 112694"/>
              <a:gd name="adj2" fmla="val 48357"/>
              <a:gd name="adj3" fmla="val 149214"/>
              <a:gd name="adj4" fmla="val 35634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9" name="文字方塊 8"/>
          <p:cNvSpPr txBox="1"/>
          <p:nvPr/>
        </p:nvSpPr>
        <p:spPr>
          <a:xfrm>
            <a:off x="4307870" y="566124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30516" y="566124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240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rot="586952">
            <a:off x="7549396" y="5399638"/>
            <a:ext cx="825867" cy="52322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WIN</a:t>
            </a:r>
            <a:endParaRPr lang="zh-TW" alt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22203" y="4513477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2880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÷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12</a:t>
            </a:r>
            <a:r>
              <a:rPr lang="zh-TW" altLang="en-US" sz="2800" b="1" dirty="0">
                <a:solidFill>
                  <a:srgbClr val="FFFF00"/>
                </a:solidFill>
              </a:rPr>
              <a:t>  </a:t>
            </a:r>
            <a:r>
              <a:rPr lang="en-US" altLang="zh-TW" sz="2800" b="1" dirty="0">
                <a:solidFill>
                  <a:srgbClr val="FFFF00"/>
                </a:solidFill>
              </a:rPr>
              <a:t>–</a:t>
            </a:r>
            <a:r>
              <a:rPr lang="zh-TW" altLang="en-US" sz="2800" b="1" dirty="0">
                <a:solidFill>
                  <a:srgbClr val="FFFF00"/>
                </a:solidFill>
              </a:rPr>
              <a:t>  </a:t>
            </a:r>
            <a:r>
              <a:rPr lang="en-US" altLang="zh-TW" sz="2800" b="1" dirty="0">
                <a:solidFill>
                  <a:srgbClr val="FFFF00"/>
                </a:solidFill>
              </a:rPr>
              <a:t>1800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÷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10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 rot="21144617">
            <a:off x="7709587" y="4758765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=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60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6" grpId="0"/>
      <p:bldP spid="6" grpId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小插曲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小萱去麵包店買麵包，紅豆麵包與金牛角麵包定價皆為</a:t>
            </a:r>
            <a:r>
              <a:rPr lang="en-US" altLang="zh-TW" dirty="0"/>
              <a:t>20</a:t>
            </a:r>
            <a:r>
              <a:rPr lang="zh-TW" altLang="en-US" dirty="0"/>
              <a:t>元，小萱買了</a:t>
            </a:r>
            <a:r>
              <a:rPr lang="en-US" altLang="zh-TW" dirty="0"/>
              <a:t>4</a:t>
            </a:r>
            <a:r>
              <a:rPr lang="zh-TW" altLang="en-US" dirty="0"/>
              <a:t>個紅豆麵包跟</a:t>
            </a:r>
            <a:r>
              <a:rPr lang="en-US" altLang="zh-TW" dirty="0"/>
              <a:t>6</a:t>
            </a:r>
            <a:r>
              <a:rPr lang="zh-TW" altLang="en-US" dirty="0"/>
              <a:t>個金牛角麵包。</a:t>
            </a:r>
            <a:endParaRPr lang="en-US" altLang="zh-TW" dirty="0"/>
          </a:p>
          <a:p>
            <a:r>
              <a:rPr lang="zh-TW" altLang="en-US" dirty="0"/>
              <a:t>請問：小萱總共花了多少錢？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18148" y="4729499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請</a:t>
            </a:r>
            <a:r>
              <a:rPr lang="zh-TW" altLang="en-US" sz="3200" b="1" dirty="0">
                <a:solidFill>
                  <a:srgbClr val="FFFF00"/>
                </a:solidFill>
              </a:rPr>
              <a:t>列出算式</a:t>
            </a:r>
            <a:r>
              <a:rPr lang="zh-TW" altLang="en-US" sz="3200" dirty="0"/>
              <a:t>，並且</a:t>
            </a:r>
            <a:r>
              <a:rPr lang="zh-TW" altLang="en-US" sz="3200" b="1" dirty="0">
                <a:solidFill>
                  <a:srgbClr val="FFFF00"/>
                </a:solidFill>
              </a:rPr>
              <a:t>解釋</a:t>
            </a:r>
            <a:r>
              <a:rPr lang="zh-TW" altLang="en-US" sz="3200" dirty="0"/>
              <a:t>為什麼要這樣列式。</a:t>
            </a:r>
          </a:p>
        </p:txBody>
      </p:sp>
    </p:spTree>
    <p:extLst>
      <p:ext uri="{BB962C8B-B14F-4D97-AF65-F5344CB8AC3E}">
        <p14:creationId xmlns:p14="http://schemas.microsoft.com/office/powerpoint/2010/main" val="8027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46140" y="2492896"/>
            <a:ext cx="4536504" cy="1728192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/>
              <a:t>運算大挪移</a:t>
            </a:r>
          </a:p>
        </p:txBody>
      </p:sp>
    </p:spTree>
    <p:extLst>
      <p:ext uri="{BB962C8B-B14F-4D97-AF65-F5344CB8AC3E}">
        <p14:creationId xmlns:p14="http://schemas.microsoft.com/office/powerpoint/2010/main" val="20453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3852" y="27463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sym typeface="Salesforce Sans"/>
              </a:rPr>
              <a:t>今天要做什麼呢</a:t>
            </a:r>
            <a:r>
              <a:rPr lang="en-US" altLang="zh-TW" sz="4000" dirty="0">
                <a:sym typeface="Salesforce Sans"/>
              </a:rPr>
              <a:t>?</a:t>
            </a:r>
            <a:endParaRPr lang="zh-TW" altLang="en-US" sz="4000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917948" y="1916832"/>
            <a:ext cx="5078677" cy="3672408"/>
          </a:xfrm>
        </p:spPr>
        <p:txBody>
          <a:bodyPr rtlCol="0"/>
          <a:lstStyle/>
          <a:p>
            <a:pPr rtl="0"/>
            <a:r>
              <a:rPr lang="zh-TW" altLang="en-US" dirty="0">
                <a:sym typeface="Salesforce Sans"/>
              </a:rPr>
              <a:t>複習四則運算概念</a:t>
            </a:r>
            <a:endParaRPr lang="en-US" altLang="zh-TW" dirty="0">
              <a:sym typeface="Salesforce Sans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dirty="0">
                <a:sym typeface="Salesforce Sans"/>
              </a:rPr>
              <a:t>運算基本規則</a:t>
            </a:r>
          </a:p>
          <a:p>
            <a:pPr rtl="0"/>
            <a:r>
              <a:rPr lang="zh-TW" altLang="en-US" dirty="0">
                <a:sym typeface="Salesforce Sans"/>
              </a:rPr>
              <a:t>小插曲</a:t>
            </a:r>
            <a:endParaRPr lang="en-US" altLang="zh-TW" dirty="0">
              <a:sym typeface="Salesforce Sans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dirty="0">
                <a:sym typeface="Salesforce Sans"/>
              </a:rPr>
              <a:t>突如其來的獎勵時間</a:t>
            </a:r>
            <a:endParaRPr lang="en-US" altLang="zh-TW" dirty="0">
              <a:sym typeface="Salesforce Sans"/>
            </a:endParaRPr>
          </a:p>
          <a:p>
            <a:pPr rtl="0"/>
            <a:r>
              <a:rPr lang="zh-TW" altLang="en-US" dirty="0">
                <a:sym typeface="Salesforce Sans"/>
              </a:rPr>
              <a:t>試卷及問卷</a:t>
            </a:r>
            <a:endParaRPr lang="en-US" altLang="zh-TW" dirty="0">
              <a:sym typeface="Salesforce Sans"/>
            </a:endParaRPr>
          </a:p>
          <a:p>
            <a:pPr lvl="1">
              <a:buFont typeface="Wingdings" pitchFamily="2" charset="2"/>
              <a:buChar char="ü"/>
            </a:pPr>
            <a:r>
              <a:rPr lang="zh-TW" altLang="en-US" dirty="0">
                <a:sym typeface="Salesforce Sans"/>
              </a:rPr>
              <a:t>點心兌換券</a:t>
            </a: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2286838"/>
              </p:ext>
            </p:extLst>
          </p:nvPr>
        </p:nvGraphicFramePr>
        <p:xfrm>
          <a:off x="6166420" y="1196752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1701924" y="4437112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6583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2174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583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174</a:t>
            </a:r>
            <a:endParaRPr lang="zh-TW" altLang="en-US" sz="3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01924" y="3574756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6583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2174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583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174</a:t>
            </a:r>
            <a:endParaRPr lang="zh-TW" altLang="en-US" sz="3600" dirty="0"/>
          </a:p>
        </p:txBody>
      </p:sp>
      <p:sp>
        <p:nvSpPr>
          <p:cNvPr id="8" name="向右箭號圖說文字 7"/>
          <p:cNvSpPr/>
          <p:nvPr/>
        </p:nvSpPr>
        <p:spPr>
          <a:xfrm>
            <a:off x="1629916" y="3501008"/>
            <a:ext cx="10297144" cy="1654443"/>
          </a:xfrm>
          <a:prstGeom prst="rightArrowCallout">
            <a:avLst>
              <a:gd name="adj1" fmla="val 50000"/>
              <a:gd name="adj2" fmla="val 19360"/>
              <a:gd name="adj3" fmla="val 27256"/>
              <a:gd name="adj4" fmla="val 481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更靈活的運算大挪移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935115"/>
          </a:xfrm>
        </p:spPr>
        <p:txBody>
          <a:bodyPr/>
          <a:lstStyle/>
          <a:p>
            <a:r>
              <a:rPr lang="zh-TW" altLang="en-US" dirty="0"/>
              <a:t>運用相同優先次序的運算符號，重新整理題目。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01924" y="2636912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6583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2174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583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174</a:t>
            </a:r>
            <a:r>
              <a:rPr lang="zh-TW" altLang="en-US" sz="3600" dirty="0"/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01924" y="3574757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FF00"/>
                </a:solidFill>
              </a:rPr>
              <a:t>6583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2174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–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583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174</a:t>
            </a:r>
            <a:r>
              <a:rPr lang="zh-TW" altLang="en-US" sz="3600" dirty="0"/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01924" y="4437112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6583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+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2174</a:t>
            </a:r>
            <a:r>
              <a:rPr lang="zh-TW" altLang="en-US" sz="3600" dirty="0"/>
              <a:t>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/>
              <a:t>583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–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174</a:t>
            </a:r>
            <a:r>
              <a:rPr lang="zh-TW" altLang="en-US" sz="3600" dirty="0"/>
              <a:t>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778488" y="4005063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FF00"/>
                </a:solidFill>
              </a:rPr>
              <a:t>6583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–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583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+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2174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–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174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 rot="21275314">
            <a:off x="6004906" y="5274563"/>
            <a:ext cx="5588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當你看到題目想要打人的時候</a:t>
            </a:r>
            <a:endParaRPr lang="en-US" altLang="zh-TW" sz="2800" b="1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     就可以想想是不是有什麼秘密</a:t>
            </a:r>
          </a:p>
        </p:txBody>
      </p:sp>
    </p:spTree>
    <p:extLst>
      <p:ext uri="{BB962C8B-B14F-4D97-AF65-F5344CB8AC3E}">
        <p14:creationId xmlns:p14="http://schemas.microsoft.com/office/powerpoint/2010/main" val="1194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" grpId="0"/>
      <p:bldP spid="10" grpId="1"/>
      <p:bldP spid="8" grpId="0" animBg="1"/>
      <p:bldP spid="4" grpId="0"/>
      <p:bldP spid="5" grpId="0"/>
      <p:bldP spid="6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更靈活的運算大挪移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935115"/>
          </a:xfrm>
        </p:spPr>
        <p:txBody>
          <a:bodyPr/>
          <a:lstStyle/>
          <a:p>
            <a:r>
              <a:rPr lang="zh-TW" altLang="en-US" dirty="0"/>
              <a:t>分配律、結合律。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01922" y="2780928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17</a:t>
            </a:r>
            <a:r>
              <a:rPr lang="zh-TW" altLang="en-US" sz="3600" dirty="0"/>
              <a:t> </a:t>
            </a:r>
            <a:r>
              <a:rPr lang="en-US" altLang="zh-TW" sz="3600" dirty="0"/>
              <a:t>x</a:t>
            </a:r>
            <a:r>
              <a:rPr lang="zh-TW" altLang="en-US" sz="3600" dirty="0"/>
              <a:t> </a:t>
            </a:r>
            <a:r>
              <a:rPr lang="en-US" altLang="zh-TW" sz="3600" dirty="0"/>
              <a:t>12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33</a:t>
            </a:r>
            <a:r>
              <a:rPr lang="zh-TW" altLang="en-US" sz="3600" dirty="0"/>
              <a:t> </a:t>
            </a:r>
            <a:r>
              <a:rPr lang="en-US" altLang="zh-TW" sz="3600" dirty="0"/>
              <a:t>x</a:t>
            </a:r>
            <a:r>
              <a:rPr lang="zh-TW" altLang="en-US" sz="3600" dirty="0"/>
              <a:t> </a:t>
            </a:r>
            <a:r>
              <a:rPr lang="en-US" altLang="zh-TW" sz="3600" dirty="0"/>
              <a:t>12</a:t>
            </a:r>
            <a:r>
              <a:rPr lang="zh-TW" altLang="en-US" sz="3600" dirty="0"/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01922" y="2780928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17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x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12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33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x</a:t>
            </a:r>
            <a:r>
              <a:rPr lang="zh-TW" altLang="en-US" sz="3600" dirty="0">
                <a:solidFill>
                  <a:srgbClr val="FFFF00"/>
                </a:solidFill>
              </a:rPr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12</a:t>
            </a:r>
            <a:r>
              <a:rPr lang="zh-TW" altLang="en-US" sz="3600" dirty="0">
                <a:solidFill>
                  <a:srgbClr val="FFFF00"/>
                </a:solidFill>
              </a:rPr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？</a:t>
            </a:r>
          </a:p>
        </p:txBody>
      </p:sp>
      <p:sp>
        <p:nvSpPr>
          <p:cNvPr id="11" name="右彎箭號 10"/>
          <p:cNvSpPr/>
          <p:nvPr/>
        </p:nvSpPr>
        <p:spPr>
          <a:xfrm flipV="1">
            <a:off x="3286100" y="3487941"/>
            <a:ext cx="1152128" cy="1080120"/>
          </a:xfrm>
          <a:prstGeom prst="bentArrow">
            <a:avLst>
              <a:gd name="adj1" fmla="val 16362"/>
              <a:gd name="adj2" fmla="val 17657"/>
              <a:gd name="adj3" fmla="val 25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54250" y="4028001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 </a:t>
            </a:r>
            <a:r>
              <a:rPr lang="en-US" altLang="zh-TW" sz="3600" dirty="0"/>
              <a:t>17</a:t>
            </a:r>
            <a:r>
              <a:rPr lang="zh-TW" altLang="en-US" sz="3600" dirty="0"/>
              <a:t> </a:t>
            </a:r>
            <a:r>
              <a:rPr lang="en-US" altLang="zh-TW" sz="3600" dirty="0"/>
              <a:t>+</a:t>
            </a:r>
            <a:r>
              <a:rPr lang="zh-TW" altLang="en-US" sz="3600" dirty="0"/>
              <a:t> </a:t>
            </a:r>
            <a:r>
              <a:rPr lang="en-US" altLang="zh-TW" sz="3600" dirty="0"/>
              <a:t>33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x</a:t>
            </a:r>
            <a:r>
              <a:rPr lang="zh-TW" altLang="en-US" sz="3600" dirty="0">
                <a:solidFill>
                  <a:srgbClr val="FFFF00"/>
                </a:solidFill>
              </a:rPr>
              <a:t> </a:t>
            </a:r>
            <a:r>
              <a:rPr lang="en-US" altLang="zh-TW" sz="3600" dirty="0">
                <a:solidFill>
                  <a:srgbClr val="FFFF00"/>
                </a:solidFill>
              </a:rPr>
              <a:t>12</a:t>
            </a:r>
            <a:r>
              <a:rPr lang="zh-TW" altLang="en-US" sz="3600" dirty="0">
                <a:solidFill>
                  <a:srgbClr val="FFFF00"/>
                </a:solidFill>
              </a:rPr>
              <a:t> </a:t>
            </a:r>
            <a:endParaRPr lang="en-US" altLang="zh-TW" sz="3600" dirty="0"/>
          </a:p>
        </p:txBody>
      </p:sp>
      <p:sp>
        <p:nvSpPr>
          <p:cNvPr id="13" name="文字方塊 12"/>
          <p:cNvSpPr txBox="1"/>
          <p:nvPr/>
        </p:nvSpPr>
        <p:spPr>
          <a:xfrm rot="21275314">
            <a:off x="5188483" y="1436093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看到一樣的數字但是優先次序不同的時候</a:t>
            </a:r>
            <a:endParaRPr lang="en-US" altLang="zh-TW" sz="2800" b="1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      </a:t>
            </a:r>
            <a:r>
              <a:rPr lang="en-US" altLang="zh-TW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zh-TW" altLang="en-US" sz="2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可以想想看分配律或結合律喔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438228" y="4674332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zh-TW" altLang="en-US" sz="3600" dirty="0"/>
              <a:t> </a:t>
            </a:r>
            <a:r>
              <a:rPr lang="en-US" altLang="zh-TW" sz="3600" dirty="0"/>
              <a:t>50</a:t>
            </a:r>
            <a:r>
              <a:rPr lang="zh-TW" altLang="en-US" sz="3600" dirty="0"/>
              <a:t> </a:t>
            </a:r>
            <a:r>
              <a:rPr lang="en-US" altLang="zh-TW" sz="3600" dirty="0"/>
              <a:t>x</a:t>
            </a:r>
            <a:r>
              <a:rPr lang="zh-TW" altLang="en-US" sz="3600" dirty="0"/>
              <a:t> </a:t>
            </a:r>
            <a:r>
              <a:rPr lang="en-US" altLang="zh-TW" sz="3600" dirty="0"/>
              <a:t>12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438228" y="531354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zh-TW" altLang="en-US" sz="3600" dirty="0"/>
              <a:t> </a:t>
            </a:r>
            <a:r>
              <a:rPr lang="en-US" altLang="zh-TW" sz="3600" dirty="0"/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14422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1" grpId="0" animBg="1"/>
      <p:bldP spid="12" grpId="0"/>
      <p:bldP spid="13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小插曲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095355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1" dirty="0">
                <a:sym typeface="Salesforce Sans"/>
              </a:rPr>
              <a:t>7548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+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3225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+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1775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+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2452</a:t>
            </a:r>
            <a:r>
              <a:rPr lang="zh-TW" altLang="en-US" b="1" dirty="0">
                <a:sym typeface="Salesforce Sans"/>
              </a:rPr>
              <a:t> </a:t>
            </a:r>
            <a:r>
              <a:rPr lang="en-US" altLang="zh-TW" b="1" dirty="0">
                <a:sym typeface="Salesforce Sans"/>
              </a:rPr>
              <a:t>=</a:t>
            </a:r>
            <a:r>
              <a:rPr lang="zh-TW" altLang="en-US" b="1" dirty="0">
                <a:sym typeface="Salesforce Sans"/>
              </a:rPr>
              <a:t> ？</a:t>
            </a:r>
            <a:endParaRPr lang="en-US" altLang="zh-TW" b="1" dirty="0">
              <a:sym typeface="Salesforce Sans"/>
            </a:endParaRPr>
          </a:p>
          <a:p>
            <a:pPr rtl="0"/>
            <a:endParaRPr lang="en-US" altLang="zh-TW" b="1" dirty="0">
              <a:sym typeface="Salesforce Sans"/>
            </a:endParaRPr>
          </a:p>
          <a:p>
            <a:pPr rtl="0"/>
            <a:r>
              <a:rPr lang="zh-TW" altLang="en-US" b="1" dirty="0">
                <a:sym typeface="Salesforce Sans"/>
              </a:rPr>
              <a:t>換個順序試試看吧</a:t>
            </a:r>
            <a:r>
              <a:rPr lang="en-US" altLang="zh-TW" b="1" dirty="0">
                <a:sym typeface="Salesforce Sans"/>
              </a:rPr>
              <a:t>?</a:t>
            </a:r>
            <a:endParaRPr lang="zh-TW" altLang="en-US" b="1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9752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複習一下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97868" y="1556792"/>
            <a:ext cx="10360501" cy="5112568"/>
          </a:xfrm>
        </p:spPr>
        <p:txBody>
          <a:bodyPr/>
          <a:lstStyle/>
          <a:p>
            <a:r>
              <a:rPr lang="zh-TW" altLang="en-US" dirty="0"/>
              <a:t>運算規則</a:t>
            </a:r>
            <a:endParaRPr lang="en-US" altLang="zh-TW" dirty="0"/>
          </a:p>
          <a:p>
            <a:pPr lvl="1"/>
            <a:r>
              <a:rPr lang="zh-TW" altLang="en-US" dirty="0"/>
              <a:t>由左而右</a:t>
            </a:r>
            <a:endParaRPr lang="en-US" altLang="zh-TW" dirty="0"/>
          </a:p>
          <a:p>
            <a:pPr lvl="1"/>
            <a:r>
              <a:rPr lang="zh-TW" altLang="en-US" dirty="0"/>
              <a:t>先乘除後加減</a:t>
            </a:r>
            <a:endParaRPr lang="en-US" altLang="zh-TW" dirty="0"/>
          </a:p>
          <a:p>
            <a:pPr lvl="1"/>
            <a:r>
              <a:rPr lang="zh-TW" altLang="en-US" dirty="0"/>
              <a:t>括號先處理</a:t>
            </a:r>
            <a:endParaRPr lang="en-US" altLang="zh-TW" dirty="0"/>
          </a:p>
          <a:p>
            <a:r>
              <a:rPr lang="zh-TW" altLang="en-US" dirty="0"/>
              <a:t>應用問題技巧</a:t>
            </a:r>
            <a:endParaRPr lang="en-US" altLang="zh-TW" dirty="0"/>
          </a:p>
          <a:p>
            <a:pPr lvl="1"/>
            <a:r>
              <a:rPr lang="zh-TW" altLang="en-US" dirty="0"/>
              <a:t>問號前的第一句話</a:t>
            </a:r>
            <a:endParaRPr lang="en-US" altLang="zh-TW" dirty="0"/>
          </a:p>
          <a:p>
            <a:pPr lvl="1"/>
            <a:r>
              <a:rPr lang="zh-TW" altLang="en-US" dirty="0"/>
              <a:t>題目中出現的數字</a:t>
            </a:r>
            <a:endParaRPr lang="en-US" altLang="zh-TW" dirty="0"/>
          </a:p>
          <a:p>
            <a:pPr lvl="1"/>
            <a:r>
              <a:rPr lang="zh-TW" altLang="en-US" dirty="0"/>
              <a:t>小心</a:t>
            </a:r>
            <a:r>
              <a:rPr lang="zh-TW" altLang="en-US" b="1" dirty="0">
                <a:solidFill>
                  <a:srgbClr val="FFFF00"/>
                </a:solidFill>
              </a:rPr>
              <a:t>陷阱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dirty="0"/>
              <a:t>運算大挪移</a:t>
            </a:r>
            <a:endParaRPr lang="en-US" altLang="zh-TW" dirty="0"/>
          </a:p>
          <a:p>
            <a:pPr lvl="1"/>
            <a:r>
              <a:rPr lang="zh-TW" altLang="en-US" dirty="0"/>
              <a:t>看到題目想</a:t>
            </a:r>
            <a:r>
              <a:rPr lang="zh-TW" altLang="en-US" b="1" dirty="0">
                <a:solidFill>
                  <a:srgbClr val="FFFF00"/>
                </a:solidFill>
              </a:rPr>
              <a:t>打人</a:t>
            </a:r>
            <a:r>
              <a:rPr lang="zh-TW" altLang="en-US" dirty="0"/>
              <a:t>，先找找有沒有</a:t>
            </a:r>
            <a:r>
              <a:rPr lang="zh-TW" altLang="en-US" b="1" dirty="0">
                <a:solidFill>
                  <a:srgbClr val="FFFF00"/>
                </a:solidFill>
              </a:rPr>
              <a:t>祕密</a:t>
            </a:r>
            <a:endParaRPr lang="en-US" altLang="zh-TW" b="1" dirty="0">
              <a:solidFill>
                <a:srgbClr val="FFFF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01711"/>
            <a:ext cx="8235015" cy="30782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341872"/>
            <a:ext cx="2224856" cy="17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latin typeface="Salesforce Sans"/>
                <a:ea typeface="微軟正黑體" panose="020B0604030504040204" pitchFamily="34" charset="-120"/>
                <a:sym typeface="Salesforce Sans"/>
              </a:rPr>
              <a:t>暖身一下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91099"/>
          </a:xfrm>
        </p:spPr>
        <p:txBody>
          <a:bodyPr rtlCol="0"/>
          <a:lstStyle/>
          <a:p>
            <a:pPr rtl="0"/>
            <a:r>
              <a:rPr lang="zh-TW" altLang="en-US" dirty="0">
                <a:latin typeface="+mn-ea"/>
                <a:ea typeface="+mn-ea"/>
                <a:sym typeface="Salesforce Sans"/>
              </a:rPr>
              <a:t>請問：</a:t>
            </a:r>
            <a:endParaRPr lang="en-US" altLang="zh-TW" dirty="0">
              <a:latin typeface="+mn-ea"/>
              <a:ea typeface="+mn-ea"/>
              <a:sym typeface="Salesforce San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32248" y="3297758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latin typeface="+mn-ea"/>
                <a:sym typeface="Salesforce Sans"/>
              </a:rPr>
              <a:t>19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x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40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–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10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x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5</a:t>
            </a:r>
            <a:r>
              <a:rPr lang="zh-TW" altLang="en-US" sz="5400" b="1" dirty="0">
                <a:latin typeface="+mn-ea"/>
                <a:sym typeface="Salesforce Sans"/>
              </a:rPr>
              <a:t> </a:t>
            </a:r>
            <a:r>
              <a:rPr lang="en-US" altLang="zh-TW" sz="5400" b="1" dirty="0">
                <a:latin typeface="+mn-ea"/>
                <a:sym typeface="Salesforce Sans"/>
              </a:rPr>
              <a:t>=</a:t>
            </a:r>
            <a:r>
              <a:rPr lang="zh-TW" altLang="en-US" sz="5400" b="1" dirty="0">
                <a:latin typeface="+mn-ea"/>
                <a:sym typeface="Salesforce Sans"/>
              </a:rPr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6180" y="2492896"/>
            <a:ext cx="3888432" cy="1728192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dirty="0"/>
              <a:t>運算規則</a:t>
            </a:r>
          </a:p>
        </p:txBody>
      </p:sp>
    </p:spTree>
    <p:extLst>
      <p:ext uri="{BB962C8B-B14F-4D97-AF65-F5344CB8AC3E}">
        <p14:creationId xmlns:p14="http://schemas.microsoft.com/office/powerpoint/2010/main" val="32761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"/>
          <a:stretch/>
        </p:blipFill>
        <p:spPr>
          <a:xfrm>
            <a:off x="2638028" y="2232444"/>
            <a:ext cx="9550797" cy="462555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314788" y="2410341"/>
            <a:ext cx="3600400" cy="1686663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8" name="文字方塊 27"/>
          <p:cNvSpPr txBox="1"/>
          <p:nvPr/>
        </p:nvSpPr>
        <p:spPr>
          <a:xfrm>
            <a:off x="1533463" y="2930504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2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3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4</a:t>
            </a:r>
            <a:r>
              <a:rPr lang="zh-TW" altLang="en-US" sz="3600" dirty="0"/>
              <a:t>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3651393" cy="791099"/>
          </a:xfrm>
        </p:spPr>
        <p:txBody>
          <a:bodyPr/>
          <a:lstStyle/>
          <a:p>
            <a:r>
              <a:rPr lang="zh-TW" altLang="en-US" dirty="0"/>
              <a:t>由左而右計算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33465" y="2930506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2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3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4</a:t>
            </a:r>
            <a:r>
              <a:rPr lang="zh-TW" altLang="en-US" sz="3600" dirty="0"/>
              <a:t>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533464" y="293137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>
                <a:solidFill>
                  <a:srgbClr val="FF0000"/>
                </a:solidFill>
              </a:rPr>
              <a:t>2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3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4</a:t>
            </a:r>
            <a:r>
              <a:rPr lang="zh-TW" altLang="en-US" sz="3600" dirty="0"/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533462" y="293137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2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>
                <a:solidFill>
                  <a:srgbClr val="FF0000"/>
                </a:solidFill>
              </a:rPr>
              <a:t>3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4</a:t>
            </a:r>
            <a:r>
              <a:rPr lang="zh-TW" altLang="en-US" sz="3600" dirty="0"/>
              <a:t> 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533461" y="293137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2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/>
              <a:t>3</a:t>
            </a:r>
            <a:r>
              <a:rPr lang="zh-TW" altLang="en-US" sz="3600" dirty="0"/>
              <a:t>  </a:t>
            </a:r>
            <a:r>
              <a:rPr lang="en-US" altLang="zh-TW" sz="3600" dirty="0"/>
              <a:t>+</a:t>
            </a:r>
            <a:r>
              <a:rPr lang="zh-TW" altLang="en-US" sz="3600" dirty="0"/>
              <a:t>  </a:t>
            </a:r>
            <a:r>
              <a:rPr lang="en-US" altLang="zh-TW" sz="3600" dirty="0">
                <a:solidFill>
                  <a:srgbClr val="FF0000"/>
                </a:solidFill>
              </a:rPr>
              <a:t>4</a:t>
            </a:r>
            <a:r>
              <a:rPr lang="zh-TW" altLang="en-US" sz="3600" dirty="0"/>
              <a:t> 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5392021" y="3906200"/>
            <a:ext cx="3199172" cy="381607"/>
            <a:chOff x="5566239" y="3895397"/>
            <a:chExt cx="3199172" cy="381607"/>
          </a:xfrm>
        </p:grpSpPr>
        <p:sp>
          <p:nvSpPr>
            <p:cNvPr id="5" name="橢圓 4"/>
            <p:cNvSpPr/>
            <p:nvPr/>
          </p:nvSpPr>
          <p:spPr>
            <a:xfrm rot="10800000">
              <a:off x="5566239" y="38953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0" name="橢圓 9"/>
            <p:cNvSpPr/>
            <p:nvPr/>
          </p:nvSpPr>
          <p:spPr>
            <a:xfrm rot="10800000">
              <a:off x="8405411" y="39170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1377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1"/>
      <p:bldP spid="4" grpId="2"/>
      <p:bldP spid="12" grpId="0"/>
      <p:bldP spid="12" grpId="1"/>
      <p:bldP spid="13" grpId="0"/>
      <p:bldP spid="13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664168" y="2276872"/>
            <a:ext cx="7822732" cy="3528392"/>
            <a:chOff x="2664168" y="2276872"/>
            <a:chExt cx="7822732" cy="3528392"/>
          </a:xfrm>
        </p:grpSpPr>
        <p:sp>
          <p:nvSpPr>
            <p:cNvPr id="7" name="雲朵形圖說文字 6"/>
            <p:cNvSpPr/>
            <p:nvPr/>
          </p:nvSpPr>
          <p:spPr>
            <a:xfrm>
              <a:off x="2664168" y="2276872"/>
              <a:ext cx="7822732" cy="3528392"/>
            </a:xfrm>
            <a:prstGeom prst="cloudCallout">
              <a:avLst>
                <a:gd name="adj1" fmla="val -31568"/>
                <a:gd name="adj2" fmla="val 5509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0" name="橢圓 9"/>
            <p:cNvSpPr/>
            <p:nvPr/>
          </p:nvSpPr>
          <p:spPr>
            <a:xfrm>
              <a:off x="8163668" y="2870596"/>
              <a:ext cx="288032" cy="28803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046740" y="2870596"/>
              <a:ext cx="288032" cy="288032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560449" y="2804685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chemeClr val="bg1"/>
                  </a:solidFill>
                </a:rPr>
                <a:t>A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3147337" cy="719091"/>
          </a:xfrm>
        </p:spPr>
        <p:txBody>
          <a:bodyPr/>
          <a:lstStyle/>
          <a:p>
            <a:r>
              <a:rPr lang="zh-TW" altLang="en-US" dirty="0"/>
              <a:t>先乘除後加減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8148" y="3309534"/>
            <a:ext cx="4397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FF0000"/>
                </a:solidFill>
              </a:rPr>
              <a:t> 為什麼一定要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FF0000"/>
                </a:solidFill>
              </a:rPr>
              <a:t>          先乘除後加減呢？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9565402" y="1899095"/>
            <a:ext cx="902048" cy="1015663"/>
            <a:chOff x="9565402" y="1899095"/>
            <a:chExt cx="902048" cy="1015663"/>
          </a:xfrm>
        </p:grpSpPr>
        <p:sp>
          <p:nvSpPr>
            <p:cNvPr id="8" name="文字方塊 7"/>
            <p:cNvSpPr txBox="1"/>
            <p:nvPr/>
          </p:nvSpPr>
          <p:spPr>
            <a:xfrm rot="1224281">
              <a:off x="9565402" y="2061697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rgbClr val="C00000"/>
                  </a:solidFill>
                </a:rPr>
                <a:t>?</a:t>
              </a:r>
              <a:endParaRPr lang="zh-TW" alt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 rot="1224281">
              <a:off x="9926917" y="1899095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000" dirty="0">
                  <a:solidFill>
                    <a:srgbClr val="C00000"/>
                  </a:solidFill>
                </a:rPr>
                <a:t>?</a:t>
              </a:r>
              <a:endParaRPr lang="zh-TW" altLang="en-US" sz="6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8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3147337" cy="719091"/>
          </a:xfrm>
        </p:spPr>
        <p:txBody>
          <a:bodyPr/>
          <a:lstStyle/>
          <a:p>
            <a:r>
              <a:rPr lang="zh-TW" altLang="en-US" dirty="0"/>
              <a:t>先乘除後加減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73933" y="2852936"/>
            <a:ext cx="2182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3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x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2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/>
              <a:t>+</a:t>
            </a:r>
            <a:r>
              <a:rPr lang="zh-TW" altLang="en-US" sz="4400" dirty="0"/>
              <a:t> 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13892" y="412817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 </a:t>
            </a:r>
            <a:r>
              <a:rPr lang="en-US" altLang="zh-TW" sz="4400" dirty="0"/>
              <a:t>( </a:t>
            </a:r>
            <a:r>
              <a:rPr lang="en-US" altLang="zh-TW" sz="4400" dirty="0">
                <a:solidFill>
                  <a:srgbClr val="FFFF00"/>
                </a:solidFill>
              </a:rPr>
              <a:t>2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+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2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+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2 </a:t>
            </a:r>
            <a:r>
              <a:rPr lang="en-US" altLang="zh-TW" sz="4400" dirty="0"/>
              <a:t>)</a:t>
            </a:r>
            <a:r>
              <a:rPr lang="zh-TW" altLang="en-US" sz="4400" dirty="0"/>
              <a:t> </a:t>
            </a:r>
            <a:r>
              <a:rPr lang="en-US" altLang="zh-TW" sz="4400" dirty="0"/>
              <a:t>+</a:t>
            </a:r>
            <a:r>
              <a:rPr lang="zh-TW" altLang="en-US" sz="4400" dirty="0"/>
              <a:t> 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94012" y="3622377"/>
            <a:ext cx="0" cy="5057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486680" y="1898829"/>
            <a:ext cx="5588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乘法是</a:t>
            </a:r>
            <a:endParaRPr lang="en-US" altLang="zh-TW" sz="2800" dirty="0"/>
          </a:p>
          <a:p>
            <a:r>
              <a:rPr lang="zh-TW" altLang="en-US" sz="2800" dirty="0"/>
              <a:t>         將</a:t>
            </a:r>
            <a:r>
              <a:rPr lang="zh-TW" altLang="en-US" sz="2800" b="1" dirty="0">
                <a:solidFill>
                  <a:srgbClr val="FFFF00"/>
                </a:solidFill>
              </a:rPr>
              <a:t>加法</a:t>
            </a:r>
            <a:r>
              <a:rPr lang="zh-TW" altLang="en-US" sz="2800" dirty="0"/>
              <a:t>整理簡化後的表示方式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86680" y="31218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所以先乘除的目的就是：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634271" y="391940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FF00"/>
                </a:solidFill>
              </a:rPr>
              <a:t>將乘法還原成加法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658749" y="472514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之後再做加減的運算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902822" y="6135687"/>
            <a:ext cx="666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那除法跟減法的關係，大家也可以去想想看喔 </a:t>
            </a:r>
            <a:r>
              <a:rPr lang="en-US" altLang="zh-TW" dirty="0">
                <a:sym typeface="Wingdings" pitchFamily="2" charset="2"/>
              </a:rPr>
              <a:t>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9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括號先算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61256" y="2548061"/>
            <a:ext cx="905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一包糖果賣</a:t>
            </a:r>
            <a:r>
              <a:rPr lang="en-US" altLang="zh-TW" sz="2800" dirty="0"/>
              <a:t>100</a:t>
            </a:r>
            <a:r>
              <a:rPr lang="zh-TW" altLang="en-US" sz="2800" dirty="0"/>
              <a:t>元，一天下來原本</a:t>
            </a:r>
            <a:r>
              <a:rPr lang="en-US" altLang="zh-TW" sz="2800" dirty="0"/>
              <a:t>50</a:t>
            </a:r>
            <a:r>
              <a:rPr lang="zh-TW" altLang="en-US" sz="2800" dirty="0"/>
              <a:t>包賣出了</a:t>
            </a:r>
            <a:r>
              <a:rPr lang="en-US" altLang="zh-TW" sz="2800" dirty="0"/>
              <a:t>25</a:t>
            </a:r>
            <a:r>
              <a:rPr lang="zh-TW" altLang="en-US" sz="2800" dirty="0"/>
              <a:t>包，因為下班時間到了所以決定剩下的都用半價拋售，那麼今天的收入總共是多少錢呢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94012" y="465313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有的時候因為事情發生的先後順序或特殊情況</a:t>
            </a:r>
            <a:endParaRPr lang="en-US" altLang="zh-TW" sz="2800" dirty="0"/>
          </a:p>
          <a:p>
            <a:pPr algn="ctr"/>
            <a:r>
              <a:rPr lang="zh-TW" altLang="en-US" sz="2800" dirty="0"/>
              <a:t>我們會</a:t>
            </a:r>
            <a:r>
              <a:rPr lang="zh-TW" altLang="en-US" sz="2800" b="1" dirty="0">
                <a:solidFill>
                  <a:srgbClr val="FFFF00"/>
                </a:solidFill>
              </a:rPr>
              <a:t>需要改變計算處理的順序</a:t>
            </a:r>
          </a:p>
        </p:txBody>
      </p:sp>
    </p:spTree>
    <p:extLst>
      <p:ext uri="{BB962C8B-B14F-4D97-AF65-F5344CB8AC3E}">
        <p14:creationId xmlns:p14="http://schemas.microsoft.com/office/powerpoint/2010/main" val="32088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運算規則 </a:t>
            </a:r>
            <a:r>
              <a:rPr lang="en-US" altLang="zh-TW" sz="4000" dirty="0"/>
              <a:t>III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括號先算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61256" y="2548061"/>
            <a:ext cx="9057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一包糖果賣</a:t>
            </a:r>
            <a:r>
              <a:rPr lang="en-US" altLang="zh-TW" sz="2800" dirty="0"/>
              <a:t>100</a:t>
            </a:r>
            <a:r>
              <a:rPr lang="zh-TW" altLang="en-US" sz="2800" dirty="0"/>
              <a:t>元，一天下來原本</a:t>
            </a:r>
            <a:r>
              <a:rPr lang="en-US" altLang="zh-TW" sz="2800" dirty="0"/>
              <a:t>50</a:t>
            </a:r>
            <a:r>
              <a:rPr lang="zh-TW" altLang="en-US" sz="2800" dirty="0"/>
              <a:t>包賣出了</a:t>
            </a:r>
            <a:r>
              <a:rPr lang="en-US" altLang="zh-TW" sz="2800" dirty="0"/>
              <a:t>25</a:t>
            </a:r>
            <a:r>
              <a:rPr lang="zh-TW" altLang="en-US" sz="2800" dirty="0"/>
              <a:t>包，因為下班時間到了所以決定剩下的都用半價拋售，那麼今天的收入總共是多少錢呢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22004" y="448426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因為先賣出了，所以要扣掉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30516" y="4484268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50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-</a:t>
            </a:r>
            <a:r>
              <a:rPr lang="zh-TW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25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6660" y="4484268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包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845940" y="515719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半價拋售，所以賣價要變成一半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033725" y="5157192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FF00"/>
                </a:solidFill>
              </a:rPr>
              <a:t>100÷2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83968" y="5157192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11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507</TotalTime>
  <Words>1088</Words>
  <Application>Microsoft Office PowerPoint</Application>
  <PresentationFormat>自訂</PresentationFormat>
  <Paragraphs>146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Salesforce Sans</vt:lpstr>
      <vt:lpstr>微軟正黑體</vt:lpstr>
      <vt:lpstr>Arial</vt:lpstr>
      <vt:lpstr>Calibri</vt:lpstr>
      <vt:lpstr>Wingdings</vt:lpstr>
      <vt:lpstr>科技 16x9</vt:lpstr>
      <vt:lpstr>數與計算 – 四則運算</vt:lpstr>
      <vt:lpstr>今天要做什麼呢?</vt:lpstr>
      <vt:lpstr>暖身一下</vt:lpstr>
      <vt:lpstr>運算規則</vt:lpstr>
      <vt:lpstr>運算規則 I</vt:lpstr>
      <vt:lpstr>運算規則 II</vt:lpstr>
      <vt:lpstr>運算規則 II</vt:lpstr>
      <vt:lpstr>運算規則 III</vt:lpstr>
      <vt:lpstr>運算規則 III</vt:lpstr>
      <vt:lpstr>運算規則 III</vt:lpstr>
      <vt:lpstr>運算規則 III</vt:lpstr>
      <vt:lpstr>運算規則 III</vt:lpstr>
      <vt:lpstr>小插曲</vt:lpstr>
      <vt:lpstr>應用問題 小技巧</vt:lpstr>
      <vt:lpstr>應用問題的技巧 I</vt:lpstr>
      <vt:lpstr>應用問題的技巧 II</vt:lpstr>
      <vt:lpstr>應用問題的技巧 III</vt:lpstr>
      <vt:lpstr>小插曲</vt:lpstr>
      <vt:lpstr>運算大挪移</vt:lpstr>
      <vt:lpstr>更靈活的運算大挪移</vt:lpstr>
      <vt:lpstr>更靈活的運算大挪移</vt:lpstr>
      <vt:lpstr>小插曲</vt:lpstr>
      <vt:lpstr>複習一下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數與計算 – 四則運算</dc:title>
  <dc:creator>Lab506</dc:creator>
  <cp:lastModifiedBy>Lab506</cp:lastModifiedBy>
  <cp:revision>42</cp:revision>
  <dcterms:created xsi:type="dcterms:W3CDTF">2017-03-27T09:46:02Z</dcterms:created>
  <dcterms:modified xsi:type="dcterms:W3CDTF">2017-03-30T06:20:21Z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