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75E1-870E-4356-88E8-D47C7AD09D5D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14184-79CE-40D3-A9F3-4AD47740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589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75E1-870E-4356-88E8-D47C7AD09D5D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14184-79CE-40D3-A9F3-4AD47740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56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75E1-870E-4356-88E8-D47C7AD09D5D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14184-79CE-40D3-A9F3-4AD47740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76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75E1-870E-4356-88E8-D47C7AD09D5D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14184-79CE-40D3-A9F3-4AD47740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85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75E1-870E-4356-88E8-D47C7AD09D5D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14184-79CE-40D3-A9F3-4AD47740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80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75E1-870E-4356-88E8-D47C7AD09D5D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14184-79CE-40D3-A9F3-4AD47740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45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75E1-870E-4356-88E8-D47C7AD09D5D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14184-79CE-40D3-A9F3-4AD47740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87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75E1-870E-4356-88E8-D47C7AD09D5D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14184-79CE-40D3-A9F3-4AD47740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82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75E1-870E-4356-88E8-D47C7AD09D5D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14184-79CE-40D3-A9F3-4AD47740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5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75E1-870E-4356-88E8-D47C7AD09D5D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14184-79CE-40D3-A9F3-4AD47740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72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75E1-870E-4356-88E8-D47C7AD09D5D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14184-79CE-40D3-A9F3-4AD47740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323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E75E1-870E-4356-88E8-D47C7AD09D5D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14184-79CE-40D3-A9F3-4AD47740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41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1258" y="1581729"/>
            <a:ext cx="790685" cy="34294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1258" y="2256995"/>
            <a:ext cx="790685" cy="34294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1258" y="2883812"/>
            <a:ext cx="790685" cy="34294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1257" y="3522556"/>
            <a:ext cx="790685" cy="34294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1256" y="4190973"/>
            <a:ext cx="790685" cy="34294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1255" y="4755026"/>
            <a:ext cx="790685" cy="34294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695700" y="4100509"/>
            <a:ext cx="1181100" cy="5238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SEC B60 Counter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053765" y="239193"/>
            <a:ext cx="1276350" cy="7334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170V DC/DC Supply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803575" y="1493679"/>
            <a:ext cx="1181100" cy="550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10HR Nixie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65400" y="3447569"/>
            <a:ext cx="2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61975" y="4100509"/>
            <a:ext cx="1181100" cy="5238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32.768kHz Crystal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95700" y="2408894"/>
            <a:ext cx="1181100" cy="5238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HR B12 Counter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695700" y="3300354"/>
            <a:ext cx="1181100" cy="5238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MIN B60 Counter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128837" y="4100509"/>
            <a:ext cx="1181100" cy="5238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2</a:t>
            </a:r>
            <a:r>
              <a:rPr lang="en-US" sz="1200" baseline="30000" dirty="0" smtClean="0">
                <a:solidFill>
                  <a:schemeClr val="tx1"/>
                </a:solidFill>
              </a:rPr>
              <a:t>15</a:t>
            </a:r>
            <a:r>
              <a:rPr lang="en-US" sz="1200" dirty="0" smtClean="0">
                <a:solidFill>
                  <a:schemeClr val="tx1"/>
                </a:solidFill>
              </a:rPr>
              <a:t> Counter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Elbow Connector 18"/>
          <p:cNvCxnSpPr>
            <a:stCxn id="2" idx="0"/>
            <a:endCxn id="16" idx="1"/>
          </p:cNvCxnSpPr>
          <p:nvPr/>
        </p:nvCxnSpPr>
        <p:spPr>
          <a:xfrm rot="16200000" flipV="1">
            <a:off x="3721867" y="3536126"/>
            <a:ext cx="538217" cy="590550"/>
          </a:xfrm>
          <a:prstGeom prst="bentConnector4">
            <a:avLst>
              <a:gd name="adj1" fmla="val 25666"/>
              <a:gd name="adj2" fmla="val 13871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6" idx="0"/>
            <a:endCxn id="15" idx="1"/>
          </p:cNvCxnSpPr>
          <p:nvPr/>
        </p:nvCxnSpPr>
        <p:spPr>
          <a:xfrm rot="16200000" flipV="1">
            <a:off x="3676214" y="2690318"/>
            <a:ext cx="629522" cy="590550"/>
          </a:xfrm>
          <a:prstGeom prst="bentConnector4">
            <a:avLst>
              <a:gd name="adj1" fmla="val 29195"/>
              <a:gd name="adj2" fmla="val 13871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3"/>
            <a:endCxn id="2" idx="1"/>
          </p:cNvCxnSpPr>
          <p:nvPr/>
        </p:nvCxnSpPr>
        <p:spPr>
          <a:xfrm>
            <a:off x="3309937" y="4362447"/>
            <a:ext cx="3857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3"/>
            <a:endCxn id="17" idx="1"/>
          </p:cNvCxnSpPr>
          <p:nvPr/>
        </p:nvCxnSpPr>
        <p:spPr>
          <a:xfrm>
            <a:off x="1743075" y="4362447"/>
            <a:ext cx="3857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803575" y="2130024"/>
            <a:ext cx="1181100" cy="550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1HR Nixie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803575" y="2782586"/>
            <a:ext cx="1181100" cy="550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10MIN Nixie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803575" y="3418931"/>
            <a:ext cx="1181100" cy="550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1MIN Nixie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803575" y="4090926"/>
            <a:ext cx="1181100" cy="550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10SEC Nixie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803575" y="4727271"/>
            <a:ext cx="1181100" cy="550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1SEC Nixie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8" name="Straight Connector 37"/>
          <p:cNvCxnSpPr>
            <a:stCxn id="3" idx="2"/>
          </p:cNvCxnSpPr>
          <p:nvPr/>
        </p:nvCxnSpPr>
        <p:spPr>
          <a:xfrm flipH="1">
            <a:off x="10640278" y="972618"/>
            <a:ext cx="51662" cy="39983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4184" y="1790739"/>
            <a:ext cx="382815" cy="50640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8390" y="5034629"/>
            <a:ext cx="382815" cy="506400"/>
          </a:xfrm>
          <a:prstGeom prst="rect">
            <a:avLst/>
          </a:prstGeom>
        </p:spPr>
      </p:pic>
      <p:cxnSp>
        <p:nvCxnSpPr>
          <p:cNvPr id="50" name="Elbow Connector 49"/>
          <p:cNvCxnSpPr>
            <a:stCxn id="15" idx="3"/>
            <a:endCxn id="40" idx="1"/>
          </p:cNvCxnSpPr>
          <p:nvPr/>
        </p:nvCxnSpPr>
        <p:spPr>
          <a:xfrm flipV="1">
            <a:off x="4876800" y="2043939"/>
            <a:ext cx="3257384" cy="62689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15" idx="3"/>
          </p:cNvCxnSpPr>
          <p:nvPr/>
        </p:nvCxnSpPr>
        <p:spPr>
          <a:xfrm>
            <a:off x="4876800" y="2670832"/>
            <a:ext cx="3229868" cy="945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16" idx="3"/>
          </p:cNvCxnSpPr>
          <p:nvPr/>
        </p:nvCxnSpPr>
        <p:spPr>
          <a:xfrm flipV="1">
            <a:off x="4876800" y="3332846"/>
            <a:ext cx="3298688" cy="22944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6" idx="3"/>
          </p:cNvCxnSpPr>
          <p:nvPr/>
        </p:nvCxnSpPr>
        <p:spPr>
          <a:xfrm>
            <a:off x="4876800" y="3562292"/>
            <a:ext cx="3271172" cy="406899"/>
          </a:xfrm>
          <a:prstGeom prst="bentConnector3">
            <a:avLst>
              <a:gd name="adj1" fmla="val 503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2" idx="3"/>
          </p:cNvCxnSpPr>
          <p:nvPr/>
        </p:nvCxnSpPr>
        <p:spPr>
          <a:xfrm>
            <a:off x="4876800" y="4362447"/>
            <a:ext cx="3239106" cy="289037"/>
          </a:xfrm>
          <a:prstGeom prst="bentConnector3">
            <a:avLst>
              <a:gd name="adj1" fmla="val 4960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2" idx="3"/>
            <a:endCxn id="44" idx="1"/>
          </p:cNvCxnSpPr>
          <p:nvPr/>
        </p:nvCxnSpPr>
        <p:spPr>
          <a:xfrm>
            <a:off x="4876800" y="4362447"/>
            <a:ext cx="3211590" cy="92538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8082345" y="5522176"/>
            <a:ext cx="840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GND</a:t>
            </a:r>
            <a:endParaRPr 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8131581" y="2244765"/>
            <a:ext cx="840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GND</a:t>
            </a:r>
            <a:endParaRPr lang="en-US" sz="1200" dirty="0"/>
          </a:p>
        </p:txBody>
      </p:sp>
      <p:cxnSp>
        <p:nvCxnSpPr>
          <p:cNvPr id="78" name="Straight Connector 77"/>
          <p:cNvCxnSpPr/>
          <p:nvPr/>
        </p:nvCxnSpPr>
        <p:spPr>
          <a:xfrm>
            <a:off x="8390642" y="1790739"/>
            <a:ext cx="3612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8365547" y="5044193"/>
            <a:ext cx="3612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4184" y="2427084"/>
            <a:ext cx="382815" cy="506400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4139" y="3090525"/>
            <a:ext cx="382815" cy="506400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0920" y="3715832"/>
            <a:ext cx="382815" cy="50640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10" y="4401338"/>
            <a:ext cx="382815" cy="5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50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Straight Connector 89"/>
          <p:cNvCxnSpPr/>
          <p:nvPr/>
        </p:nvCxnSpPr>
        <p:spPr>
          <a:xfrm>
            <a:off x="8017217" y="1166295"/>
            <a:ext cx="26342" cy="50773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9131" y="1116805"/>
            <a:ext cx="790685" cy="34294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9131" y="1983786"/>
            <a:ext cx="790685" cy="34294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5470" y="2837974"/>
            <a:ext cx="790685" cy="34294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6533" y="3704955"/>
            <a:ext cx="790685" cy="34294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6533" y="4535257"/>
            <a:ext cx="790685" cy="34294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5470" y="5413540"/>
            <a:ext cx="790685" cy="34294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096550" y="233362"/>
            <a:ext cx="1276350" cy="7334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170V DC/DC Supply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891448" y="1028755"/>
            <a:ext cx="1181100" cy="550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10HR Nixie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52475" y="253736"/>
            <a:ext cx="860412" cy="5238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32.768kHz Crystal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93779" y="1331459"/>
            <a:ext cx="1540788" cy="52324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SysTick</a:t>
            </a:r>
            <a:r>
              <a:rPr lang="en-US" sz="1000" dirty="0" smtClean="0">
                <a:solidFill>
                  <a:schemeClr val="tx1"/>
                </a:solidFill>
              </a:rPr>
              <a:t> 1Hz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tick=True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2"/>
            <a:endCxn id="17" idx="0"/>
          </p:cNvCxnSpPr>
          <p:nvPr/>
        </p:nvCxnSpPr>
        <p:spPr>
          <a:xfrm flipH="1">
            <a:off x="1564173" y="777611"/>
            <a:ext cx="18508" cy="553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915450" y="1863117"/>
            <a:ext cx="1181100" cy="550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1HR Nixie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934500" y="2740954"/>
            <a:ext cx="1181100" cy="550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10MIN Nixie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934500" y="3601265"/>
            <a:ext cx="1181100" cy="550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1MIN Nixie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934500" y="4449539"/>
            <a:ext cx="1181100" cy="550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10SEC Nixie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934500" y="5291159"/>
            <a:ext cx="1181100" cy="550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1SEC Nixie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8" name="Straight Connector 37"/>
          <p:cNvCxnSpPr>
            <a:stCxn id="3" idx="2"/>
            <a:endCxn id="36" idx="3"/>
          </p:cNvCxnSpPr>
          <p:nvPr/>
        </p:nvCxnSpPr>
        <p:spPr>
          <a:xfrm>
            <a:off x="10734725" y="966787"/>
            <a:ext cx="71430" cy="46182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7352988" y="5297813"/>
            <a:ext cx="1323974" cy="6478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74141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Driver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24375" y="5281522"/>
            <a:ext cx="409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D0</a:t>
            </a:r>
          </a:p>
          <a:p>
            <a:r>
              <a:rPr lang="en-US" sz="1000" dirty="0" smtClean="0"/>
              <a:t>D1</a:t>
            </a:r>
          </a:p>
          <a:p>
            <a:r>
              <a:rPr lang="en-US" sz="1000" dirty="0" smtClean="0"/>
              <a:t>D2</a:t>
            </a:r>
          </a:p>
          <a:p>
            <a:r>
              <a:rPr lang="en-US" sz="1000" dirty="0" smtClean="0"/>
              <a:t>D3</a:t>
            </a:r>
          </a:p>
          <a:p>
            <a:endParaRPr 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8676962" y="5228867"/>
            <a:ext cx="409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</a:p>
          <a:p>
            <a:r>
              <a:rPr lang="en-US" sz="1000" dirty="0" smtClean="0"/>
              <a:t>1</a:t>
            </a:r>
          </a:p>
          <a:p>
            <a:r>
              <a:rPr lang="en-US" sz="1000" dirty="0" smtClean="0"/>
              <a:t>...</a:t>
            </a:r>
          </a:p>
          <a:p>
            <a:r>
              <a:rPr lang="en-US" sz="1000" dirty="0"/>
              <a:t>9</a:t>
            </a:r>
            <a:endParaRPr lang="en-US" sz="1000" dirty="0" smtClean="0"/>
          </a:p>
          <a:p>
            <a:endParaRPr lang="en-US" sz="1000" dirty="0"/>
          </a:p>
        </p:txBody>
      </p:sp>
      <p:sp>
        <p:nvSpPr>
          <p:cNvPr id="47" name="Rectangle 46"/>
          <p:cNvSpPr/>
          <p:nvPr/>
        </p:nvSpPr>
        <p:spPr>
          <a:xfrm>
            <a:off x="5038725" y="181302"/>
            <a:ext cx="1171575" cy="4187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5V Supply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89249" y="990211"/>
            <a:ext cx="6185918" cy="56849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444777" y="5286335"/>
            <a:ext cx="409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F0</a:t>
            </a:r>
          </a:p>
          <a:p>
            <a:r>
              <a:rPr lang="en-US" sz="1000" dirty="0"/>
              <a:t>F</a:t>
            </a:r>
            <a:r>
              <a:rPr lang="en-US" sz="1000" dirty="0" smtClean="0"/>
              <a:t>1</a:t>
            </a:r>
          </a:p>
          <a:p>
            <a:r>
              <a:rPr lang="en-US" sz="1000" dirty="0"/>
              <a:t>F</a:t>
            </a:r>
            <a:r>
              <a:rPr lang="en-US" sz="1000" dirty="0" smtClean="0"/>
              <a:t>2</a:t>
            </a:r>
          </a:p>
          <a:p>
            <a:r>
              <a:rPr lang="en-US" sz="1000" dirty="0"/>
              <a:t>F</a:t>
            </a:r>
            <a:r>
              <a:rPr lang="en-US" sz="1000" dirty="0" smtClean="0"/>
              <a:t>3</a:t>
            </a:r>
          </a:p>
          <a:p>
            <a:endParaRPr 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6464383" y="1846717"/>
            <a:ext cx="409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</a:t>
            </a:r>
            <a:r>
              <a:rPr lang="en-US" sz="1000" dirty="0" smtClean="0"/>
              <a:t>0</a:t>
            </a:r>
          </a:p>
          <a:p>
            <a:r>
              <a:rPr lang="en-US" sz="1000" dirty="0"/>
              <a:t>B</a:t>
            </a:r>
            <a:r>
              <a:rPr lang="en-US" sz="1000" dirty="0" smtClean="0"/>
              <a:t>1</a:t>
            </a:r>
          </a:p>
          <a:p>
            <a:r>
              <a:rPr lang="en-US" sz="1000" dirty="0"/>
              <a:t>B</a:t>
            </a:r>
            <a:r>
              <a:rPr lang="en-US" sz="1000" dirty="0" smtClean="0"/>
              <a:t>2</a:t>
            </a:r>
          </a:p>
          <a:p>
            <a:r>
              <a:rPr lang="en-US" sz="1000" dirty="0"/>
              <a:t>B</a:t>
            </a:r>
            <a:r>
              <a:rPr lang="en-US" sz="1000" dirty="0" smtClean="0"/>
              <a:t>3</a:t>
            </a:r>
          </a:p>
          <a:p>
            <a:endParaRPr 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6437178" y="2715186"/>
            <a:ext cx="409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</a:t>
            </a:r>
            <a:r>
              <a:rPr lang="en-US" sz="1000" dirty="0" smtClean="0"/>
              <a:t>0</a:t>
            </a:r>
          </a:p>
          <a:p>
            <a:r>
              <a:rPr lang="en-US" sz="1000" dirty="0"/>
              <a:t>C</a:t>
            </a:r>
            <a:r>
              <a:rPr lang="en-US" sz="1000" dirty="0" smtClean="0"/>
              <a:t>1</a:t>
            </a:r>
          </a:p>
          <a:p>
            <a:r>
              <a:rPr lang="en-US" sz="1000" dirty="0"/>
              <a:t>C</a:t>
            </a:r>
            <a:r>
              <a:rPr lang="en-US" sz="1000" dirty="0" smtClean="0"/>
              <a:t>2</a:t>
            </a:r>
          </a:p>
          <a:p>
            <a:r>
              <a:rPr lang="en-US" sz="1000" dirty="0"/>
              <a:t>C</a:t>
            </a:r>
            <a:r>
              <a:rPr lang="en-US" sz="1000" dirty="0" smtClean="0"/>
              <a:t>3</a:t>
            </a:r>
          </a:p>
          <a:p>
            <a:endParaRPr lang="en-US" sz="1000" dirty="0"/>
          </a:p>
        </p:txBody>
      </p:sp>
      <p:sp>
        <p:nvSpPr>
          <p:cNvPr id="63" name="TextBox 62"/>
          <p:cNvSpPr txBox="1"/>
          <p:nvPr/>
        </p:nvSpPr>
        <p:spPr>
          <a:xfrm>
            <a:off x="6440260" y="3606078"/>
            <a:ext cx="409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</a:t>
            </a:r>
            <a:r>
              <a:rPr lang="en-US" sz="1000" dirty="0" smtClean="0"/>
              <a:t>0</a:t>
            </a:r>
          </a:p>
          <a:p>
            <a:r>
              <a:rPr lang="en-US" sz="1000" dirty="0"/>
              <a:t>D</a:t>
            </a:r>
            <a:r>
              <a:rPr lang="en-US" sz="1000" dirty="0" smtClean="0"/>
              <a:t>1</a:t>
            </a:r>
          </a:p>
          <a:p>
            <a:r>
              <a:rPr lang="en-US" sz="1000" dirty="0"/>
              <a:t>D</a:t>
            </a:r>
            <a:r>
              <a:rPr lang="en-US" sz="1000" dirty="0" smtClean="0"/>
              <a:t>2</a:t>
            </a:r>
          </a:p>
          <a:p>
            <a:r>
              <a:rPr lang="en-US" sz="1000" dirty="0"/>
              <a:t>D</a:t>
            </a:r>
            <a:r>
              <a:rPr lang="en-US" sz="1000" dirty="0" smtClean="0"/>
              <a:t>3</a:t>
            </a:r>
          </a:p>
          <a:p>
            <a:endParaRPr lang="en-US" sz="1000" dirty="0"/>
          </a:p>
        </p:txBody>
      </p:sp>
      <p:sp>
        <p:nvSpPr>
          <p:cNvPr id="64" name="TextBox 63"/>
          <p:cNvSpPr txBox="1"/>
          <p:nvPr/>
        </p:nvSpPr>
        <p:spPr>
          <a:xfrm>
            <a:off x="6449671" y="4498545"/>
            <a:ext cx="409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E0</a:t>
            </a:r>
          </a:p>
          <a:p>
            <a:r>
              <a:rPr lang="en-US" sz="1000" dirty="0"/>
              <a:t>E</a:t>
            </a:r>
            <a:r>
              <a:rPr lang="en-US" sz="1000" dirty="0" smtClean="0"/>
              <a:t>1</a:t>
            </a:r>
          </a:p>
          <a:p>
            <a:r>
              <a:rPr lang="en-US" sz="1000" dirty="0"/>
              <a:t>E</a:t>
            </a:r>
            <a:r>
              <a:rPr lang="en-US" sz="1000" dirty="0" smtClean="0"/>
              <a:t>2</a:t>
            </a:r>
          </a:p>
          <a:p>
            <a:r>
              <a:rPr lang="en-US" sz="1000" dirty="0"/>
              <a:t>E</a:t>
            </a:r>
            <a:r>
              <a:rPr lang="en-US" sz="1000" dirty="0" smtClean="0"/>
              <a:t>3</a:t>
            </a:r>
          </a:p>
          <a:p>
            <a:endParaRPr lang="en-US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6477552" y="1005811"/>
            <a:ext cx="409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A0</a:t>
            </a:r>
          </a:p>
          <a:p>
            <a:r>
              <a:rPr lang="en-US" sz="1000" dirty="0" smtClean="0"/>
              <a:t>A1</a:t>
            </a:r>
          </a:p>
          <a:p>
            <a:r>
              <a:rPr lang="en-US" sz="1000" dirty="0" smtClean="0"/>
              <a:t>A2</a:t>
            </a:r>
          </a:p>
          <a:p>
            <a:r>
              <a:rPr lang="en-US" sz="1000" dirty="0" smtClean="0"/>
              <a:t>A3</a:t>
            </a:r>
          </a:p>
          <a:p>
            <a:endParaRPr lang="en-US" sz="1000" dirty="0"/>
          </a:p>
        </p:txBody>
      </p:sp>
      <p:sp>
        <p:nvSpPr>
          <p:cNvPr id="67" name="Rectangle 66"/>
          <p:cNvSpPr/>
          <p:nvPr/>
        </p:nvSpPr>
        <p:spPr>
          <a:xfrm>
            <a:off x="7360110" y="4449539"/>
            <a:ext cx="1323974" cy="6478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74141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Driver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031497" y="4433248"/>
            <a:ext cx="409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D0</a:t>
            </a:r>
          </a:p>
          <a:p>
            <a:r>
              <a:rPr lang="en-US" sz="1000" dirty="0" smtClean="0"/>
              <a:t>D1</a:t>
            </a:r>
          </a:p>
          <a:p>
            <a:r>
              <a:rPr lang="en-US" sz="1000" dirty="0" smtClean="0"/>
              <a:t>D2</a:t>
            </a:r>
          </a:p>
          <a:p>
            <a:r>
              <a:rPr lang="en-US" sz="1000" dirty="0" smtClean="0"/>
              <a:t>D3</a:t>
            </a:r>
          </a:p>
          <a:p>
            <a:endParaRPr 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8684084" y="4380593"/>
            <a:ext cx="409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</a:p>
          <a:p>
            <a:r>
              <a:rPr lang="en-US" sz="1000" dirty="0" smtClean="0"/>
              <a:t>1</a:t>
            </a:r>
          </a:p>
          <a:p>
            <a:r>
              <a:rPr lang="en-US" sz="1000" dirty="0" smtClean="0"/>
              <a:t>...</a:t>
            </a:r>
          </a:p>
          <a:p>
            <a:r>
              <a:rPr lang="en-US" sz="1000" dirty="0"/>
              <a:t>9</a:t>
            </a:r>
            <a:endParaRPr lang="en-US" sz="1000" dirty="0" smtClean="0"/>
          </a:p>
          <a:p>
            <a:endParaRPr lang="en-US" sz="1000" dirty="0"/>
          </a:p>
        </p:txBody>
      </p:sp>
      <p:sp>
        <p:nvSpPr>
          <p:cNvPr id="70" name="Rectangle 69"/>
          <p:cNvSpPr/>
          <p:nvPr/>
        </p:nvSpPr>
        <p:spPr>
          <a:xfrm>
            <a:off x="7385172" y="3601265"/>
            <a:ext cx="1323974" cy="6478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74141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Driver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056559" y="3584974"/>
            <a:ext cx="409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D0</a:t>
            </a:r>
          </a:p>
          <a:p>
            <a:r>
              <a:rPr lang="en-US" sz="1000" dirty="0" smtClean="0"/>
              <a:t>D1</a:t>
            </a:r>
          </a:p>
          <a:p>
            <a:r>
              <a:rPr lang="en-US" sz="1000" dirty="0" smtClean="0"/>
              <a:t>D2</a:t>
            </a:r>
          </a:p>
          <a:p>
            <a:r>
              <a:rPr lang="en-US" sz="1000" dirty="0" smtClean="0"/>
              <a:t>D3</a:t>
            </a:r>
          </a:p>
          <a:p>
            <a:endParaRPr 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8709146" y="3532319"/>
            <a:ext cx="409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</a:p>
          <a:p>
            <a:r>
              <a:rPr lang="en-US" sz="1000" dirty="0" smtClean="0"/>
              <a:t>1</a:t>
            </a:r>
          </a:p>
          <a:p>
            <a:r>
              <a:rPr lang="en-US" sz="1000" dirty="0" smtClean="0"/>
              <a:t>...</a:t>
            </a:r>
          </a:p>
          <a:p>
            <a:r>
              <a:rPr lang="en-US" sz="1000" dirty="0"/>
              <a:t>9</a:t>
            </a:r>
            <a:endParaRPr lang="en-US" sz="1000" dirty="0" smtClean="0"/>
          </a:p>
          <a:p>
            <a:endParaRPr lang="en-US" sz="1000" dirty="0"/>
          </a:p>
        </p:txBody>
      </p:sp>
      <p:sp>
        <p:nvSpPr>
          <p:cNvPr id="75" name="Rectangle 74"/>
          <p:cNvSpPr/>
          <p:nvPr/>
        </p:nvSpPr>
        <p:spPr>
          <a:xfrm>
            <a:off x="7385172" y="2726664"/>
            <a:ext cx="1323974" cy="6478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74141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Driver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056559" y="2710373"/>
            <a:ext cx="409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D0</a:t>
            </a:r>
          </a:p>
          <a:p>
            <a:r>
              <a:rPr lang="en-US" sz="1000" dirty="0" smtClean="0"/>
              <a:t>D1</a:t>
            </a:r>
          </a:p>
          <a:p>
            <a:r>
              <a:rPr lang="en-US" sz="1000" dirty="0" smtClean="0"/>
              <a:t>D2</a:t>
            </a:r>
          </a:p>
          <a:p>
            <a:r>
              <a:rPr lang="en-US" sz="1000" dirty="0" smtClean="0"/>
              <a:t>D3</a:t>
            </a:r>
          </a:p>
          <a:p>
            <a:endParaRPr 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8709146" y="2657718"/>
            <a:ext cx="409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</a:p>
          <a:p>
            <a:r>
              <a:rPr lang="en-US" sz="1000" dirty="0" smtClean="0"/>
              <a:t>1</a:t>
            </a:r>
          </a:p>
          <a:p>
            <a:r>
              <a:rPr lang="en-US" sz="1000" dirty="0" smtClean="0"/>
              <a:t>...</a:t>
            </a:r>
          </a:p>
          <a:p>
            <a:r>
              <a:rPr lang="en-US" sz="1000" dirty="0"/>
              <a:t>9</a:t>
            </a:r>
            <a:endParaRPr lang="en-US" sz="1000" dirty="0" smtClean="0"/>
          </a:p>
          <a:p>
            <a:endParaRPr lang="en-US" sz="1000" dirty="0"/>
          </a:p>
        </p:txBody>
      </p:sp>
      <p:sp>
        <p:nvSpPr>
          <p:cNvPr id="84" name="Rectangle 83"/>
          <p:cNvSpPr/>
          <p:nvPr/>
        </p:nvSpPr>
        <p:spPr>
          <a:xfrm>
            <a:off x="7381585" y="1849963"/>
            <a:ext cx="1323974" cy="6478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74141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Driver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052972" y="1833672"/>
            <a:ext cx="409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D0</a:t>
            </a:r>
          </a:p>
          <a:p>
            <a:r>
              <a:rPr lang="en-US" sz="1000" dirty="0" smtClean="0"/>
              <a:t>D1</a:t>
            </a:r>
          </a:p>
          <a:p>
            <a:r>
              <a:rPr lang="en-US" sz="1000" dirty="0" smtClean="0"/>
              <a:t>D2</a:t>
            </a:r>
          </a:p>
          <a:p>
            <a:r>
              <a:rPr lang="en-US" sz="1000" dirty="0" smtClean="0"/>
              <a:t>D3</a:t>
            </a:r>
          </a:p>
          <a:p>
            <a:endParaRPr 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8705559" y="1781017"/>
            <a:ext cx="409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</a:p>
          <a:p>
            <a:r>
              <a:rPr lang="en-US" sz="1000" dirty="0" smtClean="0"/>
              <a:t>1</a:t>
            </a:r>
          </a:p>
          <a:p>
            <a:r>
              <a:rPr lang="en-US" sz="1000" dirty="0" smtClean="0"/>
              <a:t>...</a:t>
            </a:r>
          </a:p>
          <a:p>
            <a:r>
              <a:rPr lang="en-US" sz="1000" dirty="0"/>
              <a:t>9</a:t>
            </a:r>
            <a:endParaRPr lang="en-US" sz="1000" dirty="0" smtClean="0"/>
          </a:p>
          <a:p>
            <a:endParaRPr lang="en-US" sz="1000" dirty="0"/>
          </a:p>
        </p:txBody>
      </p:sp>
      <p:sp>
        <p:nvSpPr>
          <p:cNvPr id="87" name="Rectangle 86"/>
          <p:cNvSpPr/>
          <p:nvPr/>
        </p:nvSpPr>
        <p:spPr>
          <a:xfrm>
            <a:off x="7332847" y="1001689"/>
            <a:ext cx="1323974" cy="6478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74141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Driver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004234" y="985398"/>
            <a:ext cx="409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D0</a:t>
            </a:r>
          </a:p>
          <a:p>
            <a:r>
              <a:rPr lang="en-US" sz="1000" dirty="0" smtClean="0"/>
              <a:t>D1</a:t>
            </a:r>
          </a:p>
          <a:p>
            <a:r>
              <a:rPr lang="en-US" sz="1000" dirty="0" smtClean="0"/>
              <a:t>D2</a:t>
            </a:r>
          </a:p>
          <a:p>
            <a:r>
              <a:rPr lang="en-US" sz="1000" dirty="0" smtClean="0"/>
              <a:t>D3</a:t>
            </a:r>
          </a:p>
          <a:p>
            <a:endParaRPr lang="en-US" sz="1000" dirty="0"/>
          </a:p>
        </p:txBody>
      </p:sp>
      <p:sp>
        <p:nvSpPr>
          <p:cNvPr id="89" name="TextBox 88"/>
          <p:cNvSpPr txBox="1"/>
          <p:nvPr/>
        </p:nvSpPr>
        <p:spPr>
          <a:xfrm>
            <a:off x="8656821" y="932743"/>
            <a:ext cx="409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</a:p>
          <a:p>
            <a:r>
              <a:rPr lang="en-US" sz="1000" dirty="0" smtClean="0"/>
              <a:t>1</a:t>
            </a:r>
          </a:p>
          <a:p>
            <a:r>
              <a:rPr lang="en-US" sz="1000" dirty="0" smtClean="0"/>
              <a:t>...</a:t>
            </a:r>
          </a:p>
          <a:p>
            <a:r>
              <a:rPr lang="en-US" sz="1000" dirty="0"/>
              <a:t>9</a:t>
            </a:r>
            <a:endParaRPr lang="en-US" sz="1000" dirty="0" smtClean="0"/>
          </a:p>
          <a:p>
            <a:endParaRPr lang="en-US" sz="10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969" y="143853"/>
            <a:ext cx="418801" cy="307346"/>
          </a:xfrm>
          <a:prstGeom prst="rect">
            <a:avLst/>
          </a:prstGeom>
        </p:spPr>
      </p:pic>
      <p:sp>
        <p:nvSpPr>
          <p:cNvPr id="39" name="Isosceles Triangle 38"/>
          <p:cNvSpPr/>
          <p:nvPr/>
        </p:nvSpPr>
        <p:spPr>
          <a:xfrm rot="10800000">
            <a:off x="7886396" y="6120284"/>
            <a:ext cx="314325" cy="18012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1035940" y="2144662"/>
            <a:ext cx="1281172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tick?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35" name="Curved Connector 134"/>
          <p:cNvCxnSpPr/>
          <p:nvPr/>
        </p:nvCxnSpPr>
        <p:spPr>
          <a:xfrm rot="10800000" flipV="1">
            <a:off x="2338359" y="2367218"/>
            <a:ext cx="184520" cy="92317"/>
          </a:xfrm>
          <a:prstGeom prst="curvedConnector3">
            <a:avLst>
              <a:gd name="adj1" fmla="val -36167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2253128" y="2203846"/>
            <a:ext cx="538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sp>
        <p:nvSpPr>
          <p:cNvPr id="144" name="TextBox 143"/>
          <p:cNvSpPr txBox="1"/>
          <p:nvPr/>
        </p:nvSpPr>
        <p:spPr>
          <a:xfrm>
            <a:off x="2834005" y="1341101"/>
            <a:ext cx="1005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c</a:t>
            </a:r>
            <a:r>
              <a:rPr lang="en-US" sz="1000" dirty="0" err="1" smtClean="0"/>
              <a:t>urr_hr</a:t>
            </a:r>
            <a:endParaRPr lang="en-US" sz="1000" dirty="0" smtClean="0"/>
          </a:p>
          <a:p>
            <a:r>
              <a:rPr lang="en-US" sz="1000" dirty="0" err="1"/>
              <a:t>c</a:t>
            </a:r>
            <a:r>
              <a:rPr lang="en-US" sz="1000" dirty="0" err="1" smtClean="0"/>
              <a:t>urr_min</a:t>
            </a:r>
            <a:endParaRPr lang="en-US" sz="1000" dirty="0" smtClean="0"/>
          </a:p>
          <a:p>
            <a:r>
              <a:rPr lang="en-US" sz="1000" dirty="0" err="1"/>
              <a:t>c</a:t>
            </a:r>
            <a:r>
              <a:rPr lang="en-US" sz="1000" dirty="0" err="1" smtClean="0"/>
              <a:t>urr_sec</a:t>
            </a:r>
            <a:endParaRPr lang="en-US" sz="1000" dirty="0" smtClean="0"/>
          </a:p>
        </p:txBody>
      </p:sp>
      <p:sp>
        <p:nvSpPr>
          <p:cNvPr id="145" name="Rectangle 144"/>
          <p:cNvSpPr/>
          <p:nvPr/>
        </p:nvSpPr>
        <p:spPr>
          <a:xfrm>
            <a:off x="2505624" y="2830940"/>
            <a:ext cx="1258880" cy="90095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err="1">
                <a:solidFill>
                  <a:schemeClr val="tx1"/>
                </a:solidFill>
              </a:rPr>
              <a:t>d</a:t>
            </a:r>
            <a:r>
              <a:rPr lang="en-US" sz="1000" dirty="0" err="1" smtClean="0">
                <a:solidFill>
                  <a:schemeClr val="tx1"/>
                </a:solidFill>
              </a:rPr>
              <a:t>ef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inc_sec</a:t>
            </a:r>
            <a:r>
              <a:rPr lang="en-US" sz="1000" dirty="0" smtClean="0">
                <a:solidFill>
                  <a:schemeClr val="tx1"/>
                </a:solidFill>
              </a:rPr>
              <a:t>(void){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If (</a:t>
            </a:r>
            <a:r>
              <a:rPr lang="en-US" sz="1000" dirty="0" err="1" smtClean="0">
                <a:solidFill>
                  <a:schemeClr val="tx1"/>
                </a:solidFill>
              </a:rPr>
              <a:t>curr_sec</a:t>
            </a:r>
            <a:r>
              <a:rPr lang="en-US" sz="1000" dirty="0" smtClean="0">
                <a:solidFill>
                  <a:schemeClr val="tx1"/>
                </a:solidFill>
              </a:rPr>
              <a:t>==59) {</a:t>
            </a: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curr_sec</a:t>
            </a:r>
            <a:r>
              <a:rPr lang="en-US" sz="1000" dirty="0" smtClean="0">
                <a:solidFill>
                  <a:schemeClr val="tx1"/>
                </a:solidFill>
              </a:rPr>
              <a:t>=0;</a:t>
            </a: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inc_min</a:t>
            </a:r>
            <a:r>
              <a:rPr lang="en-US" sz="1000" dirty="0" smtClean="0">
                <a:solidFill>
                  <a:schemeClr val="tx1"/>
                </a:solidFill>
              </a:rPr>
              <a:t>(); }</a:t>
            </a:r>
          </a:p>
          <a:p>
            <a:r>
              <a:rPr lang="en-US" sz="1000" dirty="0">
                <a:solidFill>
                  <a:schemeClr val="tx1"/>
                </a:solidFill>
              </a:rPr>
              <a:t>e</a:t>
            </a:r>
            <a:r>
              <a:rPr lang="en-US" sz="1000" dirty="0" smtClean="0">
                <a:solidFill>
                  <a:schemeClr val="tx1"/>
                </a:solidFill>
              </a:rPr>
              <a:t>lse </a:t>
            </a:r>
            <a:r>
              <a:rPr lang="en-US" sz="1000" dirty="0" err="1" smtClean="0">
                <a:solidFill>
                  <a:schemeClr val="tx1"/>
                </a:solidFill>
              </a:rPr>
              <a:t>curr_sec</a:t>
            </a:r>
            <a:r>
              <a:rPr lang="en-US" sz="1000" dirty="0" smtClean="0">
                <a:solidFill>
                  <a:schemeClr val="tx1"/>
                </a:solidFill>
              </a:rPr>
              <a:t>++}</a:t>
            </a:r>
          </a:p>
          <a:p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2502021" y="4971752"/>
            <a:ext cx="1258880" cy="74858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err="1">
                <a:solidFill>
                  <a:schemeClr val="tx1"/>
                </a:solidFill>
              </a:rPr>
              <a:t>d</a:t>
            </a:r>
            <a:r>
              <a:rPr lang="en-US" sz="1000" dirty="0" err="1" smtClean="0">
                <a:solidFill>
                  <a:schemeClr val="tx1"/>
                </a:solidFill>
              </a:rPr>
              <a:t>ef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inc_hr</a:t>
            </a:r>
            <a:r>
              <a:rPr lang="en-US" sz="1000" dirty="0" smtClean="0">
                <a:solidFill>
                  <a:schemeClr val="tx1"/>
                </a:solidFill>
              </a:rPr>
              <a:t>(void){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If (</a:t>
            </a:r>
            <a:r>
              <a:rPr lang="en-US" sz="1000" dirty="0" err="1" smtClean="0">
                <a:solidFill>
                  <a:schemeClr val="tx1"/>
                </a:solidFill>
              </a:rPr>
              <a:t>curr_hr</a:t>
            </a:r>
            <a:r>
              <a:rPr lang="en-US" sz="1000" dirty="0" smtClean="0">
                <a:solidFill>
                  <a:schemeClr val="tx1"/>
                </a:solidFill>
              </a:rPr>
              <a:t>==12) {</a:t>
            </a: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curr_min</a:t>
            </a:r>
            <a:r>
              <a:rPr lang="en-US" sz="1000" dirty="0" smtClean="0">
                <a:solidFill>
                  <a:schemeClr val="tx1"/>
                </a:solidFill>
              </a:rPr>
              <a:t>=1; }</a:t>
            </a:r>
          </a:p>
          <a:p>
            <a:r>
              <a:rPr lang="en-US" sz="1000" dirty="0">
                <a:solidFill>
                  <a:schemeClr val="tx1"/>
                </a:solidFill>
              </a:rPr>
              <a:t>e</a:t>
            </a:r>
            <a:r>
              <a:rPr lang="en-US" sz="1000" dirty="0" smtClean="0">
                <a:solidFill>
                  <a:schemeClr val="tx1"/>
                </a:solidFill>
              </a:rPr>
              <a:t>lse </a:t>
            </a:r>
            <a:r>
              <a:rPr lang="en-US" sz="1000" dirty="0" err="1" smtClean="0">
                <a:solidFill>
                  <a:schemeClr val="tx1"/>
                </a:solidFill>
              </a:rPr>
              <a:t>curr_hr</a:t>
            </a:r>
            <a:r>
              <a:rPr lang="en-US" sz="1000" dirty="0" smtClean="0">
                <a:solidFill>
                  <a:schemeClr val="tx1"/>
                </a:solidFill>
              </a:rPr>
              <a:t>++}</a:t>
            </a:r>
          </a:p>
          <a:p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2500573" y="3899847"/>
            <a:ext cx="1258880" cy="90095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err="1">
                <a:solidFill>
                  <a:schemeClr val="tx1"/>
                </a:solidFill>
              </a:rPr>
              <a:t>d</a:t>
            </a:r>
            <a:r>
              <a:rPr lang="en-US" sz="1000" dirty="0" err="1" smtClean="0">
                <a:solidFill>
                  <a:schemeClr val="tx1"/>
                </a:solidFill>
              </a:rPr>
              <a:t>ef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inc_min</a:t>
            </a:r>
            <a:r>
              <a:rPr lang="en-US" sz="1000" dirty="0" smtClean="0">
                <a:solidFill>
                  <a:schemeClr val="tx1"/>
                </a:solidFill>
              </a:rPr>
              <a:t>(void){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If (</a:t>
            </a:r>
            <a:r>
              <a:rPr lang="en-US" sz="1000" dirty="0" err="1" smtClean="0">
                <a:solidFill>
                  <a:schemeClr val="tx1"/>
                </a:solidFill>
              </a:rPr>
              <a:t>curr_min</a:t>
            </a:r>
            <a:r>
              <a:rPr lang="en-US" sz="1000" dirty="0" smtClean="0">
                <a:solidFill>
                  <a:schemeClr val="tx1"/>
                </a:solidFill>
              </a:rPr>
              <a:t>==59) {</a:t>
            </a: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curr_min</a:t>
            </a:r>
            <a:r>
              <a:rPr lang="en-US" sz="1000" dirty="0" smtClean="0">
                <a:solidFill>
                  <a:schemeClr val="tx1"/>
                </a:solidFill>
              </a:rPr>
              <a:t>=0;</a:t>
            </a: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inc_hr</a:t>
            </a:r>
            <a:r>
              <a:rPr lang="en-US" sz="1000" dirty="0" smtClean="0">
                <a:solidFill>
                  <a:schemeClr val="tx1"/>
                </a:solidFill>
              </a:rPr>
              <a:t>(); }</a:t>
            </a:r>
          </a:p>
          <a:p>
            <a:r>
              <a:rPr lang="en-US" sz="1000" dirty="0">
                <a:solidFill>
                  <a:schemeClr val="tx1"/>
                </a:solidFill>
              </a:rPr>
              <a:t>e</a:t>
            </a:r>
            <a:r>
              <a:rPr lang="en-US" sz="1000" dirty="0" smtClean="0">
                <a:solidFill>
                  <a:schemeClr val="tx1"/>
                </a:solidFill>
              </a:rPr>
              <a:t>lse </a:t>
            </a:r>
            <a:r>
              <a:rPr lang="en-US" sz="1000" dirty="0" err="1" smtClean="0">
                <a:solidFill>
                  <a:schemeClr val="tx1"/>
                </a:solidFill>
              </a:rPr>
              <a:t>curr_min</a:t>
            </a:r>
            <a:r>
              <a:rPr lang="en-US" sz="1000" dirty="0" smtClean="0">
                <a:solidFill>
                  <a:schemeClr val="tx1"/>
                </a:solidFill>
              </a:rPr>
              <a:t>++;}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1035940" y="2995341"/>
            <a:ext cx="1281172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 smtClean="0">
                <a:solidFill>
                  <a:schemeClr val="tx1"/>
                </a:solidFill>
              </a:rPr>
              <a:t>inc_sec</a:t>
            </a:r>
            <a:r>
              <a:rPr lang="en-US" sz="12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sz="1200" dirty="0" err="1" smtClean="0">
                <a:solidFill>
                  <a:schemeClr val="tx1"/>
                </a:solidFill>
              </a:rPr>
              <a:t>update_GPIO</a:t>
            </a:r>
            <a:r>
              <a:rPr lang="en-US" sz="1200" dirty="0" smtClean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154" name="Straight Arrow Connector 153"/>
          <p:cNvCxnSpPr>
            <a:stCxn id="91" idx="2"/>
            <a:endCxn id="152" idx="0"/>
          </p:cNvCxnSpPr>
          <p:nvPr/>
        </p:nvCxnSpPr>
        <p:spPr>
          <a:xfrm>
            <a:off x="1676526" y="2667910"/>
            <a:ext cx="0" cy="3274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1638738" y="2634289"/>
            <a:ext cx="538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157" name="Rectangle 156"/>
          <p:cNvSpPr/>
          <p:nvPr/>
        </p:nvSpPr>
        <p:spPr>
          <a:xfrm>
            <a:off x="1042790" y="5023940"/>
            <a:ext cx="1281172" cy="6563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&lt;code to write </a:t>
            </a:r>
            <a:r>
              <a:rPr lang="en-US" sz="1200" dirty="0" err="1" smtClean="0">
                <a:solidFill>
                  <a:schemeClr val="tx1"/>
                </a:solidFill>
              </a:rPr>
              <a:t>curr</a:t>
            </a:r>
            <a:r>
              <a:rPr lang="en-US" sz="1200" dirty="0" smtClean="0">
                <a:solidFill>
                  <a:schemeClr val="tx1"/>
                </a:solidFill>
              </a:rPr>
              <a:t>_* from button states&gt;</a:t>
            </a:r>
          </a:p>
        </p:txBody>
      </p:sp>
      <p:cxnSp>
        <p:nvCxnSpPr>
          <p:cNvPr id="161" name="Curved Connector 160"/>
          <p:cNvCxnSpPr>
            <a:stCxn id="157" idx="2"/>
            <a:endCxn id="91" idx="1"/>
          </p:cNvCxnSpPr>
          <p:nvPr/>
        </p:nvCxnSpPr>
        <p:spPr>
          <a:xfrm rot="5400000" flipH="1">
            <a:off x="-277323" y="3719549"/>
            <a:ext cx="3273962" cy="647436"/>
          </a:xfrm>
          <a:prstGeom prst="curvedConnector4">
            <a:avLst>
              <a:gd name="adj1" fmla="val -6982"/>
              <a:gd name="adj2" fmla="val 13530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/>
          <p:cNvSpPr/>
          <p:nvPr/>
        </p:nvSpPr>
        <p:spPr>
          <a:xfrm>
            <a:off x="3974310" y="2970363"/>
            <a:ext cx="1946610" cy="268939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>
                <a:solidFill>
                  <a:schemeClr val="tx1"/>
                </a:solidFill>
              </a:rPr>
              <a:t>v</a:t>
            </a:r>
            <a:r>
              <a:rPr lang="en-US" sz="1000" dirty="0" smtClean="0">
                <a:solidFill>
                  <a:schemeClr val="tx1"/>
                </a:solidFill>
              </a:rPr>
              <a:t>oid int2bcd(</a:t>
            </a:r>
            <a:r>
              <a:rPr lang="en-US" sz="1000" dirty="0" err="1" smtClean="0">
                <a:solidFill>
                  <a:schemeClr val="tx1"/>
                </a:solidFill>
              </a:rPr>
              <a:t>int</a:t>
            </a:r>
            <a:r>
              <a:rPr lang="en-US" sz="1000" dirty="0" smtClean="0">
                <a:solidFill>
                  <a:schemeClr val="tx1"/>
                </a:solidFill>
              </a:rPr>
              <a:t>) {</a:t>
            </a: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 return &lt;blah&gt;</a:t>
            </a:r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}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 err="1" smtClean="0">
                <a:solidFill>
                  <a:schemeClr val="tx1"/>
                </a:solidFill>
              </a:rPr>
              <a:t>update_GPIO</a:t>
            </a:r>
            <a:r>
              <a:rPr lang="en-US" sz="1000" dirty="0" smtClean="0">
                <a:solidFill>
                  <a:schemeClr val="tx1"/>
                </a:solidFill>
              </a:rPr>
              <a:t>(void) {</a:t>
            </a: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bcd</a:t>
            </a:r>
            <a:r>
              <a:rPr lang="en-US" sz="1000" dirty="0" smtClean="0">
                <a:solidFill>
                  <a:schemeClr val="tx1"/>
                </a:solidFill>
              </a:rPr>
              <a:t> = int2bcd(</a:t>
            </a:r>
            <a:r>
              <a:rPr lang="en-US" sz="1000" dirty="0" err="1" smtClean="0">
                <a:solidFill>
                  <a:schemeClr val="tx1"/>
                </a:solidFill>
              </a:rPr>
              <a:t>curr_sec</a:t>
            </a:r>
            <a:r>
              <a:rPr lang="en-US" sz="1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  GPIOF0 = </a:t>
            </a:r>
            <a:r>
              <a:rPr lang="en-US" sz="1000" dirty="0" err="1" smtClean="0">
                <a:solidFill>
                  <a:schemeClr val="tx1"/>
                </a:solidFill>
              </a:rPr>
              <a:t>bcd</a:t>
            </a:r>
            <a:r>
              <a:rPr lang="en-US" sz="1000" dirty="0" smtClean="0">
                <a:solidFill>
                  <a:schemeClr val="tx1"/>
                </a:solidFill>
              </a:rPr>
              <a:t> &amp; 0x1;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  GPIOF1 = </a:t>
            </a:r>
            <a:r>
              <a:rPr lang="en-US" sz="1000" dirty="0" err="1" smtClean="0">
                <a:solidFill>
                  <a:schemeClr val="tx1"/>
                </a:solidFill>
              </a:rPr>
              <a:t>bcd</a:t>
            </a:r>
            <a:r>
              <a:rPr lang="en-US" sz="1000" dirty="0" smtClean="0">
                <a:solidFill>
                  <a:schemeClr val="tx1"/>
                </a:solidFill>
              </a:rPr>
              <a:t> &amp; 0x2 &gt;&gt; 1;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  GPIOF2 = </a:t>
            </a:r>
            <a:r>
              <a:rPr lang="en-US" sz="1000" dirty="0" err="1" smtClean="0">
                <a:solidFill>
                  <a:schemeClr val="tx1"/>
                </a:solidFill>
              </a:rPr>
              <a:t>bcd</a:t>
            </a:r>
            <a:r>
              <a:rPr lang="en-US" sz="1000" dirty="0" smtClean="0">
                <a:solidFill>
                  <a:schemeClr val="tx1"/>
                </a:solidFill>
              </a:rPr>
              <a:t> &amp; 0x4 &gt;&gt; 2;</a:t>
            </a: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 GPIOF3 = </a:t>
            </a:r>
            <a:r>
              <a:rPr lang="en-US" sz="1000" dirty="0" err="1" smtClean="0">
                <a:solidFill>
                  <a:schemeClr val="tx1"/>
                </a:solidFill>
              </a:rPr>
              <a:t>bcd</a:t>
            </a:r>
            <a:r>
              <a:rPr lang="en-US" sz="1000" dirty="0" smtClean="0">
                <a:solidFill>
                  <a:schemeClr val="tx1"/>
                </a:solidFill>
              </a:rPr>
              <a:t> &amp; 0x8 &gt;&gt; 3;</a:t>
            </a: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 GPIOE0 = </a:t>
            </a:r>
            <a:r>
              <a:rPr lang="en-US" sz="1000" dirty="0" err="1" smtClean="0">
                <a:solidFill>
                  <a:schemeClr val="tx1"/>
                </a:solidFill>
              </a:rPr>
              <a:t>bcd</a:t>
            </a:r>
            <a:r>
              <a:rPr lang="en-US" sz="1000" dirty="0" smtClean="0">
                <a:solidFill>
                  <a:schemeClr val="tx1"/>
                </a:solidFill>
              </a:rPr>
              <a:t> &amp; 0x10 &gt;&gt; 4;</a:t>
            </a: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 GPIOE1 = </a:t>
            </a:r>
            <a:r>
              <a:rPr lang="en-US" sz="1000" dirty="0" err="1" smtClean="0">
                <a:solidFill>
                  <a:schemeClr val="tx1"/>
                </a:solidFill>
              </a:rPr>
              <a:t>bcd</a:t>
            </a:r>
            <a:r>
              <a:rPr lang="en-US" sz="1000" dirty="0" smtClean="0">
                <a:solidFill>
                  <a:schemeClr val="tx1"/>
                </a:solidFill>
              </a:rPr>
              <a:t> &amp; 0x20 &gt;&gt; 5;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  GPIOE2 = </a:t>
            </a:r>
            <a:r>
              <a:rPr lang="en-US" sz="1000" dirty="0" err="1" smtClean="0">
                <a:solidFill>
                  <a:schemeClr val="tx1"/>
                </a:solidFill>
              </a:rPr>
              <a:t>bcd</a:t>
            </a:r>
            <a:r>
              <a:rPr lang="en-US" sz="1000" dirty="0" smtClean="0">
                <a:solidFill>
                  <a:schemeClr val="tx1"/>
                </a:solidFill>
              </a:rPr>
              <a:t> &amp; 0x40 &gt;&gt; 6;</a:t>
            </a: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 GPIOE3 = </a:t>
            </a:r>
            <a:r>
              <a:rPr lang="en-US" sz="1000" dirty="0" err="1" smtClean="0">
                <a:solidFill>
                  <a:schemeClr val="tx1"/>
                </a:solidFill>
              </a:rPr>
              <a:t>bcd</a:t>
            </a:r>
            <a:r>
              <a:rPr lang="en-US" sz="1000" dirty="0" smtClean="0">
                <a:solidFill>
                  <a:schemeClr val="tx1"/>
                </a:solidFill>
              </a:rPr>
              <a:t> &amp; 0x80 &gt;&gt; 7;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  &lt;repeat for GPIO A-D&gt;</a:t>
            </a:r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}</a:t>
            </a:r>
          </a:p>
          <a:p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1038380" y="3857345"/>
            <a:ext cx="1281172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Btn_event</a:t>
            </a:r>
            <a:r>
              <a:rPr lang="en-US" sz="1200" dirty="0" smtClean="0">
                <a:solidFill>
                  <a:schemeClr val="tx1"/>
                </a:solidFill>
              </a:rPr>
              <a:t>?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76" name="Straight Arrow Connector 175"/>
          <p:cNvCxnSpPr/>
          <p:nvPr/>
        </p:nvCxnSpPr>
        <p:spPr>
          <a:xfrm>
            <a:off x="1646309" y="3529913"/>
            <a:ext cx="0" cy="3274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1672712" y="4533910"/>
            <a:ext cx="538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cxnSp>
        <p:nvCxnSpPr>
          <p:cNvPr id="180" name="Straight Arrow Connector 179"/>
          <p:cNvCxnSpPr>
            <a:stCxn id="166" idx="2"/>
            <a:endCxn id="157" idx="0"/>
          </p:cNvCxnSpPr>
          <p:nvPr/>
        </p:nvCxnSpPr>
        <p:spPr>
          <a:xfrm>
            <a:off x="1678966" y="4380593"/>
            <a:ext cx="4410" cy="6433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1134768" y="4336853"/>
            <a:ext cx="538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cxnSp>
        <p:nvCxnSpPr>
          <p:cNvPr id="188" name="Curved Connector 187"/>
          <p:cNvCxnSpPr>
            <a:stCxn id="166" idx="2"/>
            <a:endCxn id="91" idx="1"/>
          </p:cNvCxnSpPr>
          <p:nvPr/>
        </p:nvCxnSpPr>
        <p:spPr>
          <a:xfrm rot="5400000" flipH="1">
            <a:off x="370299" y="3071927"/>
            <a:ext cx="1974307" cy="643026"/>
          </a:xfrm>
          <a:prstGeom prst="curvedConnector4">
            <a:avLst>
              <a:gd name="adj1" fmla="val -11579"/>
              <a:gd name="adj2" fmla="val 13555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angle 196"/>
          <p:cNvSpPr/>
          <p:nvPr/>
        </p:nvSpPr>
        <p:spPr>
          <a:xfrm>
            <a:off x="4565511" y="1257769"/>
            <a:ext cx="1540788" cy="886894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GPIO_Init</a:t>
            </a:r>
            <a:r>
              <a:rPr lang="en-US" sz="1000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SysTick_Init</a:t>
            </a:r>
            <a:r>
              <a:rPr lang="en-US" sz="1000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LSE_RCC_Init</a:t>
            </a:r>
            <a:r>
              <a:rPr lang="en-US" sz="1000" dirty="0" smtClean="0">
                <a:solidFill>
                  <a:schemeClr val="tx1"/>
                </a:solidFill>
              </a:rPr>
              <a:t>()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34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487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327</Words>
  <Application>Microsoft Office PowerPoint</Application>
  <PresentationFormat>Widescreen</PresentationFormat>
  <Paragraphs>164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 Reeves</dc:creator>
  <cp:lastModifiedBy>Evan Reeves</cp:lastModifiedBy>
  <cp:revision>23</cp:revision>
  <dcterms:created xsi:type="dcterms:W3CDTF">2019-05-05T23:32:15Z</dcterms:created>
  <dcterms:modified xsi:type="dcterms:W3CDTF">2019-05-06T07:25:00Z</dcterms:modified>
</cp:coreProperties>
</file>