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74" r:id="rId7"/>
    <p:sldId id="267" r:id="rId8"/>
    <p:sldId id="260" r:id="rId9"/>
    <p:sldId id="265" r:id="rId10"/>
    <p:sldId id="261" r:id="rId11"/>
    <p:sldId id="269" r:id="rId12"/>
    <p:sldId id="272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B8E"/>
    <a:srgbClr val="EA8D93"/>
    <a:srgbClr val="CD8CEA"/>
    <a:srgbClr val="8685E9"/>
    <a:srgbClr val="7AABE7"/>
    <a:srgbClr val="7EDEE9"/>
    <a:srgbClr val="BBEA8F"/>
    <a:srgbClr val="E2EA91"/>
    <a:srgbClr val="92EACF"/>
    <a:srgbClr val="EA9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evabeyebach/Desktop/KPMG_Better_Vers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evabeyebach/Desktop/KPMG_Better_Vers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Old Customer Age Distribution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sz="1200" b="1"/>
          </a:p>
        </c:rich>
      </c:tx>
      <c:layout>
        <c:manualLayout>
          <c:xMode val="edge"/>
          <c:yMode val="edge"/>
          <c:x val="0.23031102256117975"/>
          <c:y val="8.1572301075048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rgbClr val="FE9E82"/>
          </a:solidFill>
          <a:ln>
            <a:noFill/>
          </a:ln>
          <a:effectLst/>
        </c:spPr>
      </c:pivotFmt>
      <c:pivotFmt>
        <c:idx val="9"/>
        <c:spPr>
          <a:solidFill>
            <a:srgbClr val="C379B9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rgbClr val="FE9E82"/>
          </a:solidFill>
          <a:ln>
            <a:noFill/>
          </a:ln>
          <a:effectLst/>
        </c:spPr>
      </c:pivotFmt>
      <c:pivotFmt>
        <c:idx val="16"/>
        <c:spPr>
          <a:solidFill>
            <a:srgbClr val="C379B9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rgbClr val="FE9E82"/>
          </a:solidFill>
          <a:ln>
            <a:noFill/>
          </a:ln>
          <a:effectLst/>
        </c:spPr>
      </c:pivotFmt>
      <c:pivotFmt>
        <c:idx val="23"/>
        <c:spPr>
          <a:solidFill>
            <a:srgbClr val="C379B9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E0-B04C-AF21-4F3B5F8405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E0-B04C-AF21-4F3B5F8405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E0-B04C-AF21-4F3B5F84056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E0-B04C-AF21-4F3B5F840566}"/>
              </c:ext>
            </c:extLst>
          </c:dPt>
          <c:dPt>
            <c:idx val="4"/>
            <c:invertIfNegative val="0"/>
            <c:bubble3D val="0"/>
            <c:spPr>
              <a:solidFill>
                <a:srgbClr val="FE9E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E0-B04C-AF21-4F3B5F840566}"/>
              </c:ext>
            </c:extLst>
          </c:dPt>
          <c:dPt>
            <c:idx val="5"/>
            <c:invertIfNegative val="0"/>
            <c:bubble3D val="0"/>
            <c:spPr>
              <a:solidFill>
                <a:srgbClr val="C379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E0-B04C-AF21-4F3B5F840566}"/>
              </c:ext>
            </c:extLst>
          </c:dPt>
          <c:cat>
            <c:strLit>
              <c:ptCount val="7"/>
              <c:pt idx="0">
                <c:v>20-30</c:v>
              </c:pt>
              <c:pt idx="1">
                <c:v>30-40</c:v>
              </c:pt>
              <c:pt idx="2">
                <c:v>40-50</c:v>
              </c:pt>
              <c:pt idx="3">
                <c:v>50-60</c:v>
              </c:pt>
              <c:pt idx="4">
                <c:v>60-70</c:v>
              </c:pt>
              <c:pt idx="5">
                <c:v>70-80</c:v>
              </c:pt>
              <c:pt idx="6">
                <c:v>80-90</c:v>
              </c:pt>
            </c:strLit>
          </c:cat>
          <c:val>
            <c:numLit>
              <c:formatCode>General</c:formatCode>
              <c:ptCount val="7"/>
              <c:pt idx="0">
                <c:v>162</c:v>
              </c:pt>
              <c:pt idx="1">
                <c:v>201</c:v>
              </c:pt>
              <c:pt idx="2">
                <c:v>412</c:v>
              </c:pt>
              <c:pt idx="3">
                <c:v>192</c:v>
              </c:pt>
              <c:pt idx="4">
                <c:v>243</c:v>
              </c:pt>
              <c:pt idx="5">
                <c:v>7</c:v>
              </c:pt>
              <c:pt idx="6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C-D2E0-B04C-AF21-4F3B5F840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1"/>
        <c:axId val="1783140592"/>
        <c:axId val="2020981600"/>
      </c:barChart>
      <c:catAx>
        <c:axId val="1783140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981600"/>
        <c:crosses val="autoZero"/>
        <c:auto val="1"/>
        <c:lblAlgn val="ctr"/>
        <c:lblOffset val="100"/>
        <c:noMultiLvlLbl val="0"/>
      </c:catAx>
      <c:valAx>
        <c:axId val="202098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Number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1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[KPMG_Better_Version.xlsx]Sheet22!PivotTable22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New</a:t>
            </a:r>
            <a:r>
              <a:rPr lang="en-US" sz="1200" b="1" baseline="0"/>
              <a:t> Customer Age Distribution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5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6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7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0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2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3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4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5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8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19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0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1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2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3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6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8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29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0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1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4">
              <a:lumMod val="40000"/>
              <a:lumOff val="6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4"/>
        <c:spPr>
          <a:solidFill>
            <a:schemeClr val="accent3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5"/>
        <c:spPr>
          <a:solidFill>
            <a:schemeClr val="accent1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6"/>
        <c:spPr>
          <a:solidFill>
            <a:schemeClr val="accent6">
              <a:lumMod val="60000"/>
              <a:lumOff val="40000"/>
            </a:schemeClr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7"/>
        <c:spPr>
          <a:solidFill>
            <a:srgbClr val="FE9E82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8"/>
        <c:spPr>
          <a:solidFill>
            <a:srgbClr val="C379B9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  <c:pivotFmt>
        <c:idx val="39"/>
        <c:spPr>
          <a:solidFill>
            <a:srgbClr val="00D0C6"/>
          </a:solidFill>
          <a:ln w="0">
            <a:solidFill>
              <a:schemeClr val="tx1">
                <a:lumMod val="15000"/>
                <a:lumOff val="85000"/>
              </a:schemeClr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1-7B43-8EEC-54B734E1204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1-7B43-8EEC-54B734E1204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B1-7B43-8EEC-54B734E1204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B1-7B43-8EEC-54B734E12044}"/>
              </c:ext>
            </c:extLst>
          </c:dPt>
          <c:dPt>
            <c:idx val="4"/>
            <c:invertIfNegative val="0"/>
            <c:bubble3D val="0"/>
            <c:spPr>
              <a:solidFill>
                <a:srgbClr val="FE9E82"/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6B1-7B43-8EEC-54B734E12044}"/>
              </c:ext>
            </c:extLst>
          </c:dPt>
          <c:dPt>
            <c:idx val="5"/>
            <c:invertIfNegative val="0"/>
            <c:bubble3D val="0"/>
            <c:spPr>
              <a:solidFill>
                <a:srgbClr val="C379B9"/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6B1-7B43-8EEC-54B734E12044}"/>
              </c:ext>
            </c:extLst>
          </c:dPt>
          <c:dPt>
            <c:idx val="6"/>
            <c:invertIfNegative val="0"/>
            <c:bubble3D val="0"/>
            <c:spPr>
              <a:solidFill>
                <a:srgbClr val="00D0C6"/>
              </a:solidFill>
              <a:ln w="0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6B1-7B43-8EEC-54B734E12044}"/>
              </c:ext>
            </c:extLst>
          </c:dPt>
          <c:cat>
            <c:strRef>
              <c:f>Sheet22!$A$4:$A$11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Sheet22!$B$4:$B$11</c:f>
              <c:numCache>
                <c:formatCode>General</c:formatCode>
                <c:ptCount val="7"/>
                <c:pt idx="0">
                  <c:v>26</c:v>
                </c:pt>
                <c:pt idx="1">
                  <c:v>19</c:v>
                </c:pt>
                <c:pt idx="2">
                  <c:v>37</c:v>
                </c:pt>
                <c:pt idx="3">
                  <c:v>34</c:v>
                </c:pt>
                <c:pt idx="4">
                  <c:v>20</c:v>
                </c:pt>
                <c:pt idx="5">
                  <c:v>19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6B1-7B43-8EEC-54B734E12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1843912448"/>
        <c:axId val="1843914176"/>
      </c:barChart>
      <c:catAx>
        <c:axId val="184391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914176"/>
        <c:crosses val="autoZero"/>
        <c:auto val="1"/>
        <c:lblAlgn val="ctr"/>
        <c:lblOffset val="100"/>
        <c:noMultiLvlLbl val="0"/>
      </c:catAx>
      <c:valAx>
        <c:axId val="184391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/>
                  <a:t> Number</a:t>
                </a:r>
                <a:r>
                  <a:rPr lang="en-US" sz="800" baseline="0"/>
                  <a:t> of People</a:t>
                </a:r>
                <a:endParaRPr 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39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[KPMG_Better_Version.xlsx]Sheet25!PivotTable25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Clusters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Sheet25!$B$3:$B$4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Sheet25!$A$5:$A$12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Sheet25!$B$5:$B$12</c:f>
              <c:numCache>
                <c:formatCode>General</c:formatCode>
                <c:ptCount val="7"/>
                <c:pt idx="0">
                  <c:v>29026.839999999997</c:v>
                </c:pt>
                <c:pt idx="1">
                  <c:v>33597.089999999997</c:v>
                </c:pt>
                <c:pt idx="2">
                  <c:v>61208.460000000014</c:v>
                </c:pt>
                <c:pt idx="3">
                  <c:v>34691.54</c:v>
                </c:pt>
                <c:pt idx="4">
                  <c:v>29615.699999999997</c:v>
                </c:pt>
                <c:pt idx="5">
                  <c:v>1375.5700000000002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7-A644-B935-B9A20F5C363C}"/>
            </c:ext>
          </c:extLst>
        </c:ser>
        <c:ser>
          <c:idx val="1"/>
          <c:order val="1"/>
          <c:tx>
            <c:strRef>
              <c:f>Sheet25!$C$3:$C$4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Sheet25!$A$5:$A$12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Sheet25!$C$5:$C$12</c:f>
              <c:numCache>
                <c:formatCode>General</c:formatCode>
                <c:ptCount val="7"/>
                <c:pt idx="0">
                  <c:v>24135.99</c:v>
                </c:pt>
                <c:pt idx="1">
                  <c:v>34395.209999999992</c:v>
                </c:pt>
                <c:pt idx="2">
                  <c:v>58219.95999999997</c:v>
                </c:pt>
                <c:pt idx="3">
                  <c:v>20274.859999999993</c:v>
                </c:pt>
                <c:pt idx="4">
                  <c:v>42200.37</c:v>
                </c:pt>
                <c:pt idx="5">
                  <c:v>1741.58</c:v>
                </c:pt>
                <c:pt idx="6">
                  <c:v>217.51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27-A644-B935-B9A20F5C363C}"/>
            </c:ext>
          </c:extLst>
        </c:ser>
        <c:ser>
          <c:idx val="2"/>
          <c:order val="2"/>
          <c:tx>
            <c:strRef>
              <c:f>Sheet25!$D$3:$D$4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Sheet25!$A$5:$A$12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Sheet25!$D$5:$D$12</c:f>
              <c:numCache>
                <c:formatCode>General</c:formatCode>
                <c:ptCount val="7"/>
                <c:pt idx="0">
                  <c:v>45527.210000000006</c:v>
                </c:pt>
                <c:pt idx="1">
                  <c:v>55262.279999999984</c:v>
                </c:pt>
                <c:pt idx="2">
                  <c:v>116644.40000000011</c:v>
                </c:pt>
                <c:pt idx="3">
                  <c:v>44912.4</c:v>
                </c:pt>
                <c:pt idx="4">
                  <c:v>64164.290000000023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27-A644-B935-B9A20F5C3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6647328"/>
        <c:axId val="1967842224"/>
      </c:barChart>
      <c:catAx>
        <c:axId val="213664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842224"/>
        <c:crosses val="autoZero"/>
        <c:auto val="1"/>
        <c:lblAlgn val="ctr"/>
        <c:lblOffset val="100"/>
        <c:noMultiLvlLbl val="0"/>
      </c:catAx>
      <c:valAx>
        <c:axId val="19678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64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[KPMG_Better_Version.xlsx]Sheet13!PivotTable12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none" dirty="0"/>
              <a:t>Bike related Purchases by Gender</a:t>
            </a:r>
          </a:p>
        </c:rich>
      </c:tx>
      <c:layout>
        <c:manualLayout>
          <c:xMode val="edge"/>
          <c:yMode val="edge"/>
          <c:x val="0.1416889299116886"/>
          <c:y val="2.25255146000367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0847F"/>
          </a:solidFill>
          <a:ln>
            <a:noFill/>
          </a:ln>
          <a:effectLst/>
        </c:spPr>
      </c:pivotFmt>
      <c:pivotFmt>
        <c:idx val="8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rgbClr val="8097BC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E0847F"/>
          </a:solidFill>
          <a:ln>
            <a:noFill/>
          </a:ln>
          <a:effectLst/>
        </c:spPr>
      </c:pivotFmt>
      <c:pivotFmt>
        <c:idx val="12"/>
        <c:spPr>
          <a:solidFill>
            <a:srgbClr val="8097BC"/>
          </a:solidFill>
          <a:ln>
            <a:noFill/>
          </a:ln>
          <a:effectLst/>
        </c:spPr>
      </c:pivotFmt>
      <c:pivotFmt>
        <c:idx val="13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E0847F"/>
          </a:solidFill>
          <a:ln>
            <a:noFill/>
          </a:ln>
          <a:effectLst/>
        </c:spPr>
      </c:pivotFmt>
      <c:pivotFmt>
        <c:idx val="16"/>
        <c:spPr>
          <a:solidFill>
            <a:srgbClr val="8097BC"/>
          </a:solidFill>
          <a:ln>
            <a:noFill/>
          </a:ln>
          <a:effectLst/>
        </c:spPr>
      </c:pivotFmt>
      <c:pivotFmt>
        <c:idx val="17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0847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F6-B049-BFF6-E0A86F14E0B2}"/>
              </c:ext>
            </c:extLst>
          </c:dPt>
          <c:dPt>
            <c:idx val="1"/>
            <c:invertIfNegative val="0"/>
            <c:bubble3D val="0"/>
            <c:spPr>
              <a:solidFill>
                <a:srgbClr val="8097B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F6-B049-BFF6-E0A86F14E0B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F6-B049-BFF6-E0A86F14E0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Sheet13!$A$4:$A$7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Sheet13!$B$4:$B$7</c:f>
              <c:numCache>
                <c:formatCode>0</c:formatCode>
                <c:ptCount val="3"/>
                <c:pt idx="0">
                  <c:v>494855.85000000027</c:v>
                </c:pt>
                <c:pt idx="1">
                  <c:v>466757.93</c:v>
                </c:pt>
                <c:pt idx="2">
                  <c:v>16631.79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F6-B049-BFF6-E0A86F14E0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27"/>
        <c:axId val="432052368"/>
        <c:axId val="432172496"/>
      </c:barChart>
      <c:catAx>
        <c:axId val="43205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172496"/>
        <c:crosses val="autoZero"/>
        <c:auto val="1"/>
        <c:lblAlgn val="ctr"/>
        <c:lblOffset val="100"/>
        <c:noMultiLvlLbl val="0"/>
      </c:catAx>
      <c:valAx>
        <c:axId val="4321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05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[KPMG_Better_Version.xlsx]Sheet14!PivotTable13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New Customer Wealth Segment by Age</a:t>
            </a:r>
          </a:p>
        </c:rich>
      </c:tx>
      <c:layout>
        <c:manualLayout>
          <c:xMode val="edge"/>
          <c:yMode val="edge"/>
          <c:x val="0.42898482207506222"/>
          <c:y val="3.10670175092406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Sheet14!$B$3:$B$4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Sheet14!$B$5:$B$12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9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C-F248-94F6-4327F6B8ADEA}"/>
            </c:ext>
          </c:extLst>
        </c:ser>
        <c:ser>
          <c:idx val="1"/>
          <c:order val="1"/>
          <c:tx>
            <c:strRef>
              <c:f>Sheet14!$C$3:$C$4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Sheet14!$C$5:$C$12</c:f>
              <c:numCache>
                <c:formatCode>General</c:formatCode>
                <c:ptCount val="7"/>
                <c:pt idx="0">
                  <c:v>8</c:v>
                </c:pt>
                <c:pt idx="1">
                  <c:v>4</c:v>
                </c:pt>
                <c:pt idx="2">
                  <c:v>7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DC-F248-94F6-4327F6B8ADEA}"/>
            </c:ext>
          </c:extLst>
        </c:ser>
        <c:ser>
          <c:idx val="2"/>
          <c:order val="2"/>
          <c:tx>
            <c:strRef>
              <c:f>Sheet14!$D$3:$D$4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Sheet14!$A$5:$A$12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Sheet14!$D$5:$D$12</c:f>
              <c:numCache>
                <c:formatCode>General</c:formatCode>
                <c:ptCount val="7"/>
                <c:pt idx="0">
                  <c:v>12</c:v>
                </c:pt>
                <c:pt idx="1">
                  <c:v>8</c:v>
                </c:pt>
                <c:pt idx="2">
                  <c:v>21</c:v>
                </c:pt>
                <c:pt idx="3">
                  <c:v>17</c:v>
                </c:pt>
                <c:pt idx="4">
                  <c:v>9</c:v>
                </c:pt>
                <c:pt idx="5">
                  <c:v>10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DC-F248-94F6-4327F6B8A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840249216"/>
        <c:axId val="419135056"/>
      </c:barChart>
      <c:catAx>
        <c:axId val="184024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5056"/>
        <c:crosses val="autoZero"/>
        <c:auto val="1"/>
        <c:lblAlgn val="ctr"/>
        <c:lblOffset val="100"/>
        <c:noMultiLvlLbl val="0"/>
      </c:catAx>
      <c:valAx>
        <c:axId val="4191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Total</a:t>
                </a:r>
                <a:r>
                  <a:rPr lang="en-US" sz="800" baseline="0" dirty="0"/>
                  <a:t> Number of People in each Age Category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2.644360900440175E-2"/>
              <c:y val="2.136977337722337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249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[KPMG_Better_Version.xlsx]Sheet20!PivotTable20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053181346640873"/>
          <c:y val="0.13541666666666666"/>
          <c:w val="0.75912136917739648"/>
          <c:h val="0.696407480314960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Sheet20!$B$3:$B$4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Sheet20!$A$5:$A$12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Sheet20!$B$5:$B$12</c:f>
              <c:numCache>
                <c:formatCode>General</c:formatCode>
                <c:ptCount val="7"/>
                <c:pt idx="0">
                  <c:v>47</c:v>
                </c:pt>
                <c:pt idx="1">
                  <c:v>53</c:v>
                </c:pt>
                <c:pt idx="2">
                  <c:v>105</c:v>
                </c:pt>
                <c:pt idx="3">
                  <c:v>52</c:v>
                </c:pt>
                <c:pt idx="4">
                  <c:v>53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6-334A-A96F-BC4A99DD3A3F}"/>
            </c:ext>
          </c:extLst>
        </c:ser>
        <c:ser>
          <c:idx val="1"/>
          <c:order val="1"/>
          <c:tx>
            <c:strRef>
              <c:f>Sheet20!$C$3:$C$4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Sheet20!$A$5:$A$12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Sheet20!$C$5:$C$12</c:f>
              <c:numCache>
                <c:formatCode>General</c:formatCode>
                <c:ptCount val="7"/>
                <c:pt idx="0">
                  <c:v>37</c:v>
                </c:pt>
                <c:pt idx="1">
                  <c:v>53</c:v>
                </c:pt>
                <c:pt idx="2">
                  <c:v>116</c:v>
                </c:pt>
                <c:pt idx="3">
                  <c:v>42</c:v>
                </c:pt>
                <c:pt idx="4">
                  <c:v>69</c:v>
                </c:pt>
                <c:pt idx="5">
                  <c:v>4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B6-334A-A96F-BC4A99DD3A3F}"/>
            </c:ext>
          </c:extLst>
        </c:ser>
        <c:ser>
          <c:idx val="2"/>
          <c:order val="2"/>
          <c:tx>
            <c:strRef>
              <c:f>Sheet20!$D$3:$D$4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Sheet20!$A$5:$A$12</c:f>
              <c:strCache>
                <c:ptCount val="7"/>
                <c:pt idx="0">
                  <c:v>20-30</c:v>
                </c:pt>
                <c:pt idx="1">
                  <c:v>30-40</c:v>
                </c:pt>
                <c:pt idx="2">
                  <c:v>40-50</c:v>
                </c:pt>
                <c:pt idx="3">
                  <c:v>50-60</c:v>
                </c:pt>
                <c:pt idx="4">
                  <c:v>60-70</c:v>
                </c:pt>
                <c:pt idx="5">
                  <c:v>70-80</c:v>
                </c:pt>
                <c:pt idx="6">
                  <c:v>80-90</c:v>
                </c:pt>
              </c:strCache>
            </c:strRef>
          </c:cat>
          <c:val>
            <c:numRef>
              <c:f>Sheet20!$D$5:$D$12</c:f>
              <c:numCache>
                <c:formatCode>General</c:formatCode>
                <c:ptCount val="7"/>
                <c:pt idx="0">
                  <c:v>78</c:v>
                </c:pt>
                <c:pt idx="1">
                  <c:v>95</c:v>
                </c:pt>
                <c:pt idx="2">
                  <c:v>191</c:v>
                </c:pt>
                <c:pt idx="3">
                  <c:v>98</c:v>
                </c:pt>
                <c:pt idx="4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B6-334A-A96F-BC4A99DD3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823659088"/>
        <c:axId val="1823791392"/>
      </c:barChart>
      <c:catAx>
        <c:axId val="18236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791392"/>
        <c:crosses val="autoZero"/>
        <c:auto val="1"/>
        <c:lblAlgn val="ctr"/>
        <c:lblOffset val="100"/>
        <c:noMultiLvlLbl val="0"/>
      </c:catAx>
      <c:valAx>
        <c:axId val="182379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 </a:t>
                </a:r>
                <a:r>
                  <a:rPr lang="en-US" sz="800" dirty="0"/>
                  <a:t>Total</a:t>
                </a:r>
                <a:r>
                  <a:rPr lang="en-US" sz="800" baseline="0" dirty="0"/>
                  <a:t> Number of People in each Age Category</a:t>
                </a:r>
                <a:endParaRPr lang="en-US" sz="800" dirty="0"/>
              </a:p>
            </c:rich>
          </c:tx>
          <c:layout>
            <c:manualLayout>
              <c:xMode val="edge"/>
              <c:yMode val="edge"/>
              <c:x val="1.6666558655369017E-2"/>
              <c:y val="2.0203281572611208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659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[KPMG_Better_Version.xlsx]Sheet12!PivotTable11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New</a:t>
            </a:r>
            <a:r>
              <a:rPr lang="en-US" sz="1000" baseline="0" dirty="0"/>
              <a:t> Customer Purchases by Industry</a:t>
            </a:r>
          </a:p>
        </c:rich>
      </c:tx>
      <c:layout>
        <c:manualLayout>
          <c:xMode val="edge"/>
          <c:yMode val="edge"/>
          <c:x val="0.36108208977216261"/>
          <c:y val="0.121642747618575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53010698047126559"/>
          <c:y val="0.25057656413583679"/>
          <c:w val="0.42720359090700583"/>
          <c:h val="0.69424110500421843"/>
        </c:manualLayout>
      </c:layout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BBEA8F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C2-6244-8426-CBB4AE09DD05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C2-6244-8426-CBB4AE09DD05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C2-6244-8426-CBB4AE09DD05}"/>
              </c:ext>
            </c:extLst>
          </c:dPt>
          <c:dPt>
            <c:idx val="3"/>
            <c:bubble3D val="0"/>
            <c:spPr>
              <a:solidFill>
                <a:srgbClr val="7EDEE9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C2-6244-8426-CBB4AE09DD05}"/>
              </c:ext>
            </c:extLst>
          </c:dPt>
          <c:dPt>
            <c:idx val="4"/>
            <c:bubble3D val="0"/>
            <c:spPr>
              <a:solidFill>
                <a:srgbClr val="7AABE7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9C2-6244-8426-CBB4AE09DD05}"/>
              </c:ext>
            </c:extLst>
          </c:dPt>
          <c:dPt>
            <c:idx val="5"/>
            <c:bubble3D val="0"/>
            <c:spPr>
              <a:solidFill>
                <a:srgbClr val="8685E9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9C2-6244-8426-CBB4AE09DD05}"/>
              </c:ext>
            </c:extLst>
          </c:dPt>
          <c:dPt>
            <c:idx val="6"/>
            <c:bubble3D val="0"/>
            <c:spPr>
              <a:solidFill>
                <a:srgbClr val="CD8CEA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9C2-6244-8426-CBB4AE09DD05}"/>
              </c:ext>
            </c:extLst>
          </c:dPt>
          <c:dPt>
            <c:idx val="7"/>
            <c:bubble3D val="0"/>
            <c:spPr>
              <a:solidFill>
                <a:srgbClr val="EA91B2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9C2-6244-8426-CBB4AE09DD05}"/>
              </c:ext>
            </c:extLst>
          </c:dPt>
          <c:dPt>
            <c:idx val="8"/>
            <c:bubble3D val="0"/>
            <c:spPr>
              <a:solidFill>
                <a:srgbClr val="EABB8E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9C2-6244-8426-CBB4AE09DD05}"/>
              </c:ext>
            </c:extLst>
          </c:dPt>
          <c:dPt>
            <c:idx val="9"/>
            <c:bubble3D val="0"/>
            <c:spPr>
              <a:solidFill>
                <a:srgbClr val="E2EA91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9C2-6244-8426-CBB4AE09DD05}"/>
              </c:ext>
            </c:extLst>
          </c:dPt>
          <c:dLbls>
            <c:dLbl>
              <c:idx val="0"/>
              <c:layout>
                <c:manualLayout>
                  <c:x val="-1.6332405575383534E-2"/>
                  <c:y val="0.16759187891425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C2-6244-8426-CBB4AE09DD05}"/>
                </c:ext>
              </c:extLst>
            </c:dLbl>
            <c:dLbl>
              <c:idx val="1"/>
              <c:layout>
                <c:manualLayout>
                  <c:x val="-2.8489900376467765E-2"/>
                  <c:y val="8.837749039860633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C2-6244-8426-CBB4AE09DD05}"/>
                </c:ext>
              </c:extLst>
            </c:dLbl>
            <c:dLbl>
              <c:idx val="9"/>
              <c:layout>
                <c:manualLayout>
                  <c:x val="1.0692489262937286E-2"/>
                  <c:y val="9.924338832018141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9C2-6244-8426-CBB4AE09DD05}"/>
                </c:ext>
              </c:extLst>
            </c:dLbl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Sheet12!$B$4:$B$14</c:f>
              <c:numCache>
                <c:formatCode>General</c:formatCode>
                <c:ptCount val="10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165</c:v>
                </c:pt>
                <c:pt idx="7">
                  <c:v>64</c:v>
                </c:pt>
                <c:pt idx="8">
                  <c:v>78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C2-6244-8426-CBB4AE09DD0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13629942855810243"/>
          <c:w val="0.32626010813594103"/>
          <c:h val="0.7579244545582601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[KPMG_Better_Version.xlsx]Sheet10!PivotTable8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Old Customers Purchases</a:t>
            </a:r>
          </a:p>
          <a:p>
            <a:pPr algn="just">
              <a:defRPr sz="1000"/>
            </a:pPr>
            <a:r>
              <a:rPr lang="en-US" sz="1000" dirty="0"/>
              <a:t>by</a:t>
            </a:r>
            <a:r>
              <a:rPr lang="en-US" sz="1000" baseline="0" dirty="0"/>
              <a:t> Industry</a:t>
            </a:r>
            <a:endParaRPr lang="en-US" sz="1000" dirty="0"/>
          </a:p>
        </c:rich>
      </c:tx>
      <c:layout>
        <c:manualLayout>
          <c:xMode val="edge"/>
          <c:yMode val="edge"/>
          <c:x val="0.55061955262769013"/>
          <c:y val="0.335416709461886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6.1302249244620514E-2"/>
          <c:y val="0.22486753743935481"/>
          <c:w val="0.41749863411337812"/>
          <c:h val="0.72366417077954936"/>
        </c:manualLayout>
      </c:layout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BBEA8F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B4-9C4C-AB59-44B4CF205052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B4-9C4C-AB59-44B4CF205052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B4-9C4C-AB59-44B4CF205052}"/>
              </c:ext>
            </c:extLst>
          </c:dPt>
          <c:dPt>
            <c:idx val="3"/>
            <c:bubble3D val="0"/>
            <c:spPr>
              <a:solidFill>
                <a:srgbClr val="7EDEE9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B4-9C4C-AB59-44B4CF205052}"/>
              </c:ext>
            </c:extLst>
          </c:dPt>
          <c:dPt>
            <c:idx val="4"/>
            <c:bubble3D val="0"/>
            <c:spPr>
              <a:solidFill>
                <a:srgbClr val="7AABE7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B4-9C4C-AB59-44B4CF205052}"/>
              </c:ext>
            </c:extLst>
          </c:dPt>
          <c:dPt>
            <c:idx val="5"/>
            <c:bubble3D val="0"/>
            <c:spPr>
              <a:solidFill>
                <a:srgbClr val="8685E9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3B4-9C4C-AB59-44B4CF205052}"/>
              </c:ext>
            </c:extLst>
          </c:dPt>
          <c:dPt>
            <c:idx val="6"/>
            <c:bubble3D val="0"/>
            <c:spPr>
              <a:solidFill>
                <a:srgbClr val="CD8CEA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3B4-9C4C-AB59-44B4CF205052}"/>
              </c:ext>
            </c:extLst>
          </c:dPt>
          <c:dPt>
            <c:idx val="7"/>
            <c:bubble3D val="0"/>
            <c:spPr>
              <a:solidFill>
                <a:srgbClr val="EA8D93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3B4-9C4C-AB59-44B4CF205052}"/>
              </c:ext>
            </c:extLst>
          </c:dPt>
          <c:dPt>
            <c:idx val="8"/>
            <c:bubble3D val="0"/>
            <c:spPr>
              <a:solidFill>
                <a:srgbClr val="EABB8E"/>
              </a:solidFill>
              <a:ln>
                <a:solidFill>
                  <a:schemeClr val="accent2">
                    <a:lumMod val="50000"/>
                    <a:lumOff val="50000"/>
                  </a:schemeClr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3B4-9C4C-AB59-44B4CF205052}"/>
              </c:ext>
            </c:extLst>
          </c:dPt>
          <c:dPt>
            <c:idx val="9"/>
            <c:bubble3D val="0"/>
            <c:spPr>
              <a:solidFill>
                <a:srgbClr val="E2EA9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3B4-9C4C-AB59-44B4CF205052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Sheet10!$A$4:$A$14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Sheet10!$B$4:$B$14</c:f>
              <c:numCache>
                <c:formatCode>General</c:formatCode>
                <c:ptCount val="10"/>
                <c:pt idx="0">
                  <c:v>5945</c:v>
                </c:pt>
                <c:pt idx="1">
                  <c:v>6320</c:v>
                </c:pt>
                <c:pt idx="2">
                  <c:v>37493</c:v>
                </c:pt>
                <c:pt idx="3">
                  <c:v>30054</c:v>
                </c:pt>
                <c:pt idx="4">
                  <c:v>10471</c:v>
                </c:pt>
                <c:pt idx="5">
                  <c:v>39272</c:v>
                </c:pt>
                <c:pt idx="6">
                  <c:v>32166</c:v>
                </c:pt>
                <c:pt idx="7">
                  <c:v>13294</c:v>
                </c:pt>
                <c:pt idx="8">
                  <c:v>17301</c:v>
                </c:pt>
                <c:pt idx="9">
                  <c:v>3244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3B4-9C4C-AB59-44B4CF20505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[KPMG_Better_Version.xlsx]Sheet8!PivotTable6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Sheet8!$B$5:$B$7</c:f>
              <c:numCache>
                <c:formatCode>General</c:formatCode>
                <c:ptCount val="2"/>
                <c:pt idx="0">
                  <c:v>367</c:v>
                </c:pt>
                <c:pt idx="1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4-154C-B27F-FA2E495FD959}"/>
            </c:ext>
          </c:extLst>
        </c:ser>
        <c:ser>
          <c:idx val="1"/>
          <c:order val="1"/>
          <c:tx>
            <c:strRef>
              <c:f>Sheet8!$C$3:$C$4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Sheet8!$C$5:$C$7</c:f>
              <c:numCache>
                <c:formatCode>General</c:formatCode>
                <c:ptCount val="2"/>
                <c:pt idx="0">
                  <c:v>159</c:v>
                </c:pt>
                <c:pt idx="1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34-154C-B27F-FA2E495FD959}"/>
            </c:ext>
          </c:extLst>
        </c:ser>
        <c:ser>
          <c:idx val="2"/>
          <c:order val="2"/>
          <c:tx>
            <c:strRef>
              <c:f>Sheet8!$D$3:$D$4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Sheet8!$D$5:$D$7</c:f>
              <c:numCache>
                <c:formatCode>General</c:formatCode>
                <c:ptCount val="2"/>
                <c:pt idx="0">
                  <c:v>180</c:v>
                </c:pt>
                <c:pt idx="1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34-154C-B27F-FA2E495FD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160832"/>
        <c:axId val="372419008"/>
      </c:barChart>
      <c:catAx>
        <c:axId val="45716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419008"/>
        <c:crosses val="autoZero"/>
        <c:auto val="1"/>
        <c:lblAlgn val="ctr"/>
        <c:lblOffset val="100"/>
        <c:noMultiLvlLbl val="0"/>
      </c:catAx>
      <c:valAx>
        <c:axId val="3724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16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[Eva </a:t>
            </a:r>
            <a:r>
              <a:rPr lang="en-US" dirty="0" err="1"/>
              <a:t>Beyebach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02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NSW has the largest amount of people that do not own a car, followed by QLD and the VIC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NSW would probably have the highest amount of bike purchases</a:t>
            </a:r>
            <a:endParaRPr sz="1400" dirty="0">
              <a:latin typeface="+mn-ea"/>
              <a:ea typeface="+mn-e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0BCAA5-A038-F441-8C26-B3E2F541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752016"/>
              </p:ext>
            </p:extLst>
          </p:nvPr>
        </p:nvGraphicFramePr>
        <p:xfrm>
          <a:off x="4483115" y="1801391"/>
          <a:ext cx="4455860" cy="2726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Classification – Targeting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353225" y="1806741"/>
            <a:ext cx="4134600" cy="395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>
                <a:latin typeface="+mn-ea"/>
                <a:ea typeface="+mn-ea"/>
              </a:rPr>
              <a:t>These are the high value customers that should be targeted for the New Customer list</a:t>
            </a:r>
          </a:p>
          <a:p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Aged between 40-50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Mass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Working in Financial Services and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Living in NSW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58708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Summary of Table for High Value Customers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60684" y="1763576"/>
            <a:ext cx="6909483" cy="69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After filtering the New Customer List, these customers would be classified as high value customers</a:t>
            </a:r>
            <a:endParaRPr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DDBC7-D834-57D7-F3B1-82473D657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1" y="2946664"/>
            <a:ext cx="7772400" cy="9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588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21996" y="1791999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>
                <a:latin typeface="+mn-ea"/>
              </a:rP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28204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Identification and Recommendation of High Value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9D6B-EC64-497F-E210-A5A638FA1730}"/>
              </a:ext>
            </a:extLst>
          </p:cNvPr>
          <p:cNvSpPr txBox="1"/>
          <p:nvPr/>
        </p:nvSpPr>
        <p:spPr>
          <a:xfrm>
            <a:off x="767547" y="1752210"/>
            <a:ext cx="161518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</a:t>
            </a:r>
            <a:r>
              <a:rPr lang="en-US" u="sng" dirty="0"/>
              <a:t>e Of Problem</a:t>
            </a:r>
            <a:endParaRPr kumimoji="0" lang="en-US" sz="140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902A3-E376-2339-2875-FC71121FC376}"/>
              </a:ext>
            </a:extLst>
          </p:cNvPr>
          <p:cNvSpPr txBox="1"/>
          <p:nvPr/>
        </p:nvSpPr>
        <p:spPr>
          <a:xfrm>
            <a:off x="4941916" y="1752210"/>
            <a:ext cx="23124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Approach for 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C4841-A9D2-5EDB-22E6-4CDA9CBECAC4}"/>
              </a:ext>
            </a:extLst>
          </p:cNvPr>
          <p:cNvSpPr txBox="1"/>
          <p:nvPr/>
        </p:nvSpPr>
        <p:spPr>
          <a:xfrm>
            <a:off x="425302" y="2212569"/>
            <a:ext cx="391485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Pty Ltd is a company that specializes in high-quality bikes and accessible cycling accessories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Their marketing team is looking to boost business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analytics team will recommend which of the 1000 new customers should be targeted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C0ACB-ABC2-0A19-1383-F77B298E5EF9}"/>
              </a:ext>
            </a:extLst>
          </p:cNvPr>
          <p:cNvSpPr txBox="1"/>
          <p:nvPr/>
        </p:nvSpPr>
        <p:spPr>
          <a:xfrm>
            <a:off x="4580200" y="2212567"/>
            <a:ext cx="459585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 and Old Customer Age Distribution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</a:t>
            </a:r>
            <a:r>
              <a:rPr lang="en-US" sz="1200" dirty="0"/>
              <a:t>entation by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Bike related purchases for the past three years based on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</a:t>
            </a:r>
            <a:r>
              <a:rPr lang="en-US" sz="1200" dirty="0"/>
              <a:t>b Industry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Cars owned by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RFM Analysis and Customer Classification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84538" y="1599626"/>
            <a:ext cx="4134600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lvl="1"/>
            <a:r>
              <a:rPr lang="en-US" dirty="0"/>
              <a:t>Key Issues for Data Quality </a:t>
            </a:r>
            <a:r>
              <a:rPr lang="en-US" dirty="0" err="1"/>
              <a:t>Assesment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738C25-E2C4-6D8D-8544-6DEFFDC0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75357"/>
              </p:ext>
            </p:extLst>
          </p:nvPr>
        </p:nvGraphicFramePr>
        <p:xfrm>
          <a:off x="742887" y="2115953"/>
          <a:ext cx="7975479" cy="26309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9355">
                  <a:extLst>
                    <a:ext uri="{9D8B030D-6E8A-4147-A177-3AD203B41FA5}">
                      <a16:colId xmlns:a16="http://schemas.microsoft.com/office/drawing/2014/main" val="1305223906"/>
                    </a:ext>
                  </a:extLst>
                </a:gridCol>
                <a:gridCol w="1010958">
                  <a:extLst>
                    <a:ext uri="{9D8B030D-6E8A-4147-A177-3AD203B41FA5}">
                      <a16:colId xmlns:a16="http://schemas.microsoft.com/office/drawing/2014/main" val="3451722627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1566019337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3399791633"/>
                    </a:ext>
                  </a:extLst>
                </a:gridCol>
                <a:gridCol w="850789">
                  <a:extLst>
                    <a:ext uri="{9D8B030D-6E8A-4147-A177-3AD203B41FA5}">
                      <a16:colId xmlns:a16="http://schemas.microsoft.com/office/drawing/2014/main" val="3285811227"/>
                    </a:ext>
                  </a:extLst>
                </a:gridCol>
                <a:gridCol w="970059">
                  <a:extLst>
                    <a:ext uri="{9D8B030D-6E8A-4147-A177-3AD203B41FA5}">
                      <a16:colId xmlns:a16="http://schemas.microsoft.com/office/drawing/2014/main" val="3149355670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2681225825"/>
                    </a:ext>
                  </a:extLst>
                </a:gridCol>
                <a:gridCol w="910185">
                  <a:extLst>
                    <a:ext uri="{9D8B030D-6E8A-4147-A177-3AD203B41FA5}">
                      <a16:colId xmlns:a16="http://schemas.microsoft.com/office/drawing/2014/main" val="558712284"/>
                    </a:ext>
                  </a:extLst>
                </a:gridCol>
              </a:tblGrid>
              <a:tr h="3847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Accuracy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Completeness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Consistency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Currency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Relevancy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Validity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Uniqueness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100755"/>
                  </a:ext>
                </a:extLst>
              </a:tr>
              <a:tr h="84924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Customer Demographic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DOB: inaccurate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Age: missing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Customer_ID</a:t>
                      </a:r>
                      <a:r>
                        <a:rPr lang="en-US" sz="1000" kern="100" dirty="0">
                          <a:effectLst/>
                        </a:rPr>
                        <a:t>: blanks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Job title: blanks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Gender: no consistency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Deceased Customers: Filter out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Default: Delete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089383"/>
                  </a:ext>
                </a:extLst>
              </a:tr>
              <a:tr h="38479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Customer Addresses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Customer ID: blanks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States: no consistency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740188"/>
                  </a:ext>
                </a:extLst>
              </a:tr>
              <a:tr h="10121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Transactions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Profit: missing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Online Order: blanks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Brand: blanks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Transaction ID: blanks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Cancelled Status Order: delete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List price: format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Product sold date: format to short date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Customer ID: duplicated values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4906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New and Old Customer Age</a:t>
            </a:r>
          </a:p>
          <a:p>
            <a:r>
              <a:rPr lang="en-US" sz="2000" dirty="0"/>
              <a:t>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0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both ‘New’ and ‘Old’ most customers are aged between 40 and 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 lowest customers are aged 80-90 in both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‘New’ Customers the range 20-30 is one of the highest, while in ‘Old’ Customers it is one of the lowest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There is a drop of customers in the 30-40 group in ‘New’ Customers</a:t>
            </a:r>
            <a:endParaRPr sz="1200" dirty="0">
              <a:latin typeface="+mn-lt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3203BAF-85E8-CE47-8972-EBF20D5F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240581"/>
              </p:ext>
            </p:extLst>
          </p:nvPr>
        </p:nvGraphicFramePr>
        <p:xfrm>
          <a:off x="4948469" y="2796723"/>
          <a:ext cx="3918944" cy="2346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FBED4C-0797-0540-9F8E-887A0CACB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380542"/>
              </p:ext>
            </p:extLst>
          </p:nvPr>
        </p:nvGraphicFramePr>
        <p:xfrm>
          <a:off x="4876908" y="840000"/>
          <a:ext cx="4062067" cy="213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14110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C92856-CEE8-D63B-1349-21EA6BBBB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225959"/>
              </p:ext>
            </p:extLst>
          </p:nvPr>
        </p:nvGraphicFramePr>
        <p:xfrm>
          <a:off x="4349362" y="1583160"/>
          <a:ext cx="4659989" cy="292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88">
            <a:extLst>
              <a:ext uri="{FF2B5EF4-FFF2-40B4-BE49-F238E27FC236}">
                <a16:creationId xmlns:a16="http://schemas.microsoft.com/office/drawing/2014/main" id="{64374D08-A6F0-E5D0-F6F6-C8BDF9998B0A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89">
            <a:extLst>
              <a:ext uri="{FF2B5EF4-FFF2-40B4-BE49-F238E27FC236}">
                <a16:creationId xmlns:a16="http://schemas.microsoft.com/office/drawing/2014/main" id="{7250AAB7-8962-528A-8D9A-D55AF6B27C3F}"/>
              </a:ext>
            </a:extLst>
          </p:cNvPr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9" name="Shape 90">
            <a:extLst>
              <a:ext uri="{FF2B5EF4-FFF2-40B4-BE49-F238E27FC236}">
                <a16:creationId xmlns:a16="http://schemas.microsoft.com/office/drawing/2014/main" id="{8478E7A4-213E-EDA1-775E-2F30556A0E3B}"/>
              </a:ext>
            </a:extLst>
          </p:cNvPr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of Wealth Segment by </a:t>
            </a:r>
          </a:p>
          <a:p>
            <a:r>
              <a:rPr lang="en-US" sz="2000" dirty="0"/>
              <a:t>Age Cluster </a:t>
            </a: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24B3B481-534C-B59F-5C40-88853E46E99C}"/>
              </a:ext>
            </a:extLst>
          </p:cNvPr>
          <p:cNvSpPr/>
          <p:nvPr/>
        </p:nvSpPr>
        <p:spPr>
          <a:xfrm>
            <a:off x="134649" y="2571750"/>
            <a:ext cx="4134600" cy="2047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‘Mass Customer’ makes overall the highest Profit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‘Mass Customer’ age Cluster from 40-50 will bring more profit to the 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731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dirty="0"/>
              <a:t>Bike related purchases for the past three years based on gender</a:t>
            </a:r>
          </a:p>
        </p:txBody>
      </p:sp>
      <p:sp>
        <p:nvSpPr>
          <p:cNvPr id="142" name="Shape 91"/>
          <p:cNvSpPr/>
          <p:nvPr/>
        </p:nvSpPr>
        <p:spPr>
          <a:xfrm>
            <a:off x="141415" y="2244237"/>
            <a:ext cx="4134600" cy="2185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Over the last three years </a:t>
            </a:r>
            <a:r>
              <a:rPr lang="en-US" sz="1400" b="1" dirty="0">
                <a:latin typeface="+mn-lt"/>
              </a:rPr>
              <a:t>50.6% </a:t>
            </a:r>
            <a:r>
              <a:rPr lang="en-US" sz="1400" dirty="0">
                <a:latin typeface="+mn-lt"/>
              </a:rPr>
              <a:t>of purchases were made by females, while </a:t>
            </a:r>
            <a:r>
              <a:rPr lang="en-US" sz="1400" b="1" dirty="0">
                <a:latin typeface="+mn-lt"/>
              </a:rPr>
              <a:t>47.7% </a:t>
            </a:r>
            <a:r>
              <a:rPr lang="en-US" sz="1400" dirty="0">
                <a:latin typeface="+mn-lt"/>
              </a:rPr>
              <a:t>of purchases were made by males and </a:t>
            </a:r>
            <a:r>
              <a:rPr lang="en-US" sz="1400" b="1" dirty="0">
                <a:latin typeface="+mn-lt"/>
              </a:rPr>
              <a:t>1.7% </a:t>
            </a:r>
            <a:r>
              <a:rPr lang="en-US" sz="1400" dirty="0">
                <a:latin typeface="+mn-lt"/>
              </a:rPr>
              <a:t>were made by unknown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Females</a:t>
            </a:r>
            <a:r>
              <a:rPr lang="en-US" sz="1400" dirty="0">
                <a:latin typeface="+mn-lt"/>
              </a:rPr>
              <a:t> make up majority of Sales</a:t>
            </a:r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589AE8-2254-3E42-B45A-D367D01A4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722875"/>
              </p:ext>
            </p:extLst>
          </p:nvPr>
        </p:nvGraphicFramePr>
        <p:xfrm>
          <a:off x="4579977" y="1802499"/>
          <a:ext cx="4350968" cy="2675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5621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47402" y="-904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132788" y="8675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by Age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336416" y="3685027"/>
            <a:ext cx="7439960" cy="135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 all categories the largest number of customers are classified as ‘Mass Customer’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Next category would be ‘High Net Worth’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In 20-30 and 50-60 for ‘New Customer’ the number of ‘Affluent Customer’ is bigger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</a:rPr>
              <a:t>For ‘Old Customers’ also in ages 20-30 ‘Affluent Customer’ is bigger than ‘High Net Worth’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01DAD88-DBFC-E64B-AA4D-C91478061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477686"/>
              </p:ext>
            </p:extLst>
          </p:nvPr>
        </p:nvGraphicFramePr>
        <p:xfrm>
          <a:off x="4791515" y="1162389"/>
          <a:ext cx="4141530" cy="234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C1DA90-C801-434C-B915-873D0E101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114504"/>
              </p:ext>
            </p:extLst>
          </p:nvPr>
        </p:nvGraphicFramePr>
        <p:xfrm>
          <a:off x="205025" y="1588422"/>
          <a:ext cx="4011926" cy="199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F04907-BD3A-8FEE-B6C9-97A35F628422}"/>
              </a:ext>
            </a:extLst>
          </p:cNvPr>
          <p:cNvSpPr txBox="1"/>
          <p:nvPr/>
        </p:nvSpPr>
        <p:spPr>
          <a:xfrm>
            <a:off x="2711396" y="1603567"/>
            <a:ext cx="1447136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000" dirty="0"/>
              <a:t>Old Customer Wealth Segment by Age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47402" y="-10704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309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 by Profit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64932" y="1961435"/>
            <a:ext cx="4134600" cy="215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Biggest number of Customers are in Financial Services and Manufacturing (40% of Sales) in both ‘Old’ and ‘New’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ea"/>
                <a:ea typeface="+mn-ea"/>
              </a:rPr>
              <a:t>Smallest number of Customers are in Entertainment, Telecommunications and Agriculture</a:t>
            </a:r>
            <a:endParaRPr sz="1400" dirty="0">
              <a:latin typeface="+mn-ea"/>
              <a:ea typeface="+mn-ea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F71429-5FF4-014C-812E-E05895DCD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435518"/>
              </p:ext>
            </p:extLst>
          </p:nvPr>
        </p:nvGraphicFramePr>
        <p:xfrm>
          <a:off x="4844469" y="622977"/>
          <a:ext cx="3902301" cy="2401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23587A-A211-6A42-A818-46CA7D095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38456"/>
              </p:ext>
            </p:extLst>
          </p:nvPr>
        </p:nvGraphicFramePr>
        <p:xfrm>
          <a:off x="4580458" y="2679589"/>
          <a:ext cx="3902302" cy="22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22024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666</Words>
  <Application>Microsoft Macintosh PowerPoint</Application>
  <PresentationFormat>On-screen Show (16:9)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eva beyebach</cp:lastModifiedBy>
  <cp:revision>8</cp:revision>
  <dcterms:modified xsi:type="dcterms:W3CDTF">2023-07-22T09:51:36Z</dcterms:modified>
</cp:coreProperties>
</file>