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Barrera-Osorio et al 2011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Dimitrios &amp; Eva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1 Motivation</a:t>
            </a:r>
          </a:p>
          <a:p>
            <a:pPr lvl="0"/>
            <a:r>
              <a:rPr>
                <a:hlinkClick r:id="rId3" action="ppaction://hlinksldjump"/>
              </a:rPr>
              <a:t>2 Data sources</a:t>
            </a:r>
          </a:p>
          <a:p>
            <a:pPr lvl="0"/>
            <a:r>
              <a:rPr>
                <a:hlinkClick r:id="rId4" action="ppaction://hlinksldjump"/>
              </a:rPr>
              <a:t>3 Method</a:t>
            </a:r>
          </a:p>
          <a:p>
            <a:pPr lvl="0"/>
            <a:r>
              <a:rPr>
                <a:hlinkClick r:id="rId5" action="ppaction://hlinksldjump"/>
              </a:rPr>
              <a:t>4 Descriptive statistics</a:t>
            </a:r>
          </a:p>
          <a:p>
            <a:pPr lvl="0"/>
            <a:r>
              <a:rPr>
                <a:hlinkClick r:id="rId6" action="ppaction://hlinksldjump"/>
              </a:rPr>
              <a:t>5 Results</a:t>
            </a:r>
          </a:p>
          <a:p>
            <a:pPr lvl="0"/>
            <a:r>
              <a:rPr>
                <a:hlinkClick r:id="rId7" action="ppaction://hlinksldjump"/>
              </a:rPr>
              <a:t>6 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is this research question relevant?</a:t>
            </a:r>
          </a:p>
          <a:p>
            <a:pPr lvl="0"/>
            <a:r>
              <a:rPr/>
              <a:t>What are the main hypotheses?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does the data come from (country, time period, source)?</a:t>
            </a:r>
          </a:p>
          <a:p>
            <a:pPr lvl="0"/>
            <a:r>
              <a:rPr/>
              <a:t>What are the key variables?</a:t>
            </a:r>
          </a:p>
          <a:p>
            <a:pPr lvl="0"/>
            <a:r>
              <a:rPr/>
              <a:t>How are these measured?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the assumptions of the method?</a:t>
            </a:r>
          </a:p>
          <a:p>
            <a:pPr lvl="0"/>
            <a:r>
              <a:rPr/>
              <a:t>Are these assumptions plausible in this example?</a:t>
            </a:r>
          </a:p>
          <a:p>
            <a:pPr lvl="0"/>
            <a:r>
              <a:rPr/>
              <a:t>Maybe: regression equation.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 T3_treat    0    1
## T1T2T3       T1_treat T2_treat                   
## Control      0        0                 7533    0
##                       1                    0    0
##              1        0                    0    0
##                       1                    0    0
## Basic (T1)   0        0                    0    0
##                       1                    0    0
##              1        0                 5135    0
##                       1                    0    0
## Savings (T2) 0        0                    0    0
##                       1                 3424    0
##              1        0                    0    0
##                       1                    0    0
## Tertiary (T3 0        0                    0 1133
##                       1                    0    0
##              1        0                    0    0
##                       1                    0    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sample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Using n = 5,799 to get the sample actually used in our model (for columns 1-3). Variables selected based on Table 1.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Note: Some factor variables are presented in the paper as scale vars.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House posessions - f_teneviv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utilities - s_utilities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durable goods - s_durables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physical infrastructure - s_infraest_hh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age - s_age_sorteo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gender - s_sexo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years of education - s_yrs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single head - s_single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Age of head - s_edadhead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years of ed head - s_yrshead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people in household - s_tpersona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Member under 18 - s_num18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estrato - f_estrato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SISBEN - s_puntaje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household income - s_ingtotal</a:t>
            </a:r>
            <a:br/>
            <a:br/>
            <a:br/>
            <a:br/>
            <a:br/>
            <a:br/>
            <a:br/>
            <a:br/>
            <a:r>
              <a:rPr>
                <a:latin typeface="Courier"/>
              </a:rPr>
              <a:t>table1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table1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(f_teneviv)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s_utilities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s_durables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s_infraest_hh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s_age_sorteo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(f_sexo)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s_yrs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(f_single)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s_edadhead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s_yrshead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s_tpersona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s_num18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(f_estrato)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s_puntaje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s_ingtotal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(T1T2T3),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filtered_barrera)</a:t>
            </a:r>
          </a:p>
          <a:p>
            <a:pPr lvl="0" indent="0" marL="0">
              <a:buNone/>
            </a:pPr>
            <a:r>
              <a:rPr/>
              <a:t>table1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Are these results plausible?</a:t>
            </a:r>
          </a:p>
          <a:p>
            <a:pPr lvl="0"/>
            <a:r>
              <a:rPr/>
              <a:t>How robust are the results to changing the sample?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namespace: sandwich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0.00292 
## 
##               Estimate  Std. Error  t value     Pr(&gt;|t|)
## (Intercept) 0.79227773 0.014302611 55.39392 0.000000e+00
## T1_treat    0.03254290 0.007498849  4.33972 1.426644e-05
## T2_treat    0.02875513 0.008238253  3.49044 4.822256e-04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0.03652 
## 
##                          Estimate   Std. Error      t value     Pr(&gt;|t|)
## (Intercept)          1.003394e+00 1.085945e-01  9.239827142 2.468958e-20
## T1_treat             3.155165e-02 7.611892e-03  4.145046743 3.397444e-05
## T2_treat             2.735048e-02 8.254918e-03  3.313234840 9.222351e-04
## f_teneviv2           3.695015e-02 1.818760e-02  2.031611813 4.219297e-02
## f_teneviv3          -2.945584e-03 1.414064e-02 -0.208306358 8.349898e-01
## f_teneviv4           3.044028e-02 1.233447e-02  2.467902701 1.359073e-02
## s_utilities          2.632200e-05 5.778699e-03  0.004555004 9.963656e-01
## s_durables           5.762738e-03 4.828916e-03  1.193381424 2.327200e-01
## s_infraest_hh       -1.230238e-03 2.832562e-03 -0.434319726 6.640563e-01
## s_age_sorteo        -1.852449e-03 4.799719e-03 -0.385949530 6.995340e-01
## s_age_sorteo2        1.722230e-04 7.643697e-05  2.253137482 2.425048e-02
## s_years_back        -1.102682e-02 4.775080e-03 -2.309242741 2.093012e-02
## s_sexo              -4.470283e-03 5.814328e-03 -0.768839197 4.419888e-01
## f_estcivilMarried   -2.829828e-03 3.915735e-02 -0.072268123 9.423885e-01
## f_estcivilWidow(er) -2.620648e-01 1.275787e-01 -2.054141997 3.996195e-02
## f_estcivilDivorced   2.607333e-03 4.650863e-02  0.056061263 9.552930e-01
## f_estcivilSingle    -1.804348e-01 6.859758e-02 -2.630337095 8.530024e-03
## s_single            -6.267697e-03 6.590725e-03 -0.950987570 3.416107e-01
## s_edadhead           4.088404e-04 4.497056e-04  0.909129100 3.632820e-01
## s_yrshead           -2.045608e-03 1.565705e-03 -1.306509671 1.913793e-01
## s_tpersona          -2.170108e-03 3.676824e-03 -0.590212585 5.550481e-01
## s_num18              5.771181e-03 5.279312e-03  1.093169177 2.743195e-01
## f_estrato1          -4.095320e-02 2.513057e-02 -1.629616616 1.031826e-01
## f_estrato2           2.625119e-02 2.005145e-02  1.309191933 1.904693e-01
## s_puntaje           -3.736175e-03 2.263804e-03 -1.650396543 9.886186e-02
## s_ingtotal          -7.911209e-06 1.480066e-05 -0.534517358 5.929836e-01
## f_grade7             1.462110e-02 1.104578e-02  1.323681499 1.856088e-01
## f_grade8             9.153091e-03 6.968401e-03  1.313513706 1.890099e-01
## f_grade9            -9.040943e-03 1.146601e-02 -0.788499510 4.304046e-01
## s_over_age          -8.622620e-02 1.619938e-02 -5.322807646 1.021778e-07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0.08949 
## 
##                             Estimate   Std. Error       t value      Pr(&gt;|t|)
## (Intercept)             8.795361e-01 1.093178e-01   8.045680079  8.576778e-16
## T1_treat                3.157225e-02 7.421671e-03   4.254062027  2.099271e-05
## T2_treat                2.704353e-02 7.130595e-03   3.792605772  1.490747e-04
## f_teneviv2              4.199271e-02 1.800513e-02   2.332263463  1.968684e-02
## f_teneviv3             -1.027738e-03 1.363499e-02  -0.075375033  9.399163e-01
## f_teneviv4              3.391019e-02 1.281355e-02   2.646432182  8.134581e-03
## s_utilities            -1.519141e-03 5.560907e-03  -0.273182155  7.847132e-01
## s_durables              6.445511e-03 4.656163e-03   1.384296598  1.662677e-01
## s_infraest_hh          -1.341868e-03 2.552745e-03  -0.525656905  5.991266e-01
## s_age_sorteo           -6.358611e-03 4.319530e-03  -1.472060723  1.410045e-01
## s_age_sorteo2           1.816456e-04 7.670443e-05   2.368124344  1.787853e-02
## s_years_back           -7.134042e-03 4.645029e-03  -1.535844439  1.245765e-01
## s_sexo                 -7.171158e-03 6.058645e-03  -1.183624036  2.365619e-01
## f_estcivilMarried       2.106521e-03 4.187525e-02   0.050304683  9.598796e-01
## f_estcivilWidow(er)    -2.556013e-01 1.242321e-01  -2.057449131  3.964304e-02
## f_estcivilDivorced      2.995959e-02 3.574156e-02   0.838228319  4.019025e-01
## f_estcivilSingle       -1.714569e-01 6.922763e-02  -2.476711440  1.325991e-02
## s_single               -5.251676e-03 6.866868e-03  -0.764784767  4.443997e-01
## s_edadhead              1.494337e-04 4.317736e-04   0.346092681  7.292731e-01
## s_yrshead              -1.889569e-03 1.460338e-03  -1.293926334  1.956909e-01
## s_tpersona             -1.624593e-03 3.209116e-03  -0.506243104  6.126860e-01
## s_num18                 6.351439e-03 5.205080e-03   1.220238528  2.223745e-01
## f_estrato1              5.452579e-03 1.706049e-02   0.319602734  7.492695e-01
## f_estrato2              3.836367e-02 1.624684e-02   2.361300833  1.821095e-02
## s_puntaje              -3.901358e-03 2.112990e-03  -1.846367900  6.483880e-02
## s_ingtotal             -1.031467e-05 1.517545e-05  -0.679694144  4.966981e-01
## f_grade7                1.919163e-02 1.036388e-02   1.851780062  6.405741e-02
## f_grade8                1.984783e-02 6.644576e-03   2.987071582  2.816638e-03
## f_grade9               -1.820486e-05 1.137217e-02  -0.001600826  9.987227e-01
## s_over_age             -8.524514e-02 1.518324e-02  -5.614423104  1.972191e-08
## factor(school_code)56   1.910456e-01 3.356346e-03  56.920714076  0.000000e+00
## factor(school_code)57   2.620672e-01 3.122132e-03  83.938545506  0.000000e+00
## factor(school_code)61   1.720378e-01 5.632602e-03  30.543221114 6.957101e-205
## factor(school_code)78   1.095258e-01 3.536179e-03  30.972916278 1.248764e-210
## factor(school_code)79   1.968310e-01 2.833806e-03  69.458179579  0.000000e+00
## factor(school_code)80   2.074246e-01 2.990977e-03  69.350119623  0.000000e+00
## factor(school_code)86   2.714625e-01 2.869827e-03  94.591960547  0.000000e+00
## factor(school_code)87   2.197266e-01 3.947311e-03  55.664883465  0.000000e+00
## factor(school_code)88   1.116063e-01 3.909277e-03  28.549097843 2.882327e-179
## factor(school_code)89   1.667592e-01 6.007869e-03  27.756792753 1.442738e-169
## factor(school_code)90   1.855764e-01 4.335936e-03  42.799609483  0.000000e+00
## factor(school_code)97   1.426490e-01 2.624336e-03  54.356212636  0.000000e+00
## factor(school_code)100 -5.949549e-01 1.714591e-02 -34.699523801 8.009613e-264
## factor(school_code)105  2.139845e-01 4.810559e-03  44.482264835  0.000000e+00
## factor(school_code)113  1.489849e-01 5.143810e-03  28.963915110 1.874679e-184
## factor(school_code)114  1.086021e-01 3.856831e-03  28.158387849 1.891763e-174
## factor(school_code)117  2.305613e-01 3.784347e-03  60.925003570  0.000000e+00
## factor(school_code)122  8.053681e-02 7.556811e-03  10.657513553  1.608400e-26
## factor(school_code)125  1.961188e-01 3.693558e-03  53.097539086  0.000000e+00
## factor(school_code)126  1.631085e-01 2.834710e-03  57.539743581  0.000000e+00
## factor(school_code)135  2.707026e-01 2.855131e-03  94.812670627  0.000000e+00
## factor(school_code)149  1.997243e-01 5.682675e-03  35.146182622 1.329474e-270
## factor(school_code)153  2.607893e-01 3.770984e-03  69.156833121  0.000000e+00
## factor(school_code)166 -6.669603e-01 1.627192e-02 -40.988429672  0.000000e+00
## factor(school_code)172 -6.601524e-01 1.915585e-02 -34.462181512 2.958412e-260
## factor(school_code)261  5.836581e-02 7.576638e-03   7.703391883  1.325012e-14
## factor(school_code)262  1.393875e-01 2.581857e-03  53.987283452  0.000000e+00
## factor(school_code)276  1.935552e-01 1.012502e-02  19.116529937  1.839459e-81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0.00786 
## 
##               Estimate Std. Error   t value     Pr(&gt;|t|)
## (Intercept) 0.77571102 0.03159516 24.551576 4.16054e-133
## T3_treat    0.05215688 0.01765884  2.953585  3.14106e-03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0.05797 
## 
##                          Estimate   Std. Error     t value     Pr(&gt;|t|)
## (Intercept)          1.480701e-01 6.740895e-01  0.21965948 0.8261363646
## T3_treat             5.359207e-02 1.620808e-02  3.30650358 0.0009446814
## f_teneviv2          -7.047459e-02 4.820231e-02 -1.46205829 0.1437252365
## f_teneviv3          -2.592783e-02 2.166640e-02 -1.19668407 0.2314297195
## f_teneviv4           1.749192e-03 4.290113e-02  0.04077264 0.9674771537
## s_utilities         -8.767260e-03 1.453261e-02 -0.60328193 0.5463211518
## s_durables          -1.231279e-02 9.631229e-03 -1.27842390 0.2011000011
## s_infraest_hh       -1.600036e-02 7.252100e-03 -2.20630739 0.0273624843
## s_age_sorteo         4.734601e-02 4.418177e-02  1.07161878 0.2838912957
## s_age_sorteo2        1.958858e-04 2.181709e-04  0.89785473 0.3692630022
## s_years_back        -5.568450e-02 4.026285e-02 -1.38302428 0.1666574221
## s_sexo              -2.393629e-02 1.493792e-02 -1.60238491 0.1090705200
## f_estcivilMarried    1.649190e-01 1.817345e-01  0.90747236 0.3641570601
## f_estcivilWidow(er) -6.607877e-01 4.634145e-01 -1.42591088 0.1538940675
## f_estcivilDivorced  -2.003600e-01 3.669916e-01 -0.54595261 0.5850985112
## f_estcivilSingle     1.089462e-01 2.229485e-01  0.48866113 0.6250816286
## s_single            -3.553466e-02 2.132913e-02 -1.66601577 0.0957102738
## s_edadhead          -2.405078e-04 1.341010e-03 -0.17934821 0.8576642944
## s_yrshead           -4.528064e-03 3.799296e-03 -1.19181662 0.2333331586
## s_tpersona           1.635768e-02 1.330647e-02  1.22930264 0.2189583578
## s_num18             -2.130176e-02 2.290211e-02 -0.93012218 0.3523078265
## f_estrato1           1.656944e-02 1.241970e-01  0.13341260 0.8938670777
## f_estrato2          -4.957021e-02 5.651588e-02 -0.87710243 0.3804310062
## s_puntaje            6.631894e-03 5.384081e-03  1.23175968 0.2180388678
## s_ingtotal           3.725275e-06 4.927375e-05  0.07560364 0.9397344439
## s_over_age          -8.507157e-02 4.614149e-02 -1.84371088 0.0652252872</a:t>
            </a:r>
          </a:p>
          <a:p>
            <a:pPr lvl="0" indent="0">
              <a:buNone/>
            </a:pPr>
            <a:r>
              <a:rPr>
                <a:latin typeface="Courier"/>
              </a:rPr>
              <a:t>## R^2= 0.26892 
## 
##                             Estimate   Std. Error      t value      Pr(&gt;|t|)
## (Intercept)             1.061115e+00 4.037413e-01   2.62820457  8.583688e-03
## T3_treat                5.608435e-02 1.987067e-02   2.82246895  4.765544e-03
## f_teneviv2             -4.701653e-02 2.964706e-02  -1.58587497  1.127677e-01
## f_teneviv3             -5.804625e-03 1.695891e-02  -0.34227585  7.321433e-01
## f_teneviv4              1.265533e-02 4.097209e-02   0.30887673  7.574153e-01
## s_utilities             1.031991e-02 1.214089e-02   0.85001222  3.953183e-01
## s_durables             -1.899566e-02 6.052431e-03  -3.13851668  1.698053e-03
## s_infraest_hh          -1.136172e-02 5.773972e-03  -1.96774750  4.909710e-02
## s_age_sorteo           -1.249508e-02 2.239430e-02  -0.55795827  5.768729e-01
## s_age_sorteo2           2.435006e-04 2.173124e-04   1.12050941  2.624967e-01
## s_years_back           -8.060449e-04 2.277963e-02  -0.03538445  9.717732e-01
## s_sexo                 -2.816635e-02 1.461732e-02  -1.92691566  5.399014e-02
## f_estcivilMarried       1.615213e-01 1.600900e-01   1.00894068  3.130031e-01
## f_estcivilWidow(er)    -6.743914e-01 4.498448e-01  -1.49916450  1.338310e-01
## f_estcivilDivorced     -5.273949e-02 3.436610e-01  -0.15346373  8.780326e-01
## f_estcivilSingle        1.079108e-01 2.316275e-01   0.46588053  6.413010e-01
## s_single               -4.255664e-02 2.294054e-02  -1.85508412  6.358422e-02
## s_edadhead             -6.678535e-04 1.313520e-03  -0.50844562  6.111409e-01
## s_yrshead              -2.750817e-03 3.562116e-03  -0.77224245  4.399708e-01
## s_tpersona             -4.000952e-04 1.023129e-02  -0.03910506  9.688066e-01
## s_num18                -1.101958e-03 1.335163e-02  -0.08253362  9.342224e-01
## f_estrato1             -1.247341e-01 1.092405e-01  -1.14182974  2.535248e-01
## f_estrato2             -9.328565e-02 4.406886e-02  -2.11681560  3.427550e-02
## s_puntaje               4.262375e-03 3.998346e-03   1.06603446  2.864081e-01
## s_ingtotal              4.640653e-05 4.066177e-05   1.14128140  2.537528e-01
## s_over_age             -5.469194e-02 5.574660e-02  -0.98108116  3.265527e-01
## factor(school_code)79  -9.409321e-01 2.473524e-02 -38.04014931  0.000000e+00
## factor(school_code)100  8.149994e-02 9.101495e-03   8.95456677  3.410723e-19
## factor(school_code)132 -2.901366e-01 1.118923e-02 -25.92998774 3.058084e-148
## factor(school_code)138  3.412306e-02 1.163213e-02   2.93351655  3.351458e-03
## factor(school_code)139 -8.281093e-02 9.353061e-03  -8.85388487  8.452457e-19
## factor(school_code)146 -2.565792e-02 7.861310e-03  -3.26382321  1.099197e-03
## factor(school_code)149 -8.870228e-01 2.038451e-02 -43.51454478  0.000000e+00
## factor(school_code)150 -7.142133e-02 7.116393e-03 -10.03616935  1.056995e-23
## factor(school_code)151 -4.816394e-01 1.969116e-02 -24.45967388 3.970641e-132
## factor(school_code)157  3.916696e-02 6.631764e-03   5.90596499  3.505884e-09
## factor(school_code)165  6.231950e-02 6.642478e-03   9.38196508  6.475443e-21
## factor(school_code)166 -2.898251e-02 9.331053e-03  -3.10602755  1.896190e-03
## factor(school_code)171 -2.134533e-01 1.303471e-02 -16.37576521  2.849016e-60
## factor(school_code)172 -3.620351e-01 1.795847e-01  -2.01595744  4.380443e-02
## factor(school_code)173 -1.424605e-02 1.088615e-02  -1.30864037  1.906562e-01
## factor(school_code)174 -1.029636e-01 7.274972e-03 -14.15312530  1.786383e-45
## factor(school_code)176  7.606622e-02 1.945394e-02   3.91006766  9.227027e-05
## factor(school_code)185 -3.203101e-02 1.547296e-02  -2.07012849  3.844031e-02
## factor(school_code)223  7.527582e-02 8.483685e-03   8.87300991  7.119500e-19
## factor(school_code)274  3.318398e-02 7.936421e-03   4.18122796  2.899390e-05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Replication of a research paper: How do results compare to results of research paper?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Barrera-Osorio et al 2011</dc:title>
  <dc:creator>Dimitrios &amp; Eva</dc:creator>
  <cp:keywords/>
  <dcterms:created xsi:type="dcterms:W3CDTF">2023-02-25T21:33:23Z</dcterms:created>
  <dcterms:modified xsi:type="dcterms:W3CDTF">2023-02-25T21:33:23Z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2023-02-25</vt:lpwstr>
  </property>
  <property fmtid="{D5CDD505-2E9C-101B-9397-08002B2CF9AE}" pid="3" name="output">
    <vt:lpwstr/>
  </property>
</Properties>
</file>