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59" r:id="rId6"/>
    <p:sldId id="275" r:id="rId7"/>
    <p:sldId id="260" r:id="rId8"/>
    <p:sldId id="261" r:id="rId9"/>
    <p:sldId id="262" r:id="rId10"/>
    <p:sldId id="263" r:id="rId11"/>
    <p:sldId id="267" r:id="rId12"/>
    <p:sldId id="268" r:id="rId13"/>
    <p:sldId id="270" r:id="rId14"/>
    <p:sldId id="271" r:id="rId15"/>
    <p:sldId id="272" r:id="rId16"/>
    <p:sldId id="273" r:id="rId17"/>
    <p:sldId id="274" r:id="rId18"/>
    <p:sldId id="269" r:id="rId1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72" y="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DC26-1228-A9B8-3DC2-D5170E4C2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1D422397-A19F-F972-C97E-F889D6756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213C0905-DC1D-2497-7D66-246C84E230EE}"/>
              </a:ext>
            </a:extLst>
          </p:cNvPr>
          <p:cNvSpPr>
            <a:spLocks noGrp="1"/>
          </p:cNvSpPr>
          <p:nvPr>
            <p:ph type="dt" sz="half" idx="10"/>
          </p:nvPr>
        </p:nvSpPr>
        <p:spPr/>
        <p:txBody>
          <a:bodyPr/>
          <a:lstStyle/>
          <a:p>
            <a:fld id="{F864BD17-EBC6-40E4-B136-51B6C2607AF7}" type="datetimeFigureOut">
              <a:rPr lang="en-CH" smtClean="0"/>
              <a:t>03/10/2023</a:t>
            </a:fld>
            <a:endParaRPr lang="en-CH"/>
          </a:p>
        </p:txBody>
      </p:sp>
      <p:sp>
        <p:nvSpPr>
          <p:cNvPr id="5" name="Footer Placeholder 4">
            <a:extLst>
              <a:ext uri="{FF2B5EF4-FFF2-40B4-BE49-F238E27FC236}">
                <a16:creationId xmlns:a16="http://schemas.microsoft.com/office/drawing/2014/main" id="{5153E980-F8B4-219B-05CE-D0F3F0AC09B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A56905E-30E8-D72F-3362-A3AC8915AA35}"/>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328003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3E35-D0C0-367D-B471-363340F3E10E}"/>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4800640-13C2-66F2-65B0-0A548C9A2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96E0596A-D3D4-2867-7740-AF86BD0BBE8D}"/>
              </a:ext>
            </a:extLst>
          </p:cNvPr>
          <p:cNvSpPr>
            <a:spLocks noGrp="1"/>
          </p:cNvSpPr>
          <p:nvPr>
            <p:ph type="dt" sz="half" idx="10"/>
          </p:nvPr>
        </p:nvSpPr>
        <p:spPr/>
        <p:txBody>
          <a:bodyPr/>
          <a:lstStyle/>
          <a:p>
            <a:fld id="{F864BD17-EBC6-40E4-B136-51B6C2607AF7}" type="datetimeFigureOut">
              <a:rPr lang="en-CH" smtClean="0"/>
              <a:t>03/10/2023</a:t>
            </a:fld>
            <a:endParaRPr lang="en-CH"/>
          </a:p>
        </p:txBody>
      </p:sp>
      <p:sp>
        <p:nvSpPr>
          <p:cNvPr id="5" name="Footer Placeholder 4">
            <a:extLst>
              <a:ext uri="{FF2B5EF4-FFF2-40B4-BE49-F238E27FC236}">
                <a16:creationId xmlns:a16="http://schemas.microsoft.com/office/drawing/2014/main" id="{C169D9C5-10EA-0FF7-612E-C9CC0679822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4170104-FB39-0EFE-A875-A3585CDF69F4}"/>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402774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05112-9610-6E80-459B-5382F29C8B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AE0BD55C-2F4B-0F2A-4F37-772225EA56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01798C2-74EE-348D-7CA2-7647AE40115F}"/>
              </a:ext>
            </a:extLst>
          </p:cNvPr>
          <p:cNvSpPr>
            <a:spLocks noGrp="1"/>
          </p:cNvSpPr>
          <p:nvPr>
            <p:ph type="dt" sz="half" idx="10"/>
          </p:nvPr>
        </p:nvSpPr>
        <p:spPr/>
        <p:txBody>
          <a:bodyPr/>
          <a:lstStyle/>
          <a:p>
            <a:fld id="{F864BD17-EBC6-40E4-B136-51B6C2607AF7}" type="datetimeFigureOut">
              <a:rPr lang="en-CH" smtClean="0"/>
              <a:t>03/10/2023</a:t>
            </a:fld>
            <a:endParaRPr lang="en-CH"/>
          </a:p>
        </p:txBody>
      </p:sp>
      <p:sp>
        <p:nvSpPr>
          <p:cNvPr id="5" name="Footer Placeholder 4">
            <a:extLst>
              <a:ext uri="{FF2B5EF4-FFF2-40B4-BE49-F238E27FC236}">
                <a16:creationId xmlns:a16="http://schemas.microsoft.com/office/drawing/2014/main" id="{FC93F37D-6CDE-27F5-A17A-3A33C716E05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F78BFB1-4835-82CC-3392-1E9DDE8A1619}"/>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296123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250D-3C4B-F65B-E21A-D276D05264E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79C71B10-6186-1F09-C039-A28416CB1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928ABD3-E527-841B-4233-06B36094F930}"/>
              </a:ext>
            </a:extLst>
          </p:cNvPr>
          <p:cNvSpPr>
            <a:spLocks noGrp="1"/>
          </p:cNvSpPr>
          <p:nvPr>
            <p:ph type="dt" sz="half" idx="10"/>
          </p:nvPr>
        </p:nvSpPr>
        <p:spPr/>
        <p:txBody>
          <a:bodyPr/>
          <a:lstStyle/>
          <a:p>
            <a:fld id="{F864BD17-EBC6-40E4-B136-51B6C2607AF7}" type="datetimeFigureOut">
              <a:rPr lang="en-CH" smtClean="0"/>
              <a:t>03/10/2023</a:t>
            </a:fld>
            <a:endParaRPr lang="en-CH"/>
          </a:p>
        </p:txBody>
      </p:sp>
      <p:sp>
        <p:nvSpPr>
          <p:cNvPr id="5" name="Footer Placeholder 4">
            <a:extLst>
              <a:ext uri="{FF2B5EF4-FFF2-40B4-BE49-F238E27FC236}">
                <a16:creationId xmlns:a16="http://schemas.microsoft.com/office/drawing/2014/main" id="{1162AE87-7925-33FC-75CC-CC2A1113CAC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A6A76E5-3207-1644-109E-5E8724390E6D}"/>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177456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6585-A456-C496-89EF-46A6D8F94E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F81FBFA8-3496-4BD0-6F23-03F42478A4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F0702-44B7-4F8D-6A4E-E7086C33FA7F}"/>
              </a:ext>
            </a:extLst>
          </p:cNvPr>
          <p:cNvSpPr>
            <a:spLocks noGrp="1"/>
          </p:cNvSpPr>
          <p:nvPr>
            <p:ph type="dt" sz="half" idx="10"/>
          </p:nvPr>
        </p:nvSpPr>
        <p:spPr/>
        <p:txBody>
          <a:bodyPr/>
          <a:lstStyle/>
          <a:p>
            <a:fld id="{F864BD17-EBC6-40E4-B136-51B6C2607AF7}" type="datetimeFigureOut">
              <a:rPr lang="en-CH" smtClean="0"/>
              <a:t>03/10/2023</a:t>
            </a:fld>
            <a:endParaRPr lang="en-CH"/>
          </a:p>
        </p:txBody>
      </p:sp>
      <p:sp>
        <p:nvSpPr>
          <p:cNvPr id="5" name="Footer Placeholder 4">
            <a:extLst>
              <a:ext uri="{FF2B5EF4-FFF2-40B4-BE49-F238E27FC236}">
                <a16:creationId xmlns:a16="http://schemas.microsoft.com/office/drawing/2014/main" id="{0C020049-9A17-3B6A-F069-02E3C51BF29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3BE8347-54FD-8AEC-BE08-8D5F3E26BBC8}"/>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2111645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ECFD-FD45-4443-20BE-8E7D605780FC}"/>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0CE91304-C585-1F0A-F8E3-0A110807CC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6EAD2360-9920-A4B7-9EC7-E83718C62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F04D91DD-D2F9-4285-AC68-3E453A0BA2B4}"/>
              </a:ext>
            </a:extLst>
          </p:cNvPr>
          <p:cNvSpPr>
            <a:spLocks noGrp="1"/>
          </p:cNvSpPr>
          <p:nvPr>
            <p:ph type="dt" sz="half" idx="10"/>
          </p:nvPr>
        </p:nvSpPr>
        <p:spPr/>
        <p:txBody>
          <a:bodyPr/>
          <a:lstStyle/>
          <a:p>
            <a:fld id="{F864BD17-EBC6-40E4-B136-51B6C2607AF7}" type="datetimeFigureOut">
              <a:rPr lang="en-CH" smtClean="0"/>
              <a:t>03/10/2023</a:t>
            </a:fld>
            <a:endParaRPr lang="en-CH"/>
          </a:p>
        </p:txBody>
      </p:sp>
      <p:sp>
        <p:nvSpPr>
          <p:cNvPr id="6" name="Footer Placeholder 5">
            <a:extLst>
              <a:ext uri="{FF2B5EF4-FFF2-40B4-BE49-F238E27FC236}">
                <a16:creationId xmlns:a16="http://schemas.microsoft.com/office/drawing/2014/main" id="{684E0ED5-9403-4ECE-1010-EF2BF0FAB47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F2D0E8F-29A6-A6BB-CAC3-A94A4E90DAC7}"/>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86006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B393-2148-F997-AB87-0361604EEE6E}"/>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60307F8-1AA9-8517-118D-182BA8A61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1BB407-DB5E-E7B5-2048-980A7CD17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BF8B7D4E-E004-9CBD-776D-F168EFFC4D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E7AE01-9A84-D8D6-94A4-11A200502A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4606370A-46CD-56C9-8A7C-EF3C87CB01A3}"/>
              </a:ext>
            </a:extLst>
          </p:cNvPr>
          <p:cNvSpPr>
            <a:spLocks noGrp="1"/>
          </p:cNvSpPr>
          <p:nvPr>
            <p:ph type="dt" sz="half" idx="10"/>
          </p:nvPr>
        </p:nvSpPr>
        <p:spPr/>
        <p:txBody>
          <a:bodyPr/>
          <a:lstStyle/>
          <a:p>
            <a:fld id="{F864BD17-EBC6-40E4-B136-51B6C2607AF7}" type="datetimeFigureOut">
              <a:rPr lang="en-CH" smtClean="0"/>
              <a:t>03/10/2023</a:t>
            </a:fld>
            <a:endParaRPr lang="en-CH"/>
          </a:p>
        </p:txBody>
      </p:sp>
      <p:sp>
        <p:nvSpPr>
          <p:cNvPr id="8" name="Footer Placeholder 7">
            <a:extLst>
              <a:ext uri="{FF2B5EF4-FFF2-40B4-BE49-F238E27FC236}">
                <a16:creationId xmlns:a16="http://schemas.microsoft.com/office/drawing/2014/main" id="{CEEB18B9-3350-2A12-2EBD-D4EDA07A499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7284A4E9-FBBA-B19C-EAF7-FC7796E6739B}"/>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48013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838D-060F-0A51-6FEE-BF545431D30D}"/>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0494748B-2A2D-8DD5-5B6A-7EACABE773D2}"/>
              </a:ext>
            </a:extLst>
          </p:cNvPr>
          <p:cNvSpPr>
            <a:spLocks noGrp="1"/>
          </p:cNvSpPr>
          <p:nvPr>
            <p:ph type="dt" sz="half" idx="10"/>
          </p:nvPr>
        </p:nvSpPr>
        <p:spPr/>
        <p:txBody>
          <a:bodyPr/>
          <a:lstStyle/>
          <a:p>
            <a:fld id="{F864BD17-EBC6-40E4-B136-51B6C2607AF7}" type="datetimeFigureOut">
              <a:rPr lang="en-CH" smtClean="0"/>
              <a:t>03/10/2023</a:t>
            </a:fld>
            <a:endParaRPr lang="en-CH"/>
          </a:p>
        </p:txBody>
      </p:sp>
      <p:sp>
        <p:nvSpPr>
          <p:cNvPr id="4" name="Footer Placeholder 3">
            <a:extLst>
              <a:ext uri="{FF2B5EF4-FFF2-40B4-BE49-F238E27FC236}">
                <a16:creationId xmlns:a16="http://schemas.microsoft.com/office/drawing/2014/main" id="{CA21172A-8FAE-6E51-5CC7-0F0CD66642D7}"/>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D2C82A6E-2C74-360B-4EEE-7E3E958ECA28}"/>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222422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BB00E-4791-B92E-7089-0FFDC21AD93A}"/>
              </a:ext>
            </a:extLst>
          </p:cNvPr>
          <p:cNvSpPr>
            <a:spLocks noGrp="1"/>
          </p:cNvSpPr>
          <p:nvPr>
            <p:ph type="dt" sz="half" idx="10"/>
          </p:nvPr>
        </p:nvSpPr>
        <p:spPr/>
        <p:txBody>
          <a:bodyPr/>
          <a:lstStyle/>
          <a:p>
            <a:fld id="{F864BD17-EBC6-40E4-B136-51B6C2607AF7}" type="datetimeFigureOut">
              <a:rPr lang="en-CH" smtClean="0"/>
              <a:t>03/10/2023</a:t>
            </a:fld>
            <a:endParaRPr lang="en-CH"/>
          </a:p>
        </p:txBody>
      </p:sp>
      <p:sp>
        <p:nvSpPr>
          <p:cNvPr id="3" name="Footer Placeholder 2">
            <a:extLst>
              <a:ext uri="{FF2B5EF4-FFF2-40B4-BE49-F238E27FC236}">
                <a16:creationId xmlns:a16="http://schemas.microsoft.com/office/drawing/2014/main" id="{80089E27-5500-C58E-5534-6EDF946E91BB}"/>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ED198D7B-DC15-6086-12B5-A7BF32053CF9}"/>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13100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02B4-C1F4-21DE-7DFC-85A3BA2BD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8910CCC9-C66A-D9D8-AE03-D7E6F7238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473A3399-0EDA-DCCB-8D0C-52CA561B2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5B093-889B-8D94-B165-10CDC2FDEEDF}"/>
              </a:ext>
            </a:extLst>
          </p:cNvPr>
          <p:cNvSpPr>
            <a:spLocks noGrp="1"/>
          </p:cNvSpPr>
          <p:nvPr>
            <p:ph type="dt" sz="half" idx="10"/>
          </p:nvPr>
        </p:nvSpPr>
        <p:spPr/>
        <p:txBody>
          <a:bodyPr/>
          <a:lstStyle/>
          <a:p>
            <a:fld id="{F864BD17-EBC6-40E4-B136-51B6C2607AF7}" type="datetimeFigureOut">
              <a:rPr lang="en-CH" smtClean="0"/>
              <a:t>03/10/2023</a:t>
            </a:fld>
            <a:endParaRPr lang="en-CH"/>
          </a:p>
        </p:txBody>
      </p:sp>
      <p:sp>
        <p:nvSpPr>
          <p:cNvPr id="6" name="Footer Placeholder 5">
            <a:extLst>
              <a:ext uri="{FF2B5EF4-FFF2-40B4-BE49-F238E27FC236}">
                <a16:creationId xmlns:a16="http://schemas.microsoft.com/office/drawing/2014/main" id="{02278C6F-4A05-5EE1-5137-3779E4CEC9C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B6E739F-F711-90BB-5239-FE7D61454017}"/>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101162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337C-3A8B-16D6-17E5-3F9707F70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30C3C12D-1B2C-FE33-4640-16857FBC1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1B5697B-655C-1FE4-ABB5-6956D5D51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FDC42-8971-4585-86FC-0A4FEBD28A63}"/>
              </a:ext>
            </a:extLst>
          </p:cNvPr>
          <p:cNvSpPr>
            <a:spLocks noGrp="1"/>
          </p:cNvSpPr>
          <p:nvPr>
            <p:ph type="dt" sz="half" idx="10"/>
          </p:nvPr>
        </p:nvSpPr>
        <p:spPr/>
        <p:txBody>
          <a:bodyPr/>
          <a:lstStyle/>
          <a:p>
            <a:fld id="{F864BD17-EBC6-40E4-B136-51B6C2607AF7}" type="datetimeFigureOut">
              <a:rPr lang="en-CH" smtClean="0"/>
              <a:t>03/10/2023</a:t>
            </a:fld>
            <a:endParaRPr lang="en-CH"/>
          </a:p>
        </p:txBody>
      </p:sp>
      <p:sp>
        <p:nvSpPr>
          <p:cNvPr id="6" name="Footer Placeholder 5">
            <a:extLst>
              <a:ext uri="{FF2B5EF4-FFF2-40B4-BE49-F238E27FC236}">
                <a16:creationId xmlns:a16="http://schemas.microsoft.com/office/drawing/2014/main" id="{549580B3-BFEE-AA66-5F1D-F1FF048EA2D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FA067D5-718F-9310-83CA-F5E7D61185BD}"/>
              </a:ext>
            </a:extLst>
          </p:cNvPr>
          <p:cNvSpPr>
            <a:spLocks noGrp="1"/>
          </p:cNvSpPr>
          <p:nvPr>
            <p:ph type="sldNum" sz="quarter" idx="12"/>
          </p:nvPr>
        </p:nvSpPr>
        <p:spPr/>
        <p:txBody>
          <a:bodyPr/>
          <a:lstStyle/>
          <a:p>
            <a:fld id="{B7CFF2B6-A0A7-42C5-B30A-75F142FD1FEE}" type="slidenum">
              <a:rPr lang="en-CH" smtClean="0"/>
              <a:t>‹#›</a:t>
            </a:fld>
            <a:endParaRPr lang="en-CH"/>
          </a:p>
        </p:txBody>
      </p:sp>
    </p:spTree>
    <p:extLst>
      <p:ext uri="{BB962C8B-B14F-4D97-AF65-F5344CB8AC3E}">
        <p14:creationId xmlns:p14="http://schemas.microsoft.com/office/powerpoint/2010/main" val="408458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F848E5-07D4-826D-6843-73F4326A3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A13046E-7984-6566-D54F-4264D3136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DD9471C-1F9B-E0AB-BD61-D0B0A8315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4BD17-EBC6-40E4-B136-51B6C2607AF7}" type="datetimeFigureOut">
              <a:rPr lang="en-CH" smtClean="0"/>
              <a:t>03/10/2023</a:t>
            </a:fld>
            <a:endParaRPr lang="en-CH"/>
          </a:p>
        </p:txBody>
      </p:sp>
      <p:sp>
        <p:nvSpPr>
          <p:cNvPr id="5" name="Footer Placeholder 4">
            <a:extLst>
              <a:ext uri="{FF2B5EF4-FFF2-40B4-BE49-F238E27FC236}">
                <a16:creationId xmlns:a16="http://schemas.microsoft.com/office/drawing/2014/main" id="{E8709DC8-376A-6784-1655-943C9F4C16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3169703-FDF2-D541-4888-08006B087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FF2B6-A0A7-42C5-B30A-75F142FD1FEE}" type="slidenum">
              <a:rPr lang="en-CH" smtClean="0"/>
              <a:t>‹#›</a:t>
            </a:fld>
            <a:endParaRPr lang="en-CH"/>
          </a:p>
        </p:txBody>
      </p:sp>
    </p:spTree>
    <p:extLst>
      <p:ext uri="{BB962C8B-B14F-4D97-AF65-F5344CB8AC3E}">
        <p14:creationId xmlns:p14="http://schemas.microsoft.com/office/powerpoint/2010/main" val="193456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icpsr.org/openicpsr/project/113783/version/V1/view?path=/openicpsr/113783/fcr:versions/V1/AEJApp_2010-0132_Data&amp;type=fold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6" name="TextBox 5">
            <a:extLst>
              <a:ext uri="{FF2B5EF4-FFF2-40B4-BE49-F238E27FC236}">
                <a16:creationId xmlns:a16="http://schemas.microsoft.com/office/drawing/2014/main" id="{1434BE84-406F-EC52-0358-88AF9ACDD732}"/>
              </a:ext>
            </a:extLst>
          </p:cNvPr>
          <p:cNvSpPr txBox="1"/>
          <p:nvPr/>
        </p:nvSpPr>
        <p:spPr>
          <a:xfrm>
            <a:off x="2400565" y="1417834"/>
            <a:ext cx="7390869" cy="830997"/>
          </a:xfrm>
          <a:prstGeom prst="rect">
            <a:avLst/>
          </a:prstGeom>
          <a:noFill/>
        </p:spPr>
        <p:txBody>
          <a:bodyPr wrap="none" rtlCol="0">
            <a:spAutoFit/>
          </a:bodyPr>
          <a:lstStyle/>
          <a:p>
            <a:r>
              <a:rPr lang="en-CH" sz="4800" b="1" dirty="0"/>
              <a:t>Natural experiments using R</a:t>
            </a:r>
          </a:p>
        </p:txBody>
      </p:sp>
      <p:sp>
        <p:nvSpPr>
          <p:cNvPr id="8" name="TextBox 7">
            <a:extLst>
              <a:ext uri="{FF2B5EF4-FFF2-40B4-BE49-F238E27FC236}">
                <a16:creationId xmlns:a16="http://schemas.microsoft.com/office/drawing/2014/main" id="{AD302061-B144-6977-3512-67DB815C0612}"/>
              </a:ext>
            </a:extLst>
          </p:cNvPr>
          <p:cNvSpPr txBox="1"/>
          <p:nvPr/>
        </p:nvSpPr>
        <p:spPr>
          <a:xfrm>
            <a:off x="1488039" y="2587191"/>
            <a:ext cx="9215919" cy="1200329"/>
          </a:xfrm>
          <a:prstGeom prst="rect">
            <a:avLst/>
          </a:prstGeom>
          <a:noFill/>
        </p:spPr>
        <p:txBody>
          <a:bodyPr wrap="square">
            <a:spAutoFit/>
          </a:bodyPr>
          <a:lstStyle/>
          <a:p>
            <a:pPr algn="ctr"/>
            <a:r>
              <a:rPr lang="en-GB" sz="1800" b="0" i="0" u="none" strike="noStrike" baseline="0" dirty="0">
                <a:latin typeface="HelveticaLTStd-Roman"/>
              </a:rPr>
              <a:t>Replication of </a:t>
            </a:r>
          </a:p>
          <a:p>
            <a:pPr algn="ctr"/>
            <a:r>
              <a:rPr lang="en-GB" sz="1800" b="0" i="0" u="none" strike="noStrike" baseline="0" dirty="0">
                <a:latin typeface="HelveticaLTStd-Roman"/>
              </a:rPr>
              <a:t>“Improving the Design</a:t>
            </a:r>
            <a:r>
              <a:rPr lang="en-CH" sz="1800" b="0" i="0" u="none" strike="noStrike" baseline="0" dirty="0">
                <a:latin typeface="HelveticaLTStd-Roman"/>
              </a:rPr>
              <a:t> </a:t>
            </a:r>
            <a:r>
              <a:rPr lang="en-GB" sz="1800" b="0" i="0" u="none" strike="noStrike" baseline="0" dirty="0">
                <a:latin typeface="HelveticaLTStd-Roman"/>
              </a:rPr>
              <a:t>of Conditional Transfer Programs:</a:t>
            </a:r>
            <a:r>
              <a:rPr lang="en-CH" sz="1800" b="0" i="0" u="none" strike="noStrike" baseline="0" dirty="0">
                <a:latin typeface="HelveticaLTStd-Roman"/>
              </a:rPr>
              <a:t> </a:t>
            </a:r>
            <a:r>
              <a:rPr lang="en-GB" sz="1800" b="0" i="0" u="none" strike="noStrike" baseline="0" dirty="0">
                <a:latin typeface="HelveticaLTStd-Roman"/>
              </a:rPr>
              <a:t>Evidence from a Randomized Education Experiment</a:t>
            </a:r>
            <a:r>
              <a:rPr lang="en-CH" sz="1800" b="0" i="0" u="none" strike="noStrike" baseline="0" dirty="0">
                <a:latin typeface="HelveticaLTStd-Roman"/>
              </a:rPr>
              <a:t> in Colombia</a:t>
            </a:r>
            <a:r>
              <a:rPr lang="en-US" sz="1800" b="0" i="0" u="none" strike="noStrike" baseline="0" dirty="0">
                <a:latin typeface="HelveticaLTStd-Roman"/>
              </a:rPr>
              <a:t>”</a:t>
            </a:r>
            <a:r>
              <a:rPr lang="en-CH" sz="1800" b="0" i="0" u="none" strike="noStrike" baseline="0" dirty="0">
                <a:latin typeface="HelveticaLTStd-Roman"/>
              </a:rPr>
              <a:t>, </a:t>
            </a:r>
            <a:endParaRPr lang="en-US" sz="1800" b="0" i="0" u="none" strike="noStrike" baseline="0" dirty="0">
              <a:latin typeface="HelveticaLTStd-Roman"/>
            </a:endParaRPr>
          </a:p>
          <a:p>
            <a:pPr algn="ctr"/>
            <a:r>
              <a:rPr lang="en-CH" sz="1800" b="0" i="0" u="none" strike="noStrike" baseline="0" dirty="0">
                <a:latin typeface="HelveticaLTStd-Roman"/>
              </a:rPr>
              <a:t>Barrera-Osorio et al.</a:t>
            </a:r>
            <a:r>
              <a:rPr lang="en-US" sz="1800" b="0" i="0" u="none" strike="noStrike" baseline="0" dirty="0">
                <a:latin typeface="HelveticaLTStd-Roman"/>
              </a:rPr>
              <a:t> (2018)</a:t>
            </a:r>
            <a:endParaRPr lang="en-CH" sz="1800" b="0" i="0" u="none" strike="noStrike" baseline="0" dirty="0">
              <a:latin typeface="HelveticaLTStd-Roman"/>
            </a:endParaRPr>
          </a:p>
        </p:txBody>
      </p:sp>
      <p:sp>
        <p:nvSpPr>
          <p:cNvPr id="9" name="TextBox 8">
            <a:extLst>
              <a:ext uri="{FF2B5EF4-FFF2-40B4-BE49-F238E27FC236}">
                <a16:creationId xmlns:a16="http://schemas.microsoft.com/office/drawing/2014/main" id="{751D3C9F-AE5E-9B86-87CF-FEE00CDBDBDD}"/>
              </a:ext>
            </a:extLst>
          </p:cNvPr>
          <p:cNvSpPr txBox="1"/>
          <p:nvPr/>
        </p:nvSpPr>
        <p:spPr>
          <a:xfrm>
            <a:off x="9318661" y="5270643"/>
            <a:ext cx="2422330" cy="646331"/>
          </a:xfrm>
          <a:prstGeom prst="rect">
            <a:avLst/>
          </a:prstGeom>
          <a:noFill/>
        </p:spPr>
        <p:txBody>
          <a:bodyPr wrap="none" rtlCol="0">
            <a:spAutoFit/>
          </a:bodyPr>
          <a:lstStyle/>
          <a:p>
            <a:r>
              <a:rPr lang="en-CH" dirty="0"/>
              <a:t>Dimitrios Papadopoulos</a:t>
            </a:r>
          </a:p>
          <a:p>
            <a:r>
              <a:rPr lang="en-CH" dirty="0"/>
              <a:t>Eva-Maria Bonin</a:t>
            </a:r>
          </a:p>
        </p:txBody>
      </p:sp>
    </p:spTree>
    <p:extLst>
      <p:ext uri="{BB962C8B-B14F-4D97-AF65-F5344CB8AC3E}">
        <p14:creationId xmlns:p14="http://schemas.microsoft.com/office/powerpoint/2010/main" val="186027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597073" y="344148"/>
            <a:ext cx="1971771" cy="369332"/>
          </a:xfrm>
          <a:prstGeom prst="rect">
            <a:avLst/>
          </a:prstGeom>
          <a:noFill/>
        </p:spPr>
        <p:txBody>
          <a:bodyPr wrap="square" rtlCol="0">
            <a:spAutoFit/>
          </a:bodyPr>
          <a:lstStyle/>
          <a:p>
            <a:pPr algn="l"/>
            <a:r>
              <a:rPr lang="en-CH" dirty="0"/>
              <a:t>3</a:t>
            </a:r>
            <a:r>
              <a:rPr lang="en-US" dirty="0" err="1"/>
              <a:t>rd</a:t>
            </a:r>
            <a:r>
              <a:rPr lang="en-CH" dirty="0"/>
              <a:t> model results</a:t>
            </a:r>
          </a:p>
        </p:txBody>
      </p:sp>
      <p:cxnSp>
        <p:nvCxnSpPr>
          <p:cNvPr id="15" name="Straight Connector 14">
            <a:extLst>
              <a:ext uri="{FF2B5EF4-FFF2-40B4-BE49-F238E27FC236}">
                <a16:creationId xmlns:a16="http://schemas.microsoft.com/office/drawing/2014/main" id="{2E3BB21C-C55A-448B-867E-47D80DA47063}"/>
              </a:ext>
            </a:extLst>
          </p:cNvPr>
          <p:cNvCxnSpPr>
            <a:cxnSpLocks/>
          </p:cNvCxnSpPr>
          <p:nvPr/>
        </p:nvCxnSpPr>
        <p:spPr>
          <a:xfrm>
            <a:off x="5912386" y="1766616"/>
            <a:ext cx="0" cy="410501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2D8F26CF-DFE0-04AA-EE63-7A875CF61086}"/>
              </a:ext>
            </a:extLst>
          </p:cNvPr>
          <p:cNvPicPr>
            <a:picLocks noChangeAspect="1"/>
          </p:cNvPicPr>
          <p:nvPr/>
        </p:nvPicPr>
        <p:blipFill rotWithShape="1">
          <a:blip r:embed="rId3"/>
          <a:srcRect r="42128"/>
          <a:stretch/>
        </p:blipFill>
        <p:spPr>
          <a:xfrm>
            <a:off x="6330064" y="1256899"/>
            <a:ext cx="4777999" cy="4979940"/>
          </a:xfrm>
          <a:prstGeom prst="rect">
            <a:avLst/>
          </a:prstGeom>
        </p:spPr>
      </p:pic>
      <p:pic>
        <p:nvPicPr>
          <p:cNvPr id="8" name="Picture 7">
            <a:extLst>
              <a:ext uri="{FF2B5EF4-FFF2-40B4-BE49-F238E27FC236}">
                <a16:creationId xmlns:a16="http://schemas.microsoft.com/office/drawing/2014/main" id="{9619D980-62B0-B396-7F38-4E39C6A7B7EE}"/>
              </a:ext>
            </a:extLst>
          </p:cNvPr>
          <p:cNvPicPr>
            <a:picLocks noChangeAspect="1"/>
          </p:cNvPicPr>
          <p:nvPr/>
        </p:nvPicPr>
        <p:blipFill>
          <a:blip r:embed="rId4"/>
          <a:stretch>
            <a:fillRect/>
          </a:stretch>
        </p:blipFill>
        <p:spPr>
          <a:xfrm>
            <a:off x="537503" y="344148"/>
            <a:ext cx="4767140" cy="6392998"/>
          </a:xfrm>
          <a:prstGeom prst="rect">
            <a:avLst/>
          </a:prstGeom>
        </p:spPr>
      </p:pic>
    </p:spTree>
    <p:extLst>
      <p:ext uri="{BB962C8B-B14F-4D97-AF65-F5344CB8AC3E}">
        <p14:creationId xmlns:p14="http://schemas.microsoft.com/office/powerpoint/2010/main" val="158919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160980"/>
            <a:ext cx="10983073" cy="1200329"/>
          </a:xfrm>
          <a:prstGeom prst="rect">
            <a:avLst/>
          </a:prstGeom>
          <a:noFill/>
        </p:spPr>
        <p:txBody>
          <a:bodyPr wrap="square" rtlCol="0">
            <a:spAutoFit/>
          </a:bodyPr>
          <a:lstStyle/>
          <a:p>
            <a:pPr algn="l"/>
            <a:r>
              <a:rPr lang="en-CH" b="1" dirty="0"/>
              <a:t>Replicating the plot Actual Attendance ~ Predicted Baseline Attendance: </a:t>
            </a:r>
            <a:r>
              <a:rPr lang="en-CH" dirty="0"/>
              <a:t>As the dataset contains the predicted values for baseline attendance, we attempted to replicate the plot (Figure 1)  that exists on the paper. In order to achieve that we created a variable that takes values 1,2 and 3 depending on the treatment, for each row in the dataset.</a:t>
            </a:r>
          </a:p>
        </p:txBody>
      </p:sp>
      <p:sp>
        <p:nvSpPr>
          <p:cNvPr id="10" name="TextBox 9">
            <a:extLst>
              <a:ext uri="{FF2B5EF4-FFF2-40B4-BE49-F238E27FC236}">
                <a16:creationId xmlns:a16="http://schemas.microsoft.com/office/drawing/2014/main" id="{4CC8ADFD-948D-B319-30C1-AD7D5F48CBE2}"/>
              </a:ext>
            </a:extLst>
          </p:cNvPr>
          <p:cNvSpPr txBox="1"/>
          <p:nvPr/>
        </p:nvSpPr>
        <p:spPr>
          <a:xfrm>
            <a:off x="606176" y="2500250"/>
            <a:ext cx="2439520" cy="369332"/>
          </a:xfrm>
          <a:prstGeom prst="rect">
            <a:avLst/>
          </a:prstGeom>
          <a:noFill/>
        </p:spPr>
        <p:txBody>
          <a:bodyPr wrap="square" rtlCol="0">
            <a:spAutoFit/>
          </a:bodyPr>
          <a:lstStyle/>
          <a:p>
            <a:pPr algn="l"/>
            <a:r>
              <a:rPr lang="en-CH" dirty="0"/>
              <a:t>T1T2T3 variable code:</a:t>
            </a:r>
          </a:p>
        </p:txBody>
      </p:sp>
      <p:pic>
        <p:nvPicPr>
          <p:cNvPr id="6" name="Picture 5">
            <a:extLst>
              <a:ext uri="{FF2B5EF4-FFF2-40B4-BE49-F238E27FC236}">
                <a16:creationId xmlns:a16="http://schemas.microsoft.com/office/drawing/2014/main" id="{8CBA2BD1-93D1-65D5-120C-E1DC441D2BC0}"/>
              </a:ext>
            </a:extLst>
          </p:cNvPr>
          <p:cNvPicPr>
            <a:picLocks noChangeAspect="1"/>
          </p:cNvPicPr>
          <p:nvPr/>
        </p:nvPicPr>
        <p:blipFill>
          <a:blip r:embed="rId3"/>
          <a:stretch>
            <a:fillRect/>
          </a:stretch>
        </p:blipFill>
        <p:spPr>
          <a:xfrm>
            <a:off x="3409491" y="2510874"/>
            <a:ext cx="8039100" cy="1333500"/>
          </a:xfrm>
          <a:prstGeom prst="rect">
            <a:avLst/>
          </a:prstGeom>
        </p:spPr>
      </p:pic>
      <p:sp>
        <p:nvSpPr>
          <p:cNvPr id="9" name="TextBox 8">
            <a:extLst>
              <a:ext uri="{FF2B5EF4-FFF2-40B4-BE49-F238E27FC236}">
                <a16:creationId xmlns:a16="http://schemas.microsoft.com/office/drawing/2014/main" id="{ECE53FC9-C8FC-2F82-15DF-B3E200C07216}"/>
              </a:ext>
            </a:extLst>
          </p:cNvPr>
          <p:cNvSpPr txBox="1"/>
          <p:nvPr/>
        </p:nvSpPr>
        <p:spPr>
          <a:xfrm>
            <a:off x="606176" y="4558681"/>
            <a:ext cx="2439520" cy="369332"/>
          </a:xfrm>
          <a:prstGeom prst="rect">
            <a:avLst/>
          </a:prstGeom>
          <a:noFill/>
        </p:spPr>
        <p:txBody>
          <a:bodyPr wrap="square" rtlCol="0">
            <a:spAutoFit/>
          </a:bodyPr>
          <a:lstStyle/>
          <a:p>
            <a:pPr algn="l"/>
            <a:r>
              <a:rPr lang="en-CH" dirty="0"/>
              <a:t>Plot code (ggplot2 lib):</a:t>
            </a:r>
          </a:p>
        </p:txBody>
      </p:sp>
      <p:pic>
        <p:nvPicPr>
          <p:cNvPr id="18" name="Picture 17">
            <a:extLst>
              <a:ext uri="{FF2B5EF4-FFF2-40B4-BE49-F238E27FC236}">
                <a16:creationId xmlns:a16="http://schemas.microsoft.com/office/drawing/2014/main" id="{3B774778-BAFC-F84A-E2BB-C328399D0181}"/>
              </a:ext>
            </a:extLst>
          </p:cNvPr>
          <p:cNvPicPr>
            <a:picLocks noChangeAspect="1"/>
          </p:cNvPicPr>
          <p:nvPr/>
        </p:nvPicPr>
        <p:blipFill>
          <a:blip r:embed="rId4"/>
          <a:stretch>
            <a:fillRect/>
          </a:stretch>
        </p:blipFill>
        <p:spPr>
          <a:xfrm>
            <a:off x="3214745" y="4558681"/>
            <a:ext cx="7943850" cy="1524000"/>
          </a:xfrm>
          <a:prstGeom prst="rect">
            <a:avLst/>
          </a:prstGeom>
        </p:spPr>
      </p:pic>
    </p:spTree>
    <p:extLst>
      <p:ext uri="{BB962C8B-B14F-4D97-AF65-F5344CB8AC3E}">
        <p14:creationId xmlns:p14="http://schemas.microsoft.com/office/powerpoint/2010/main" val="2709721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160980"/>
            <a:ext cx="10983073" cy="369332"/>
          </a:xfrm>
          <a:prstGeom prst="rect">
            <a:avLst/>
          </a:prstGeom>
          <a:noFill/>
        </p:spPr>
        <p:txBody>
          <a:bodyPr wrap="square" rtlCol="0">
            <a:spAutoFit/>
          </a:bodyPr>
          <a:lstStyle/>
          <a:p>
            <a:pPr algn="l"/>
            <a:r>
              <a:rPr lang="en-CH" b="1" dirty="0"/>
              <a:t>Replicated plot vs Published plot</a:t>
            </a:r>
            <a:endParaRPr lang="en-CH" dirty="0"/>
          </a:p>
        </p:txBody>
      </p:sp>
      <p:cxnSp>
        <p:nvCxnSpPr>
          <p:cNvPr id="13" name="Straight Connector 12">
            <a:extLst>
              <a:ext uri="{FF2B5EF4-FFF2-40B4-BE49-F238E27FC236}">
                <a16:creationId xmlns:a16="http://schemas.microsoft.com/office/drawing/2014/main" id="{E7B4990C-5464-1173-499E-7C557990D3D7}"/>
              </a:ext>
            </a:extLst>
          </p:cNvPr>
          <p:cNvCxnSpPr>
            <a:cxnSpLocks/>
          </p:cNvCxnSpPr>
          <p:nvPr/>
        </p:nvCxnSpPr>
        <p:spPr>
          <a:xfrm>
            <a:off x="6331026" y="1670164"/>
            <a:ext cx="0" cy="322132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243E3D33-9097-9619-4BC5-799A742852DF}"/>
              </a:ext>
            </a:extLst>
          </p:cNvPr>
          <p:cNvPicPr>
            <a:picLocks noChangeAspect="1"/>
          </p:cNvPicPr>
          <p:nvPr/>
        </p:nvPicPr>
        <p:blipFill>
          <a:blip r:embed="rId3"/>
          <a:stretch>
            <a:fillRect/>
          </a:stretch>
        </p:blipFill>
        <p:spPr>
          <a:xfrm>
            <a:off x="6415489" y="1670164"/>
            <a:ext cx="5004197" cy="3221325"/>
          </a:xfrm>
          <a:prstGeom prst="rect">
            <a:avLst/>
          </a:prstGeom>
        </p:spPr>
      </p:pic>
      <p:pic>
        <p:nvPicPr>
          <p:cNvPr id="17" name="Picture 16">
            <a:extLst>
              <a:ext uri="{FF2B5EF4-FFF2-40B4-BE49-F238E27FC236}">
                <a16:creationId xmlns:a16="http://schemas.microsoft.com/office/drawing/2014/main" id="{D0F5E39F-3A6C-4B2C-9DFC-0EF4B8C84A86}"/>
              </a:ext>
            </a:extLst>
          </p:cNvPr>
          <p:cNvPicPr>
            <a:picLocks noChangeAspect="1"/>
          </p:cNvPicPr>
          <p:nvPr/>
        </p:nvPicPr>
        <p:blipFill>
          <a:blip r:embed="rId4"/>
          <a:stretch>
            <a:fillRect/>
          </a:stretch>
        </p:blipFill>
        <p:spPr>
          <a:xfrm>
            <a:off x="210961" y="1763932"/>
            <a:ext cx="6120065" cy="3330136"/>
          </a:xfrm>
          <a:prstGeom prst="rect">
            <a:avLst/>
          </a:prstGeom>
        </p:spPr>
      </p:pic>
      <p:sp>
        <p:nvSpPr>
          <p:cNvPr id="18" name="TextBox 17">
            <a:extLst>
              <a:ext uri="{FF2B5EF4-FFF2-40B4-BE49-F238E27FC236}">
                <a16:creationId xmlns:a16="http://schemas.microsoft.com/office/drawing/2014/main" id="{1137A19C-9F92-5AFC-38EA-A85E6DB5FB88}"/>
              </a:ext>
            </a:extLst>
          </p:cNvPr>
          <p:cNvSpPr txBox="1"/>
          <p:nvPr/>
        </p:nvSpPr>
        <p:spPr>
          <a:xfrm>
            <a:off x="859316" y="5883007"/>
            <a:ext cx="10729930" cy="646331"/>
          </a:xfrm>
          <a:prstGeom prst="rect">
            <a:avLst/>
          </a:prstGeom>
          <a:noFill/>
        </p:spPr>
        <p:txBody>
          <a:bodyPr wrap="square" rtlCol="0">
            <a:spAutoFit/>
          </a:bodyPr>
          <a:lstStyle/>
          <a:p>
            <a:r>
              <a:rPr lang="en-CH" dirty="0"/>
              <a:t>The replicated plot is very close to the published one. The difference is that we have used a linear model method while they have used another one which makes the lines more curvy.</a:t>
            </a:r>
          </a:p>
        </p:txBody>
      </p:sp>
    </p:spTree>
    <p:extLst>
      <p:ext uri="{BB962C8B-B14F-4D97-AF65-F5344CB8AC3E}">
        <p14:creationId xmlns:p14="http://schemas.microsoft.com/office/powerpoint/2010/main" val="140481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EE81-868E-AD4A-F22F-A3D777DDF922}"/>
              </a:ext>
            </a:extLst>
          </p:cNvPr>
          <p:cNvSpPr>
            <a:spLocks noGrp="1"/>
          </p:cNvSpPr>
          <p:nvPr>
            <p:ph type="title"/>
          </p:nvPr>
        </p:nvSpPr>
        <p:spPr/>
        <p:txBody>
          <a:bodyPr/>
          <a:lstStyle/>
          <a:p>
            <a:r>
              <a:rPr lang="en-US" dirty="0"/>
              <a:t>Exploration: Distribution of dependent var</a:t>
            </a:r>
            <a:endParaRPr lang="en-GB" dirty="0"/>
          </a:p>
        </p:txBody>
      </p:sp>
      <p:pic>
        <p:nvPicPr>
          <p:cNvPr id="11" name="Content Placeholder 10">
            <a:extLst>
              <a:ext uri="{FF2B5EF4-FFF2-40B4-BE49-F238E27FC236}">
                <a16:creationId xmlns:a16="http://schemas.microsoft.com/office/drawing/2014/main" id="{16DD067B-4C32-0FC7-1FEE-E407C03D7EB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69114"/>
            <a:ext cx="5181600" cy="4264360"/>
          </a:xfrm>
        </p:spPr>
      </p:pic>
      <p:pic>
        <p:nvPicPr>
          <p:cNvPr id="13" name="Content Placeholder 12">
            <a:extLst>
              <a:ext uri="{FF2B5EF4-FFF2-40B4-BE49-F238E27FC236}">
                <a16:creationId xmlns:a16="http://schemas.microsoft.com/office/drawing/2014/main" id="{B3DA23A6-9CBC-4248-771F-E480F8E5931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69114"/>
            <a:ext cx="5181600" cy="4264360"/>
          </a:xfrm>
        </p:spPr>
      </p:pic>
    </p:spTree>
    <p:extLst>
      <p:ext uri="{BB962C8B-B14F-4D97-AF65-F5344CB8AC3E}">
        <p14:creationId xmlns:p14="http://schemas.microsoft.com/office/powerpoint/2010/main" val="38454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EE81-868E-AD4A-F22F-A3D777DDF922}"/>
              </a:ext>
            </a:extLst>
          </p:cNvPr>
          <p:cNvSpPr>
            <a:spLocks noGrp="1"/>
          </p:cNvSpPr>
          <p:nvPr>
            <p:ph type="title"/>
          </p:nvPr>
        </p:nvSpPr>
        <p:spPr/>
        <p:txBody>
          <a:bodyPr/>
          <a:lstStyle/>
          <a:p>
            <a:r>
              <a:rPr lang="en-US" dirty="0"/>
              <a:t>Exploration: Binary outcome</a:t>
            </a:r>
            <a:endParaRPr lang="en-GB" dirty="0"/>
          </a:p>
        </p:txBody>
      </p:sp>
      <p:pic>
        <p:nvPicPr>
          <p:cNvPr id="7" name="Content Placeholder 6">
            <a:extLst>
              <a:ext uri="{FF2B5EF4-FFF2-40B4-BE49-F238E27FC236}">
                <a16:creationId xmlns:a16="http://schemas.microsoft.com/office/drawing/2014/main" id="{405F7E43-3D35-97F2-6F4E-A21A58D2529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39677"/>
            <a:ext cx="5739174" cy="4723233"/>
          </a:xfrm>
        </p:spPr>
      </p:pic>
      <p:sp>
        <p:nvSpPr>
          <p:cNvPr id="12" name="Content Placeholder 11">
            <a:extLst>
              <a:ext uri="{FF2B5EF4-FFF2-40B4-BE49-F238E27FC236}">
                <a16:creationId xmlns:a16="http://schemas.microsoft.com/office/drawing/2014/main" id="{965B71BD-B1F1-330E-D75D-1C05BB1FCD6E}"/>
              </a:ext>
            </a:extLst>
          </p:cNvPr>
          <p:cNvSpPr>
            <a:spLocks noGrp="1"/>
          </p:cNvSpPr>
          <p:nvPr>
            <p:ph sz="half" idx="2"/>
          </p:nvPr>
        </p:nvSpPr>
        <p:spPr>
          <a:xfrm>
            <a:off x="7176462" y="1825625"/>
            <a:ext cx="4177337" cy="4351338"/>
          </a:xfrm>
        </p:spPr>
        <p:txBody>
          <a:bodyPr/>
          <a:lstStyle/>
          <a:p>
            <a:endParaRPr lang="en-GB" dirty="0"/>
          </a:p>
        </p:txBody>
      </p:sp>
      <p:grpSp>
        <p:nvGrpSpPr>
          <p:cNvPr id="16" name="Group 15">
            <a:extLst>
              <a:ext uri="{FF2B5EF4-FFF2-40B4-BE49-F238E27FC236}">
                <a16:creationId xmlns:a16="http://schemas.microsoft.com/office/drawing/2014/main" id="{C96A6C33-DE5C-827C-C4CE-F9B1224A5E79}"/>
              </a:ext>
            </a:extLst>
          </p:cNvPr>
          <p:cNvGrpSpPr/>
          <p:nvPr/>
        </p:nvGrpSpPr>
        <p:grpSpPr>
          <a:xfrm>
            <a:off x="7419254" y="2497256"/>
            <a:ext cx="3780570" cy="2755814"/>
            <a:chOff x="6158012" y="2913466"/>
            <a:chExt cx="2556694" cy="1860332"/>
          </a:xfrm>
        </p:grpSpPr>
        <p:pic>
          <p:nvPicPr>
            <p:cNvPr id="14" name="Picture 13">
              <a:extLst>
                <a:ext uri="{FF2B5EF4-FFF2-40B4-BE49-F238E27FC236}">
                  <a16:creationId xmlns:a16="http://schemas.microsoft.com/office/drawing/2014/main" id="{82A9E016-44DA-623B-8BEE-11AECCFD1BC6}"/>
                </a:ext>
              </a:extLst>
            </p:cNvPr>
            <p:cNvPicPr>
              <a:picLocks noChangeAspect="1"/>
            </p:cNvPicPr>
            <p:nvPr/>
          </p:nvPicPr>
          <p:blipFill rotWithShape="1">
            <a:blip r:embed="rId3"/>
            <a:srcRect t="26294" r="72367"/>
            <a:stretch/>
          </p:blipFill>
          <p:spPr>
            <a:xfrm>
              <a:off x="6158012" y="2913467"/>
              <a:ext cx="1485112" cy="1860331"/>
            </a:xfrm>
            <a:prstGeom prst="rect">
              <a:avLst/>
            </a:prstGeom>
          </p:spPr>
        </p:pic>
        <p:pic>
          <p:nvPicPr>
            <p:cNvPr id="15" name="Picture 14">
              <a:extLst>
                <a:ext uri="{FF2B5EF4-FFF2-40B4-BE49-F238E27FC236}">
                  <a16:creationId xmlns:a16="http://schemas.microsoft.com/office/drawing/2014/main" id="{9A7707C1-7DE6-C7D5-20DB-C92F7434F295}"/>
                </a:ext>
              </a:extLst>
            </p:cNvPr>
            <p:cNvPicPr>
              <a:picLocks noChangeAspect="1"/>
            </p:cNvPicPr>
            <p:nvPr/>
          </p:nvPicPr>
          <p:blipFill rotWithShape="1">
            <a:blip r:embed="rId3"/>
            <a:srcRect l="77246" t="26294"/>
            <a:stretch/>
          </p:blipFill>
          <p:spPr>
            <a:xfrm>
              <a:off x="7491774" y="2913466"/>
              <a:ext cx="1222932" cy="1860331"/>
            </a:xfrm>
            <a:prstGeom prst="rect">
              <a:avLst/>
            </a:prstGeom>
          </p:spPr>
        </p:pic>
      </p:grpSp>
    </p:spTree>
    <p:extLst>
      <p:ext uri="{BB962C8B-B14F-4D97-AF65-F5344CB8AC3E}">
        <p14:creationId xmlns:p14="http://schemas.microsoft.com/office/powerpoint/2010/main" val="559780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EE81-868E-AD4A-F22F-A3D777DDF922}"/>
              </a:ext>
            </a:extLst>
          </p:cNvPr>
          <p:cNvSpPr>
            <a:spLocks noGrp="1"/>
          </p:cNvSpPr>
          <p:nvPr>
            <p:ph type="title"/>
          </p:nvPr>
        </p:nvSpPr>
        <p:spPr/>
        <p:txBody>
          <a:bodyPr>
            <a:normAutofit/>
          </a:bodyPr>
          <a:lstStyle/>
          <a:p>
            <a:r>
              <a:rPr lang="en-US" sz="3600" dirty="0"/>
              <a:t>Exploration: Logistic regression and parsimonious model</a:t>
            </a:r>
            <a:endParaRPr lang="en-GB" sz="3600" dirty="0"/>
          </a:p>
        </p:txBody>
      </p:sp>
      <p:pic>
        <p:nvPicPr>
          <p:cNvPr id="7" name="Content Placeholder 6">
            <a:extLst>
              <a:ext uri="{FF2B5EF4-FFF2-40B4-BE49-F238E27FC236}">
                <a16:creationId xmlns:a16="http://schemas.microsoft.com/office/drawing/2014/main" id="{D1BABAF9-BBF9-3AE3-AB63-A17A791AD2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677"/>
          <a:stretch/>
        </p:blipFill>
        <p:spPr>
          <a:xfrm>
            <a:off x="650393" y="2076402"/>
            <a:ext cx="10515600" cy="2616911"/>
          </a:xfrm>
        </p:spPr>
      </p:pic>
      <p:pic>
        <p:nvPicPr>
          <p:cNvPr id="9" name="Picture 8">
            <a:extLst>
              <a:ext uri="{FF2B5EF4-FFF2-40B4-BE49-F238E27FC236}">
                <a16:creationId xmlns:a16="http://schemas.microsoft.com/office/drawing/2014/main" id="{9DB5BDB2-B29A-8D65-A98B-3CBF423BCB59}"/>
              </a:ext>
            </a:extLst>
          </p:cNvPr>
          <p:cNvPicPr>
            <a:picLocks noChangeAspect="1"/>
          </p:cNvPicPr>
          <p:nvPr/>
        </p:nvPicPr>
        <p:blipFill rotWithShape="1">
          <a:blip r:embed="rId3">
            <a:extLst>
              <a:ext uri="{28A0092B-C50C-407E-A947-70E740481C1C}">
                <a14:useLocalDpi xmlns:a14="http://schemas.microsoft.com/office/drawing/2010/main" val="0"/>
              </a:ext>
            </a:extLst>
          </a:blip>
          <a:srcRect l="594" t="7440" r="619" b="5931"/>
          <a:stretch/>
        </p:blipFill>
        <p:spPr>
          <a:xfrm>
            <a:off x="618012" y="5167311"/>
            <a:ext cx="11401622" cy="1611861"/>
          </a:xfrm>
          <a:prstGeom prst="rect">
            <a:avLst/>
          </a:prstGeom>
        </p:spPr>
      </p:pic>
      <p:sp>
        <p:nvSpPr>
          <p:cNvPr id="10" name="TextBox 9">
            <a:extLst>
              <a:ext uri="{FF2B5EF4-FFF2-40B4-BE49-F238E27FC236}">
                <a16:creationId xmlns:a16="http://schemas.microsoft.com/office/drawing/2014/main" id="{3C641DB4-3506-97E6-89B7-2DE16210F841}"/>
              </a:ext>
            </a:extLst>
          </p:cNvPr>
          <p:cNvSpPr txBox="1"/>
          <p:nvPr/>
        </p:nvSpPr>
        <p:spPr>
          <a:xfrm>
            <a:off x="581024" y="1765932"/>
            <a:ext cx="2200013" cy="369332"/>
          </a:xfrm>
          <a:prstGeom prst="rect">
            <a:avLst/>
          </a:prstGeom>
          <a:noFill/>
        </p:spPr>
        <p:txBody>
          <a:bodyPr wrap="square" rtlCol="0">
            <a:spAutoFit/>
          </a:bodyPr>
          <a:lstStyle/>
          <a:p>
            <a:r>
              <a:rPr lang="en-US" dirty="0">
                <a:solidFill>
                  <a:srgbClr val="FF0000"/>
                </a:solidFill>
              </a:rPr>
              <a:t>Logistic regression</a:t>
            </a:r>
            <a:endParaRPr lang="en-GB" dirty="0">
              <a:solidFill>
                <a:srgbClr val="FF0000"/>
              </a:solidFill>
            </a:endParaRPr>
          </a:p>
        </p:txBody>
      </p:sp>
      <p:sp>
        <p:nvSpPr>
          <p:cNvPr id="11" name="TextBox 10">
            <a:extLst>
              <a:ext uri="{FF2B5EF4-FFF2-40B4-BE49-F238E27FC236}">
                <a16:creationId xmlns:a16="http://schemas.microsoft.com/office/drawing/2014/main" id="{8B28EB16-470C-D768-9AE4-7FDE5A7A38FD}"/>
              </a:ext>
            </a:extLst>
          </p:cNvPr>
          <p:cNvSpPr txBox="1"/>
          <p:nvPr/>
        </p:nvSpPr>
        <p:spPr>
          <a:xfrm>
            <a:off x="600998" y="4806567"/>
            <a:ext cx="2200013" cy="369332"/>
          </a:xfrm>
          <a:prstGeom prst="rect">
            <a:avLst/>
          </a:prstGeom>
          <a:noFill/>
        </p:spPr>
        <p:txBody>
          <a:bodyPr wrap="square" rtlCol="0">
            <a:spAutoFit/>
          </a:bodyPr>
          <a:lstStyle/>
          <a:p>
            <a:r>
              <a:rPr lang="en-US" dirty="0">
                <a:solidFill>
                  <a:srgbClr val="FF0000"/>
                </a:solidFill>
              </a:rPr>
              <a:t>Parsimonious model</a:t>
            </a:r>
            <a:endParaRPr lang="en-GB" dirty="0">
              <a:solidFill>
                <a:srgbClr val="FF0000"/>
              </a:solidFill>
            </a:endParaRPr>
          </a:p>
        </p:txBody>
      </p:sp>
    </p:spTree>
    <p:extLst>
      <p:ext uri="{BB962C8B-B14F-4D97-AF65-F5344CB8AC3E}">
        <p14:creationId xmlns:p14="http://schemas.microsoft.com/office/powerpoint/2010/main" val="278426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EE81-868E-AD4A-F22F-A3D777DDF922}"/>
              </a:ext>
            </a:extLst>
          </p:cNvPr>
          <p:cNvSpPr>
            <a:spLocks noGrp="1"/>
          </p:cNvSpPr>
          <p:nvPr>
            <p:ph type="title"/>
          </p:nvPr>
        </p:nvSpPr>
        <p:spPr/>
        <p:txBody>
          <a:bodyPr>
            <a:normAutofit/>
          </a:bodyPr>
          <a:lstStyle/>
          <a:p>
            <a:r>
              <a:rPr lang="en-US" sz="3600" dirty="0"/>
              <a:t>Exploration: Logistic regression and parsimonious model</a:t>
            </a:r>
            <a:endParaRPr lang="en-GB" sz="3600" dirty="0"/>
          </a:p>
        </p:txBody>
      </p:sp>
      <p:pic>
        <p:nvPicPr>
          <p:cNvPr id="5" name="Content Placeholder 4">
            <a:extLst>
              <a:ext uri="{FF2B5EF4-FFF2-40B4-BE49-F238E27FC236}">
                <a16:creationId xmlns:a16="http://schemas.microsoft.com/office/drawing/2014/main" id="{52DFABBC-A600-4ABC-3915-045E26321E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547" t="4439" r="26342" b="56449"/>
          <a:stretch/>
        </p:blipFill>
        <p:spPr>
          <a:xfrm>
            <a:off x="2560320" y="1633308"/>
            <a:ext cx="7542224" cy="4988922"/>
          </a:xfrm>
        </p:spPr>
      </p:pic>
    </p:spTree>
    <p:extLst>
      <p:ext uri="{BB962C8B-B14F-4D97-AF65-F5344CB8AC3E}">
        <p14:creationId xmlns:p14="http://schemas.microsoft.com/office/powerpoint/2010/main" val="8450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B6EC-7310-47F3-7D14-AADE56BB5060}"/>
              </a:ext>
            </a:extLst>
          </p:cNvPr>
          <p:cNvSpPr>
            <a:spLocks noGrp="1"/>
          </p:cNvSpPr>
          <p:nvPr>
            <p:ph type="title"/>
          </p:nvPr>
        </p:nvSpPr>
        <p:spPr/>
        <p:txBody>
          <a:bodyPr/>
          <a:lstStyle/>
          <a:p>
            <a:r>
              <a:rPr lang="en-US" dirty="0"/>
              <a:t>Conclusions</a:t>
            </a:r>
            <a:endParaRPr lang="en-GB" dirty="0"/>
          </a:p>
        </p:txBody>
      </p:sp>
      <p:sp>
        <p:nvSpPr>
          <p:cNvPr id="3" name="Content Placeholder 2">
            <a:extLst>
              <a:ext uri="{FF2B5EF4-FFF2-40B4-BE49-F238E27FC236}">
                <a16:creationId xmlns:a16="http://schemas.microsoft.com/office/drawing/2014/main" id="{30FC2325-1281-1961-F19E-5747BFBF468A}"/>
              </a:ext>
            </a:extLst>
          </p:cNvPr>
          <p:cNvSpPr>
            <a:spLocks noGrp="1"/>
          </p:cNvSpPr>
          <p:nvPr>
            <p:ph idx="1"/>
          </p:nvPr>
        </p:nvSpPr>
        <p:spPr/>
        <p:txBody>
          <a:bodyPr>
            <a:normAutofit lnSpcReduction="10000"/>
          </a:bodyPr>
          <a:lstStyle/>
          <a:p>
            <a:r>
              <a:rPr lang="en-US" dirty="0"/>
              <a:t>Possible to replicate coefficients, p-values, R-squared from Table 3</a:t>
            </a:r>
          </a:p>
          <a:p>
            <a:r>
              <a:rPr lang="en-US" dirty="0"/>
              <a:t>R-squared suggest models do not explain much of variation</a:t>
            </a:r>
          </a:p>
          <a:p>
            <a:pPr lvl="1"/>
            <a:r>
              <a:rPr lang="en-US" dirty="0"/>
              <a:t>Correct functional form?</a:t>
            </a:r>
          </a:p>
          <a:p>
            <a:pPr lvl="1"/>
            <a:r>
              <a:rPr lang="en-US" dirty="0"/>
              <a:t>Choice of co-variates?</a:t>
            </a:r>
          </a:p>
          <a:p>
            <a:r>
              <a:rPr lang="en-GB" dirty="0"/>
              <a:t>Exploratory analysis:</a:t>
            </a:r>
          </a:p>
          <a:p>
            <a:pPr lvl="1"/>
            <a:r>
              <a:rPr lang="en-GB" dirty="0"/>
              <a:t>Linear models may not be the best fit.</a:t>
            </a:r>
          </a:p>
          <a:p>
            <a:pPr lvl="1"/>
            <a:r>
              <a:rPr lang="en-GB" dirty="0"/>
              <a:t>Models contain redundant co-variates.</a:t>
            </a:r>
          </a:p>
          <a:p>
            <a:r>
              <a:rPr lang="en-GB" dirty="0"/>
              <a:t>Additional considerations</a:t>
            </a:r>
          </a:p>
          <a:p>
            <a:pPr lvl="1"/>
            <a:r>
              <a:rPr lang="en-GB" dirty="0"/>
              <a:t>Controlling for baseline scores / extend to difference-in-difference models?</a:t>
            </a:r>
          </a:p>
          <a:p>
            <a:pPr lvl="1"/>
            <a:r>
              <a:rPr lang="en-GB" dirty="0"/>
              <a:t>GLMs accounting for skewed data (e.g. log link function)?</a:t>
            </a:r>
          </a:p>
        </p:txBody>
      </p:sp>
    </p:spTree>
    <p:extLst>
      <p:ext uri="{BB962C8B-B14F-4D97-AF65-F5344CB8AC3E}">
        <p14:creationId xmlns:p14="http://schemas.microsoft.com/office/powerpoint/2010/main" val="3249077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4046987" y="2967335"/>
            <a:ext cx="4098026" cy="923330"/>
          </a:xfrm>
          <a:prstGeom prst="rect">
            <a:avLst/>
          </a:prstGeom>
          <a:noFill/>
        </p:spPr>
        <p:txBody>
          <a:bodyPr wrap="square" rtlCol="0">
            <a:spAutoFit/>
          </a:bodyPr>
          <a:lstStyle/>
          <a:p>
            <a:pPr algn="l"/>
            <a:r>
              <a:rPr lang="en-CH" sz="5400" dirty="0"/>
              <a:t>Thank you!!!</a:t>
            </a:r>
          </a:p>
        </p:txBody>
      </p:sp>
      <p:sp>
        <p:nvSpPr>
          <p:cNvPr id="7" name="TextBox 6">
            <a:extLst>
              <a:ext uri="{FF2B5EF4-FFF2-40B4-BE49-F238E27FC236}">
                <a16:creationId xmlns:a16="http://schemas.microsoft.com/office/drawing/2014/main" id="{C4424FE3-45D2-B75D-A5CE-99758BC7A1D5}"/>
              </a:ext>
            </a:extLst>
          </p:cNvPr>
          <p:cNvSpPr txBox="1"/>
          <p:nvPr/>
        </p:nvSpPr>
        <p:spPr>
          <a:xfrm>
            <a:off x="606176" y="7125385"/>
            <a:ext cx="10983073" cy="646331"/>
          </a:xfrm>
          <a:prstGeom prst="rect">
            <a:avLst/>
          </a:prstGeom>
          <a:noFill/>
        </p:spPr>
        <p:txBody>
          <a:bodyPr wrap="square" rtlCol="0">
            <a:spAutoFit/>
          </a:bodyPr>
          <a:lstStyle/>
          <a:p>
            <a:pPr algn="l"/>
            <a:r>
              <a:rPr lang="en-CH" dirty="0"/>
              <a:t>The coefficients of the model are pretty similar to the ones of the table so one can assume that for San Cristobal the attendance rate is given by the specific model for the Basic-Savings treatment and the replication is successful.</a:t>
            </a:r>
          </a:p>
        </p:txBody>
      </p:sp>
    </p:spTree>
    <p:extLst>
      <p:ext uri="{BB962C8B-B14F-4D97-AF65-F5344CB8AC3E}">
        <p14:creationId xmlns:p14="http://schemas.microsoft.com/office/powerpoint/2010/main" val="139802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4" name="Title 3">
            <a:extLst>
              <a:ext uri="{FF2B5EF4-FFF2-40B4-BE49-F238E27FC236}">
                <a16:creationId xmlns:a16="http://schemas.microsoft.com/office/drawing/2014/main" id="{1F621BB8-42F4-718C-E0FB-3DDB1199BAB2}"/>
              </a:ext>
            </a:extLst>
          </p:cNvPr>
          <p:cNvSpPr>
            <a:spLocks noGrp="1"/>
          </p:cNvSpPr>
          <p:nvPr>
            <p:ph type="title"/>
          </p:nvPr>
        </p:nvSpPr>
        <p:spPr/>
        <p:txBody>
          <a:bodyPr/>
          <a:lstStyle/>
          <a:p>
            <a:r>
              <a:rPr lang="en-US" dirty="0"/>
              <a:t>Background</a:t>
            </a:r>
            <a:endParaRPr lang="en-GB" dirty="0"/>
          </a:p>
        </p:txBody>
      </p:sp>
      <p:sp>
        <p:nvSpPr>
          <p:cNvPr id="6" name="Content Placeholder 5">
            <a:extLst>
              <a:ext uri="{FF2B5EF4-FFF2-40B4-BE49-F238E27FC236}">
                <a16:creationId xmlns:a16="http://schemas.microsoft.com/office/drawing/2014/main" id="{1D5F88E1-E5B8-6856-9F4F-36C3D6EE9B59}"/>
              </a:ext>
            </a:extLst>
          </p:cNvPr>
          <p:cNvSpPr>
            <a:spLocks noGrp="1"/>
          </p:cNvSpPr>
          <p:nvPr>
            <p:ph idx="1"/>
          </p:nvPr>
        </p:nvSpPr>
        <p:spPr/>
        <p:txBody>
          <a:bodyPr>
            <a:normAutofit lnSpcReduction="10000"/>
          </a:bodyPr>
          <a:lstStyle/>
          <a:p>
            <a:r>
              <a:rPr lang="en-US" dirty="0"/>
              <a:t>Challenges to education in middle-income countries (Colombia):</a:t>
            </a:r>
          </a:p>
          <a:p>
            <a:pPr lvl="1"/>
            <a:r>
              <a:rPr lang="en-US" dirty="0"/>
              <a:t>High drop-out rates</a:t>
            </a:r>
          </a:p>
          <a:p>
            <a:pPr lvl="1"/>
            <a:r>
              <a:rPr lang="en-US" dirty="0"/>
              <a:t>High cost of education (incl. opportunity cost)</a:t>
            </a:r>
          </a:p>
          <a:p>
            <a:r>
              <a:rPr lang="en-GB" dirty="0"/>
              <a:t>Hypotheses:</a:t>
            </a:r>
          </a:p>
          <a:p>
            <a:pPr lvl="1"/>
            <a:r>
              <a:rPr lang="en-GB" dirty="0"/>
              <a:t>The “Savings” model will improve outcomes compared to the “Basic” programme.</a:t>
            </a:r>
          </a:p>
          <a:p>
            <a:pPr lvl="1"/>
            <a:r>
              <a:rPr lang="en-GB" dirty="0"/>
              <a:t>Either intervention will lead to better outcomes than no intervention.</a:t>
            </a:r>
          </a:p>
          <a:p>
            <a:r>
              <a:rPr lang="en-GB" dirty="0"/>
              <a:t>Data source: </a:t>
            </a:r>
            <a:r>
              <a:rPr lang="en-GB" dirty="0" err="1">
                <a:hlinkClick r:id="rId3"/>
              </a:rPr>
              <a:t>OpenICPSR</a:t>
            </a:r>
            <a:endParaRPr lang="en-GB" dirty="0"/>
          </a:p>
          <a:p>
            <a:pPr lvl="1"/>
            <a:r>
              <a:rPr lang="en-GB" dirty="0"/>
              <a:t>Collected in San </a:t>
            </a:r>
            <a:r>
              <a:rPr lang="en-GB" dirty="0" err="1"/>
              <a:t>Christobal</a:t>
            </a:r>
            <a:endParaRPr lang="en-GB" dirty="0"/>
          </a:p>
          <a:p>
            <a:pPr lvl="1"/>
            <a:r>
              <a:rPr lang="en-GB" dirty="0"/>
              <a:t>Combines 6 different sources: Routine and programme data, direct observation, participant surveys</a:t>
            </a:r>
          </a:p>
          <a:p>
            <a:endParaRPr lang="en-GB" dirty="0"/>
          </a:p>
        </p:txBody>
      </p:sp>
    </p:spTree>
    <p:extLst>
      <p:ext uri="{BB962C8B-B14F-4D97-AF65-F5344CB8AC3E}">
        <p14:creationId xmlns:p14="http://schemas.microsoft.com/office/powerpoint/2010/main" val="375314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58602-EBB0-B995-A281-F52606304052}"/>
              </a:ext>
            </a:extLst>
          </p:cNvPr>
          <p:cNvSpPr>
            <a:spLocks noGrp="1"/>
          </p:cNvSpPr>
          <p:nvPr>
            <p:ph type="title"/>
          </p:nvPr>
        </p:nvSpPr>
        <p:spPr/>
        <p:txBody>
          <a:bodyPr/>
          <a:lstStyle/>
          <a:p>
            <a:r>
              <a:rPr lang="en-US" dirty="0"/>
              <a:t>Key variables and model specifications</a:t>
            </a:r>
            <a:endParaRPr lang="en-GB" dirty="0"/>
          </a:p>
        </p:txBody>
      </p:sp>
      <p:sp>
        <p:nvSpPr>
          <p:cNvPr id="3" name="Content Placeholder 2">
            <a:extLst>
              <a:ext uri="{FF2B5EF4-FFF2-40B4-BE49-F238E27FC236}">
                <a16:creationId xmlns:a16="http://schemas.microsoft.com/office/drawing/2014/main" id="{B4C7E431-568C-48DF-BDCF-8E0FBDD044D8}"/>
              </a:ext>
            </a:extLst>
          </p:cNvPr>
          <p:cNvSpPr>
            <a:spLocks noGrp="1"/>
          </p:cNvSpPr>
          <p:nvPr>
            <p:ph idx="1"/>
          </p:nvPr>
        </p:nvSpPr>
        <p:spPr/>
        <p:txBody>
          <a:bodyPr/>
          <a:lstStyle/>
          <a:p>
            <a:r>
              <a:rPr lang="en-US" dirty="0"/>
              <a:t>Variables:</a:t>
            </a:r>
          </a:p>
          <a:p>
            <a:pPr lvl="1"/>
            <a:r>
              <a:rPr lang="en-US" dirty="0"/>
              <a:t>Outcome: </a:t>
            </a:r>
            <a:r>
              <a:rPr lang="en-US" i="1" dirty="0" err="1"/>
              <a:t>at_msamean</a:t>
            </a:r>
            <a:r>
              <a:rPr lang="en-US" dirty="0"/>
              <a:t>; Percentage of days absent using verified attendance measure (scale, 0-1)</a:t>
            </a:r>
          </a:p>
          <a:p>
            <a:pPr lvl="1"/>
            <a:r>
              <a:rPr lang="en-GB" dirty="0"/>
              <a:t>Treatments: </a:t>
            </a:r>
            <a:r>
              <a:rPr lang="en-GB" dirty="0" err="1"/>
              <a:t>T1_treat</a:t>
            </a:r>
            <a:r>
              <a:rPr lang="en-GB" dirty="0"/>
              <a:t> (Basic or not), </a:t>
            </a:r>
            <a:r>
              <a:rPr lang="en-GB" dirty="0" err="1"/>
              <a:t>T2_treat</a:t>
            </a:r>
            <a:r>
              <a:rPr lang="en-GB" dirty="0"/>
              <a:t> (Savings or not); binary variable indicating whether participant is in the respective group.</a:t>
            </a:r>
          </a:p>
          <a:p>
            <a:pPr lvl="1"/>
            <a:r>
              <a:rPr lang="en-GB" dirty="0"/>
              <a:t>Clustering variable: </a:t>
            </a:r>
            <a:r>
              <a:rPr lang="en-GB" dirty="0" err="1"/>
              <a:t>school_code</a:t>
            </a:r>
            <a:r>
              <a:rPr lang="en-GB" dirty="0"/>
              <a:t>; categorical variable with 234 levels</a:t>
            </a:r>
          </a:p>
          <a:p>
            <a:r>
              <a:rPr lang="en-GB" dirty="0"/>
              <a:t>Model specifications:</a:t>
            </a:r>
          </a:p>
          <a:p>
            <a:pPr marL="457200" lvl="1" indent="0">
              <a:buNone/>
            </a:pPr>
            <a:r>
              <a:rPr lang="en-GB" dirty="0"/>
              <a:t>(1)</a:t>
            </a:r>
          </a:p>
          <a:p>
            <a:pPr marL="457200" lvl="1" indent="0">
              <a:buNone/>
            </a:pPr>
            <a:endParaRPr lang="en-GB" dirty="0"/>
          </a:p>
          <a:p>
            <a:pPr marL="457200" lvl="1" indent="0">
              <a:buNone/>
            </a:pPr>
            <a:r>
              <a:rPr lang="en-GB" dirty="0"/>
              <a:t>(2)</a:t>
            </a:r>
          </a:p>
          <a:p>
            <a:endParaRPr lang="en-GB" dirty="0"/>
          </a:p>
          <a:p>
            <a:endParaRPr lang="en-GB" dirty="0"/>
          </a:p>
        </p:txBody>
      </p:sp>
      <p:pic>
        <p:nvPicPr>
          <p:cNvPr id="5" name="Picture 4">
            <a:extLst>
              <a:ext uri="{FF2B5EF4-FFF2-40B4-BE49-F238E27FC236}">
                <a16:creationId xmlns:a16="http://schemas.microsoft.com/office/drawing/2014/main" id="{5B342CE1-3B79-F258-8B8C-70A86CC9D9E2}"/>
              </a:ext>
            </a:extLst>
          </p:cNvPr>
          <p:cNvPicPr>
            <a:picLocks noChangeAspect="1"/>
          </p:cNvPicPr>
          <p:nvPr/>
        </p:nvPicPr>
        <p:blipFill rotWithShape="1">
          <a:blip r:embed="rId2"/>
          <a:srcRect t="30198" b="9507"/>
          <a:stretch/>
        </p:blipFill>
        <p:spPr>
          <a:xfrm>
            <a:off x="1851101" y="4698124"/>
            <a:ext cx="4352925" cy="321618"/>
          </a:xfrm>
          <a:prstGeom prst="rect">
            <a:avLst/>
          </a:prstGeom>
        </p:spPr>
      </p:pic>
      <p:pic>
        <p:nvPicPr>
          <p:cNvPr id="7" name="Picture 6">
            <a:extLst>
              <a:ext uri="{FF2B5EF4-FFF2-40B4-BE49-F238E27FC236}">
                <a16:creationId xmlns:a16="http://schemas.microsoft.com/office/drawing/2014/main" id="{1498C4C7-9C45-1F8B-C7C3-2BFA370C1551}"/>
              </a:ext>
            </a:extLst>
          </p:cNvPr>
          <p:cNvPicPr>
            <a:picLocks noChangeAspect="1"/>
          </p:cNvPicPr>
          <p:nvPr/>
        </p:nvPicPr>
        <p:blipFill>
          <a:blip r:embed="rId3"/>
          <a:stretch>
            <a:fillRect/>
          </a:stretch>
        </p:blipFill>
        <p:spPr>
          <a:xfrm>
            <a:off x="1851101" y="5374515"/>
            <a:ext cx="5753100" cy="447675"/>
          </a:xfrm>
          <a:prstGeom prst="rect">
            <a:avLst/>
          </a:prstGeom>
        </p:spPr>
      </p:pic>
    </p:spTree>
    <p:extLst>
      <p:ext uri="{BB962C8B-B14F-4D97-AF65-F5344CB8AC3E}">
        <p14:creationId xmlns:p14="http://schemas.microsoft.com/office/powerpoint/2010/main" val="119038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5"/>
            <a:ext cx="10983073" cy="646331"/>
          </a:xfrm>
          <a:prstGeom prst="rect">
            <a:avLst/>
          </a:prstGeom>
          <a:noFill/>
        </p:spPr>
        <p:txBody>
          <a:bodyPr wrap="square" rtlCol="0">
            <a:spAutoFit/>
          </a:bodyPr>
          <a:lstStyle/>
          <a:p>
            <a:pPr algn="l"/>
            <a:r>
              <a:rPr lang="en-CH" b="1" dirty="0"/>
              <a:t>Procedure: </a:t>
            </a:r>
            <a:r>
              <a:rPr lang="en-CH" dirty="0"/>
              <a:t>In order to replicate the results of table 3, we should apply linear regression models containing specific variables. Additionally to that, the data feed in the model, should be filtered accordingly.</a:t>
            </a:r>
          </a:p>
        </p:txBody>
      </p:sp>
      <p:pic>
        <p:nvPicPr>
          <p:cNvPr id="6" name="Picture 5">
            <a:extLst>
              <a:ext uri="{FF2B5EF4-FFF2-40B4-BE49-F238E27FC236}">
                <a16:creationId xmlns:a16="http://schemas.microsoft.com/office/drawing/2014/main" id="{4965906E-3A69-0897-B7BF-53FD17C3F1FD}"/>
              </a:ext>
            </a:extLst>
          </p:cNvPr>
          <p:cNvPicPr>
            <a:picLocks noChangeAspect="1"/>
          </p:cNvPicPr>
          <p:nvPr/>
        </p:nvPicPr>
        <p:blipFill>
          <a:blip r:embed="rId3"/>
          <a:stretch>
            <a:fillRect/>
          </a:stretch>
        </p:blipFill>
        <p:spPr>
          <a:xfrm>
            <a:off x="909178" y="2563258"/>
            <a:ext cx="7553325" cy="762000"/>
          </a:xfrm>
          <a:prstGeom prst="rect">
            <a:avLst/>
          </a:prstGeom>
        </p:spPr>
      </p:pic>
      <p:sp>
        <p:nvSpPr>
          <p:cNvPr id="7" name="TextBox 6">
            <a:extLst>
              <a:ext uri="{FF2B5EF4-FFF2-40B4-BE49-F238E27FC236}">
                <a16:creationId xmlns:a16="http://schemas.microsoft.com/office/drawing/2014/main" id="{C4424FE3-45D2-B75D-A5CE-99758BC7A1D5}"/>
              </a:ext>
            </a:extLst>
          </p:cNvPr>
          <p:cNvSpPr txBox="1"/>
          <p:nvPr/>
        </p:nvSpPr>
        <p:spPr>
          <a:xfrm>
            <a:off x="606176" y="3844900"/>
            <a:ext cx="10983073" cy="646331"/>
          </a:xfrm>
          <a:prstGeom prst="rect">
            <a:avLst/>
          </a:prstGeom>
          <a:noFill/>
        </p:spPr>
        <p:txBody>
          <a:bodyPr wrap="square" rtlCol="0">
            <a:spAutoFit/>
          </a:bodyPr>
          <a:lstStyle/>
          <a:p>
            <a:pPr algn="l"/>
            <a:r>
              <a:rPr lang="en-CH" dirty="0"/>
              <a:t>Above the data is filtered for grades equal or over 6, for survey selected students for area other than </a:t>
            </a:r>
            <a:r>
              <a:rPr lang="en-CH" dirty="0" err="1"/>
              <a:t>suba</a:t>
            </a:r>
            <a:r>
              <a:rPr lang="en-CH" dirty="0"/>
              <a:t> as treatment 1 and 2 (basic and savings treatment) took place in other areas except Suba.</a:t>
            </a:r>
          </a:p>
        </p:txBody>
      </p:sp>
    </p:spTree>
    <p:extLst>
      <p:ext uri="{BB962C8B-B14F-4D97-AF65-F5344CB8AC3E}">
        <p14:creationId xmlns:p14="http://schemas.microsoft.com/office/powerpoint/2010/main" val="350202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5"/>
            <a:ext cx="10983073" cy="369332"/>
          </a:xfrm>
          <a:prstGeom prst="rect">
            <a:avLst/>
          </a:prstGeom>
          <a:noFill/>
        </p:spPr>
        <p:txBody>
          <a:bodyPr wrap="square" rtlCol="0">
            <a:spAutoFit/>
          </a:bodyPr>
          <a:lstStyle/>
          <a:p>
            <a:pPr algn="l"/>
            <a:r>
              <a:rPr lang="en-CH" b="1" dirty="0"/>
              <a:t>1st model: </a:t>
            </a:r>
            <a:r>
              <a:rPr lang="en-CH" dirty="0"/>
              <a:t>By creating the first model, clustered to school grades and run the summary we get the results below</a:t>
            </a:r>
          </a:p>
        </p:txBody>
      </p:sp>
      <p:sp>
        <p:nvSpPr>
          <p:cNvPr id="7" name="TextBox 6">
            <a:extLst>
              <a:ext uri="{FF2B5EF4-FFF2-40B4-BE49-F238E27FC236}">
                <a16:creationId xmlns:a16="http://schemas.microsoft.com/office/drawing/2014/main" id="{C4424FE3-45D2-B75D-A5CE-99758BC7A1D5}"/>
              </a:ext>
            </a:extLst>
          </p:cNvPr>
          <p:cNvSpPr txBox="1"/>
          <p:nvPr/>
        </p:nvSpPr>
        <p:spPr>
          <a:xfrm>
            <a:off x="837531" y="5067890"/>
            <a:ext cx="10983073" cy="646331"/>
          </a:xfrm>
          <a:prstGeom prst="rect">
            <a:avLst/>
          </a:prstGeom>
          <a:noFill/>
        </p:spPr>
        <p:txBody>
          <a:bodyPr wrap="square" rtlCol="0">
            <a:spAutoFit/>
          </a:bodyPr>
          <a:lstStyle/>
          <a:p>
            <a:pPr algn="l"/>
            <a:r>
              <a:rPr lang="en-CH" dirty="0"/>
              <a:t>The coefficients of the model are pretty similar to the ones of the table so one can assume that for San Cristobal the attendance rate is given by the specific model for the Basic-Savings treatment and the replication is successful.</a:t>
            </a:r>
          </a:p>
        </p:txBody>
      </p:sp>
      <p:cxnSp>
        <p:nvCxnSpPr>
          <p:cNvPr id="15" name="Straight Connector 14">
            <a:extLst>
              <a:ext uri="{FF2B5EF4-FFF2-40B4-BE49-F238E27FC236}">
                <a16:creationId xmlns:a16="http://schemas.microsoft.com/office/drawing/2014/main" id="{2E3BB21C-C55A-448B-867E-47D80DA47063}"/>
              </a:ext>
            </a:extLst>
          </p:cNvPr>
          <p:cNvCxnSpPr/>
          <p:nvPr/>
        </p:nvCxnSpPr>
        <p:spPr>
          <a:xfrm>
            <a:off x="6154757" y="2343731"/>
            <a:ext cx="0" cy="245677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00565253-9C21-DBD8-CF5B-A77C217AA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31" y="1863084"/>
            <a:ext cx="11344275" cy="2009775"/>
          </a:xfrm>
          <a:prstGeom prst="rect">
            <a:avLst/>
          </a:prstGeom>
        </p:spPr>
      </p:pic>
    </p:spTree>
    <p:extLst>
      <p:ext uri="{BB962C8B-B14F-4D97-AF65-F5344CB8AC3E}">
        <p14:creationId xmlns:p14="http://schemas.microsoft.com/office/powerpoint/2010/main" val="85964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597073" y="344148"/>
            <a:ext cx="1971771" cy="369332"/>
          </a:xfrm>
          <a:prstGeom prst="rect">
            <a:avLst/>
          </a:prstGeom>
          <a:noFill/>
        </p:spPr>
        <p:txBody>
          <a:bodyPr wrap="square" rtlCol="0">
            <a:spAutoFit/>
          </a:bodyPr>
          <a:lstStyle/>
          <a:p>
            <a:pPr algn="l"/>
            <a:r>
              <a:rPr lang="en-US" dirty="0"/>
              <a:t>1st</a:t>
            </a:r>
            <a:r>
              <a:rPr lang="en-CH" dirty="0"/>
              <a:t> model results</a:t>
            </a:r>
          </a:p>
        </p:txBody>
      </p:sp>
      <p:cxnSp>
        <p:nvCxnSpPr>
          <p:cNvPr id="15" name="Straight Connector 14">
            <a:extLst>
              <a:ext uri="{FF2B5EF4-FFF2-40B4-BE49-F238E27FC236}">
                <a16:creationId xmlns:a16="http://schemas.microsoft.com/office/drawing/2014/main" id="{2E3BB21C-C55A-448B-867E-47D80DA47063}"/>
              </a:ext>
            </a:extLst>
          </p:cNvPr>
          <p:cNvCxnSpPr>
            <a:cxnSpLocks/>
          </p:cNvCxnSpPr>
          <p:nvPr/>
        </p:nvCxnSpPr>
        <p:spPr>
          <a:xfrm>
            <a:off x="5912386" y="1766616"/>
            <a:ext cx="0" cy="410501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9619D980-62B0-B396-7F38-4E39C6A7B7EE}"/>
              </a:ext>
            </a:extLst>
          </p:cNvPr>
          <p:cNvPicPr>
            <a:picLocks noChangeAspect="1"/>
          </p:cNvPicPr>
          <p:nvPr/>
        </p:nvPicPr>
        <p:blipFill>
          <a:blip r:embed="rId3"/>
          <a:stretch>
            <a:fillRect/>
          </a:stretch>
        </p:blipFill>
        <p:spPr>
          <a:xfrm>
            <a:off x="537503" y="344148"/>
            <a:ext cx="4767140" cy="6392998"/>
          </a:xfrm>
          <a:prstGeom prst="rect">
            <a:avLst/>
          </a:prstGeom>
        </p:spPr>
      </p:pic>
      <p:pic>
        <p:nvPicPr>
          <p:cNvPr id="3" name="Picture 2">
            <a:extLst>
              <a:ext uri="{FF2B5EF4-FFF2-40B4-BE49-F238E27FC236}">
                <a16:creationId xmlns:a16="http://schemas.microsoft.com/office/drawing/2014/main" id="{D49FA26B-24CF-9C80-21CA-AB8A8388E2E6}"/>
              </a:ext>
            </a:extLst>
          </p:cNvPr>
          <p:cNvPicPr>
            <a:picLocks noChangeAspect="1"/>
          </p:cNvPicPr>
          <p:nvPr/>
        </p:nvPicPr>
        <p:blipFill rotWithShape="1">
          <a:blip r:embed="rId4"/>
          <a:srcRect r="43421"/>
          <a:stretch/>
        </p:blipFill>
        <p:spPr>
          <a:xfrm>
            <a:off x="6415311" y="1494527"/>
            <a:ext cx="4432074" cy="4742312"/>
          </a:xfrm>
          <a:prstGeom prst="rect">
            <a:avLst/>
          </a:prstGeom>
        </p:spPr>
      </p:pic>
    </p:spTree>
    <p:extLst>
      <p:ext uri="{BB962C8B-B14F-4D97-AF65-F5344CB8AC3E}">
        <p14:creationId xmlns:p14="http://schemas.microsoft.com/office/powerpoint/2010/main" val="3372996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5"/>
            <a:ext cx="10983073" cy="923330"/>
          </a:xfrm>
          <a:prstGeom prst="rect">
            <a:avLst/>
          </a:prstGeom>
          <a:noFill/>
        </p:spPr>
        <p:txBody>
          <a:bodyPr wrap="square" rtlCol="0">
            <a:spAutoFit/>
          </a:bodyPr>
          <a:lstStyle/>
          <a:p>
            <a:pPr algn="l"/>
            <a:r>
              <a:rPr lang="en-CH" b="1" dirty="0"/>
              <a:t>2nd model: </a:t>
            </a:r>
            <a:r>
              <a:rPr lang="en-CH" dirty="0"/>
              <a:t>To replicate the second model, it was necessary to include some demographic variables in it. These demographic variables are included in the dataset but needed to be transformed into factor. Then the model is created and the results are displayed for both the summary and table 3 as in the previous model.</a:t>
            </a:r>
          </a:p>
        </p:txBody>
      </p:sp>
      <p:sp>
        <p:nvSpPr>
          <p:cNvPr id="7" name="TextBox 6">
            <a:extLst>
              <a:ext uri="{FF2B5EF4-FFF2-40B4-BE49-F238E27FC236}">
                <a16:creationId xmlns:a16="http://schemas.microsoft.com/office/drawing/2014/main" id="{C4424FE3-45D2-B75D-A5CE-99758BC7A1D5}"/>
              </a:ext>
            </a:extLst>
          </p:cNvPr>
          <p:cNvSpPr txBox="1"/>
          <p:nvPr/>
        </p:nvSpPr>
        <p:spPr>
          <a:xfrm>
            <a:off x="606176" y="7125385"/>
            <a:ext cx="10983073" cy="646331"/>
          </a:xfrm>
          <a:prstGeom prst="rect">
            <a:avLst/>
          </a:prstGeom>
          <a:noFill/>
        </p:spPr>
        <p:txBody>
          <a:bodyPr wrap="square" rtlCol="0">
            <a:spAutoFit/>
          </a:bodyPr>
          <a:lstStyle/>
          <a:p>
            <a:pPr algn="l"/>
            <a:r>
              <a:rPr lang="en-CH" dirty="0"/>
              <a:t>The coefficients of the model are pretty similar to the ones of the table so one can assume that for San Cristobal the attendance rate is given by the specific model for the Basic-Savings treatment and the replication is successful.</a:t>
            </a:r>
          </a:p>
        </p:txBody>
      </p:sp>
      <p:pic>
        <p:nvPicPr>
          <p:cNvPr id="9" name="Picture 8">
            <a:extLst>
              <a:ext uri="{FF2B5EF4-FFF2-40B4-BE49-F238E27FC236}">
                <a16:creationId xmlns:a16="http://schemas.microsoft.com/office/drawing/2014/main" id="{E79AA24E-0B3C-2117-45BA-862BF6FE0A99}"/>
              </a:ext>
            </a:extLst>
          </p:cNvPr>
          <p:cNvPicPr>
            <a:picLocks noChangeAspect="1"/>
          </p:cNvPicPr>
          <p:nvPr/>
        </p:nvPicPr>
        <p:blipFill>
          <a:blip r:embed="rId3"/>
          <a:stretch>
            <a:fillRect/>
          </a:stretch>
        </p:blipFill>
        <p:spPr>
          <a:xfrm>
            <a:off x="3283604" y="2320615"/>
            <a:ext cx="5810250" cy="1190625"/>
          </a:xfrm>
          <a:prstGeom prst="rect">
            <a:avLst/>
          </a:prstGeom>
        </p:spPr>
      </p:pic>
      <p:sp>
        <p:nvSpPr>
          <p:cNvPr id="10" name="TextBox 9">
            <a:extLst>
              <a:ext uri="{FF2B5EF4-FFF2-40B4-BE49-F238E27FC236}">
                <a16:creationId xmlns:a16="http://schemas.microsoft.com/office/drawing/2014/main" id="{4CC8ADFD-948D-B319-30C1-AD7D5F48CBE2}"/>
              </a:ext>
            </a:extLst>
          </p:cNvPr>
          <p:cNvSpPr txBox="1"/>
          <p:nvPr/>
        </p:nvSpPr>
        <p:spPr>
          <a:xfrm>
            <a:off x="606176" y="2403334"/>
            <a:ext cx="2439520" cy="369332"/>
          </a:xfrm>
          <a:prstGeom prst="rect">
            <a:avLst/>
          </a:prstGeom>
          <a:noFill/>
        </p:spPr>
        <p:txBody>
          <a:bodyPr wrap="square" rtlCol="0">
            <a:spAutoFit/>
          </a:bodyPr>
          <a:lstStyle/>
          <a:p>
            <a:pPr algn="l"/>
            <a:r>
              <a:rPr lang="en-CH" dirty="0"/>
              <a:t>Demographic variables:</a:t>
            </a:r>
          </a:p>
        </p:txBody>
      </p:sp>
      <p:sp>
        <p:nvSpPr>
          <p:cNvPr id="16" name="TextBox 15">
            <a:extLst>
              <a:ext uri="{FF2B5EF4-FFF2-40B4-BE49-F238E27FC236}">
                <a16:creationId xmlns:a16="http://schemas.microsoft.com/office/drawing/2014/main" id="{0ED3E703-8157-9044-875F-229DBE361713}"/>
              </a:ext>
            </a:extLst>
          </p:cNvPr>
          <p:cNvSpPr txBox="1"/>
          <p:nvPr/>
        </p:nvSpPr>
        <p:spPr>
          <a:xfrm>
            <a:off x="606176" y="3645645"/>
            <a:ext cx="2439520" cy="369332"/>
          </a:xfrm>
          <a:prstGeom prst="rect">
            <a:avLst/>
          </a:prstGeom>
          <a:noFill/>
        </p:spPr>
        <p:txBody>
          <a:bodyPr wrap="square" rtlCol="0">
            <a:spAutoFit/>
          </a:bodyPr>
          <a:lstStyle/>
          <a:p>
            <a:pPr algn="l"/>
            <a:r>
              <a:rPr lang="en-CH" dirty="0"/>
              <a:t>Model:</a:t>
            </a:r>
          </a:p>
        </p:txBody>
      </p:sp>
      <p:pic>
        <p:nvPicPr>
          <p:cNvPr id="4" name="Picture 3">
            <a:extLst>
              <a:ext uri="{FF2B5EF4-FFF2-40B4-BE49-F238E27FC236}">
                <a16:creationId xmlns:a16="http://schemas.microsoft.com/office/drawing/2014/main" id="{A37A2087-01D8-FF1B-9EFC-2D5755144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76" y="4207620"/>
            <a:ext cx="11344275" cy="1885950"/>
          </a:xfrm>
          <a:prstGeom prst="rect">
            <a:avLst/>
          </a:prstGeom>
        </p:spPr>
      </p:pic>
    </p:spTree>
    <p:extLst>
      <p:ext uri="{BB962C8B-B14F-4D97-AF65-F5344CB8AC3E}">
        <p14:creationId xmlns:p14="http://schemas.microsoft.com/office/powerpoint/2010/main" val="2230153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578154" y="640539"/>
            <a:ext cx="1971771" cy="369332"/>
          </a:xfrm>
          <a:prstGeom prst="rect">
            <a:avLst/>
          </a:prstGeom>
          <a:noFill/>
        </p:spPr>
        <p:txBody>
          <a:bodyPr wrap="square" rtlCol="0">
            <a:spAutoFit/>
          </a:bodyPr>
          <a:lstStyle/>
          <a:p>
            <a:pPr algn="l"/>
            <a:r>
              <a:rPr lang="en-CH" dirty="0"/>
              <a:t>2nd model results:</a:t>
            </a:r>
          </a:p>
        </p:txBody>
      </p:sp>
      <p:sp>
        <p:nvSpPr>
          <p:cNvPr id="7" name="TextBox 6">
            <a:extLst>
              <a:ext uri="{FF2B5EF4-FFF2-40B4-BE49-F238E27FC236}">
                <a16:creationId xmlns:a16="http://schemas.microsoft.com/office/drawing/2014/main" id="{C4424FE3-45D2-B75D-A5CE-99758BC7A1D5}"/>
              </a:ext>
            </a:extLst>
          </p:cNvPr>
          <p:cNvSpPr txBox="1"/>
          <p:nvPr/>
        </p:nvSpPr>
        <p:spPr>
          <a:xfrm>
            <a:off x="2099899" y="6032795"/>
            <a:ext cx="10983073" cy="369332"/>
          </a:xfrm>
          <a:prstGeom prst="rect">
            <a:avLst/>
          </a:prstGeom>
          <a:noFill/>
        </p:spPr>
        <p:txBody>
          <a:bodyPr wrap="square" rtlCol="0">
            <a:spAutoFit/>
          </a:bodyPr>
          <a:lstStyle/>
          <a:p>
            <a:pPr algn="l"/>
            <a:r>
              <a:rPr lang="en-CH" dirty="0"/>
              <a:t>The results are as expected very similar to the ones of the table 3.</a:t>
            </a:r>
          </a:p>
        </p:txBody>
      </p:sp>
      <p:cxnSp>
        <p:nvCxnSpPr>
          <p:cNvPr id="15" name="Straight Connector 14">
            <a:extLst>
              <a:ext uri="{FF2B5EF4-FFF2-40B4-BE49-F238E27FC236}">
                <a16:creationId xmlns:a16="http://schemas.microsoft.com/office/drawing/2014/main" id="{2E3BB21C-C55A-448B-867E-47D80DA47063}"/>
              </a:ext>
            </a:extLst>
          </p:cNvPr>
          <p:cNvCxnSpPr>
            <a:cxnSpLocks/>
          </p:cNvCxnSpPr>
          <p:nvPr/>
        </p:nvCxnSpPr>
        <p:spPr>
          <a:xfrm>
            <a:off x="5912386" y="1766616"/>
            <a:ext cx="0" cy="32793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704F2366-B945-62D3-CE9A-1FA13646BFA1}"/>
              </a:ext>
            </a:extLst>
          </p:cNvPr>
          <p:cNvPicPr>
            <a:picLocks noChangeAspect="1"/>
          </p:cNvPicPr>
          <p:nvPr/>
        </p:nvPicPr>
        <p:blipFill rotWithShape="1">
          <a:blip r:embed="rId3"/>
          <a:srcRect r="42869"/>
          <a:stretch/>
        </p:blipFill>
        <p:spPr>
          <a:xfrm>
            <a:off x="6279615" y="1099214"/>
            <a:ext cx="4114063" cy="4359476"/>
          </a:xfrm>
          <a:prstGeom prst="rect">
            <a:avLst/>
          </a:prstGeom>
        </p:spPr>
      </p:pic>
      <p:pic>
        <p:nvPicPr>
          <p:cNvPr id="9" name="Picture 8">
            <a:extLst>
              <a:ext uri="{FF2B5EF4-FFF2-40B4-BE49-F238E27FC236}">
                <a16:creationId xmlns:a16="http://schemas.microsoft.com/office/drawing/2014/main" id="{7BC807E5-A55C-3189-262E-98CACC0CE165}"/>
              </a:ext>
            </a:extLst>
          </p:cNvPr>
          <p:cNvPicPr>
            <a:picLocks noChangeAspect="1"/>
          </p:cNvPicPr>
          <p:nvPr/>
        </p:nvPicPr>
        <p:blipFill rotWithShape="1">
          <a:blip r:embed="rId4"/>
          <a:srcRect b="15422"/>
          <a:stretch/>
        </p:blipFill>
        <p:spPr>
          <a:xfrm>
            <a:off x="631401" y="375679"/>
            <a:ext cx="4767140" cy="5407113"/>
          </a:xfrm>
          <a:prstGeom prst="rect">
            <a:avLst/>
          </a:prstGeom>
        </p:spPr>
      </p:pic>
    </p:spTree>
    <p:extLst>
      <p:ext uri="{BB962C8B-B14F-4D97-AF65-F5344CB8AC3E}">
        <p14:creationId xmlns:p14="http://schemas.microsoft.com/office/powerpoint/2010/main" val="193935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168C-A5C3-C850-D35E-A57BA8919BC2}"/>
              </a:ext>
            </a:extLst>
          </p:cNvPr>
          <p:cNvPicPr>
            <a:picLocks noChangeAspect="1"/>
          </p:cNvPicPr>
          <p:nvPr/>
        </p:nvPicPr>
        <p:blipFill>
          <a:blip r:embed="rId2"/>
          <a:stretch>
            <a:fillRect/>
          </a:stretch>
        </p:blipFill>
        <p:spPr>
          <a:xfrm>
            <a:off x="9784330" y="0"/>
            <a:ext cx="2407670" cy="1160980"/>
          </a:xfrm>
          <a:prstGeom prst="rect">
            <a:avLst/>
          </a:prstGeom>
        </p:spPr>
      </p:pic>
      <p:sp>
        <p:nvSpPr>
          <p:cNvPr id="2" name="TextBox 1">
            <a:extLst>
              <a:ext uri="{FF2B5EF4-FFF2-40B4-BE49-F238E27FC236}">
                <a16:creationId xmlns:a16="http://schemas.microsoft.com/office/drawing/2014/main" id="{80A8D922-DBBC-71FC-4865-9DB65100848A}"/>
              </a:ext>
            </a:extLst>
          </p:cNvPr>
          <p:cNvSpPr txBox="1"/>
          <p:nvPr/>
        </p:nvSpPr>
        <p:spPr>
          <a:xfrm>
            <a:off x="606176" y="1397285"/>
            <a:ext cx="10983073" cy="369332"/>
          </a:xfrm>
          <a:prstGeom prst="rect">
            <a:avLst/>
          </a:prstGeom>
          <a:noFill/>
        </p:spPr>
        <p:txBody>
          <a:bodyPr wrap="square" rtlCol="0">
            <a:spAutoFit/>
          </a:bodyPr>
          <a:lstStyle/>
          <a:p>
            <a:pPr algn="l"/>
            <a:r>
              <a:rPr lang="en-CH" b="1" dirty="0"/>
              <a:t>3rd model: </a:t>
            </a:r>
            <a:r>
              <a:rPr lang="en-CH" dirty="0"/>
              <a:t>The third model is similar to the second one but in this case we use school </a:t>
            </a:r>
            <a:r>
              <a:rPr lang="en-CH" dirty="0" err="1"/>
              <a:t>codeis</a:t>
            </a:r>
            <a:r>
              <a:rPr lang="en-CH" dirty="0"/>
              <a:t> included as factor.</a:t>
            </a:r>
          </a:p>
        </p:txBody>
      </p:sp>
      <p:pic>
        <p:nvPicPr>
          <p:cNvPr id="6" name="Picture 5">
            <a:extLst>
              <a:ext uri="{FF2B5EF4-FFF2-40B4-BE49-F238E27FC236}">
                <a16:creationId xmlns:a16="http://schemas.microsoft.com/office/drawing/2014/main" id="{9822A598-7D74-306A-DCEA-D09A76E30DEE}"/>
              </a:ext>
            </a:extLst>
          </p:cNvPr>
          <p:cNvPicPr>
            <a:picLocks noChangeAspect="1"/>
          </p:cNvPicPr>
          <p:nvPr/>
        </p:nvPicPr>
        <p:blipFill>
          <a:blip r:embed="rId3"/>
          <a:stretch>
            <a:fillRect/>
          </a:stretch>
        </p:blipFill>
        <p:spPr>
          <a:xfrm>
            <a:off x="3045696" y="2081847"/>
            <a:ext cx="7553325" cy="438150"/>
          </a:xfrm>
          <a:prstGeom prst="rect">
            <a:avLst/>
          </a:prstGeom>
        </p:spPr>
      </p:pic>
      <p:sp>
        <p:nvSpPr>
          <p:cNvPr id="10" name="TextBox 9">
            <a:extLst>
              <a:ext uri="{FF2B5EF4-FFF2-40B4-BE49-F238E27FC236}">
                <a16:creationId xmlns:a16="http://schemas.microsoft.com/office/drawing/2014/main" id="{94F1102B-7CA1-2304-D995-B70E2A2C7466}"/>
              </a:ext>
            </a:extLst>
          </p:cNvPr>
          <p:cNvSpPr txBox="1"/>
          <p:nvPr/>
        </p:nvSpPr>
        <p:spPr>
          <a:xfrm>
            <a:off x="606176" y="2079699"/>
            <a:ext cx="2439520" cy="369332"/>
          </a:xfrm>
          <a:prstGeom prst="rect">
            <a:avLst/>
          </a:prstGeom>
          <a:noFill/>
        </p:spPr>
        <p:txBody>
          <a:bodyPr wrap="square" rtlCol="0">
            <a:spAutoFit/>
          </a:bodyPr>
          <a:lstStyle/>
          <a:p>
            <a:pPr algn="l"/>
            <a:r>
              <a:rPr lang="en-CH" dirty="0"/>
              <a:t>School code:</a:t>
            </a:r>
          </a:p>
        </p:txBody>
      </p:sp>
      <p:sp>
        <p:nvSpPr>
          <p:cNvPr id="12" name="TextBox 11">
            <a:extLst>
              <a:ext uri="{FF2B5EF4-FFF2-40B4-BE49-F238E27FC236}">
                <a16:creationId xmlns:a16="http://schemas.microsoft.com/office/drawing/2014/main" id="{2CAC143B-A96E-CCFF-13EB-FC880A7420F7}"/>
              </a:ext>
            </a:extLst>
          </p:cNvPr>
          <p:cNvSpPr txBox="1"/>
          <p:nvPr/>
        </p:nvSpPr>
        <p:spPr>
          <a:xfrm>
            <a:off x="606176" y="3142327"/>
            <a:ext cx="2439520" cy="369332"/>
          </a:xfrm>
          <a:prstGeom prst="rect">
            <a:avLst/>
          </a:prstGeom>
          <a:noFill/>
        </p:spPr>
        <p:txBody>
          <a:bodyPr wrap="square" rtlCol="0">
            <a:spAutoFit/>
          </a:bodyPr>
          <a:lstStyle/>
          <a:p>
            <a:pPr algn="l"/>
            <a:r>
              <a:rPr lang="en-CH" dirty="0"/>
              <a:t>Model:</a:t>
            </a:r>
          </a:p>
        </p:txBody>
      </p:sp>
      <p:pic>
        <p:nvPicPr>
          <p:cNvPr id="4" name="Picture 3">
            <a:extLst>
              <a:ext uri="{FF2B5EF4-FFF2-40B4-BE49-F238E27FC236}">
                <a16:creationId xmlns:a16="http://schemas.microsoft.com/office/drawing/2014/main" id="{47751012-1629-D67E-2693-C634707C19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76" y="4000697"/>
            <a:ext cx="11344275" cy="1543050"/>
          </a:xfrm>
          <a:prstGeom prst="rect">
            <a:avLst/>
          </a:prstGeom>
        </p:spPr>
      </p:pic>
    </p:spTree>
    <p:extLst>
      <p:ext uri="{BB962C8B-B14F-4D97-AF65-F5344CB8AC3E}">
        <p14:creationId xmlns:p14="http://schemas.microsoft.com/office/powerpoint/2010/main" val="4145889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746</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HelveticaLTStd-Roman</vt:lpstr>
      <vt:lpstr>Office Theme</vt:lpstr>
      <vt:lpstr>PowerPoint Presentation</vt:lpstr>
      <vt:lpstr>Background</vt:lpstr>
      <vt:lpstr>Key variables and model specifications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Exploration: Distribution of dependent var</vt:lpstr>
      <vt:lpstr>Exploration: Binary outcome</vt:lpstr>
      <vt:lpstr>Exploration: Logistic regression and parsimonious model</vt:lpstr>
      <vt:lpstr>Exploration: Logistic regression and parsimonious model</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Dimitrios P.</dc:creator>
  <cp:lastModifiedBy>Bonin,E</cp:lastModifiedBy>
  <cp:revision>9</cp:revision>
  <dcterms:created xsi:type="dcterms:W3CDTF">2023-03-06T11:08:44Z</dcterms:created>
  <dcterms:modified xsi:type="dcterms:W3CDTF">2023-03-10T10:02:59Z</dcterms:modified>
</cp:coreProperties>
</file>