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720" r:id="rId1"/>
  </p:sldMasterIdLst>
  <p:sldIdLst>
    <p:sldId id="370" r:id="rId2"/>
    <p:sldId id="369" r:id="rId3"/>
    <p:sldId id="368" r:id="rId4"/>
    <p:sldId id="371" r:id="rId5"/>
    <p:sldId id="358" r:id="rId6"/>
    <p:sldId id="359" r:id="rId7"/>
    <p:sldId id="360" r:id="rId8"/>
    <p:sldId id="361" r:id="rId9"/>
    <p:sldId id="362" r:id="rId10"/>
    <p:sldId id="363" r:id="rId11"/>
    <p:sldId id="364" r:id="rId12"/>
    <p:sldId id="256" r:id="rId13"/>
    <p:sldId id="365" r:id="rId14"/>
    <p:sldId id="366" r:id="rId15"/>
    <p:sldId id="309" r:id="rId16"/>
    <p:sldId id="316" r:id="rId17"/>
    <p:sldId id="324" r:id="rId18"/>
    <p:sldId id="318" r:id="rId19"/>
    <p:sldId id="289" r:id="rId20"/>
    <p:sldId id="323" r:id="rId21"/>
    <p:sldId id="310" r:id="rId22"/>
    <p:sldId id="325" r:id="rId23"/>
    <p:sldId id="326" r:id="rId24"/>
    <p:sldId id="296" r:id="rId25"/>
    <p:sldId id="321" r:id="rId26"/>
    <p:sldId id="301" r:id="rId27"/>
    <p:sldId id="302" r:id="rId28"/>
    <p:sldId id="303" r:id="rId29"/>
    <p:sldId id="327" r:id="rId30"/>
    <p:sldId id="299" r:id="rId31"/>
    <p:sldId id="300" r:id="rId32"/>
    <p:sldId id="297" r:id="rId33"/>
    <p:sldId id="298" r:id="rId34"/>
    <p:sldId id="322" r:id="rId35"/>
    <p:sldId id="304" r:id="rId36"/>
    <p:sldId id="268" r:id="rId37"/>
    <p:sldId id="311" r:id="rId38"/>
    <p:sldId id="258" r:id="rId39"/>
    <p:sldId id="329" r:id="rId40"/>
    <p:sldId id="330" r:id="rId41"/>
    <p:sldId id="331" r:id="rId42"/>
    <p:sldId id="328" r:id="rId43"/>
    <p:sldId id="332" r:id="rId44"/>
    <p:sldId id="333" r:id="rId45"/>
    <p:sldId id="334" r:id="rId46"/>
    <p:sldId id="335" r:id="rId47"/>
    <p:sldId id="336" r:id="rId48"/>
    <p:sldId id="337" r:id="rId49"/>
    <p:sldId id="338" r:id="rId50"/>
    <p:sldId id="339" r:id="rId51"/>
    <p:sldId id="269" r:id="rId52"/>
    <p:sldId id="373" r:id="rId53"/>
    <p:sldId id="340" r:id="rId54"/>
    <p:sldId id="341" r:id="rId55"/>
    <p:sldId id="342" r:id="rId56"/>
    <p:sldId id="343" r:id="rId57"/>
    <p:sldId id="374" r:id="rId58"/>
    <p:sldId id="312" r:id="rId59"/>
    <p:sldId id="344" r:id="rId60"/>
    <p:sldId id="345" r:id="rId61"/>
    <p:sldId id="346" r:id="rId62"/>
    <p:sldId id="347" r:id="rId63"/>
    <p:sldId id="348" r:id="rId64"/>
    <p:sldId id="349" r:id="rId65"/>
    <p:sldId id="350" r:id="rId66"/>
    <p:sldId id="351" r:id="rId67"/>
    <p:sldId id="352" r:id="rId68"/>
    <p:sldId id="271" r:id="rId69"/>
    <p:sldId id="272" r:id="rId70"/>
    <p:sldId id="273" r:id="rId71"/>
    <p:sldId id="274" r:id="rId72"/>
    <p:sldId id="353" r:id="rId73"/>
    <p:sldId id="257" r:id="rId74"/>
    <p:sldId id="354" r:id="rId75"/>
    <p:sldId id="276" r:id="rId76"/>
    <p:sldId id="277" r:id="rId77"/>
    <p:sldId id="281" r:id="rId78"/>
    <p:sldId id="355" r:id="rId79"/>
    <p:sldId id="279" r:id="rId80"/>
    <p:sldId id="280" r:id="rId81"/>
    <p:sldId id="278" r:id="rId82"/>
    <p:sldId id="282" r:id="rId83"/>
    <p:sldId id="372" r:id="rId84"/>
    <p:sldId id="283" r:id="rId85"/>
    <p:sldId id="284" r:id="rId86"/>
    <p:sldId id="376" r:id="rId87"/>
    <p:sldId id="285" r:id="rId88"/>
    <p:sldId id="314" r:id="rId89"/>
    <p:sldId id="317" r:id="rId90"/>
    <p:sldId id="319" r:id="rId91"/>
    <p:sldId id="313" r:id="rId92"/>
    <p:sldId id="375" r:id="rId93"/>
    <p:sldId id="288" r:id="rId94"/>
    <p:sldId id="290" r:id="rId95"/>
    <p:sldId id="291" r:id="rId96"/>
    <p:sldId id="377" r:id="rId97"/>
    <p:sldId id="293" r:id="rId98"/>
    <p:sldId id="356" r:id="rId99"/>
    <p:sldId id="315" r:id="rId100"/>
    <p:sldId id="294" r:id="rId101"/>
    <p:sldId id="295" r:id="rId102"/>
    <p:sldId id="306" r:id="rId10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1" hangingPunct="1">
      <a:defRPr kern="1200">
        <a:solidFill>
          <a:schemeClr val="tx1"/>
        </a:solidFill>
        <a:latin typeface="Arial" panose="020B0604020202020204" pitchFamily="34" charset="0"/>
        <a:ea typeface="+mn-ea"/>
        <a:cs typeface="+mn-cs"/>
      </a:defRPr>
    </a:lvl6pPr>
    <a:lvl7pPr marL="2743200" algn="l" defTabSz="914400" rtl="0" eaLnBrk="1" latinLnBrk="1" hangingPunct="1">
      <a:defRPr kern="1200">
        <a:solidFill>
          <a:schemeClr val="tx1"/>
        </a:solidFill>
        <a:latin typeface="Arial" panose="020B0604020202020204" pitchFamily="34" charset="0"/>
        <a:ea typeface="+mn-ea"/>
        <a:cs typeface="+mn-cs"/>
      </a:defRPr>
    </a:lvl7pPr>
    <a:lvl8pPr marL="3200400" algn="l" defTabSz="914400" rtl="0" eaLnBrk="1" latinLnBrk="1" hangingPunct="1">
      <a:defRPr kern="1200">
        <a:solidFill>
          <a:schemeClr val="tx1"/>
        </a:solidFill>
        <a:latin typeface="Arial" panose="020B0604020202020204" pitchFamily="34" charset="0"/>
        <a:ea typeface="+mn-ea"/>
        <a:cs typeface="+mn-cs"/>
      </a:defRPr>
    </a:lvl8pPr>
    <a:lvl9pPr marL="3657600" algn="l" defTabSz="914400" rtl="0" eaLnBrk="1" latinLnBrk="1"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0">
            <a:extLst>
              <a:ext uri="{FF2B5EF4-FFF2-40B4-BE49-F238E27FC236}">
                <a16:creationId xmlns:a16="http://schemas.microsoft.com/office/drawing/2014/main" id="{0442E746-1C48-273A-8663-EA7D53F6B75F}"/>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3" name="Group 15">
            <a:extLst>
              <a:ext uri="{FF2B5EF4-FFF2-40B4-BE49-F238E27FC236}">
                <a16:creationId xmlns:a16="http://schemas.microsoft.com/office/drawing/2014/main" id="{D7DF7AAF-167B-7BCC-22CC-D0AA7B86AAD6}"/>
              </a:ext>
            </a:extLst>
          </p:cNvPr>
          <p:cNvGrpSpPr>
            <a:grpSpLocks/>
          </p:cNvGrpSpPr>
          <p:nvPr/>
        </p:nvGrpSpPr>
        <p:grpSpPr bwMode="auto">
          <a:xfrm>
            <a:off x="-3175" y="4953000"/>
            <a:ext cx="9147175" cy="1911350"/>
            <a:chOff x="-3765" y="4832896"/>
            <a:chExt cx="9147765" cy="2032192"/>
          </a:xfrm>
        </p:grpSpPr>
        <p:sp>
          <p:nvSpPr>
            <p:cNvPr id="4" name="Freeform 15">
              <a:extLst>
                <a:ext uri="{FF2B5EF4-FFF2-40B4-BE49-F238E27FC236}">
                  <a16:creationId xmlns:a16="http://schemas.microsoft.com/office/drawing/2014/main" id="{D30541E9-CE29-4BCF-C6E6-6A5EBB05B1B6}"/>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 name="Freeform 18">
              <a:extLst>
                <a:ext uri="{FF2B5EF4-FFF2-40B4-BE49-F238E27FC236}">
                  <a16:creationId xmlns:a16="http://schemas.microsoft.com/office/drawing/2014/main" id="{1DE99F07-8F0B-6B5B-62C5-88710F64555B}"/>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ko-KR" altLang="en-US"/>
            </a:p>
          </p:txBody>
        </p:sp>
        <p:sp>
          <p:nvSpPr>
            <p:cNvPr id="6" name="Freeform 18">
              <a:extLst>
                <a:ext uri="{FF2B5EF4-FFF2-40B4-BE49-F238E27FC236}">
                  <a16:creationId xmlns:a16="http://schemas.microsoft.com/office/drawing/2014/main" id="{9715B0DB-CDAA-6565-C8EF-75AE86E63533}"/>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7" name="Straight Connector 19">
              <a:extLst>
                <a:ext uri="{FF2B5EF4-FFF2-40B4-BE49-F238E27FC236}">
                  <a16:creationId xmlns:a16="http://schemas.microsoft.com/office/drawing/2014/main" id="{2D1C5A51-8A84-AD1F-4FA5-19E42FB9B44E}"/>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id="{DDBC6F1C-C80C-D7F1-1133-EF1B37DD98CD}"/>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id="{A2CE3BAC-5ADA-3A24-CB14-B6BBA72AA8D8}"/>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id="{12AA7D3D-D304-D7FE-60F0-045061FDE5F5}"/>
              </a:ext>
            </a:extLst>
          </p:cNvPr>
          <p:cNvSpPr>
            <a:spLocks noGrp="1"/>
          </p:cNvSpPr>
          <p:nvPr>
            <p:ph type="sldNum" sz="quarter" idx="12"/>
          </p:nvPr>
        </p:nvSpPr>
        <p:spPr/>
        <p:txBody>
          <a:bodyPr/>
          <a:lstStyle>
            <a:lvl1pPr>
              <a:defRPr>
                <a:solidFill>
                  <a:srgbClr val="FFFFFF"/>
                </a:solidFill>
              </a:defRPr>
            </a:lvl1pPr>
          </a:lstStyle>
          <a:p>
            <a:fld id="{37F9F82E-A505-D540-AD69-C742CB0BE787}" type="slidenum">
              <a:rPr lang="en-US" altLang="en-US"/>
              <a:pPr/>
              <a:t>‹#›</a:t>
            </a:fld>
            <a:endParaRPr lang="en-US" altLang="en-US"/>
          </a:p>
        </p:txBody>
      </p:sp>
    </p:spTree>
    <p:extLst>
      <p:ext uri="{BB962C8B-B14F-4D97-AF65-F5344CB8AC3E}">
        <p14:creationId xmlns:p14="http://schemas.microsoft.com/office/powerpoint/2010/main" val="373534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697D3CAE-8A24-BCE3-7B70-DC5717871F1D}"/>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DACA2C08-C295-FD8F-B02B-FD161394AA9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592893F1-68BD-33E3-C15E-68D6E8672906}"/>
              </a:ext>
            </a:extLst>
          </p:cNvPr>
          <p:cNvSpPr>
            <a:spLocks noGrp="1"/>
          </p:cNvSpPr>
          <p:nvPr>
            <p:ph type="sldNum" sz="quarter" idx="12"/>
          </p:nvPr>
        </p:nvSpPr>
        <p:spPr/>
        <p:txBody>
          <a:bodyPr/>
          <a:lstStyle>
            <a:lvl1pPr>
              <a:defRPr/>
            </a:lvl1pPr>
          </a:lstStyle>
          <a:p>
            <a:fld id="{0B6C0136-A412-D54A-A3FE-CB6D258A8CAC}" type="slidenum">
              <a:rPr lang="en-US" altLang="en-US"/>
              <a:pPr/>
              <a:t>‹#›</a:t>
            </a:fld>
            <a:endParaRPr lang="en-US" altLang="en-US"/>
          </a:p>
        </p:txBody>
      </p:sp>
    </p:spTree>
    <p:extLst>
      <p:ext uri="{BB962C8B-B14F-4D97-AF65-F5344CB8AC3E}">
        <p14:creationId xmlns:p14="http://schemas.microsoft.com/office/powerpoint/2010/main" val="366967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600C8EE-813B-4107-032F-D029AE72CF6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6BCB8F7F-8109-E2B3-89B9-5FCCB1A4AA9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8DB8F0AC-BD34-BA1C-D406-6647300BA8D1}"/>
              </a:ext>
            </a:extLst>
          </p:cNvPr>
          <p:cNvSpPr>
            <a:spLocks noGrp="1"/>
          </p:cNvSpPr>
          <p:nvPr>
            <p:ph type="sldNum" sz="quarter" idx="12"/>
          </p:nvPr>
        </p:nvSpPr>
        <p:spPr/>
        <p:txBody>
          <a:bodyPr/>
          <a:lstStyle>
            <a:lvl1pPr>
              <a:defRPr/>
            </a:lvl1pPr>
          </a:lstStyle>
          <a:p>
            <a:fld id="{B8E34C5B-83E3-7A46-B3B7-EC15B6FEFF93}" type="slidenum">
              <a:rPr lang="en-US" altLang="en-US"/>
              <a:pPr/>
              <a:t>‹#›</a:t>
            </a:fld>
            <a:endParaRPr lang="en-US" altLang="en-US"/>
          </a:p>
        </p:txBody>
      </p:sp>
    </p:spTree>
    <p:extLst>
      <p:ext uri="{BB962C8B-B14F-4D97-AF65-F5344CB8AC3E}">
        <p14:creationId xmlns:p14="http://schemas.microsoft.com/office/powerpoint/2010/main" val="8881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81E56AFC-8D68-E805-AFAE-A3BC8AF2A966}"/>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64628F4F-A48E-81AD-C2DF-3CB18AE94C8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E3D63EB0-AEBF-5CA2-7D24-400016776189}"/>
              </a:ext>
            </a:extLst>
          </p:cNvPr>
          <p:cNvSpPr>
            <a:spLocks noGrp="1"/>
          </p:cNvSpPr>
          <p:nvPr>
            <p:ph type="sldNum" sz="quarter" idx="12"/>
          </p:nvPr>
        </p:nvSpPr>
        <p:spPr/>
        <p:txBody>
          <a:bodyPr/>
          <a:lstStyle>
            <a:lvl1pPr>
              <a:defRPr/>
            </a:lvl1pPr>
          </a:lstStyle>
          <a:p>
            <a:fld id="{C9BA7518-7C12-604E-8A1D-101577678191}" type="slidenum">
              <a:rPr lang="en-US" altLang="en-US"/>
              <a:pPr/>
              <a:t>‹#›</a:t>
            </a:fld>
            <a:endParaRPr lang="en-US" altLang="en-US"/>
          </a:p>
        </p:txBody>
      </p:sp>
    </p:spTree>
    <p:extLst>
      <p:ext uri="{BB962C8B-B14F-4D97-AF65-F5344CB8AC3E}">
        <p14:creationId xmlns:p14="http://schemas.microsoft.com/office/powerpoint/2010/main" val="121062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CD87A956-5CAC-3BA2-42E3-814255824214}"/>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11">
            <a:extLst>
              <a:ext uri="{FF2B5EF4-FFF2-40B4-BE49-F238E27FC236}">
                <a16:creationId xmlns:a16="http://schemas.microsoft.com/office/drawing/2014/main" id="{9424C66E-1C8D-C867-F21A-5CCD4EADE257}"/>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DFD49069-30FE-64E3-8286-344A5CFF4CBE}"/>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1B6BA11A-66CA-F5BB-0AC9-8DA3632058ED}"/>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70EFFCBC-FCC0-DE81-EF89-67DB16DD1433}"/>
              </a:ext>
            </a:extLst>
          </p:cNvPr>
          <p:cNvSpPr>
            <a:spLocks noGrp="1"/>
          </p:cNvSpPr>
          <p:nvPr>
            <p:ph type="sldNum" sz="quarter" idx="12"/>
          </p:nvPr>
        </p:nvSpPr>
        <p:spPr/>
        <p:txBody>
          <a:bodyPr/>
          <a:lstStyle>
            <a:lvl1pPr>
              <a:defRPr/>
            </a:lvl1pPr>
          </a:lstStyle>
          <a:p>
            <a:fld id="{124207B8-0FE9-144A-9956-48E413A10E15}" type="slidenum">
              <a:rPr lang="en-US" altLang="en-US"/>
              <a:pPr/>
              <a:t>‹#›</a:t>
            </a:fld>
            <a:endParaRPr lang="en-US" altLang="en-US"/>
          </a:p>
        </p:txBody>
      </p:sp>
    </p:spTree>
    <p:extLst>
      <p:ext uri="{BB962C8B-B14F-4D97-AF65-F5344CB8AC3E}">
        <p14:creationId xmlns:p14="http://schemas.microsoft.com/office/powerpoint/2010/main" val="25442190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7D9F2BF6-F524-9C1B-8108-62F4278FA9C4}"/>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a16="http://schemas.microsoft.com/office/drawing/2014/main" id="{05618F6F-5BC9-EAD0-0E35-EF537ED2A5B3}"/>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a16="http://schemas.microsoft.com/office/drawing/2014/main" id="{1DCBF0C7-5E6B-4054-837F-317E7C28CDF1}"/>
              </a:ext>
            </a:extLst>
          </p:cNvPr>
          <p:cNvSpPr>
            <a:spLocks noGrp="1"/>
          </p:cNvSpPr>
          <p:nvPr>
            <p:ph type="sldNum" sz="quarter" idx="12"/>
          </p:nvPr>
        </p:nvSpPr>
        <p:spPr/>
        <p:txBody>
          <a:bodyPr/>
          <a:lstStyle>
            <a:lvl1pPr>
              <a:defRPr/>
            </a:lvl1pPr>
          </a:lstStyle>
          <a:p>
            <a:fld id="{CB9CF1C0-CBFD-354C-823C-9713BA1BEBC1}" type="slidenum">
              <a:rPr lang="en-US" altLang="en-US"/>
              <a:pPr/>
              <a:t>‹#›</a:t>
            </a:fld>
            <a:endParaRPr lang="en-US" altLang="en-US"/>
          </a:p>
        </p:txBody>
      </p:sp>
    </p:spTree>
    <p:extLst>
      <p:ext uri="{BB962C8B-B14F-4D97-AF65-F5344CB8AC3E}">
        <p14:creationId xmlns:p14="http://schemas.microsoft.com/office/powerpoint/2010/main" val="126464251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1E7FE2-A8DD-1838-6DBE-CAAA1356EAD5}"/>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FFCBA4EE-4C96-4473-16BE-A35FE1F0B330}"/>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8DB635BC-A2CA-804D-4F52-88D250E3C28B}"/>
              </a:ext>
            </a:extLst>
          </p:cNvPr>
          <p:cNvSpPr>
            <a:spLocks noGrp="1"/>
          </p:cNvSpPr>
          <p:nvPr>
            <p:ph type="sldNum" sz="quarter" idx="12"/>
          </p:nvPr>
        </p:nvSpPr>
        <p:spPr/>
        <p:txBody>
          <a:bodyPr/>
          <a:lstStyle>
            <a:lvl1pPr>
              <a:defRPr/>
            </a:lvl1pPr>
          </a:lstStyle>
          <a:p>
            <a:fld id="{A0D730FC-CD9B-434A-814C-AF4EC02C9DDA}" type="slidenum">
              <a:rPr lang="en-US" altLang="en-US"/>
              <a:pPr/>
              <a:t>‹#›</a:t>
            </a:fld>
            <a:endParaRPr lang="en-US" altLang="en-US"/>
          </a:p>
        </p:txBody>
      </p:sp>
    </p:spTree>
    <p:extLst>
      <p:ext uri="{BB962C8B-B14F-4D97-AF65-F5344CB8AC3E}">
        <p14:creationId xmlns:p14="http://schemas.microsoft.com/office/powerpoint/2010/main" val="185119996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3629196E-D273-224E-B7B3-B81EFF01B52E}"/>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a16="http://schemas.microsoft.com/office/drawing/2014/main" id="{19648DA9-75B0-42F9-A9DC-64BB051A97AF}"/>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a16="http://schemas.microsoft.com/office/drawing/2014/main" id="{E28B3AAA-01AD-8E62-7562-0A83FE3AFD61}"/>
              </a:ext>
            </a:extLst>
          </p:cNvPr>
          <p:cNvSpPr>
            <a:spLocks noGrp="1"/>
          </p:cNvSpPr>
          <p:nvPr>
            <p:ph type="sldNum" sz="quarter" idx="12"/>
          </p:nvPr>
        </p:nvSpPr>
        <p:spPr/>
        <p:txBody>
          <a:bodyPr/>
          <a:lstStyle>
            <a:lvl1pPr>
              <a:defRPr/>
            </a:lvl1pPr>
          </a:lstStyle>
          <a:p>
            <a:fld id="{AE3EF526-BDB3-1648-B8E9-880B0F273FE1}" type="slidenum">
              <a:rPr lang="en-US" altLang="en-US"/>
              <a:pPr/>
              <a:t>‹#›</a:t>
            </a:fld>
            <a:endParaRPr lang="en-US" altLang="en-US"/>
          </a:p>
        </p:txBody>
      </p:sp>
    </p:spTree>
    <p:extLst>
      <p:ext uri="{BB962C8B-B14F-4D97-AF65-F5344CB8AC3E}">
        <p14:creationId xmlns:p14="http://schemas.microsoft.com/office/powerpoint/2010/main" val="60285287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3C4ABC66-790D-8434-404A-C2DBEAD31044}"/>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0040C983-83AB-C1EC-1F3B-52AD9A89068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F8F6E7B9-6C73-E5CE-C66F-DE64E41FF93E}"/>
              </a:ext>
            </a:extLst>
          </p:cNvPr>
          <p:cNvSpPr>
            <a:spLocks noGrp="1"/>
          </p:cNvSpPr>
          <p:nvPr>
            <p:ph type="sldNum" sz="quarter" idx="12"/>
          </p:nvPr>
        </p:nvSpPr>
        <p:spPr/>
        <p:txBody>
          <a:bodyPr/>
          <a:lstStyle>
            <a:lvl1pPr>
              <a:defRPr/>
            </a:lvl1pPr>
          </a:lstStyle>
          <a:p>
            <a:fld id="{9AA386C0-47BB-2C48-BF62-A1092C119BE9}" type="slidenum">
              <a:rPr lang="en-US" altLang="en-US"/>
              <a:pPr/>
              <a:t>‹#›</a:t>
            </a:fld>
            <a:endParaRPr lang="en-US" altLang="en-US"/>
          </a:p>
        </p:txBody>
      </p:sp>
    </p:spTree>
    <p:extLst>
      <p:ext uri="{BB962C8B-B14F-4D97-AF65-F5344CB8AC3E}">
        <p14:creationId xmlns:p14="http://schemas.microsoft.com/office/powerpoint/2010/main" val="396548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812B9-78D4-0089-33CC-CD06F837D53F}"/>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71999FAA-3E96-3511-1C20-388B3C8D436B}"/>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36C35EF3-F4BE-B5E4-1E2D-27F63C2B1D06}"/>
              </a:ext>
            </a:extLst>
          </p:cNvPr>
          <p:cNvSpPr>
            <a:spLocks noGrp="1"/>
          </p:cNvSpPr>
          <p:nvPr>
            <p:ph type="sldNum" sz="quarter" idx="12"/>
          </p:nvPr>
        </p:nvSpPr>
        <p:spPr/>
        <p:txBody>
          <a:bodyPr/>
          <a:lstStyle>
            <a:lvl1pPr>
              <a:defRPr/>
            </a:lvl1pPr>
          </a:lstStyle>
          <a:p>
            <a:fld id="{557B117A-DF1D-B640-9091-6EAD9AAE5F2D}" type="slidenum">
              <a:rPr lang="en-US" altLang="en-US"/>
              <a:pPr/>
              <a:t>‹#›</a:t>
            </a:fld>
            <a:endParaRPr lang="en-US" altLang="en-US"/>
          </a:p>
        </p:txBody>
      </p:sp>
    </p:spTree>
    <p:extLst>
      <p:ext uri="{BB962C8B-B14F-4D97-AF65-F5344CB8AC3E}">
        <p14:creationId xmlns:p14="http://schemas.microsoft.com/office/powerpoint/2010/main" val="4869641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D83A6DC7-0D68-9514-7611-68F251FC2801}"/>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6" name="Freeform 15">
            <a:extLst>
              <a:ext uri="{FF2B5EF4-FFF2-40B4-BE49-F238E27FC236}">
                <a16:creationId xmlns:a16="http://schemas.microsoft.com/office/drawing/2014/main" id="{B69CDB8D-D161-C338-B5EA-70879F44E6CD}"/>
              </a:ext>
            </a:extLst>
          </p:cNvPr>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ko-KR" altLang="en-US"/>
          </a:p>
        </p:txBody>
      </p:sp>
      <p:sp>
        <p:nvSpPr>
          <p:cNvPr id="7" name="Right Triangle 15">
            <a:extLst>
              <a:ext uri="{FF2B5EF4-FFF2-40B4-BE49-F238E27FC236}">
                <a16:creationId xmlns:a16="http://schemas.microsoft.com/office/drawing/2014/main" id="{E34C6EF1-C153-7F71-5E79-87782E41D5FC}"/>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16">
            <a:extLst>
              <a:ext uri="{FF2B5EF4-FFF2-40B4-BE49-F238E27FC236}">
                <a16:creationId xmlns:a16="http://schemas.microsoft.com/office/drawing/2014/main" id="{50B8110B-746C-587C-9D80-35EF5C7D73EE}"/>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43511C13-88A2-691F-71C5-DC5F70A9C8DE}"/>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19">
            <a:extLst>
              <a:ext uri="{FF2B5EF4-FFF2-40B4-BE49-F238E27FC236}">
                <a16:creationId xmlns:a16="http://schemas.microsoft.com/office/drawing/2014/main" id="{DD876551-1F83-0A51-4189-FEB997BEFC27}"/>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62FC74E5-A482-2B68-12FB-A4C0BEFD38E8}"/>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1FD1152E-C448-A1F5-8333-8894C60D3390}"/>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AF64283B-6449-7933-B22F-A381DEE3A2F4}"/>
              </a:ext>
            </a:extLst>
          </p:cNvPr>
          <p:cNvSpPr>
            <a:spLocks noGrp="1"/>
          </p:cNvSpPr>
          <p:nvPr>
            <p:ph type="sldNum" sz="quarter" idx="12"/>
          </p:nvPr>
        </p:nvSpPr>
        <p:spPr/>
        <p:txBody>
          <a:bodyPr/>
          <a:lstStyle>
            <a:lvl1pPr>
              <a:defRPr/>
            </a:lvl1pPr>
          </a:lstStyle>
          <a:p>
            <a:fld id="{45AA2940-966D-6349-AD54-848BC8861FDD}" type="slidenum">
              <a:rPr lang="en-US" altLang="en-US"/>
              <a:pPr/>
              <a:t>‹#›</a:t>
            </a:fld>
            <a:endParaRPr lang="en-US" altLang="en-US"/>
          </a:p>
        </p:txBody>
      </p:sp>
    </p:spTree>
    <p:extLst>
      <p:ext uri="{BB962C8B-B14F-4D97-AF65-F5344CB8AC3E}">
        <p14:creationId xmlns:p14="http://schemas.microsoft.com/office/powerpoint/2010/main" val="280120634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6FF5CE31-45B5-43A6-90E5-FA7F5B687DF4}"/>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027" name="Freeform 11">
            <a:extLst>
              <a:ext uri="{FF2B5EF4-FFF2-40B4-BE49-F238E27FC236}">
                <a16:creationId xmlns:a16="http://schemas.microsoft.com/office/drawing/2014/main" id="{B88E6BAD-FA03-A5D0-6A6A-82BA42E0C551}"/>
              </a:ext>
            </a:extLst>
          </p:cNvPr>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ko-KR" altLang="en-US"/>
          </a:p>
        </p:txBody>
      </p:sp>
      <p:sp>
        <p:nvSpPr>
          <p:cNvPr id="14" name="Right Triangle 13">
            <a:extLst>
              <a:ext uri="{FF2B5EF4-FFF2-40B4-BE49-F238E27FC236}">
                <a16:creationId xmlns:a16="http://schemas.microsoft.com/office/drawing/2014/main" id="{FDFB692E-2DBA-4EB3-98F7-718C8D6E5C3E}"/>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a:extLst>
              <a:ext uri="{FF2B5EF4-FFF2-40B4-BE49-F238E27FC236}">
                <a16:creationId xmlns:a16="http://schemas.microsoft.com/office/drawing/2014/main" id="{792DEFF0-7A4C-4AD0-B180-B501D0B75197}"/>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09CB0AC5-D744-4EE5-B184-162466B3ED06}"/>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2BD14E48-C5B0-15E5-1D97-DE8E9B4E42E7}"/>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9909539E-2E2A-4D0D-9DA3-5BF70DCD2D07}"/>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pPr>
              <a:defRPr/>
            </a:pPr>
            <a:endParaRPr lang="en-US"/>
          </a:p>
        </p:txBody>
      </p:sp>
      <p:sp>
        <p:nvSpPr>
          <p:cNvPr id="22" name="Footer Placeholder 21">
            <a:extLst>
              <a:ext uri="{FF2B5EF4-FFF2-40B4-BE49-F238E27FC236}">
                <a16:creationId xmlns:a16="http://schemas.microsoft.com/office/drawing/2014/main" id="{FF20DB5B-DEDA-453B-9614-E36875670DFE}"/>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pPr>
              <a:defRPr/>
            </a:pPr>
            <a:endParaRPr lang="en-US"/>
          </a:p>
        </p:txBody>
      </p:sp>
      <p:sp>
        <p:nvSpPr>
          <p:cNvPr id="18" name="Slide Number Placeholder 17">
            <a:extLst>
              <a:ext uri="{FF2B5EF4-FFF2-40B4-BE49-F238E27FC236}">
                <a16:creationId xmlns:a16="http://schemas.microsoft.com/office/drawing/2014/main" id="{6807ACD1-02E4-4025-AE11-3002F6468C37}"/>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660FF0F3-1A44-594C-9CFC-417BAEC7DEB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73" r:id="rId1"/>
    <p:sldLayoutId id="2147484369" r:id="rId2"/>
    <p:sldLayoutId id="2147484374" r:id="rId3"/>
    <p:sldLayoutId id="2147484375" r:id="rId4"/>
    <p:sldLayoutId id="2147484376" r:id="rId5"/>
    <p:sldLayoutId id="2147484377" r:id="rId6"/>
    <p:sldLayoutId id="2147484370" r:id="rId7"/>
    <p:sldLayoutId id="2147484378" r:id="rId8"/>
    <p:sldLayoutId id="2147484379" r:id="rId9"/>
    <p:sldLayoutId id="2147484371" r:id="rId10"/>
    <p:sldLayoutId id="2147484372"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2"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2"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2"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2"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a:extLst>
              <a:ext uri="{FF2B5EF4-FFF2-40B4-BE49-F238E27FC236}">
                <a16:creationId xmlns:a16="http://schemas.microsoft.com/office/drawing/2014/main" id="{09B309A0-3808-0AC9-C2EB-AFAD9A97E41E}"/>
              </a:ext>
            </a:extLst>
          </p:cNvPr>
          <p:cNvSpPr>
            <a:spLocks noGrp="1"/>
          </p:cNvSpPr>
          <p:nvPr>
            <p:ph idx="1"/>
          </p:nvPr>
        </p:nvSpPr>
        <p:spPr>
          <a:xfrm>
            <a:off x="457200" y="1219200"/>
            <a:ext cx="8229600" cy="4787900"/>
          </a:xfrm>
        </p:spPr>
        <p:txBody>
          <a:bodyPr/>
          <a:lstStyle/>
          <a:p>
            <a:pPr eaLnBrk="1" hangingPunct="1">
              <a:buFont typeface="Wingdings 3" pitchFamily="2" charset="2"/>
              <a:buNone/>
            </a:pPr>
            <a:r>
              <a:rPr lang="en-US" altLang="en-US" sz="1800"/>
              <a:t>Criminology is the study of the etiology of crime – what</a:t>
            </a:r>
          </a:p>
          <a:p>
            <a:pPr eaLnBrk="1" hangingPunct="1">
              <a:buFont typeface="Wingdings 3" pitchFamily="2" charset="2"/>
              <a:buNone/>
            </a:pPr>
            <a:r>
              <a:rPr lang="en-US" altLang="en-US" sz="1800"/>
              <a:t>causes crime and why.  To answer that question, we seek to </a:t>
            </a:r>
          </a:p>
          <a:p>
            <a:pPr eaLnBrk="1" hangingPunct="1">
              <a:buFont typeface="Wingdings 3" pitchFamily="2" charset="2"/>
              <a:buNone/>
            </a:pPr>
            <a:r>
              <a:rPr lang="en-US" altLang="en-US" sz="1800"/>
              <a:t>detect crime and then accurately measure it in all its dimensions:</a:t>
            </a:r>
          </a:p>
          <a:p>
            <a:pPr eaLnBrk="1" hangingPunct="1"/>
            <a:r>
              <a:rPr lang="en-US" altLang="en-US" sz="1800"/>
              <a:t>where, when, and why is it distributed in time and place</a:t>
            </a:r>
          </a:p>
          <a:p>
            <a:pPr eaLnBrk="1" hangingPunct="1"/>
            <a:r>
              <a:rPr lang="en-US" altLang="en-US" sz="1800"/>
              <a:t>where, when, how, why and who is committing it</a:t>
            </a:r>
          </a:p>
          <a:p>
            <a:pPr eaLnBrk="1" hangingPunct="1"/>
            <a:r>
              <a:rPr lang="en-US" altLang="en-US" sz="1800"/>
              <a:t>where when, how, why and who are the victims</a:t>
            </a:r>
          </a:p>
          <a:p>
            <a:pPr eaLnBrk="1" hangingPunct="1">
              <a:buFont typeface="Wingdings 3" pitchFamily="2" charset="2"/>
              <a:buNone/>
            </a:pPr>
            <a:r>
              <a:rPr lang="en-US" altLang="en-US" sz="1800"/>
              <a:t> </a:t>
            </a:r>
          </a:p>
          <a:p>
            <a:pPr eaLnBrk="1" hangingPunct="1">
              <a:buFont typeface="Wingdings 3" pitchFamily="2" charset="2"/>
              <a:buNone/>
            </a:pPr>
            <a:r>
              <a:rPr lang="en-US" altLang="en-US" sz="1800"/>
              <a:t>Based on an assessment of that information, a response or a </a:t>
            </a:r>
          </a:p>
          <a:p>
            <a:pPr eaLnBrk="1" hangingPunct="1">
              <a:buFont typeface="Wingdings 3" pitchFamily="2" charset="2"/>
              <a:buNone/>
            </a:pPr>
            <a:r>
              <a:rPr lang="en-US" altLang="en-US" sz="1800"/>
              <a:t>treatment is prescribed in both a preventative and curative </a:t>
            </a:r>
          </a:p>
          <a:p>
            <a:pPr eaLnBrk="1" hangingPunct="1">
              <a:buFont typeface="Wingdings 3" pitchFamily="2" charset="2"/>
              <a:buNone/>
            </a:pPr>
            <a:r>
              <a:rPr lang="en-US" altLang="en-US" sz="1800"/>
              <a:t>context if possible.  Criminology seeks epistemological </a:t>
            </a:r>
          </a:p>
          <a:p>
            <a:pPr eaLnBrk="1" hangingPunct="1">
              <a:buFont typeface="Wingdings 3" pitchFamily="2" charset="2"/>
              <a:buNone/>
            </a:pPr>
            <a:r>
              <a:rPr lang="en-US" altLang="en-US" sz="1800"/>
              <a:t>understanding so as to better prevent and respond to crime</a:t>
            </a:r>
          </a:p>
          <a:p>
            <a:pPr eaLnBrk="1" hangingPunct="1">
              <a:buFont typeface="Wingdings 3" pitchFamily="2" charset="2"/>
              <a:buNone/>
            </a:pPr>
            <a:r>
              <a:rPr lang="en-US" altLang="en-US" sz="1800"/>
              <a:t>in a social/communal context and to minimize its negative </a:t>
            </a:r>
          </a:p>
          <a:p>
            <a:pPr eaLnBrk="1" hangingPunct="1">
              <a:buFont typeface="Wingdings 3" pitchFamily="2" charset="2"/>
              <a:buNone/>
            </a:pPr>
            <a:r>
              <a:rPr lang="en-US" altLang="en-US" sz="1800"/>
              <a:t>Impacts.</a:t>
            </a:r>
          </a:p>
          <a:p>
            <a:endParaRPr lang="en-US" altLang="en-US"/>
          </a:p>
        </p:txBody>
      </p:sp>
      <p:sp>
        <p:nvSpPr>
          <p:cNvPr id="3" name="Title 2">
            <a:extLst>
              <a:ext uri="{FF2B5EF4-FFF2-40B4-BE49-F238E27FC236}">
                <a16:creationId xmlns:a16="http://schemas.microsoft.com/office/drawing/2014/main" id="{1EBCF67E-5E5E-40FF-A09B-FE7D2E6EF3BC}"/>
              </a:ext>
            </a:extLst>
          </p:cNvPr>
          <p:cNvSpPr>
            <a:spLocks noGrp="1"/>
          </p:cNvSpPr>
          <p:nvPr>
            <p:ph type="title"/>
          </p:nvPr>
        </p:nvSpPr>
        <p:spPr/>
        <p:txBody>
          <a:bodyPr/>
          <a:lstStyle/>
          <a:p>
            <a:pPr>
              <a:defRPr/>
            </a:pPr>
            <a:r>
              <a:rPr lang="en-US" dirty="0"/>
              <a:t>Criminology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1910D0B3-9059-713D-F1BE-765D6A7076B3}"/>
              </a:ext>
            </a:extLst>
          </p:cNvPr>
          <p:cNvSpPr>
            <a:spLocks noGrp="1"/>
          </p:cNvSpPr>
          <p:nvPr>
            <p:ph idx="1"/>
          </p:nvPr>
        </p:nvSpPr>
        <p:spPr/>
        <p:txBody>
          <a:bodyPr/>
          <a:lstStyle/>
          <a:p>
            <a:pPr eaLnBrk="1" hangingPunct="1">
              <a:buFontTx/>
              <a:buNone/>
            </a:pPr>
            <a:r>
              <a:rPr lang="en-US" altLang="en-US"/>
              <a:t>Science in general is constrained due to deep</a:t>
            </a:r>
          </a:p>
          <a:p>
            <a:pPr eaLnBrk="1" hangingPunct="1">
              <a:buFontTx/>
              <a:buNone/>
            </a:pPr>
            <a:r>
              <a:rPr lang="en-US" altLang="en-US"/>
              <a:t>rooted social, economic, and political factors. </a:t>
            </a:r>
          </a:p>
          <a:p>
            <a:pPr eaLnBrk="1" hangingPunct="1">
              <a:buFontTx/>
              <a:buNone/>
            </a:pPr>
            <a:r>
              <a:rPr lang="en-US" altLang="en-US"/>
              <a:t>There are scientific truths and there are</a:t>
            </a:r>
          </a:p>
          <a:p>
            <a:pPr eaLnBrk="1" hangingPunct="1">
              <a:buFontTx/>
              <a:buNone/>
            </a:pPr>
            <a:r>
              <a:rPr lang="en-US" altLang="en-US"/>
              <a:t>political truths.  In the end, political “leaders”</a:t>
            </a:r>
          </a:p>
          <a:p>
            <a:pPr eaLnBrk="1" hangingPunct="1">
              <a:buFontTx/>
              <a:buNone/>
            </a:pPr>
            <a:r>
              <a:rPr lang="en-US" altLang="en-US"/>
              <a:t>look not to science, but to the political</a:t>
            </a:r>
          </a:p>
          <a:p>
            <a:pPr eaLnBrk="1" hangingPunct="1">
              <a:buFontTx/>
              <a:buNone/>
            </a:pPr>
            <a:r>
              <a:rPr lang="en-US" altLang="en-US"/>
              <a:t>palatability coefficient, to the political truths,</a:t>
            </a:r>
          </a:p>
          <a:p>
            <a:pPr eaLnBrk="1" hangingPunct="1">
              <a:buFontTx/>
              <a:buNone/>
            </a:pPr>
            <a:r>
              <a:rPr lang="en-US" altLang="en-US"/>
              <a:t>to survive.  So rather than criticize, we need to </a:t>
            </a:r>
          </a:p>
          <a:p>
            <a:pPr eaLnBrk="1" hangingPunct="1">
              <a:buFontTx/>
              <a:buNone/>
            </a:pPr>
            <a:r>
              <a:rPr lang="en-US" altLang="en-US"/>
              <a:t>recognize that this is simply the nature of the </a:t>
            </a:r>
          </a:p>
          <a:p>
            <a:pPr eaLnBrk="1" hangingPunct="1">
              <a:buFontTx/>
              <a:buNone/>
            </a:pPr>
            <a:r>
              <a:rPr lang="en-US" altLang="en-US"/>
              <a:t>job, and </a:t>
            </a:r>
            <a:r>
              <a:rPr lang="en-US" altLang="en-US" u="sng"/>
              <a:t>we</a:t>
            </a:r>
            <a:r>
              <a:rPr lang="en-US" altLang="en-US"/>
              <a:t> need to adjust accordingly.</a:t>
            </a:r>
          </a:p>
        </p:txBody>
      </p:sp>
      <p:sp>
        <p:nvSpPr>
          <p:cNvPr id="12290" name="Rectangle 2">
            <a:extLst>
              <a:ext uri="{FF2B5EF4-FFF2-40B4-BE49-F238E27FC236}">
                <a16:creationId xmlns:a16="http://schemas.microsoft.com/office/drawing/2014/main" id="{1A62616D-2805-4CFD-B516-DDD5957D8882}"/>
              </a:ext>
            </a:extLst>
          </p:cNvPr>
          <p:cNvSpPr>
            <a:spLocks noGrp="1" noChangeArrowheads="1"/>
          </p:cNvSpPr>
          <p:nvPr>
            <p:ph type="title"/>
          </p:nvPr>
        </p:nvSpPr>
        <p:spPr/>
        <p:txBody>
          <a:bodyPr/>
          <a:lstStyle/>
          <a:p>
            <a:pPr eaLnBrk="1" fontAlgn="auto" hangingPunct="1">
              <a:spcAft>
                <a:spcPts val="0"/>
              </a:spcAft>
              <a:defRPr/>
            </a:pPr>
            <a:r>
              <a:rPr lang="en-US" dirty="0"/>
              <a:t>Public Criminology</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223CB853-B895-098B-49F1-7F21AE949367}"/>
              </a:ext>
            </a:extLst>
          </p:cNvPr>
          <p:cNvSpPr>
            <a:spLocks noGrp="1"/>
          </p:cNvSpPr>
          <p:nvPr>
            <p:ph idx="1"/>
          </p:nvPr>
        </p:nvSpPr>
        <p:spPr>
          <a:xfrm>
            <a:off x="228600" y="1295400"/>
            <a:ext cx="8839200" cy="4711700"/>
          </a:xfrm>
        </p:spPr>
        <p:txBody>
          <a:bodyPr/>
          <a:lstStyle/>
          <a:p>
            <a:pPr marL="0" indent="0" eaLnBrk="1" hangingPunct="1">
              <a:lnSpc>
                <a:spcPct val="90000"/>
              </a:lnSpc>
              <a:buFont typeface="Wingdings 3" pitchFamily="2" charset="2"/>
              <a:buNone/>
            </a:pPr>
            <a:r>
              <a:rPr lang="en-US" altLang="en-US" sz="2000"/>
              <a:t>1. Causal links are so obscure, so convoluted, that the outcomes</a:t>
            </a:r>
            <a:br>
              <a:rPr lang="en-US" altLang="en-US" sz="2000"/>
            </a:br>
            <a:r>
              <a:rPr lang="en-US" altLang="en-US" sz="2000"/>
              <a:t>    appears to be random, serendipitous, by chance.  The causal links</a:t>
            </a:r>
            <a:br>
              <a:rPr lang="en-US" altLang="en-US" sz="2000"/>
            </a:br>
            <a:r>
              <a:rPr lang="en-US" altLang="en-US" sz="2000"/>
              <a:t>    are there, but they are so enmeshed and entangled, we cannot</a:t>
            </a:r>
            <a:br>
              <a:rPr lang="en-US" altLang="en-US" sz="2000"/>
            </a:br>
            <a:r>
              <a:rPr lang="en-US" altLang="en-US" sz="2000"/>
              <a:t>    figure it out. </a:t>
            </a:r>
          </a:p>
          <a:p>
            <a:pPr marL="0" indent="0" eaLnBrk="1" hangingPunct="1">
              <a:lnSpc>
                <a:spcPct val="90000"/>
              </a:lnSpc>
              <a:buFont typeface="Wingdings 3" pitchFamily="2" charset="2"/>
              <a:buNone/>
            </a:pPr>
            <a:endParaRPr lang="en-US" altLang="en-US" sz="2000"/>
          </a:p>
          <a:p>
            <a:pPr marL="0" indent="0" eaLnBrk="1" hangingPunct="1">
              <a:lnSpc>
                <a:spcPct val="90000"/>
              </a:lnSpc>
              <a:buFont typeface="Wingdings 3" pitchFamily="2" charset="2"/>
              <a:buNone/>
            </a:pPr>
            <a:r>
              <a:rPr lang="en-US" altLang="en-US" sz="2000"/>
              <a:t>2. Small, seemingly innocuous, insignificant events </a:t>
            </a:r>
            <a:r>
              <a:rPr lang="en-US" altLang="en-US" sz="2000" u="sng"/>
              <a:t>can</a:t>
            </a:r>
            <a:r>
              <a:rPr lang="en-US" altLang="en-US" sz="2000"/>
              <a:t> have a</a:t>
            </a:r>
            <a:br>
              <a:rPr lang="en-US" altLang="en-US" sz="2000"/>
            </a:br>
            <a:r>
              <a:rPr lang="en-US" altLang="en-US" sz="2000"/>
              <a:t>    tremendous impact on long-term trajectory, but not all the time. </a:t>
            </a:r>
            <a:br>
              <a:rPr lang="en-US" altLang="en-US" sz="2000"/>
            </a:br>
            <a:r>
              <a:rPr lang="en-US" altLang="en-US" sz="2000"/>
              <a:t>    There is a reason why, but we generally don’t know why as the</a:t>
            </a:r>
            <a:br>
              <a:rPr lang="en-US" altLang="en-US" sz="2000"/>
            </a:br>
            <a:r>
              <a:rPr lang="en-US" altLang="en-US" sz="2000"/>
              <a:t>    causes are so convoluted (per point #1). </a:t>
            </a:r>
          </a:p>
          <a:p>
            <a:pPr marL="0" indent="0" eaLnBrk="1" hangingPunct="1">
              <a:lnSpc>
                <a:spcPct val="90000"/>
              </a:lnSpc>
              <a:buFont typeface="Wingdings 3" pitchFamily="2" charset="2"/>
              <a:buNone/>
            </a:pPr>
            <a:endParaRPr lang="en-US" altLang="en-US" sz="2000"/>
          </a:p>
          <a:p>
            <a:pPr marL="0" indent="0" eaLnBrk="1" hangingPunct="1">
              <a:lnSpc>
                <a:spcPct val="90000"/>
              </a:lnSpc>
              <a:buFont typeface="Wingdings 3" pitchFamily="2" charset="2"/>
              <a:buNone/>
            </a:pPr>
            <a:r>
              <a:rPr lang="en-US" altLang="en-US" sz="2000"/>
              <a:t>3. Small differences in the initial stage in particular, at the starting </a:t>
            </a:r>
            <a:br>
              <a:rPr lang="en-US" altLang="en-US" sz="2000"/>
            </a:br>
            <a:r>
              <a:rPr lang="en-US" altLang="en-US" sz="2000"/>
              <a:t>    point if you would, can result in significant long-term outcome</a:t>
            </a:r>
            <a:br>
              <a:rPr lang="en-US" altLang="en-US" sz="2000"/>
            </a:br>
            <a:r>
              <a:rPr lang="en-US" altLang="en-US" sz="2000"/>
              <a:t>    variations.</a:t>
            </a:r>
          </a:p>
          <a:p>
            <a:pPr marL="0" indent="0" eaLnBrk="1" hangingPunct="1">
              <a:lnSpc>
                <a:spcPct val="90000"/>
              </a:lnSpc>
              <a:buFont typeface="Wingdings 3" pitchFamily="2" charset="2"/>
              <a:buNone/>
            </a:pPr>
            <a:endParaRPr lang="en-US" altLang="en-US" sz="2000"/>
          </a:p>
          <a:p>
            <a:pPr marL="0" indent="0" eaLnBrk="1" hangingPunct="1">
              <a:lnSpc>
                <a:spcPct val="90000"/>
              </a:lnSpc>
              <a:buFont typeface="Wingdings 3" pitchFamily="2" charset="2"/>
              <a:buNone/>
            </a:pPr>
            <a:r>
              <a:rPr lang="en-US" altLang="en-US" sz="2000"/>
              <a:t>4. Ensemble forecasting </a:t>
            </a:r>
          </a:p>
        </p:txBody>
      </p:sp>
      <p:sp>
        <p:nvSpPr>
          <p:cNvPr id="40962" name="Rectangle 2">
            <a:extLst>
              <a:ext uri="{FF2B5EF4-FFF2-40B4-BE49-F238E27FC236}">
                <a16:creationId xmlns:a16="http://schemas.microsoft.com/office/drawing/2014/main" id="{F19B7193-1D9B-402D-A557-1C8211025962}"/>
              </a:ext>
            </a:extLst>
          </p:cNvPr>
          <p:cNvSpPr>
            <a:spLocks noGrp="1" noChangeArrowheads="1"/>
          </p:cNvSpPr>
          <p:nvPr>
            <p:ph type="title"/>
          </p:nvPr>
        </p:nvSpPr>
        <p:spPr/>
        <p:txBody>
          <a:bodyPr/>
          <a:lstStyle/>
          <a:p>
            <a:pPr eaLnBrk="1" fontAlgn="auto" hangingPunct="1">
              <a:spcAft>
                <a:spcPts val="0"/>
              </a:spcAft>
              <a:defRPr/>
            </a:pPr>
            <a:r>
              <a:rPr lang="en-US" sz="3200" dirty="0"/>
              <a:t>Chaos Theory (Lorenz)</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9E761700-AF19-4E31-8A0D-F70C66493EA3}"/>
              </a:ext>
            </a:extLst>
          </p:cNvPr>
          <p:cNvSpPr>
            <a:spLocks noGrp="1"/>
          </p:cNvSpPr>
          <p:nvPr>
            <p:ph idx="1"/>
          </p:nvPr>
        </p:nvSpPr>
        <p:spPr>
          <a:xfrm>
            <a:off x="0" y="1143000"/>
            <a:ext cx="9144000" cy="4864100"/>
          </a:xfrm>
        </p:spPr>
        <p:txBody>
          <a:bodyPr/>
          <a:lstStyle/>
          <a:p>
            <a:pPr marL="0" indent="0" eaLnBrk="1" hangingPunct="1">
              <a:buFont typeface="Wingdings 3" panose="05040102010807070707" pitchFamily="18" charset="2"/>
              <a:buNone/>
              <a:defRPr/>
            </a:pPr>
            <a:r>
              <a:rPr lang="en-US" altLang="en-US" sz="2000" dirty="0"/>
              <a:t>1. Alpha error (</a:t>
            </a:r>
            <a:r>
              <a:rPr lang="en-US" altLang="en-US" sz="2000" i="1" dirty="0"/>
              <a:t>inter and intra differentiation</a:t>
            </a:r>
            <a:r>
              <a:rPr lang="en-US" altLang="en-US" sz="2000" dirty="0"/>
              <a:t>)</a:t>
            </a:r>
          </a:p>
          <a:p>
            <a:pPr marL="0" indent="0" eaLnBrk="1" hangingPunct="1">
              <a:buFont typeface="Wingdings 3" panose="05040102010807070707" pitchFamily="18" charset="2"/>
              <a:buNone/>
              <a:defRPr/>
            </a:pPr>
            <a:br>
              <a:rPr lang="en-US" altLang="en-US" sz="2000" dirty="0"/>
            </a:br>
            <a:r>
              <a:rPr lang="en-US" altLang="en-US" sz="2000" dirty="0"/>
              <a:t>2. Specificity </a:t>
            </a:r>
            <a:r>
              <a:rPr lang="en-US" altLang="en-US" sz="2000" i="1" dirty="0"/>
              <a:t>(inter and intra differentiation)</a:t>
            </a:r>
          </a:p>
          <a:p>
            <a:pPr marL="0" indent="0" eaLnBrk="1" hangingPunct="1">
              <a:buFont typeface="Wingdings 3" panose="05040102010807070707" pitchFamily="18" charset="2"/>
              <a:buNone/>
              <a:defRPr/>
            </a:pPr>
            <a:br>
              <a:rPr lang="en-US" altLang="en-US" sz="2000" dirty="0"/>
            </a:br>
            <a:r>
              <a:rPr lang="en-US" altLang="en-US" sz="2000" dirty="0"/>
              <a:t>3. Seek to mitigate the impact of crime (because we can’t eliminate it)</a:t>
            </a:r>
          </a:p>
          <a:p>
            <a:pPr marL="0" indent="0" eaLnBrk="1" hangingPunct="1">
              <a:buFont typeface="Wingdings 3" panose="05040102010807070707" pitchFamily="18" charset="2"/>
              <a:buNone/>
              <a:defRPr/>
            </a:pPr>
            <a:br>
              <a:rPr lang="en-US" altLang="en-US" sz="2000" dirty="0"/>
            </a:br>
            <a:r>
              <a:rPr lang="en-US" altLang="en-US" sz="2000" dirty="0"/>
              <a:t>4. Scientific criminology in its diagnostic and treatment contexts is still</a:t>
            </a:r>
            <a:br>
              <a:rPr lang="en-US" altLang="en-US" sz="2000" dirty="0"/>
            </a:br>
            <a:r>
              <a:rPr lang="en-US" altLang="en-US" sz="2000" dirty="0"/>
              <a:t>    in the late 1700s (per the medical analogy)</a:t>
            </a:r>
            <a:endParaRPr lang="en-US" altLang="en-US" sz="2000" i="1" dirty="0"/>
          </a:p>
          <a:p>
            <a:pPr marL="0" indent="0" eaLnBrk="1" hangingPunct="1">
              <a:buFont typeface="Wingdings 3" panose="05040102010807070707" pitchFamily="18" charset="2"/>
              <a:buNone/>
              <a:defRPr/>
            </a:pPr>
            <a:br>
              <a:rPr lang="en-US" altLang="en-US" sz="2000" dirty="0"/>
            </a:br>
            <a:r>
              <a:rPr lang="en-US" altLang="en-US" sz="2000" dirty="0"/>
              <a:t>5. Implementation issues</a:t>
            </a:r>
          </a:p>
          <a:p>
            <a:pPr marL="0" indent="0" eaLnBrk="1" hangingPunct="1">
              <a:buFont typeface="Wingdings 3" panose="05040102010807070707" pitchFamily="18" charset="2"/>
              <a:buNone/>
              <a:defRPr/>
            </a:pPr>
            <a:br>
              <a:rPr lang="en-US" altLang="en-US" sz="2000" dirty="0"/>
            </a:br>
            <a:r>
              <a:rPr lang="en-US" altLang="en-US" sz="2000" dirty="0"/>
              <a:t>6. Nihil </a:t>
            </a:r>
            <a:r>
              <a:rPr lang="en-US" altLang="en-US" sz="2000" dirty="0" err="1"/>
              <a:t>Nocere</a:t>
            </a:r>
            <a:endParaRPr lang="en-US" altLang="en-US" sz="2000" dirty="0"/>
          </a:p>
          <a:p>
            <a:pPr marL="0" indent="0" eaLnBrk="1" hangingPunct="1">
              <a:buFont typeface="Wingdings 3" panose="05040102010807070707" pitchFamily="18" charset="2"/>
              <a:buNone/>
              <a:defRPr/>
            </a:pPr>
            <a:br>
              <a:rPr lang="en-US" altLang="en-US" sz="2000" dirty="0"/>
            </a:br>
            <a:r>
              <a:rPr lang="en-US" altLang="en-US" sz="2000" dirty="0"/>
              <a:t>7. Scientific criminology and Public criminology</a:t>
            </a:r>
          </a:p>
          <a:p>
            <a:pPr marL="609600" indent="-609600" eaLnBrk="1" hangingPunct="1">
              <a:buFontTx/>
              <a:buAutoNum type="arabicPeriod"/>
              <a:defRPr/>
            </a:pPr>
            <a:endParaRPr lang="en-US" altLang="en-US" sz="2800" dirty="0"/>
          </a:p>
        </p:txBody>
      </p:sp>
      <p:sp>
        <p:nvSpPr>
          <p:cNvPr id="41986" name="Rectangle 2">
            <a:extLst>
              <a:ext uri="{FF2B5EF4-FFF2-40B4-BE49-F238E27FC236}">
                <a16:creationId xmlns:a16="http://schemas.microsoft.com/office/drawing/2014/main" id="{BB5B2C2E-93AB-4D6A-9FFF-97F826DCA464}"/>
              </a:ext>
            </a:extLst>
          </p:cNvPr>
          <p:cNvSpPr>
            <a:spLocks noGrp="1" noChangeArrowheads="1"/>
          </p:cNvSpPr>
          <p:nvPr>
            <p:ph type="title"/>
          </p:nvPr>
        </p:nvSpPr>
        <p:spPr>
          <a:xfrm>
            <a:off x="457200" y="152400"/>
            <a:ext cx="8229600" cy="914400"/>
          </a:xfrm>
        </p:spPr>
        <p:txBody>
          <a:bodyPr/>
          <a:lstStyle/>
          <a:p>
            <a:pPr eaLnBrk="1" fontAlgn="auto" hangingPunct="1">
              <a:spcAft>
                <a:spcPts val="0"/>
              </a:spcAft>
              <a:defRPr/>
            </a:pPr>
            <a:r>
              <a:rPr lang="en-US" sz="3600" dirty="0"/>
              <a:t>Concluding Points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3194A50-31D7-4DA0-81E6-837F4858E1BD}"/>
              </a:ext>
            </a:extLst>
          </p:cNvPr>
          <p:cNvSpPr>
            <a:spLocks noGrp="1" noChangeArrowheads="1"/>
          </p:cNvSpPr>
          <p:nvPr>
            <p:ph type="title"/>
          </p:nvPr>
        </p:nvSpPr>
        <p:spPr>
          <a:xfrm>
            <a:off x="838200" y="609600"/>
            <a:ext cx="8001000" cy="1905000"/>
          </a:xfrm>
        </p:spPr>
        <p:txBody>
          <a:bodyPr>
            <a:noAutofit/>
          </a:bodyPr>
          <a:lstStyle/>
          <a:p>
            <a:pPr eaLnBrk="1" fontAlgn="auto" hangingPunct="1">
              <a:spcAft>
                <a:spcPts val="0"/>
              </a:spcAft>
              <a:defRPr/>
            </a:pPr>
            <a:r>
              <a:rPr lang="en-US" sz="3200" dirty="0"/>
              <a:t>Thanks for coming today</a:t>
            </a:r>
          </a:p>
        </p:txBody>
      </p:sp>
      <p:sp>
        <p:nvSpPr>
          <p:cNvPr id="112643" name="Rectangle 3">
            <a:extLst>
              <a:ext uri="{FF2B5EF4-FFF2-40B4-BE49-F238E27FC236}">
                <a16:creationId xmlns:a16="http://schemas.microsoft.com/office/drawing/2014/main" id="{573FBE28-55B3-9EAB-060E-C2AEC9DD351C}"/>
              </a:ext>
            </a:extLst>
          </p:cNvPr>
          <p:cNvSpPr>
            <a:spLocks noGrp="1"/>
          </p:cNvSpPr>
          <p:nvPr>
            <p:ph idx="4294967295"/>
          </p:nvPr>
        </p:nvSpPr>
        <p:spPr>
          <a:xfrm>
            <a:off x="304800" y="2514600"/>
            <a:ext cx="8839200" cy="3048000"/>
          </a:xfrm>
        </p:spPr>
        <p:txBody>
          <a:bodyPr/>
          <a:lstStyle/>
          <a:p>
            <a:pPr marL="107950" indent="0" eaLnBrk="1" hangingPunct="1">
              <a:buFont typeface="Wingdings 3" pitchFamily="2" charset="2"/>
              <a:buNone/>
            </a:pPr>
            <a:r>
              <a:rPr lang="en-US" altLang="en-US" sz="2400"/>
              <a:t>     </a:t>
            </a:r>
            <a:r>
              <a:rPr lang="en-US" altLang="en-US" sz="2800"/>
              <a:t>ceskridge@unl.edu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11A2D07E-778B-C548-696F-93B5AE3481FB}"/>
              </a:ext>
            </a:extLst>
          </p:cNvPr>
          <p:cNvSpPr>
            <a:spLocks noGrp="1"/>
          </p:cNvSpPr>
          <p:nvPr>
            <p:ph idx="1"/>
          </p:nvPr>
        </p:nvSpPr>
        <p:spPr>
          <a:xfrm>
            <a:off x="0" y="1295400"/>
            <a:ext cx="9144000" cy="4830763"/>
          </a:xfrm>
        </p:spPr>
        <p:txBody>
          <a:bodyPr/>
          <a:lstStyle/>
          <a:p>
            <a:pPr marL="533400" indent="-533400" eaLnBrk="1" hangingPunct="1">
              <a:buFontTx/>
              <a:buNone/>
            </a:pPr>
            <a:r>
              <a:rPr lang="en-US" altLang="en-US" sz="2400"/>
              <a:t>Criminologists and justice professionals must:</a:t>
            </a:r>
            <a:r>
              <a:rPr lang="en-US" altLang="en-US" sz="2800"/>
              <a:t> </a:t>
            </a:r>
          </a:p>
          <a:p>
            <a:pPr marL="457200" lvl="1" indent="0" eaLnBrk="1" hangingPunct="1">
              <a:buFont typeface="Verdana" panose="020B0604030504040204" pitchFamily="34" charset="0"/>
              <a:buNone/>
            </a:pPr>
            <a:r>
              <a:rPr lang="en-US" altLang="en-US"/>
              <a:t>* Uncover scientific truths/grow the body of knowledge.</a:t>
            </a:r>
            <a:br>
              <a:rPr lang="en-US" altLang="en-US"/>
            </a:br>
            <a:r>
              <a:rPr lang="en-US" altLang="en-US"/>
              <a:t> </a:t>
            </a:r>
          </a:p>
          <a:p>
            <a:pPr marL="457200" lvl="1" indent="0" eaLnBrk="1" hangingPunct="1">
              <a:buFont typeface="Verdana" panose="020B0604030504040204" pitchFamily="34" charset="0"/>
              <a:buNone/>
            </a:pPr>
            <a:r>
              <a:rPr lang="en-US" altLang="en-US"/>
              <a:t>* Be alert as to when the best time would be to bring the</a:t>
            </a:r>
          </a:p>
          <a:p>
            <a:pPr marL="457200" lvl="1" indent="0" eaLnBrk="1" hangingPunct="1">
              <a:buFont typeface="Verdana" panose="020B0604030504040204" pitchFamily="34" charset="0"/>
              <a:buNone/>
            </a:pPr>
            <a:r>
              <a:rPr lang="en-US" altLang="en-US"/>
              <a:t>   results forward (be attuned to the zeitgeist).</a:t>
            </a:r>
            <a:br>
              <a:rPr lang="en-US" altLang="en-US"/>
            </a:br>
            <a:r>
              <a:rPr lang="en-US" altLang="en-US"/>
              <a:t> </a:t>
            </a:r>
          </a:p>
          <a:p>
            <a:pPr marL="457200" lvl="1" indent="0" eaLnBrk="1" hangingPunct="1">
              <a:buFont typeface="Verdana" panose="020B0604030504040204" pitchFamily="34" charset="0"/>
              <a:buNone/>
            </a:pPr>
            <a:r>
              <a:rPr lang="en-US" altLang="en-US"/>
              <a:t>*Engage in activities that create a politically palatable</a:t>
            </a:r>
          </a:p>
          <a:p>
            <a:pPr marL="457200" lvl="1" indent="0" eaLnBrk="1" hangingPunct="1">
              <a:buFont typeface="Verdana" panose="020B0604030504040204" pitchFamily="34" charset="0"/>
              <a:buNone/>
            </a:pPr>
            <a:r>
              <a:rPr lang="en-US" altLang="en-US"/>
              <a:t>  environment/create a setting where truths can be aired</a:t>
            </a:r>
          </a:p>
          <a:p>
            <a:pPr marL="457200" lvl="1" indent="0" eaLnBrk="1" hangingPunct="1">
              <a:buFont typeface="Verdana" panose="020B0604030504040204" pitchFamily="34" charset="0"/>
              <a:buNone/>
            </a:pPr>
            <a:r>
              <a:rPr lang="en-US" altLang="en-US"/>
              <a:t>  and implemented. </a:t>
            </a:r>
            <a:endParaRPr lang="en-US" altLang="en-US" sz="2400"/>
          </a:p>
          <a:p>
            <a:pPr marL="533400" indent="-533400" eaLnBrk="1" hangingPunct="1">
              <a:buFont typeface="Wingdings 3" pitchFamily="2" charset="2"/>
              <a:buNone/>
            </a:pPr>
            <a:endParaRPr lang="en-US" altLang="en-US" sz="2400"/>
          </a:p>
          <a:p>
            <a:pPr marL="533400" indent="-533400" eaLnBrk="1" hangingPunct="1">
              <a:buFont typeface="Wingdings 3" pitchFamily="2" charset="2"/>
              <a:buNone/>
            </a:pPr>
            <a:r>
              <a:rPr lang="en-US" altLang="en-US" sz="2400"/>
              <a:t>We must be both scientific and public criminologists for our research to have any value.</a:t>
            </a:r>
          </a:p>
          <a:p>
            <a:pPr marL="533400" indent="-533400" eaLnBrk="1" hangingPunct="1">
              <a:buFontTx/>
              <a:buNone/>
            </a:pPr>
            <a:endParaRPr lang="en-US" altLang="en-US" sz="2400"/>
          </a:p>
          <a:p>
            <a:pPr marL="533400" indent="-533400" eaLnBrk="1" hangingPunct="1">
              <a:buFontTx/>
              <a:buNone/>
            </a:pPr>
            <a:endParaRPr lang="en-US" altLang="en-US" sz="2400"/>
          </a:p>
        </p:txBody>
      </p:sp>
      <p:sp>
        <p:nvSpPr>
          <p:cNvPr id="13314" name="Rectangle 2">
            <a:extLst>
              <a:ext uri="{FF2B5EF4-FFF2-40B4-BE49-F238E27FC236}">
                <a16:creationId xmlns:a16="http://schemas.microsoft.com/office/drawing/2014/main" id="{73CB2466-C3B2-415F-A560-254EDAE3A248}"/>
              </a:ext>
            </a:extLst>
          </p:cNvPr>
          <p:cNvSpPr>
            <a:spLocks noGrp="1" noChangeArrowheads="1"/>
          </p:cNvSpPr>
          <p:nvPr>
            <p:ph type="title"/>
          </p:nvPr>
        </p:nvSpPr>
        <p:spPr>
          <a:xfrm>
            <a:off x="457200" y="274638"/>
            <a:ext cx="8229600" cy="1020762"/>
          </a:xfrm>
        </p:spPr>
        <p:txBody>
          <a:bodyPr/>
          <a:lstStyle/>
          <a:p>
            <a:pPr eaLnBrk="1" fontAlgn="auto" hangingPunct="1">
              <a:spcAft>
                <a:spcPts val="0"/>
              </a:spcAft>
              <a:defRPr/>
            </a:pPr>
            <a:r>
              <a:rPr lang="en-US"/>
              <a:t>Role of Criminologists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6C007636-10A6-86FB-7745-53B2432861D7}"/>
              </a:ext>
            </a:extLst>
          </p:cNvPr>
          <p:cNvSpPr>
            <a:spLocks noGrp="1"/>
          </p:cNvSpPr>
          <p:nvPr>
            <p:ph idx="1"/>
          </p:nvPr>
        </p:nvSpPr>
        <p:spPr>
          <a:xfrm>
            <a:off x="228600" y="1066800"/>
            <a:ext cx="8915400" cy="5562600"/>
          </a:xfrm>
        </p:spPr>
        <p:txBody>
          <a:bodyPr/>
          <a:lstStyle/>
          <a:p>
            <a:pPr eaLnBrk="1" hangingPunct="1">
              <a:lnSpc>
                <a:spcPct val="80000"/>
              </a:lnSpc>
              <a:buFont typeface="Wingdings 3" pitchFamily="2" charset="2"/>
              <a:buNone/>
            </a:pPr>
            <a:r>
              <a:rPr lang="en-US" altLang="en-US" sz="2800"/>
              <a:t>I.) </a:t>
            </a:r>
            <a:r>
              <a:rPr lang="en-US" altLang="en-US" sz="2800" b="1"/>
              <a:t>Demonological Theories</a:t>
            </a:r>
          </a:p>
          <a:p>
            <a:pPr eaLnBrk="1" hangingPunct="1">
              <a:lnSpc>
                <a:spcPct val="80000"/>
              </a:lnSpc>
              <a:buFont typeface="Wingdings 3" pitchFamily="2" charset="2"/>
              <a:buNone/>
            </a:pPr>
            <a:r>
              <a:rPr lang="en-US" altLang="en-US" sz="2800"/>
              <a:t>   </a:t>
            </a:r>
            <a:br>
              <a:rPr lang="en-US" altLang="en-US" sz="2800"/>
            </a:br>
            <a:r>
              <a:rPr lang="en-US" altLang="en-US" sz="2800"/>
              <a:t>1.) Traditional ‑ Augustine, Gregory I, </a:t>
            </a:r>
            <a:br>
              <a:rPr lang="en-US" altLang="en-US" sz="2800"/>
            </a:br>
            <a:r>
              <a:rPr lang="en-US" altLang="en-US" sz="2800"/>
              <a:t>                         Gregory VII, Jerome</a:t>
            </a:r>
          </a:p>
          <a:p>
            <a:pPr eaLnBrk="1" hangingPunct="1">
              <a:lnSpc>
                <a:spcPct val="80000"/>
              </a:lnSpc>
              <a:buFont typeface="Wingdings 3" pitchFamily="2" charset="2"/>
              <a:buNone/>
            </a:pPr>
            <a:r>
              <a:rPr lang="en-US" altLang="en-US" sz="2800"/>
              <a:t>        </a:t>
            </a:r>
            <a:br>
              <a:rPr lang="en-US" altLang="en-US" sz="2800"/>
            </a:br>
            <a:r>
              <a:rPr lang="en-US" altLang="en-US" sz="2800"/>
              <a:t>2.) Pre‑Classical ‑ Aquinas, Luther, Machiavelli</a:t>
            </a:r>
          </a:p>
          <a:p>
            <a:pPr eaLnBrk="1" hangingPunct="1">
              <a:lnSpc>
                <a:spcPct val="80000"/>
              </a:lnSpc>
              <a:buFont typeface="Wingdings 3" pitchFamily="2" charset="2"/>
              <a:buNone/>
            </a:pPr>
            <a:endParaRPr lang="en-US" altLang="en-US" sz="2800"/>
          </a:p>
          <a:p>
            <a:pPr eaLnBrk="1" hangingPunct="1">
              <a:lnSpc>
                <a:spcPct val="80000"/>
              </a:lnSpc>
              <a:buFont typeface="Wingdings 3" pitchFamily="2" charset="2"/>
              <a:buNone/>
            </a:pPr>
            <a:r>
              <a:rPr lang="en-US" altLang="en-US" sz="2800"/>
              <a:t>  3.) Social Contract ‑ </a:t>
            </a:r>
            <a:r>
              <a:rPr lang="en-US" altLang="en-US" sz="2800" u="sng"/>
              <a:t>Hobbes</a:t>
            </a:r>
            <a:r>
              <a:rPr lang="en-US" altLang="en-US" sz="2800"/>
              <a:t>, </a:t>
            </a:r>
            <a:r>
              <a:rPr lang="en-US" altLang="en-US" sz="2800" u="sng"/>
              <a:t>Locke</a:t>
            </a:r>
            <a:r>
              <a:rPr lang="en-US" altLang="en-US" sz="2800"/>
              <a:t>, </a:t>
            </a:r>
            <a:r>
              <a:rPr lang="en-US" altLang="en-US" sz="2800" u="sng"/>
              <a:t>Rousseau</a:t>
            </a:r>
            <a:r>
              <a:rPr lang="en-US" altLang="en-US" sz="2800"/>
              <a:t>,</a:t>
            </a:r>
            <a:br>
              <a:rPr lang="en-US" altLang="en-US" sz="2800"/>
            </a:br>
            <a:r>
              <a:rPr lang="en-US" altLang="en-US" sz="2800"/>
              <a:t>                               </a:t>
            </a:r>
            <a:r>
              <a:rPr lang="en-US" altLang="en-US" sz="2800" u="sng"/>
              <a:t>Voltaire</a:t>
            </a:r>
          </a:p>
          <a:p>
            <a:pPr eaLnBrk="1" hangingPunct="1">
              <a:lnSpc>
                <a:spcPct val="80000"/>
              </a:lnSpc>
            </a:pPr>
            <a:endParaRPr lang="en-US" altLang="en-US" sz="2800"/>
          </a:p>
          <a:p>
            <a:pPr eaLnBrk="1" hangingPunct="1">
              <a:lnSpc>
                <a:spcPct val="80000"/>
              </a:lnSpc>
              <a:buFont typeface="Wingdings 3" pitchFamily="2" charset="2"/>
              <a:buNone/>
            </a:pPr>
            <a:r>
              <a:rPr lang="en-US" altLang="en-US" sz="2800"/>
              <a:t> </a:t>
            </a:r>
            <a:r>
              <a:rPr lang="en-US" altLang="en-US" sz="2000"/>
              <a:t>                 </a:t>
            </a:r>
          </a:p>
        </p:txBody>
      </p:sp>
      <p:sp>
        <p:nvSpPr>
          <p:cNvPr id="2050" name="Rectangle 2">
            <a:extLst>
              <a:ext uri="{FF2B5EF4-FFF2-40B4-BE49-F238E27FC236}">
                <a16:creationId xmlns:a16="http://schemas.microsoft.com/office/drawing/2014/main" id="{3D4E848D-53ED-4AD6-93EF-A8806F6B633C}"/>
              </a:ext>
            </a:extLst>
          </p:cNvPr>
          <p:cNvSpPr>
            <a:spLocks noGrp="1" noChangeArrowheads="1"/>
          </p:cNvSpPr>
          <p:nvPr>
            <p:ph type="title"/>
          </p:nvPr>
        </p:nvSpPr>
        <p:spPr>
          <a:xfrm>
            <a:off x="381000" y="152400"/>
            <a:ext cx="8229600" cy="914400"/>
          </a:xfrm>
        </p:spPr>
        <p:txBody>
          <a:bodyPr>
            <a:normAutofit fontScale="90000"/>
          </a:bodyPr>
          <a:lstStyle/>
          <a:p>
            <a:pPr eaLnBrk="1" fontAlgn="auto" hangingPunct="1">
              <a:spcAft>
                <a:spcPts val="0"/>
              </a:spcAft>
              <a:defRPr/>
            </a:pPr>
            <a:br>
              <a:rPr lang="en-US" sz="3200" dirty="0"/>
            </a:br>
            <a:r>
              <a:rPr lang="en-US" sz="3200" dirty="0"/>
              <a:t>Theories of Deviance </a:t>
            </a:r>
            <a:br>
              <a:rPr lang="en-US" sz="3200" dirty="0"/>
            </a:b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2CC8ED52-F9D8-02DF-5E71-26626B8A4A67}"/>
              </a:ext>
            </a:extLst>
          </p:cNvPr>
          <p:cNvSpPr>
            <a:spLocks noGrp="1"/>
          </p:cNvSpPr>
          <p:nvPr>
            <p:ph idx="1"/>
          </p:nvPr>
        </p:nvSpPr>
        <p:spPr>
          <a:xfrm>
            <a:off x="-76200" y="838200"/>
            <a:ext cx="9525000" cy="5791200"/>
          </a:xfrm>
        </p:spPr>
        <p:txBody>
          <a:bodyPr/>
          <a:lstStyle/>
          <a:p>
            <a:pPr eaLnBrk="1" hangingPunct="1">
              <a:buFont typeface="Wingdings 3" pitchFamily="2" charset="2"/>
              <a:buNone/>
            </a:pPr>
            <a:r>
              <a:rPr lang="en-US" altLang="en-US" sz="2000"/>
              <a:t>I.)  </a:t>
            </a:r>
            <a:r>
              <a:rPr lang="en-US" altLang="en-US" sz="2400" b="1"/>
              <a:t>Demonological Theories</a:t>
            </a:r>
            <a:br>
              <a:rPr lang="en-US" altLang="en-US" sz="2000" b="1"/>
            </a:br>
            <a:endParaRPr lang="en-US" altLang="en-US" sz="2000" b="1"/>
          </a:p>
          <a:p>
            <a:pPr eaLnBrk="1" hangingPunct="1">
              <a:buFont typeface="Wingdings 3" pitchFamily="2" charset="2"/>
              <a:buNone/>
            </a:pPr>
            <a:r>
              <a:rPr lang="en-US" altLang="en-US" sz="2000"/>
              <a:t>  A.) Traditional ‑ Augustine, Gregory I, Gregory VII, Jerome</a:t>
            </a:r>
          </a:p>
          <a:p>
            <a:pPr eaLnBrk="1" hangingPunct="1">
              <a:buFont typeface="Wingdings 3" pitchFamily="2" charset="2"/>
              <a:buNone/>
            </a:pPr>
            <a:endParaRPr lang="en-US" altLang="en-US" sz="2000"/>
          </a:p>
          <a:p>
            <a:pPr eaLnBrk="1" hangingPunct="1">
              <a:buFont typeface="Wingdings 3" pitchFamily="2" charset="2"/>
              <a:buNone/>
            </a:pPr>
            <a:r>
              <a:rPr lang="en-US" altLang="en-US" sz="2000"/>
              <a:t>Behavior is caused by other world factors – Satan, sin (mala in se), trial by</a:t>
            </a:r>
          </a:p>
          <a:p>
            <a:pPr eaLnBrk="1" hangingPunct="1">
              <a:buFont typeface="Wingdings 3" pitchFamily="2" charset="2"/>
              <a:buNone/>
            </a:pPr>
            <a:r>
              <a:rPr lang="en-US" altLang="en-US" sz="2000"/>
              <a:t>ordeal, will of God, predestination, people basically bad, church punishes, </a:t>
            </a:r>
          </a:p>
          <a:p>
            <a:pPr eaLnBrk="1" hangingPunct="1">
              <a:buFont typeface="Wingdings 3" pitchFamily="2" charset="2"/>
              <a:buNone/>
            </a:pPr>
            <a:r>
              <a:rPr lang="en-US" altLang="en-US" sz="2000"/>
              <a:t>frequent &amp; harsh punishment.</a:t>
            </a:r>
          </a:p>
          <a:p>
            <a:pPr eaLnBrk="1" hangingPunct="1">
              <a:buFont typeface="Wingdings 3" pitchFamily="2" charset="2"/>
              <a:buNone/>
            </a:pPr>
            <a:endParaRPr lang="en-US" altLang="en-US" sz="2000"/>
          </a:p>
          <a:p>
            <a:pPr eaLnBrk="1" hangingPunct="1">
              <a:buFont typeface="Wingdings 3" pitchFamily="2" charset="2"/>
              <a:buNone/>
            </a:pPr>
            <a:r>
              <a:rPr lang="en-US" altLang="en-US" sz="2000"/>
              <a:t>  B.) Pre‑Classical ‑ Aquinas, Luther, Machiavelli</a:t>
            </a:r>
          </a:p>
          <a:p>
            <a:pPr eaLnBrk="1" hangingPunct="1">
              <a:buFont typeface="Wingdings 3" pitchFamily="2" charset="2"/>
              <a:buNone/>
            </a:pPr>
            <a:endParaRPr lang="en-US" altLang="en-US" sz="2000"/>
          </a:p>
          <a:p>
            <a:pPr eaLnBrk="1" hangingPunct="1">
              <a:buFont typeface="Wingdings 3" pitchFamily="2" charset="2"/>
              <a:buNone/>
            </a:pPr>
            <a:r>
              <a:rPr lang="en-US" altLang="en-US" sz="2000"/>
              <a:t>The Pre-Classical writers press the margin per the above principles, some</a:t>
            </a:r>
          </a:p>
          <a:p>
            <a:pPr eaLnBrk="1" hangingPunct="1">
              <a:buFont typeface="Wingdings 3" pitchFamily="2" charset="2"/>
              <a:buNone/>
            </a:pPr>
            <a:r>
              <a:rPr lang="en-US" altLang="en-US" sz="2000"/>
              <a:t>things are not sin (mala in se) but wrong from a civic context (mala</a:t>
            </a:r>
          </a:p>
          <a:p>
            <a:pPr eaLnBrk="1" hangingPunct="1">
              <a:buFont typeface="Wingdings 3" pitchFamily="2" charset="2"/>
              <a:buNone/>
            </a:pPr>
            <a:r>
              <a:rPr lang="en-US" altLang="en-US" sz="2000"/>
              <a:t>prohibitum), some acts punishable by the State.  Key point – the notion</a:t>
            </a:r>
          </a:p>
          <a:p>
            <a:pPr eaLnBrk="1" hangingPunct="1">
              <a:buFont typeface="Wingdings 3" pitchFamily="2" charset="2"/>
              <a:buNone/>
            </a:pPr>
            <a:r>
              <a:rPr lang="en-US" altLang="en-US" sz="2000"/>
              <a:t>that only the church punishes begins to be challenged (ala Henry 8</a:t>
            </a:r>
            <a:r>
              <a:rPr lang="en-US" altLang="en-US" sz="2000" baseline="30000"/>
              <a:t>th</a:t>
            </a:r>
            <a:r>
              <a:rPr lang="en-US" altLang="en-US" sz="2000"/>
              <a:t>).</a:t>
            </a:r>
          </a:p>
          <a:p>
            <a:pPr eaLnBrk="1" hangingPunct="1">
              <a:lnSpc>
                <a:spcPct val="80000"/>
              </a:lnSpc>
              <a:buFont typeface="Wingdings 3" pitchFamily="2" charset="2"/>
              <a:buNone/>
            </a:pPr>
            <a:endParaRPr lang="en-US" altLang="en-US" sz="2000"/>
          </a:p>
          <a:p>
            <a:pPr eaLnBrk="1" hangingPunct="1">
              <a:lnSpc>
                <a:spcPct val="80000"/>
              </a:lnSpc>
              <a:buFont typeface="Wingdings 3" pitchFamily="2" charset="2"/>
              <a:buNone/>
            </a:pPr>
            <a:r>
              <a:rPr lang="en-US" altLang="en-US" sz="2000"/>
              <a:t>                  </a:t>
            </a:r>
          </a:p>
        </p:txBody>
      </p:sp>
      <p:sp>
        <p:nvSpPr>
          <p:cNvPr id="2050" name="Rectangle 2">
            <a:extLst>
              <a:ext uri="{FF2B5EF4-FFF2-40B4-BE49-F238E27FC236}">
                <a16:creationId xmlns:a16="http://schemas.microsoft.com/office/drawing/2014/main" id="{B9DA6F65-4221-43E8-8C04-88181AF46BF9}"/>
              </a:ext>
            </a:extLst>
          </p:cNvPr>
          <p:cNvSpPr>
            <a:spLocks noGrp="1" noChangeArrowheads="1"/>
          </p:cNvSpPr>
          <p:nvPr>
            <p:ph type="title"/>
          </p:nvPr>
        </p:nvSpPr>
        <p:spPr>
          <a:xfrm>
            <a:off x="381000" y="152400"/>
            <a:ext cx="8229600" cy="914400"/>
          </a:xfrm>
        </p:spPr>
        <p:txBody>
          <a:bodyPr>
            <a:normAutofit fontScale="90000"/>
          </a:bodyPr>
          <a:lstStyle/>
          <a:p>
            <a:pPr eaLnBrk="1" fontAlgn="auto" hangingPunct="1">
              <a:spcAft>
                <a:spcPts val="0"/>
              </a:spcAft>
              <a:defRPr/>
            </a:pPr>
            <a:br>
              <a:rPr lang="en-US" sz="3200" dirty="0"/>
            </a:br>
            <a:r>
              <a:rPr lang="en-US" sz="3200" dirty="0"/>
              <a:t>Theories of Deviance </a:t>
            </a:r>
            <a:br>
              <a:rPr lang="en-US" sz="3200" dirty="0"/>
            </a:b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071A1B7A-64D4-433A-944C-5214194CBF60}"/>
              </a:ext>
            </a:extLst>
          </p:cNvPr>
          <p:cNvSpPr>
            <a:spLocks noGrp="1" noChangeArrowheads="1"/>
          </p:cNvSpPr>
          <p:nvPr>
            <p:ph idx="1"/>
          </p:nvPr>
        </p:nvSpPr>
        <p:spPr>
          <a:xfrm>
            <a:off x="0" y="838200"/>
            <a:ext cx="9448800" cy="5791200"/>
          </a:xfrm>
        </p:spPr>
        <p:txBody>
          <a:bodyPr/>
          <a:lstStyle/>
          <a:p>
            <a:pPr eaLnBrk="1" hangingPunct="1">
              <a:lnSpc>
                <a:spcPct val="80000"/>
              </a:lnSpc>
              <a:buFont typeface="Wingdings 3" panose="05040102010807070707" pitchFamily="18" charset="2"/>
              <a:buNone/>
              <a:defRPr/>
            </a:pPr>
            <a:r>
              <a:rPr lang="en-US" altLang="en-US" sz="2000" dirty="0"/>
              <a:t>I.) </a:t>
            </a:r>
            <a:r>
              <a:rPr lang="en-US" altLang="en-US" sz="2400" b="1" dirty="0"/>
              <a:t>Demonological Theories…continued</a:t>
            </a:r>
            <a:br>
              <a:rPr lang="en-US" altLang="en-US" sz="2000" b="1" dirty="0"/>
            </a:br>
            <a:endParaRPr lang="en-US" altLang="en-US" sz="2000" b="1" dirty="0"/>
          </a:p>
          <a:p>
            <a:pPr eaLnBrk="1" hangingPunct="1">
              <a:lnSpc>
                <a:spcPct val="80000"/>
              </a:lnSpc>
              <a:buFont typeface="Wingdings 3" panose="05040102010807070707" pitchFamily="18" charset="2"/>
              <a:buNone/>
              <a:defRPr/>
            </a:pPr>
            <a:r>
              <a:rPr lang="en-US" altLang="en-US" sz="2000" dirty="0"/>
              <a:t>   C.)  Social Contract ‑ </a:t>
            </a:r>
            <a:r>
              <a:rPr lang="en-US" altLang="en-US" sz="2000" u="sng" dirty="0"/>
              <a:t>Hobbes</a:t>
            </a:r>
            <a:r>
              <a:rPr lang="en-US" altLang="en-US" sz="2000" dirty="0"/>
              <a:t>, </a:t>
            </a:r>
            <a:r>
              <a:rPr lang="en-US" altLang="en-US" sz="2000" u="sng" dirty="0"/>
              <a:t>Locke</a:t>
            </a:r>
            <a:r>
              <a:rPr lang="en-US" altLang="en-US" sz="2000" dirty="0"/>
              <a:t>, </a:t>
            </a:r>
            <a:r>
              <a:rPr lang="en-US" altLang="en-US" sz="2000" u="sng" dirty="0"/>
              <a:t>Rousseau</a:t>
            </a:r>
            <a:r>
              <a:rPr lang="en-US" altLang="en-US" sz="2000" dirty="0"/>
              <a:t>, </a:t>
            </a:r>
            <a:r>
              <a:rPr lang="en-US" altLang="en-US" sz="2000" u="sng" dirty="0"/>
              <a:t>Voltaire</a:t>
            </a:r>
          </a:p>
          <a:p>
            <a:pPr eaLnBrk="1" hangingPunct="1">
              <a:lnSpc>
                <a:spcPct val="80000"/>
              </a:lnSpc>
              <a:buFont typeface="Wingdings 3" panose="05040102010807070707" pitchFamily="18" charset="2"/>
              <a:buChar char=""/>
              <a:defRPr/>
            </a:pPr>
            <a:endParaRPr lang="en-US" altLang="en-US" sz="2000" dirty="0"/>
          </a:p>
          <a:p>
            <a:pPr marL="109537" indent="0" eaLnBrk="1" hangingPunct="1">
              <a:lnSpc>
                <a:spcPct val="80000"/>
              </a:lnSpc>
              <a:buFont typeface="Wingdings 3" panose="05040102010807070707" pitchFamily="18" charset="2"/>
              <a:buNone/>
              <a:defRPr/>
            </a:pPr>
            <a:r>
              <a:rPr lang="en-US" altLang="en-US" sz="2000" dirty="0"/>
              <a:t>   *Behavior a mix of other world factors and personal impulses and </a:t>
            </a:r>
          </a:p>
          <a:p>
            <a:pPr marL="109537" indent="0" eaLnBrk="1" hangingPunct="1">
              <a:lnSpc>
                <a:spcPct val="80000"/>
              </a:lnSpc>
              <a:buFont typeface="Wingdings 3" panose="05040102010807070707" pitchFamily="18" charset="2"/>
              <a:buNone/>
              <a:defRPr/>
            </a:pPr>
            <a:r>
              <a:rPr lang="en-US" altLang="en-US" sz="2000" dirty="0"/>
              <a:t>   instincts, you agree to abide by the laws and the State agrees to</a:t>
            </a:r>
          </a:p>
          <a:p>
            <a:pPr marL="109537" indent="0" eaLnBrk="1" hangingPunct="1">
              <a:lnSpc>
                <a:spcPct val="80000"/>
              </a:lnSpc>
              <a:buFont typeface="Wingdings 3" panose="05040102010807070707" pitchFamily="18" charset="2"/>
              <a:buNone/>
              <a:defRPr/>
            </a:pPr>
            <a:r>
              <a:rPr lang="en-US" altLang="en-US" sz="2000" dirty="0"/>
              <a:t>   maintain order, the State punishes when that contract is violated.</a:t>
            </a:r>
          </a:p>
          <a:p>
            <a:pPr marL="109537" indent="0" eaLnBrk="1" hangingPunct="1">
              <a:lnSpc>
                <a:spcPct val="80000"/>
              </a:lnSpc>
              <a:buFont typeface="Wingdings 3" panose="05040102010807070707" pitchFamily="18" charset="2"/>
              <a:buNone/>
              <a:defRPr/>
            </a:pPr>
            <a:r>
              <a:rPr lang="en-US" altLang="en-US" sz="2000" dirty="0"/>
              <a:t> </a:t>
            </a:r>
          </a:p>
          <a:p>
            <a:pPr marL="109537" indent="0" eaLnBrk="1" hangingPunct="1">
              <a:lnSpc>
                <a:spcPct val="80000"/>
              </a:lnSpc>
              <a:buFont typeface="Wingdings 3" panose="05040102010807070707" pitchFamily="18" charset="2"/>
              <a:buNone/>
              <a:defRPr/>
            </a:pPr>
            <a:r>
              <a:rPr lang="en-US" altLang="en-US" sz="2000" dirty="0"/>
              <a:t>   *Hobbes – people are basically bad, the reason there is crime is</a:t>
            </a:r>
          </a:p>
          <a:p>
            <a:pPr marL="109537" indent="0" eaLnBrk="1" hangingPunct="1">
              <a:lnSpc>
                <a:spcPct val="80000"/>
              </a:lnSpc>
              <a:buFont typeface="Wingdings 3" panose="05040102010807070707" pitchFamily="18" charset="2"/>
              <a:buNone/>
              <a:defRPr/>
            </a:pPr>
            <a:r>
              <a:rPr lang="en-US" altLang="en-US" sz="2000" dirty="0"/>
              <a:t>   because the state does not punish with sufficient frequency and</a:t>
            </a:r>
          </a:p>
          <a:p>
            <a:pPr marL="109537" indent="0" eaLnBrk="1" hangingPunct="1">
              <a:lnSpc>
                <a:spcPct val="80000"/>
              </a:lnSpc>
              <a:buFont typeface="Wingdings 3" panose="05040102010807070707" pitchFamily="18" charset="2"/>
              <a:buNone/>
              <a:defRPr/>
            </a:pPr>
            <a:r>
              <a:rPr lang="en-US" altLang="en-US" sz="2000" dirty="0"/>
              <a:t>   severity.</a:t>
            </a:r>
          </a:p>
          <a:p>
            <a:pPr marL="109537" indent="0" eaLnBrk="1" hangingPunct="1">
              <a:lnSpc>
                <a:spcPct val="80000"/>
              </a:lnSpc>
              <a:buFont typeface="Wingdings 3" panose="05040102010807070707" pitchFamily="18" charset="2"/>
              <a:buNone/>
              <a:defRPr/>
            </a:pPr>
            <a:endParaRPr lang="en-US" altLang="en-US" sz="2000" dirty="0"/>
          </a:p>
          <a:p>
            <a:pPr marL="109537" indent="0" eaLnBrk="1" hangingPunct="1">
              <a:lnSpc>
                <a:spcPct val="80000"/>
              </a:lnSpc>
              <a:buFont typeface="Wingdings 3" panose="05040102010807070707" pitchFamily="18" charset="2"/>
              <a:buNone/>
              <a:defRPr/>
            </a:pPr>
            <a:r>
              <a:rPr lang="en-US" altLang="en-US" sz="2000" dirty="0"/>
              <a:t>   *Locke, Rousseau, Voltaire – people are basically good (new paradigm), </a:t>
            </a:r>
          </a:p>
          <a:p>
            <a:pPr marL="109537" indent="0" eaLnBrk="1" hangingPunct="1">
              <a:lnSpc>
                <a:spcPct val="80000"/>
              </a:lnSpc>
              <a:buFont typeface="Wingdings 3" panose="05040102010807070707" pitchFamily="18" charset="2"/>
              <a:buNone/>
              <a:defRPr/>
            </a:pPr>
            <a:r>
              <a:rPr lang="en-US" altLang="en-US" sz="2000" dirty="0"/>
              <a:t>   head of the state is the servant of the people, rule of law (no one, not</a:t>
            </a:r>
            <a:br>
              <a:rPr lang="en-US" altLang="en-US" sz="2000" dirty="0"/>
            </a:br>
            <a:r>
              <a:rPr lang="en-US" altLang="en-US" sz="2000" dirty="0"/>
              <a:t>   even the King is above the law), it is better to free a guilty man than to</a:t>
            </a:r>
          </a:p>
          <a:p>
            <a:pPr marL="109537" indent="0" eaLnBrk="1" hangingPunct="1">
              <a:lnSpc>
                <a:spcPct val="80000"/>
              </a:lnSpc>
              <a:buFont typeface="Wingdings 3" panose="05040102010807070707" pitchFamily="18" charset="2"/>
              <a:buNone/>
              <a:defRPr/>
            </a:pPr>
            <a:r>
              <a:rPr lang="en-US" altLang="en-US" sz="2000" dirty="0"/>
              <a:t>   condemn an innocent one.</a:t>
            </a:r>
          </a:p>
          <a:p>
            <a:pPr marL="109537" indent="0" eaLnBrk="1" hangingPunct="1">
              <a:lnSpc>
                <a:spcPct val="80000"/>
              </a:lnSpc>
              <a:buFont typeface="Wingdings 3" panose="05040102010807070707" pitchFamily="18" charset="2"/>
              <a:buNone/>
              <a:defRPr/>
            </a:pPr>
            <a:endParaRPr lang="en-US" altLang="en-US" sz="2000" dirty="0"/>
          </a:p>
          <a:p>
            <a:pPr marL="109537" indent="0" eaLnBrk="1" hangingPunct="1">
              <a:lnSpc>
                <a:spcPct val="80000"/>
              </a:lnSpc>
              <a:buFont typeface="Wingdings 3" panose="05040102010807070707" pitchFamily="18" charset="2"/>
              <a:buNone/>
              <a:defRPr/>
            </a:pPr>
            <a:r>
              <a:rPr lang="en-US" altLang="en-US" sz="2000" dirty="0"/>
              <a:t>                Hobbes wins out initially, but Lockean philosophies</a:t>
            </a:r>
          </a:p>
          <a:p>
            <a:pPr marL="109537" indent="0" eaLnBrk="1" hangingPunct="1">
              <a:lnSpc>
                <a:spcPct val="80000"/>
              </a:lnSpc>
              <a:buFont typeface="Wingdings 3" panose="05040102010807070707" pitchFamily="18" charset="2"/>
              <a:buNone/>
              <a:defRPr/>
            </a:pPr>
            <a:r>
              <a:rPr lang="en-US" altLang="en-US" sz="2000" dirty="0"/>
              <a:t>                                       eventually emerge in the Western world. </a:t>
            </a:r>
          </a:p>
          <a:p>
            <a:pPr eaLnBrk="1" hangingPunct="1">
              <a:lnSpc>
                <a:spcPct val="80000"/>
              </a:lnSpc>
              <a:buFont typeface="Wingdings 3" panose="05040102010807070707" pitchFamily="18" charset="2"/>
              <a:buNone/>
              <a:defRPr/>
            </a:pPr>
            <a:r>
              <a:rPr lang="en-US" altLang="en-US" sz="2000" dirty="0"/>
              <a:t>                  </a:t>
            </a:r>
          </a:p>
        </p:txBody>
      </p:sp>
      <p:sp>
        <p:nvSpPr>
          <p:cNvPr id="2050" name="Rectangle 2">
            <a:extLst>
              <a:ext uri="{FF2B5EF4-FFF2-40B4-BE49-F238E27FC236}">
                <a16:creationId xmlns:a16="http://schemas.microsoft.com/office/drawing/2014/main" id="{01B58AB6-38F8-405C-A611-2F9C7A97A4AE}"/>
              </a:ext>
            </a:extLst>
          </p:cNvPr>
          <p:cNvSpPr>
            <a:spLocks noGrp="1" noChangeArrowheads="1"/>
          </p:cNvSpPr>
          <p:nvPr>
            <p:ph type="title"/>
          </p:nvPr>
        </p:nvSpPr>
        <p:spPr>
          <a:xfrm>
            <a:off x="381000" y="152400"/>
            <a:ext cx="8229600" cy="609600"/>
          </a:xfrm>
        </p:spPr>
        <p:txBody>
          <a:bodyPr>
            <a:normAutofit fontScale="90000"/>
          </a:bodyPr>
          <a:lstStyle/>
          <a:p>
            <a:pPr eaLnBrk="1" fontAlgn="auto" hangingPunct="1">
              <a:spcAft>
                <a:spcPts val="0"/>
              </a:spcAft>
              <a:defRPr/>
            </a:pPr>
            <a:br>
              <a:rPr lang="en-US" sz="3200" dirty="0"/>
            </a:br>
            <a:r>
              <a:rPr lang="en-US" sz="3200" dirty="0"/>
              <a:t>Theories of Deviance </a:t>
            </a:r>
            <a:br>
              <a:rPr lang="en-US" sz="3200" dirty="0"/>
            </a:b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6FDBD6ED-0AC6-10F9-1352-224BE577DBBA}"/>
              </a:ext>
            </a:extLst>
          </p:cNvPr>
          <p:cNvSpPr>
            <a:spLocks noGrp="1"/>
          </p:cNvSpPr>
          <p:nvPr>
            <p:ph idx="1"/>
          </p:nvPr>
        </p:nvSpPr>
        <p:spPr>
          <a:xfrm>
            <a:off x="0" y="1066800"/>
            <a:ext cx="9144000" cy="5562600"/>
          </a:xfrm>
        </p:spPr>
        <p:txBody>
          <a:bodyPr/>
          <a:lstStyle/>
          <a:p>
            <a:pPr eaLnBrk="1" hangingPunct="1">
              <a:lnSpc>
                <a:spcPct val="80000"/>
              </a:lnSpc>
              <a:buFont typeface="Wingdings 3" pitchFamily="2" charset="2"/>
              <a:buNone/>
            </a:pPr>
            <a:r>
              <a:rPr lang="en-US" altLang="en-US" sz="2800"/>
              <a:t>I.) </a:t>
            </a:r>
            <a:r>
              <a:rPr lang="en-US" altLang="en-US" sz="2800" b="1"/>
              <a:t>Demonological Theories</a:t>
            </a:r>
            <a:br>
              <a:rPr lang="en-US" altLang="en-US" sz="2800" b="1"/>
            </a:br>
            <a:endParaRPr lang="en-US" altLang="en-US" sz="2800" b="1"/>
          </a:p>
          <a:p>
            <a:pPr eaLnBrk="1" hangingPunct="1">
              <a:lnSpc>
                <a:spcPct val="80000"/>
              </a:lnSpc>
              <a:buFont typeface="Wingdings 3" pitchFamily="2" charset="2"/>
              <a:buNone/>
            </a:pPr>
            <a:r>
              <a:rPr lang="en-US" altLang="en-US" sz="2800"/>
              <a:t> 1.) Traditional ‑ Augustine, Gregory I, Gregory VII,</a:t>
            </a:r>
            <a:br>
              <a:rPr lang="en-US" altLang="en-US" sz="2800"/>
            </a:br>
            <a:r>
              <a:rPr lang="en-US" altLang="en-US" sz="2800"/>
              <a:t>                        Jerome</a:t>
            </a:r>
            <a:br>
              <a:rPr lang="en-US" altLang="en-US" sz="2800"/>
            </a:br>
            <a:endParaRPr lang="en-US" altLang="en-US" sz="2800"/>
          </a:p>
          <a:p>
            <a:pPr eaLnBrk="1" hangingPunct="1">
              <a:lnSpc>
                <a:spcPct val="80000"/>
              </a:lnSpc>
              <a:buFont typeface="Wingdings 3" pitchFamily="2" charset="2"/>
              <a:buNone/>
            </a:pPr>
            <a:r>
              <a:rPr lang="en-US" altLang="en-US" sz="2800"/>
              <a:t> 2.) Pre‑Classical ‑ Aquinas, Luther, Machiavelli</a:t>
            </a:r>
          </a:p>
          <a:p>
            <a:pPr eaLnBrk="1" hangingPunct="1">
              <a:lnSpc>
                <a:spcPct val="80000"/>
              </a:lnSpc>
              <a:buFont typeface="Wingdings 3" pitchFamily="2" charset="2"/>
              <a:buNone/>
            </a:pPr>
            <a:r>
              <a:rPr lang="en-US" altLang="en-US" sz="2800"/>
              <a:t>  </a:t>
            </a:r>
          </a:p>
          <a:p>
            <a:pPr eaLnBrk="1" hangingPunct="1">
              <a:lnSpc>
                <a:spcPct val="80000"/>
              </a:lnSpc>
              <a:buFont typeface="Wingdings 3" pitchFamily="2" charset="2"/>
              <a:buNone/>
            </a:pPr>
            <a:r>
              <a:rPr lang="en-US" altLang="en-US" sz="2800"/>
              <a:t> 3.) Social Contract ‑ </a:t>
            </a:r>
            <a:r>
              <a:rPr lang="en-US" altLang="en-US" sz="2800" u="sng"/>
              <a:t>Hobbes</a:t>
            </a:r>
            <a:r>
              <a:rPr lang="en-US" altLang="en-US" sz="2800"/>
              <a:t>, </a:t>
            </a:r>
            <a:r>
              <a:rPr lang="en-US" altLang="en-US" sz="2800" u="sng"/>
              <a:t>Locke</a:t>
            </a:r>
            <a:r>
              <a:rPr lang="en-US" altLang="en-US" sz="2800"/>
              <a:t>, </a:t>
            </a:r>
            <a:r>
              <a:rPr lang="en-US" altLang="en-US" sz="2800" u="sng"/>
              <a:t>Rousseau</a:t>
            </a:r>
            <a:r>
              <a:rPr lang="en-US" altLang="en-US" sz="2800"/>
              <a:t>,</a:t>
            </a:r>
            <a:br>
              <a:rPr lang="en-US" altLang="en-US" sz="2800"/>
            </a:br>
            <a:r>
              <a:rPr lang="en-US" altLang="en-US" sz="2800"/>
              <a:t>                               </a:t>
            </a:r>
            <a:r>
              <a:rPr lang="en-US" altLang="en-US" sz="2800" u="sng"/>
              <a:t>Voltaire</a:t>
            </a:r>
          </a:p>
          <a:p>
            <a:pPr eaLnBrk="1" hangingPunct="1">
              <a:lnSpc>
                <a:spcPct val="80000"/>
              </a:lnSpc>
            </a:pPr>
            <a:endParaRPr lang="en-US" altLang="en-US" sz="2800"/>
          </a:p>
          <a:p>
            <a:pPr eaLnBrk="1" hangingPunct="1">
              <a:lnSpc>
                <a:spcPct val="80000"/>
              </a:lnSpc>
              <a:buFont typeface="Wingdings 3" pitchFamily="2" charset="2"/>
              <a:buNone/>
            </a:pPr>
            <a:r>
              <a:rPr lang="en-US" altLang="en-US" sz="2800"/>
              <a:t>II.) </a:t>
            </a:r>
            <a:r>
              <a:rPr lang="en-US" altLang="en-US" sz="2800" b="1"/>
              <a:t>Naturalistic Theories</a:t>
            </a:r>
          </a:p>
          <a:p>
            <a:pPr eaLnBrk="1" hangingPunct="1">
              <a:lnSpc>
                <a:spcPct val="80000"/>
              </a:lnSpc>
              <a:buFont typeface="Wingdings 3" pitchFamily="2" charset="2"/>
              <a:buNone/>
            </a:pPr>
            <a:r>
              <a:rPr lang="en-US" altLang="en-US" sz="2800"/>
              <a:t>    </a:t>
            </a:r>
          </a:p>
          <a:p>
            <a:pPr eaLnBrk="1" hangingPunct="1">
              <a:lnSpc>
                <a:spcPct val="80000"/>
              </a:lnSpc>
              <a:buFont typeface="Wingdings 3" pitchFamily="2" charset="2"/>
              <a:buNone/>
            </a:pPr>
            <a:r>
              <a:rPr lang="en-US" altLang="en-US" sz="2800"/>
              <a:t>   1.) Classical ‑ Cicero, </a:t>
            </a:r>
            <a:r>
              <a:rPr lang="en-US" altLang="en-US" sz="2800" u="sng"/>
              <a:t>Beccaria</a:t>
            </a:r>
            <a:r>
              <a:rPr lang="en-US" altLang="en-US" sz="2800"/>
              <a:t>, </a:t>
            </a:r>
            <a:r>
              <a:rPr lang="en-US" altLang="en-US" sz="2800" u="sng"/>
              <a:t>Bentham</a:t>
            </a:r>
            <a:r>
              <a:rPr lang="en-US" altLang="en-US" sz="2800"/>
              <a:t>, Burke</a:t>
            </a:r>
          </a:p>
          <a:p>
            <a:pPr eaLnBrk="1" hangingPunct="1">
              <a:lnSpc>
                <a:spcPct val="80000"/>
              </a:lnSpc>
              <a:buFont typeface="Wingdings 3" pitchFamily="2" charset="2"/>
              <a:buNone/>
            </a:pPr>
            <a:r>
              <a:rPr lang="en-US" altLang="en-US" sz="2000"/>
              <a:t>                      </a:t>
            </a:r>
          </a:p>
        </p:txBody>
      </p:sp>
      <p:sp>
        <p:nvSpPr>
          <p:cNvPr id="2050" name="Rectangle 2">
            <a:extLst>
              <a:ext uri="{FF2B5EF4-FFF2-40B4-BE49-F238E27FC236}">
                <a16:creationId xmlns:a16="http://schemas.microsoft.com/office/drawing/2014/main" id="{B1323ED7-6C38-4C0F-89AA-8C858877FE5F}"/>
              </a:ext>
            </a:extLst>
          </p:cNvPr>
          <p:cNvSpPr>
            <a:spLocks noGrp="1" noChangeArrowheads="1"/>
          </p:cNvSpPr>
          <p:nvPr>
            <p:ph type="title"/>
          </p:nvPr>
        </p:nvSpPr>
        <p:spPr>
          <a:xfrm>
            <a:off x="381000" y="152400"/>
            <a:ext cx="8229600" cy="914400"/>
          </a:xfrm>
        </p:spPr>
        <p:txBody>
          <a:bodyPr>
            <a:normAutofit fontScale="90000"/>
          </a:bodyPr>
          <a:lstStyle/>
          <a:p>
            <a:pPr eaLnBrk="1" fontAlgn="auto" hangingPunct="1">
              <a:spcAft>
                <a:spcPts val="0"/>
              </a:spcAft>
              <a:defRPr/>
            </a:pPr>
            <a:br>
              <a:rPr lang="en-US" sz="3200" dirty="0"/>
            </a:br>
            <a:r>
              <a:rPr lang="en-US" sz="3200" dirty="0"/>
              <a:t>Theories of Deviance </a:t>
            </a:r>
            <a:br>
              <a:rPr lang="en-US" sz="3200" dirty="0"/>
            </a:b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CD3FB3B5-F139-4620-8991-B8B3C6040669}"/>
              </a:ext>
            </a:extLst>
          </p:cNvPr>
          <p:cNvSpPr>
            <a:spLocks noGrp="1" noChangeArrowheads="1"/>
          </p:cNvSpPr>
          <p:nvPr>
            <p:ph idx="1"/>
          </p:nvPr>
        </p:nvSpPr>
        <p:spPr>
          <a:xfrm>
            <a:off x="152400" y="1219200"/>
            <a:ext cx="8991600" cy="5181600"/>
          </a:xfrm>
        </p:spPr>
        <p:txBody>
          <a:bodyPr>
            <a:normAutofit fontScale="92500" lnSpcReduction="10000"/>
          </a:bodyPr>
          <a:lstStyle/>
          <a:p>
            <a:pPr marL="365760" indent="-256032" eaLnBrk="1" fontAlgn="auto" hangingPunct="1">
              <a:spcAft>
                <a:spcPts val="0"/>
              </a:spcAft>
              <a:buFontTx/>
              <a:buNone/>
              <a:defRPr/>
            </a:pPr>
            <a:r>
              <a:rPr lang="en-US" dirty="0"/>
              <a:t>There is crime because the state lacks certainty and</a:t>
            </a:r>
          </a:p>
          <a:p>
            <a:pPr marL="365760" indent="-256032" eaLnBrk="1" fontAlgn="auto" hangingPunct="1">
              <a:spcAft>
                <a:spcPts val="0"/>
              </a:spcAft>
              <a:buFontTx/>
              <a:buNone/>
              <a:defRPr/>
            </a:pPr>
            <a:r>
              <a:rPr lang="en-US" dirty="0"/>
              <a:t>severity in its punishment delivery systems, and, it is </a:t>
            </a:r>
          </a:p>
          <a:p>
            <a:pPr marL="365760" indent="-256032" eaLnBrk="1" fontAlgn="auto" hangingPunct="1">
              <a:spcAft>
                <a:spcPts val="0"/>
              </a:spcAft>
              <a:buFontTx/>
              <a:buNone/>
              <a:defRPr/>
            </a:pPr>
            <a:r>
              <a:rPr lang="en-US" dirty="0"/>
              <a:t>the state’s job to punish, not the church.  To stop</a:t>
            </a:r>
          </a:p>
          <a:p>
            <a:pPr marL="365760" indent="-256032" eaLnBrk="1" fontAlgn="auto" hangingPunct="1">
              <a:spcAft>
                <a:spcPts val="0"/>
              </a:spcAft>
              <a:buFontTx/>
              <a:buNone/>
              <a:defRPr/>
            </a:pPr>
            <a:r>
              <a:rPr lang="en-US" dirty="0"/>
              <a:t>crime, we need more police, prosecutors, and prisons.  </a:t>
            </a:r>
          </a:p>
          <a:p>
            <a:pPr marL="365760" indent="-256032" eaLnBrk="1" fontAlgn="auto" hangingPunct="1">
              <a:spcAft>
                <a:spcPts val="0"/>
              </a:spcAft>
              <a:buFontTx/>
              <a:buNone/>
              <a:defRPr/>
            </a:pPr>
            <a:r>
              <a:rPr lang="en-US" dirty="0"/>
              <a:t>Punish lots of people, punish them regularly and </a:t>
            </a:r>
          </a:p>
          <a:p>
            <a:pPr marL="365760" indent="-256032" eaLnBrk="1" fontAlgn="auto" hangingPunct="1">
              <a:spcAft>
                <a:spcPts val="0"/>
              </a:spcAft>
              <a:buFontTx/>
              <a:buNone/>
              <a:defRPr/>
            </a:pPr>
            <a:r>
              <a:rPr lang="en-US" dirty="0"/>
              <a:t>harshly. </a:t>
            </a:r>
          </a:p>
          <a:p>
            <a:pPr marL="365760" indent="-256032" eaLnBrk="1" fontAlgn="auto" hangingPunct="1">
              <a:spcAft>
                <a:spcPts val="0"/>
              </a:spcAft>
              <a:buFontTx/>
              <a:buNone/>
              <a:defRPr/>
            </a:pPr>
            <a:endParaRPr lang="en-US" dirty="0"/>
          </a:p>
          <a:p>
            <a:pPr marL="365760" indent="-256032" eaLnBrk="1" fontAlgn="auto" hangingPunct="1">
              <a:spcAft>
                <a:spcPts val="0"/>
              </a:spcAft>
              <a:buFontTx/>
              <a:buNone/>
              <a:defRPr/>
            </a:pPr>
            <a:r>
              <a:rPr lang="en-US" dirty="0"/>
              <a:t>Classical theory is based on deterrence theory. Crime is </a:t>
            </a:r>
          </a:p>
          <a:p>
            <a:pPr marL="365760" indent="-256032" eaLnBrk="1" fontAlgn="auto" hangingPunct="1">
              <a:spcAft>
                <a:spcPts val="0"/>
              </a:spcAft>
              <a:buFontTx/>
              <a:buNone/>
              <a:defRPr/>
            </a:pPr>
            <a:r>
              <a:rPr lang="en-US" dirty="0"/>
              <a:t>to be prevented through fear of receiving sanctions </a:t>
            </a:r>
          </a:p>
          <a:p>
            <a:pPr marL="365760" indent="-256032" eaLnBrk="1" fontAlgn="auto" hangingPunct="1">
              <a:spcAft>
                <a:spcPts val="0"/>
              </a:spcAft>
              <a:buFontTx/>
              <a:buNone/>
              <a:defRPr/>
            </a:pPr>
            <a:r>
              <a:rPr lang="en-US" dirty="0"/>
              <a:t>(Rational Man Theory).   The state needs to make the </a:t>
            </a:r>
          </a:p>
          <a:p>
            <a:pPr marL="365760" indent="-256032" eaLnBrk="1" fontAlgn="auto" hangingPunct="1">
              <a:spcAft>
                <a:spcPts val="0"/>
              </a:spcAft>
              <a:buFontTx/>
              <a:buNone/>
              <a:defRPr/>
            </a:pPr>
            <a:r>
              <a:rPr lang="en-US" dirty="0"/>
              <a:t>costs of engaging in crime higher than the benefits, and </a:t>
            </a:r>
          </a:p>
          <a:p>
            <a:pPr marL="365760" indent="-256032" eaLnBrk="1" fontAlgn="auto" hangingPunct="1">
              <a:spcAft>
                <a:spcPts val="0"/>
              </a:spcAft>
              <a:buFontTx/>
              <a:buNone/>
              <a:defRPr/>
            </a:pPr>
            <a:r>
              <a:rPr lang="en-US" dirty="0"/>
              <a:t>communicate that to the public. </a:t>
            </a:r>
          </a:p>
        </p:txBody>
      </p:sp>
      <p:sp>
        <p:nvSpPr>
          <p:cNvPr id="32770" name="Rectangle 2">
            <a:extLst>
              <a:ext uri="{FF2B5EF4-FFF2-40B4-BE49-F238E27FC236}">
                <a16:creationId xmlns:a16="http://schemas.microsoft.com/office/drawing/2014/main" id="{5026134C-EEFE-4B7A-9B3C-6A3884FF1308}"/>
              </a:ext>
            </a:extLst>
          </p:cNvPr>
          <p:cNvSpPr>
            <a:spLocks noGrp="1" noChangeArrowheads="1"/>
          </p:cNvSpPr>
          <p:nvPr>
            <p:ph type="title"/>
          </p:nvPr>
        </p:nvSpPr>
        <p:spPr/>
        <p:txBody>
          <a:bodyPr/>
          <a:lstStyle/>
          <a:p>
            <a:pPr eaLnBrk="1" fontAlgn="auto" hangingPunct="1">
              <a:spcAft>
                <a:spcPts val="0"/>
              </a:spcAft>
              <a:defRPr/>
            </a:pPr>
            <a:r>
              <a:rPr lang="en-US" sz="4000" dirty="0"/>
              <a:t>Classical Theory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2EA2F793-AB60-D87E-10B0-5C05E8BA97FE}"/>
              </a:ext>
            </a:extLst>
          </p:cNvPr>
          <p:cNvSpPr>
            <a:spLocks noGrp="1"/>
          </p:cNvSpPr>
          <p:nvPr>
            <p:ph idx="1"/>
          </p:nvPr>
        </p:nvSpPr>
        <p:spPr>
          <a:xfrm>
            <a:off x="152400" y="1417638"/>
            <a:ext cx="8991600" cy="4983162"/>
          </a:xfrm>
        </p:spPr>
        <p:txBody>
          <a:bodyPr/>
          <a:lstStyle/>
          <a:p>
            <a:pPr eaLnBrk="1" hangingPunct="1">
              <a:buFontTx/>
              <a:buNone/>
            </a:pPr>
            <a:r>
              <a:rPr lang="en-US" altLang="en-US"/>
              <a:t>There are some aggregate costs (innocent</a:t>
            </a:r>
          </a:p>
          <a:p>
            <a:pPr eaLnBrk="1" hangingPunct="1">
              <a:buFontTx/>
              <a:buNone/>
            </a:pPr>
            <a:r>
              <a:rPr lang="en-US" altLang="en-US"/>
              <a:t>punished/guilty punished more severely than they</a:t>
            </a:r>
          </a:p>
          <a:p>
            <a:pPr eaLnBrk="1" hangingPunct="1">
              <a:buFontTx/>
              <a:buNone/>
            </a:pPr>
            <a:r>
              <a:rPr lang="en-US" altLang="en-US"/>
              <a:t>should be – read </a:t>
            </a:r>
            <a:r>
              <a:rPr lang="en-US" altLang="en-US" i="1"/>
              <a:t>Liberty v. Order</a:t>
            </a:r>
            <a:r>
              <a:rPr lang="en-US" altLang="en-US"/>
              <a:t>), but these costs </a:t>
            </a:r>
          </a:p>
          <a:p>
            <a:pPr eaLnBrk="1" hangingPunct="1">
              <a:buFontTx/>
              <a:buNone/>
            </a:pPr>
            <a:r>
              <a:rPr lang="en-US" altLang="en-US"/>
              <a:t>are the necessary and totally acceptable secondary </a:t>
            </a:r>
          </a:p>
          <a:p>
            <a:pPr eaLnBrk="1" hangingPunct="1">
              <a:buFontTx/>
              <a:buNone/>
            </a:pPr>
            <a:r>
              <a:rPr lang="en-US" altLang="en-US"/>
              <a:t>collateral consequences as we must avert chaos</a:t>
            </a:r>
          </a:p>
          <a:p>
            <a:pPr eaLnBrk="1" hangingPunct="1">
              <a:buFontTx/>
              <a:buNone/>
            </a:pPr>
            <a:r>
              <a:rPr lang="en-US" altLang="en-US"/>
              <a:t>and maintain order and stability as the </a:t>
            </a:r>
          </a:p>
          <a:p>
            <a:pPr eaLnBrk="1" hangingPunct="1">
              <a:buFontTx/>
              <a:buNone/>
            </a:pPr>
            <a:r>
              <a:rPr lang="en-US" altLang="en-US"/>
              <a:t>primary/overriding goal.  </a:t>
            </a:r>
          </a:p>
          <a:p>
            <a:pPr eaLnBrk="1" hangingPunct="1">
              <a:buFontTx/>
              <a:buNone/>
            </a:pPr>
            <a:endParaRPr lang="en-US" altLang="en-US"/>
          </a:p>
        </p:txBody>
      </p:sp>
      <p:sp>
        <p:nvSpPr>
          <p:cNvPr id="32770" name="Rectangle 2">
            <a:extLst>
              <a:ext uri="{FF2B5EF4-FFF2-40B4-BE49-F238E27FC236}">
                <a16:creationId xmlns:a16="http://schemas.microsoft.com/office/drawing/2014/main" id="{99961118-E6D7-4C98-997C-E7916575EDE7}"/>
              </a:ext>
            </a:extLst>
          </p:cNvPr>
          <p:cNvSpPr>
            <a:spLocks noGrp="1" noChangeArrowheads="1"/>
          </p:cNvSpPr>
          <p:nvPr>
            <p:ph type="title"/>
          </p:nvPr>
        </p:nvSpPr>
        <p:spPr/>
        <p:txBody>
          <a:bodyPr/>
          <a:lstStyle/>
          <a:p>
            <a:pPr eaLnBrk="1" fontAlgn="auto" hangingPunct="1">
              <a:spcAft>
                <a:spcPts val="0"/>
              </a:spcAft>
              <a:defRPr/>
            </a:pPr>
            <a:r>
              <a:rPr lang="en-US" sz="4000" dirty="0"/>
              <a:t>Classical Theory…continued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0FD9F4DE-5260-479A-BA71-040CB0B77DD6}"/>
              </a:ext>
            </a:extLst>
          </p:cNvPr>
          <p:cNvSpPr>
            <a:spLocks noGrp="1" noChangeArrowheads="1"/>
          </p:cNvSpPr>
          <p:nvPr>
            <p:ph idx="1"/>
          </p:nvPr>
        </p:nvSpPr>
        <p:spPr/>
        <p:txBody>
          <a:bodyPr>
            <a:normAutofit/>
          </a:bodyPr>
          <a:lstStyle/>
          <a:p>
            <a:pPr marL="365760" indent="-256032" eaLnBrk="1" fontAlgn="auto" hangingPunct="1">
              <a:spcAft>
                <a:spcPts val="0"/>
              </a:spcAft>
              <a:buFontTx/>
              <a:buNone/>
              <a:defRPr/>
            </a:pPr>
            <a:r>
              <a:rPr lang="en-US" dirty="0"/>
              <a:t>1.  People are basically evil</a:t>
            </a:r>
          </a:p>
          <a:p>
            <a:pPr marL="365760" indent="-256032" eaLnBrk="1" fontAlgn="auto" hangingPunct="1">
              <a:spcAft>
                <a:spcPts val="0"/>
              </a:spcAft>
              <a:buFontTx/>
              <a:buNone/>
              <a:defRPr/>
            </a:pPr>
            <a:r>
              <a:rPr lang="en-US" dirty="0"/>
              <a:t>2.  Self determinism</a:t>
            </a:r>
          </a:p>
          <a:p>
            <a:pPr marL="624078" indent="-514350" eaLnBrk="1" fontAlgn="auto" hangingPunct="1">
              <a:spcAft>
                <a:spcPts val="0"/>
              </a:spcAft>
              <a:buFont typeface="Wingdings 3"/>
              <a:buNone/>
              <a:defRPr/>
            </a:pPr>
            <a:r>
              <a:rPr lang="en-US" dirty="0"/>
              <a:t>3.  Order the over-riding focus; liberty is but a secondary concern</a:t>
            </a:r>
          </a:p>
          <a:p>
            <a:pPr marL="624078" indent="-514350" eaLnBrk="1" fontAlgn="auto" hangingPunct="1">
              <a:spcAft>
                <a:spcPts val="0"/>
              </a:spcAft>
              <a:buFont typeface="Wingdings 3"/>
              <a:buNone/>
              <a:defRPr/>
            </a:pPr>
            <a:r>
              <a:rPr lang="en-US" dirty="0"/>
              <a:t>4.  Deterrence Theory/Rational Man Theory</a:t>
            </a:r>
          </a:p>
          <a:p>
            <a:pPr marL="109728" indent="0" eaLnBrk="1" fontAlgn="auto" hangingPunct="1">
              <a:spcAft>
                <a:spcPts val="0"/>
              </a:spcAft>
              <a:buFont typeface="Wingdings 3" panose="05040102010807070707" pitchFamily="18" charset="2"/>
              <a:buNone/>
              <a:defRPr/>
            </a:pPr>
            <a:r>
              <a:rPr lang="en-US" dirty="0"/>
              <a:t>5.  Focus on the crime</a:t>
            </a:r>
            <a:br>
              <a:rPr lang="en-US" dirty="0"/>
            </a:br>
            <a:r>
              <a:rPr lang="en-US" dirty="0"/>
              <a:t>6.  State punishes (not the church)</a:t>
            </a:r>
          </a:p>
          <a:p>
            <a:pPr marL="365760" indent="-256032" eaLnBrk="1" fontAlgn="auto" hangingPunct="1">
              <a:spcAft>
                <a:spcPts val="0"/>
              </a:spcAft>
              <a:buFontTx/>
              <a:buNone/>
              <a:defRPr/>
            </a:pPr>
            <a:r>
              <a:rPr lang="en-US" dirty="0"/>
              <a:t>7.  Utilitarian perspective</a:t>
            </a:r>
          </a:p>
        </p:txBody>
      </p:sp>
      <p:sp>
        <p:nvSpPr>
          <p:cNvPr id="32770" name="Rectangle 2">
            <a:extLst>
              <a:ext uri="{FF2B5EF4-FFF2-40B4-BE49-F238E27FC236}">
                <a16:creationId xmlns:a16="http://schemas.microsoft.com/office/drawing/2014/main" id="{77770A41-60C0-42C4-9C6A-B345E7787E07}"/>
              </a:ext>
            </a:extLst>
          </p:cNvPr>
          <p:cNvSpPr>
            <a:spLocks noGrp="1" noChangeArrowheads="1"/>
          </p:cNvSpPr>
          <p:nvPr>
            <p:ph type="title"/>
          </p:nvPr>
        </p:nvSpPr>
        <p:spPr/>
        <p:txBody>
          <a:bodyPr/>
          <a:lstStyle/>
          <a:p>
            <a:pPr eaLnBrk="1" fontAlgn="auto" hangingPunct="1">
              <a:spcAft>
                <a:spcPts val="0"/>
              </a:spcAft>
              <a:defRPr/>
            </a:pPr>
            <a:r>
              <a:rPr lang="en-US" sz="4000" dirty="0"/>
              <a:t>Classical Theory…continued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708B3607-8F9A-EA5A-BA74-C0D8D8F7813A}"/>
              </a:ext>
            </a:extLst>
          </p:cNvPr>
          <p:cNvSpPr>
            <a:spLocks noGrp="1"/>
          </p:cNvSpPr>
          <p:nvPr>
            <p:ph idx="1"/>
          </p:nvPr>
        </p:nvSpPr>
        <p:spPr/>
        <p:txBody>
          <a:bodyPr/>
          <a:lstStyle/>
          <a:p>
            <a:pPr eaLnBrk="1" hangingPunct="1"/>
            <a:r>
              <a:rPr lang="en-US" altLang="en-US"/>
              <a:t>Specific vs. General</a:t>
            </a:r>
          </a:p>
          <a:p>
            <a:pPr eaLnBrk="1" hangingPunct="1"/>
            <a:endParaRPr lang="en-US" altLang="en-US"/>
          </a:p>
          <a:p>
            <a:pPr eaLnBrk="1" hangingPunct="1"/>
            <a:r>
              <a:rPr lang="en-US" altLang="en-US"/>
              <a:t>Swiftness</a:t>
            </a:r>
          </a:p>
          <a:p>
            <a:pPr eaLnBrk="1" hangingPunct="1"/>
            <a:r>
              <a:rPr lang="en-US" altLang="en-US"/>
              <a:t>Certainty</a:t>
            </a:r>
          </a:p>
          <a:p>
            <a:pPr eaLnBrk="1" hangingPunct="1"/>
            <a:r>
              <a:rPr lang="en-US" altLang="en-US"/>
              <a:t>Severity</a:t>
            </a:r>
          </a:p>
          <a:p>
            <a:pPr eaLnBrk="1" hangingPunct="1"/>
            <a:r>
              <a:rPr lang="en-US" altLang="en-US"/>
              <a:t>Clarity</a:t>
            </a:r>
          </a:p>
          <a:p>
            <a:pPr eaLnBrk="1" hangingPunct="1"/>
            <a:endParaRPr lang="en-US" altLang="en-US"/>
          </a:p>
          <a:p>
            <a:pPr eaLnBrk="1" hangingPunct="1">
              <a:buFontTx/>
              <a:buNone/>
            </a:pPr>
            <a:r>
              <a:rPr lang="en-US" altLang="en-US"/>
              <a:t>Severity is not a substitute for certainty.</a:t>
            </a:r>
          </a:p>
          <a:p>
            <a:pPr eaLnBrk="1" hangingPunct="1">
              <a:buFontTx/>
              <a:buNone/>
            </a:pPr>
            <a:r>
              <a:rPr lang="en-US" altLang="en-US"/>
              <a:t>Certainty is the key element.</a:t>
            </a:r>
          </a:p>
        </p:txBody>
      </p:sp>
      <p:sp>
        <p:nvSpPr>
          <p:cNvPr id="35842" name="Rectangle 2">
            <a:extLst>
              <a:ext uri="{FF2B5EF4-FFF2-40B4-BE49-F238E27FC236}">
                <a16:creationId xmlns:a16="http://schemas.microsoft.com/office/drawing/2014/main" id="{B0E90264-4151-41A6-851E-494FF73600D6}"/>
              </a:ext>
            </a:extLst>
          </p:cNvPr>
          <p:cNvSpPr>
            <a:spLocks noGrp="1" noChangeArrowheads="1"/>
          </p:cNvSpPr>
          <p:nvPr>
            <p:ph type="title"/>
          </p:nvPr>
        </p:nvSpPr>
        <p:spPr/>
        <p:txBody>
          <a:bodyPr/>
          <a:lstStyle/>
          <a:p>
            <a:pPr eaLnBrk="1" fontAlgn="auto" hangingPunct="1">
              <a:spcAft>
                <a:spcPts val="0"/>
              </a:spcAft>
              <a:defRPr/>
            </a:pPr>
            <a:r>
              <a:rPr lang="en-US" dirty="0"/>
              <a:t>General Deterrence Theory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9882EE-40A5-4C62-ABA2-2DD2210AC04D}"/>
              </a:ext>
            </a:extLst>
          </p:cNvPr>
          <p:cNvSpPr>
            <a:spLocks noGrp="1"/>
          </p:cNvSpPr>
          <p:nvPr>
            <p:ph idx="1"/>
          </p:nvPr>
        </p:nvSpPr>
        <p:spPr/>
        <p:txBody>
          <a:bodyPr/>
          <a:lstStyle/>
          <a:p>
            <a:pPr eaLnBrk="1" hangingPunct="1">
              <a:buFont typeface="Wingdings 3" panose="05040102010807070707" pitchFamily="18" charset="2"/>
              <a:buChar char=""/>
              <a:defRPr/>
            </a:pPr>
            <a:r>
              <a:rPr lang="en-US" altLang="en-US" sz="2800" dirty="0"/>
              <a:t>Macro differentiation/inter crime specificity</a:t>
            </a:r>
          </a:p>
          <a:p>
            <a:pPr eaLnBrk="1" hangingPunct="1">
              <a:buFont typeface="Wingdings 3" panose="05040102010807070707" pitchFamily="18" charset="2"/>
              <a:buChar char=""/>
              <a:defRPr/>
            </a:pPr>
            <a:r>
              <a:rPr lang="en-US" altLang="en-US" sz="2800" dirty="0"/>
              <a:t>Micro differentiation/intra crime specificity</a:t>
            </a:r>
          </a:p>
          <a:p>
            <a:pPr eaLnBrk="1" hangingPunct="1">
              <a:buFont typeface="Wingdings 3" panose="05040102010807070707" pitchFamily="18" charset="2"/>
              <a:buChar char=""/>
              <a:defRPr/>
            </a:pPr>
            <a:r>
              <a:rPr lang="en-US" altLang="en-US" sz="2800" dirty="0"/>
              <a:t>We overuse the word “cause/causality”:</a:t>
            </a:r>
          </a:p>
          <a:p>
            <a:pPr marL="109537" indent="0" eaLnBrk="1" hangingPunct="1">
              <a:buFont typeface="Wingdings 3" panose="05040102010807070707" pitchFamily="18" charset="2"/>
              <a:buNone/>
              <a:defRPr/>
            </a:pPr>
            <a:r>
              <a:rPr lang="en-US" altLang="en-US" sz="2800" dirty="0"/>
              <a:t>      a. cause v. spurious correlations</a:t>
            </a:r>
          </a:p>
          <a:p>
            <a:pPr marL="109537" indent="0" eaLnBrk="1" hangingPunct="1">
              <a:buFont typeface="Wingdings 3" panose="05040102010807070707" pitchFamily="18" charset="2"/>
              <a:buNone/>
              <a:defRPr/>
            </a:pPr>
            <a:r>
              <a:rPr lang="en-US" altLang="en-US" sz="2800" dirty="0"/>
              <a:t>      b. cause v. accentuating, aggravating</a:t>
            </a:r>
            <a:br>
              <a:rPr lang="en-US" altLang="en-US" sz="2800" dirty="0"/>
            </a:br>
            <a:r>
              <a:rPr lang="en-US" altLang="en-US" sz="2800" dirty="0"/>
              <a:t>      c. cause v. mitigating, diminishing</a:t>
            </a:r>
          </a:p>
          <a:p>
            <a:pPr>
              <a:buFont typeface="Wingdings 3" panose="05040102010807070707" pitchFamily="18" charset="2"/>
              <a:buChar char=""/>
              <a:defRPr/>
            </a:pPr>
            <a:endParaRPr lang="en-US" dirty="0"/>
          </a:p>
        </p:txBody>
      </p:sp>
      <p:sp>
        <p:nvSpPr>
          <p:cNvPr id="3" name="Title 2">
            <a:extLst>
              <a:ext uri="{FF2B5EF4-FFF2-40B4-BE49-F238E27FC236}">
                <a16:creationId xmlns:a16="http://schemas.microsoft.com/office/drawing/2014/main" id="{25275608-9635-4D73-B455-E01216B1DB57}"/>
              </a:ext>
            </a:extLst>
          </p:cNvPr>
          <p:cNvSpPr>
            <a:spLocks noGrp="1"/>
          </p:cNvSpPr>
          <p:nvPr>
            <p:ph type="title"/>
          </p:nvPr>
        </p:nvSpPr>
        <p:spPr/>
        <p:txBody>
          <a:bodyPr>
            <a:normAutofit fontScale="90000"/>
          </a:bodyPr>
          <a:lstStyle/>
          <a:p>
            <a:pPr>
              <a:defRPr/>
            </a:pPr>
            <a:r>
              <a:rPr lang="en-US" dirty="0"/>
              <a:t>Criminology:</a:t>
            </a:r>
            <a:br>
              <a:rPr lang="en-US" dirty="0"/>
            </a:br>
            <a:r>
              <a:rPr lang="en-US" dirty="0"/>
              <a:t>Preliminary Thoughts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F5C7E312-72D0-443E-BC9C-F452E46BEC06}"/>
              </a:ext>
            </a:extLst>
          </p:cNvPr>
          <p:cNvSpPr>
            <a:spLocks noGrp="1" noChangeArrowheads="1"/>
          </p:cNvSpPr>
          <p:nvPr>
            <p:ph idx="1"/>
          </p:nvPr>
        </p:nvSpPr>
        <p:spPr>
          <a:xfrm>
            <a:off x="0" y="1066800"/>
            <a:ext cx="9144000" cy="5334000"/>
          </a:xfrm>
        </p:spPr>
        <p:txBody>
          <a:bodyPr>
            <a:normAutofit fontScale="85000" lnSpcReduction="10000"/>
          </a:bodyPr>
          <a:lstStyle/>
          <a:p>
            <a:pPr marL="365760" indent="-256032" eaLnBrk="1" fontAlgn="auto" hangingPunct="1">
              <a:spcAft>
                <a:spcPts val="0"/>
              </a:spcAft>
              <a:buFontTx/>
              <a:buNone/>
              <a:defRPr/>
            </a:pPr>
            <a:r>
              <a:rPr lang="en-US" dirty="0"/>
              <a:t>This was the prominent theory from the mid-1700s until the</a:t>
            </a:r>
          </a:p>
          <a:p>
            <a:pPr marL="365760" indent="-256032" eaLnBrk="1" fontAlgn="auto" hangingPunct="1">
              <a:spcAft>
                <a:spcPts val="0"/>
              </a:spcAft>
              <a:buFontTx/>
              <a:buNone/>
              <a:defRPr/>
            </a:pPr>
            <a:r>
              <a:rPr lang="en-US" dirty="0"/>
              <a:t>late 1800s.  The Kings loved it for it justified their harsh and</a:t>
            </a:r>
          </a:p>
          <a:p>
            <a:pPr marL="365760" indent="-256032" eaLnBrk="1" fontAlgn="auto" hangingPunct="1">
              <a:spcAft>
                <a:spcPts val="0"/>
              </a:spcAft>
              <a:buFontTx/>
              <a:buNone/>
              <a:defRPr/>
            </a:pPr>
            <a:r>
              <a:rPr lang="en-US" dirty="0"/>
              <a:t>arbitrary use of power, as did another holdover notion from </a:t>
            </a:r>
          </a:p>
          <a:p>
            <a:pPr marL="365760" indent="-256032" eaLnBrk="1" fontAlgn="auto" hangingPunct="1">
              <a:spcAft>
                <a:spcPts val="0"/>
              </a:spcAft>
              <a:buFontTx/>
              <a:buNone/>
              <a:defRPr/>
            </a:pPr>
            <a:r>
              <a:rPr lang="en-US" dirty="0"/>
              <a:t>the Demonological era, the Divine Right of Kings.  The ideas </a:t>
            </a:r>
          </a:p>
          <a:p>
            <a:pPr marL="365760" indent="-256032" eaLnBrk="1" fontAlgn="auto" hangingPunct="1">
              <a:spcAft>
                <a:spcPts val="0"/>
              </a:spcAft>
              <a:buFontTx/>
              <a:buNone/>
              <a:defRPr/>
            </a:pPr>
            <a:r>
              <a:rPr lang="en-US" dirty="0"/>
              <a:t>taken in tandem justified the Kings’ punitive ways, and loved  </a:t>
            </a:r>
          </a:p>
          <a:p>
            <a:pPr marL="365760" indent="-256032" eaLnBrk="1" fontAlgn="auto" hangingPunct="1">
              <a:spcAft>
                <a:spcPts val="0"/>
              </a:spcAft>
              <a:buFontTx/>
              <a:buNone/>
              <a:defRPr/>
            </a:pPr>
            <a:r>
              <a:rPr lang="en-US" dirty="0"/>
              <a:t>Bentham for justifying their murders and frauds.</a:t>
            </a:r>
          </a:p>
          <a:p>
            <a:pPr marL="365760" indent="-256032" eaLnBrk="1" fontAlgn="auto" hangingPunct="1">
              <a:spcAft>
                <a:spcPts val="0"/>
              </a:spcAft>
              <a:buFontTx/>
              <a:buNone/>
              <a:defRPr/>
            </a:pPr>
            <a:endParaRPr lang="en-US" dirty="0"/>
          </a:p>
          <a:p>
            <a:pPr marL="365760" indent="-256032" eaLnBrk="1" fontAlgn="auto" hangingPunct="1">
              <a:spcAft>
                <a:spcPts val="0"/>
              </a:spcAft>
              <a:buFontTx/>
              <a:buNone/>
              <a:defRPr/>
            </a:pPr>
            <a:r>
              <a:rPr lang="en-US" dirty="0"/>
              <a:t>Under Demonological theory, the Pope was the judge.  Under</a:t>
            </a:r>
          </a:p>
          <a:p>
            <a:pPr marL="365760" indent="-256032" eaLnBrk="1" fontAlgn="auto" hangingPunct="1">
              <a:spcAft>
                <a:spcPts val="0"/>
              </a:spcAft>
              <a:buFontTx/>
              <a:buNone/>
              <a:defRPr/>
            </a:pPr>
            <a:r>
              <a:rPr lang="en-US" dirty="0"/>
              <a:t>Classical theory (and its Divine Right of Kings notion), the</a:t>
            </a:r>
          </a:p>
          <a:p>
            <a:pPr marL="365760" indent="-256032" eaLnBrk="1" fontAlgn="auto" hangingPunct="1">
              <a:spcAft>
                <a:spcPts val="0"/>
              </a:spcAft>
              <a:buFontTx/>
              <a:buNone/>
              <a:defRPr/>
            </a:pPr>
            <a:r>
              <a:rPr lang="en-US" dirty="0"/>
              <a:t>Kings were the ultimate judge.  Under Positivism (our next </a:t>
            </a:r>
          </a:p>
          <a:p>
            <a:pPr marL="365760" indent="-256032" eaLnBrk="1" fontAlgn="auto" hangingPunct="1">
              <a:spcAft>
                <a:spcPts val="0"/>
              </a:spcAft>
              <a:buFontTx/>
              <a:buNone/>
              <a:defRPr/>
            </a:pPr>
            <a:r>
              <a:rPr lang="en-US" dirty="0"/>
              <a:t>topic), it is the people who rule and reign (popular </a:t>
            </a:r>
          </a:p>
          <a:p>
            <a:pPr marL="365760" indent="-256032" eaLnBrk="1" fontAlgn="auto" hangingPunct="1">
              <a:spcAft>
                <a:spcPts val="0"/>
              </a:spcAft>
              <a:buFontTx/>
              <a:buNone/>
              <a:defRPr/>
            </a:pPr>
            <a:r>
              <a:rPr lang="en-US" dirty="0"/>
              <a:t>sovereignty), and there are many perspectives that have </a:t>
            </a:r>
          </a:p>
          <a:p>
            <a:pPr marL="365760" indent="-256032" eaLnBrk="1" fontAlgn="auto" hangingPunct="1">
              <a:spcAft>
                <a:spcPts val="0"/>
              </a:spcAft>
              <a:buFontTx/>
              <a:buNone/>
              <a:defRPr/>
            </a:pPr>
            <a:r>
              <a:rPr lang="en-US" dirty="0"/>
              <a:t>grown from this orientation. </a:t>
            </a:r>
          </a:p>
        </p:txBody>
      </p:sp>
      <p:sp>
        <p:nvSpPr>
          <p:cNvPr id="32770" name="Rectangle 2">
            <a:extLst>
              <a:ext uri="{FF2B5EF4-FFF2-40B4-BE49-F238E27FC236}">
                <a16:creationId xmlns:a16="http://schemas.microsoft.com/office/drawing/2014/main" id="{4C4E406B-C154-45EB-A805-2DE4FC9B089F}"/>
              </a:ext>
            </a:extLst>
          </p:cNvPr>
          <p:cNvSpPr>
            <a:spLocks noGrp="1" noChangeArrowheads="1"/>
          </p:cNvSpPr>
          <p:nvPr>
            <p:ph type="title"/>
          </p:nvPr>
        </p:nvSpPr>
        <p:spPr>
          <a:xfrm>
            <a:off x="152400" y="274638"/>
            <a:ext cx="8534400" cy="639762"/>
          </a:xfrm>
        </p:spPr>
        <p:txBody>
          <a:bodyPr>
            <a:normAutofit fontScale="90000"/>
          </a:bodyPr>
          <a:lstStyle/>
          <a:p>
            <a:pPr eaLnBrk="1" fontAlgn="auto" hangingPunct="1">
              <a:spcAft>
                <a:spcPts val="0"/>
              </a:spcAft>
              <a:defRPr/>
            </a:pPr>
            <a:r>
              <a:rPr lang="en-US" sz="4000" dirty="0"/>
              <a:t>Classical Theory…continued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75591648-5CAD-B82F-7836-537F75CB45E0}"/>
              </a:ext>
            </a:extLst>
          </p:cNvPr>
          <p:cNvSpPr>
            <a:spLocks noGrp="1"/>
          </p:cNvSpPr>
          <p:nvPr>
            <p:ph idx="1"/>
          </p:nvPr>
        </p:nvSpPr>
        <p:spPr>
          <a:xfrm>
            <a:off x="0" y="1066800"/>
            <a:ext cx="9601200" cy="5562600"/>
          </a:xfrm>
        </p:spPr>
        <p:txBody>
          <a:bodyPr/>
          <a:lstStyle/>
          <a:p>
            <a:pPr eaLnBrk="1" hangingPunct="1">
              <a:lnSpc>
                <a:spcPct val="80000"/>
              </a:lnSpc>
              <a:buFont typeface="Wingdings 3" pitchFamily="2" charset="2"/>
              <a:buNone/>
            </a:pPr>
            <a:r>
              <a:rPr lang="en-US" altLang="en-US" sz="2400"/>
              <a:t>I.)  </a:t>
            </a:r>
            <a:r>
              <a:rPr lang="en-US" altLang="en-US" sz="2400" b="1"/>
              <a:t>Demonological Theories</a:t>
            </a:r>
          </a:p>
          <a:p>
            <a:pPr eaLnBrk="1" hangingPunct="1">
              <a:lnSpc>
                <a:spcPct val="80000"/>
              </a:lnSpc>
              <a:buFont typeface="Wingdings 3" pitchFamily="2" charset="2"/>
              <a:buNone/>
            </a:pPr>
            <a:r>
              <a:rPr lang="en-US" altLang="en-US" sz="2400"/>
              <a:t>     1.)   Traditional ‑ Augustine, Gregory I, Gregory VII, Jerome</a:t>
            </a:r>
          </a:p>
          <a:p>
            <a:pPr eaLnBrk="1" hangingPunct="1">
              <a:lnSpc>
                <a:spcPct val="80000"/>
              </a:lnSpc>
              <a:buFont typeface="Wingdings 3" pitchFamily="2" charset="2"/>
              <a:buNone/>
            </a:pPr>
            <a:r>
              <a:rPr lang="en-US" altLang="en-US" sz="2400"/>
              <a:t>     2.)   Pre‑Classical ‑ Aquinas, Luther, Machiavelli</a:t>
            </a:r>
          </a:p>
          <a:p>
            <a:pPr eaLnBrk="1" hangingPunct="1">
              <a:lnSpc>
                <a:spcPct val="80000"/>
              </a:lnSpc>
              <a:buFont typeface="Wingdings 3" pitchFamily="2" charset="2"/>
              <a:buNone/>
            </a:pPr>
            <a:r>
              <a:rPr lang="en-US" altLang="en-US" sz="2400"/>
              <a:t>     3.)   Social Contract ‑ </a:t>
            </a:r>
            <a:r>
              <a:rPr lang="en-US" altLang="en-US" sz="2400" u="sng"/>
              <a:t>Hobbes</a:t>
            </a:r>
            <a:r>
              <a:rPr lang="en-US" altLang="en-US" sz="2400"/>
              <a:t>, </a:t>
            </a:r>
            <a:r>
              <a:rPr lang="en-US" altLang="en-US" sz="2400" u="sng"/>
              <a:t>Locke</a:t>
            </a:r>
            <a:r>
              <a:rPr lang="en-US" altLang="en-US" sz="2400"/>
              <a:t>, </a:t>
            </a:r>
            <a:r>
              <a:rPr lang="en-US" altLang="en-US" sz="2400" u="sng"/>
              <a:t>Rousseau</a:t>
            </a:r>
            <a:r>
              <a:rPr lang="en-US" altLang="en-US" sz="2400"/>
              <a:t>, </a:t>
            </a:r>
            <a:r>
              <a:rPr lang="en-US" altLang="en-US" sz="2400" u="sng"/>
              <a:t>Voltaire</a:t>
            </a:r>
          </a:p>
          <a:p>
            <a:pPr eaLnBrk="1" hangingPunct="1">
              <a:lnSpc>
                <a:spcPct val="80000"/>
              </a:lnSpc>
            </a:pPr>
            <a:endParaRPr lang="en-US" altLang="en-US" sz="2400"/>
          </a:p>
          <a:p>
            <a:pPr eaLnBrk="1" hangingPunct="1">
              <a:lnSpc>
                <a:spcPct val="80000"/>
              </a:lnSpc>
              <a:buFont typeface="Wingdings 3" pitchFamily="2" charset="2"/>
              <a:buNone/>
            </a:pPr>
            <a:r>
              <a:rPr lang="en-US" altLang="en-US" sz="2400"/>
              <a:t>II.)  </a:t>
            </a:r>
            <a:r>
              <a:rPr lang="en-US" altLang="en-US" sz="2400" b="1"/>
              <a:t>Naturalistic Theories</a:t>
            </a:r>
          </a:p>
          <a:p>
            <a:pPr eaLnBrk="1" hangingPunct="1">
              <a:lnSpc>
                <a:spcPct val="80000"/>
              </a:lnSpc>
              <a:buFont typeface="Wingdings 3" pitchFamily="2" charset="2"/>
              <a:buNone/>
            </a:pPr>
            <a:r>
              <a:rPr lang="en-US" altLang="en-US" sz="2400"/>
              <a:t>      1.)  Classical ‑ Cicero, </a:t>
            </a:r>
            <a:r>
              <a:rPr lang="en-US" altLang="en-US" sz="2400" u="sng"/>
              <a:t>Beccaria</a:t>
            </a:r>
            <a:r>
              <a:rPr lang="en-US" altLang="en-US" sz="2400"/>
              <a:t>, </a:t>
            </a:r>
            <a:r>
              <a:rPr lang="en-US" altLang="en-US" sz="2400" u="sng"/>
              <a:t>Bentham</a:t>
            </a:r>
            <a:r>
              <a:rPr lang="en-US" altLang="en-US" sz="2400"/>
              <a:t>, Burke</a:t>
            </a:r>
          </a:p>
          <a:p>
            <a:pPr eaLnBrk="1" hangingPunct="1">
              <a:lnSpc>
                <a:spcPct val="80000"/>
              </a:lnSpc>
              <a:buFont typeface="Wingdings 3" pitchFamily="2" charset="2"/>
              <a:buNone/>
            </a:pPr>
            <a:r>
              <a:rPr lang="en-US" altLang="en-US" sz="2400"/>
              <a:t>      2.)  Positivist ‑ </a:t>
            </a:r>
            <a:r>
              <a:rPr lang="en-US" altLang="en-US" sz="2400" u="sng"/>
              <a:t>Lombroso</a:t>
            </a:r>
            <a:r>
              <a:rPr lang="en-US" altLang="en-US" sz="2400"/>
              <a:t>, Quetelet, Comte</a:t>
            </a:r>
          </a:p>
          <a:p>
            <a:pPr eaLnBrk="1" hangingPunct="1">
              <a:lnSpc>
                <a:spcPct val="80000"/>
              </a:lnSpc>
              <a:buFont typeface="Wingdings 3" pitchFamily="2" charset="2"/>
              <a:buNone/>
            </a:pPr>
            <a:r>
              <a:rPr lang="en-US" altLang="en-US" sz="2400"/>
              <a:t>            A.  Biological Determinism ‑ Galton, </a:t>
            </a:r>
            <a:r>
              <a:rPr lang="en-US" altLang="en-US" sz="2400" u="sng"/>
              <a:t>Lombroso</a:t>
            </a:r>
            <a:endParaRPr lang="en-US" altLang="en-US" sz="2400"/>
          </a:p>
          <a:p>
            <a:pPr eaLnBrk="1" hangingPunct="1">
              <a:lnSpc>
                <a:spcPct val="80000"/>
              </a:lnSpc>
              <a:buFont typeface="Wingdings 3" pitchFamily="2" charset="2"/>
              <a:buNone/>
            </a:pPr>
            <a:r>
              <a:rPr lang="en-US" altLang="en-US" sz="2400"/>
              <a:t>                 1.  Constitutional ‑ Gall, Goring, Hooton, Jacobs,</a:t>
            </a:r>
            <a:br>
              <a:rPr lang="en-US" altLang="en-US" sz="2400"/>
            </a:br>
            <a:r>
              <a:rPr lang="en-US" altLang="en-US" sz="2400"/>
              <a:t>                                             Sheldon</a:t>
            </a:r>
          </a:p>
          <a:p>
            <a:pPr eaLnBrk="1" hangingPunct="1">
              <a:lnSpc>
                <a:spcPct val="80000"/>
              </a:lnSpc>
              <a:buFont typeface="Wingdings 3" pitchFamily="2" charset="2"/>
              <a:buNone/>
            </a:pPr>
            <a:r>
              <a:rPr lang="en-US" altLang="en-US" sz="2400"/>
              <a:t>                 2.  Bio Social ‑ Hippchen, </a:t>
            </a:r>
            <a:r>
              <a:rPr lang="en-US" altLang="en-US" sz="2400" u="sng"/>
              <a:t>Jeffrey</a:t>
            </a:r>
            <a:r>
              <a:rPr lang="en-US" altLang="en-US" sz="2400"/>
              <a:t>, Edward O. Wilson</a:t>
            </a:r>
          </a:p>
          <a:p>
            <a:pPr eaLnBrk="1" hangingPunct="1">
              <a:lnSpc>
                <a:spcPct val="80000"/>
              </a:lnSpc>
              <a:buFont typeface="Wingdings 3" pitchFamily="2" charset="2"/>
              <a:buNone/>
            </a:pPr>
            <a:r>
              <a:rPr lang="en-US" altLang="en-US" sz="2000"/>
              <a:t>                  </a:t>
            </a:r>
          </a:p>
        </p:txBody>
      </p:sp>
      <p:sp>
        <p:nvSpPr>
          <p:cNvPr id="2050" name="Rectangle 2">
            <a:extLst>
              <a:ext uri="{FF2B5EF4-FFF2-40B4-BE49-F238E27FC236}">
                <a16:creationId xmlns:a16="http://schemas.microsoft.com/office/drawing/2014/main" id="{59BF0FE7-3629-43AB-9159-13ABEF2F4C62}"/>
              </a:ext>
            </a:extLst>
          </p:cNvPr>
          <p:cNvSpPr>
            <a:spLocks noGrp="1" noChangeArrowheads="1"/>
          </p:cNvSpPr>
          <p:nvPr>
            <p:ph type="title"/>
          </p:nvPr>
        </p:nvSpPr>
        <p:spPr>
          <a:xfrm>
            <a:off x="381000" y="152400"/>
            <a:ext cx="8229600" cy="914400"/>
          </a:xfrm>
        </p:spPr>
        <p:txBody>
          <a:bodyPr>
            <a:normAutofit fontScale="90000"/>
          </a:bodyPr>
          <a:lstStyle/>
          <a:p>
            <a:pPr eaLnBrk="1" fontAlgn="auto" hangingPunct="1">
              <a:spcAft>
                <a:spcPts val="0"/>
              </a:spcAft>
              <a:defRPr/>
            </a:pPr>
            <a:br>
              <a:rPr lang="en-US" sz="3200" dirty="0"/>
            </a:br>
            <a:r>
              <a:rPr lang="en-US" sz="3200" dirty="0"/>
              <a:t>Theories of Deviance </a:t>
            </a:r>
            <a:br>
              <a:rPr lang="en-US" sz="3200" dirty="0"/>
            </a:br>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5E0C434E-892F-4AAC-9095-35F8CEAA8DBA}"/>
              </a:ext>
            </a:extLst>
          </p:cNvPr>
          <p:cNvSpPr>
            <a:spLocks noGrp="1" noChangeArrowheads="1"/>
          </p:cNvSpPr>
          <p:nvPr>
            <p:ph idx="1"/>
          </p:nvPr>
        </p:nvSpPr>
        <p:spPr>
          <a:xfrm>
            <a:off x="0" y="1219200"/>
            <a:ext cx="9144000" cy="5029200"/>
          </a:xfrm>
        </p:spPr>
        <p:txBody>
          <a:bodyPr>
            <a:normAutofit lnSpcReduction="10000"/>
          </a:bodyPr>
          <a:lstStyle/>
          <a:p>
            <a:pPr marL="365760" indent="-256032" eaLnBrk="1" fontAlgn="auto" hangingPunct="1">
              <a:spcAft>
                <a:spcPts val="0"/>
              </a:spcAft>
              <a:buFontTx/>
              <a:buNone/>
              <a:defRPr/>
            </a:pPr>
            <a:r>
              <a:rPr lang="en-US" dirty="0"/>
              <a:t>Classical theory slowly slipped underground with the </a:t>
            </a:r>
          </a:p>
          <a:p>
            <a:pPr marL="365760" indent="-256032" eaLnBrk="1" fontAlgn="auto" hangingPunct="1">
              <a:spcAft>
                <a:spcPts val="0"/>
              </a:spcAft>
              <a:buFontTx/>
              <a:buNone/>
              <a:defRPr/>
            </a:pPr>
            <a:r>
              <a:rPr lang="en-US" dirty="0"/>
              <a:t>success of the industrial revolution and the </a:t>
            </a:r>
          </a:p>
          <a:p>
            <a:pPr marL="365760" indent="-256032" eaLnBrk="1" fontAlgn="auto" hangingPunct="1">
              <a:spcAft>
                <a:spcPts val="0"/>
              </a:spcAft>
              <a:buFontTx/>
              <a:buNone/>
              <a:defRPr/>
            </a:pPr>
            <a:r>
              <a:rPr lang="en-US" dirty="0"/>
              <a:t>emergence of a middle class who no longer accepted </a:t>
            </a:r>
          </a:p>
          <a:p>
            <a:pPr marL="365760" indent="-256032" eaLnBrk="1" fontAlgn="auto" hangingPunct="1">
              <a:spcAft>
                <a:spcPts val="0"/>
              </a:spcAft>
              <a:buFontTx/>
              <a:buNone/>
              <a:defRPr/>
            </a:pPr>
            <a:r>
              <a:rPr lang="en-US" dirty="0"/>
              <a:t>the harsh and arbitrary use of power by Kings.  In </a:t>
            </a:r>
          </a:p>
          <a:p>
            <a:pPr marL="365760" indent="-256032" eaLnBrk="1" fontAlgn="auto" hangingPunct="1">
              <a:spcAft>
                <a:spcPts val="0"/>
              </a:spcAft>
              <a:buFontTx/>
              <a:buNone/>
              <a:defRPr/>
            </a:pPr>
            <a:r>
              <a:rPr lang="en-US" dirty="0"/>
              <a:t>the place of Classical theory came a new paradigm, a </a:t>
            </a:r>
          </a:p>
          <a:p>
            <a:pPr marL="365760" indent="-256032" eaLnBrk="1" fontAlgn="auto" hangingPunct="1">
              <a:spcAft>
                <a:spcPts val="0"/>
              </a:spcAft>
              <a:buFontTx/>
              <a:buNone/>
              <a:defRPr/>
            </a:pPr>
            <a:r>
              <a:rPr lang="en-US" dirty="0"/>
              <a:t>new school of thought called Positivism that also </a:t>
            </a:r>
          </a:p>
          <a:p>
            <a:pPr marL="365760" indent="-256032" eaLnBrk="1" fontAlgn="auto" hangingPunct="1">
              <a:spcAft>
                <a:spcPts val="0"/>
              </a:spcAft>
              <a:buFontTx/>
              <a:buNone/>
              <a:defRPr/>
            </a:pPr>
            <a:r>
              <a:rPr lang="en-US" dirty="0"/>
              <a:t>interestingly grew out of the Social Contract </a:t>
            </a:r>
          </a:p>
          <a:p>
            <a:pPr marL="365760" indent="-256032" eaLnBrk="1" fontAlgn="auto" hangingPunct="1">
              <a:spcAft>
                <a:spcPts val="0"/>
              </a:spcAft>
              <a:buFontTx/>
              <a:buNone/>
              <a:defRPr/>
            </a:pPr>
            <a:r>
              <a:rPr lang="en-US" dirty="0"/>
              <a:t>paradigm, stealing not from Hobbes of course as </a:t>
            </a:r>
          </a:p>
          <a:p>
            <a:pPr marL="365760" indent="-256032" eaLnBrk="1" fontAlgn="auto" hangingPunct="1">
              <a:spcAft>
                <a:spcPts val="0"/>
              </a:spcAft>
              <a:buFontTx/>
              <a:buNone/>
              <a:defRPr/>
            </a:pPr>
            <a:r>
              <a:rPr lang="en-US" dirty="0"/>
              <a:t>Classical theory did, but from Voltaire, Locke and </a:t>
            </a:r>
          </a:p>
          <a:p>
            <a:pPr marL="365760" indent="-256032" eaLnBrk="1" fontAlgn="auto" hangingPunct="1">
              <a:spcAft>
                <a:spcPts val="0"/>
              </a:spcAft>
              <a:buFontTx/>
              <a:buNone/>
              <a:defRPr/>
            </a:pPr>
            <a:r>
              <a:rPr lang="en-US" dirty="0"/>
              <a:t>Rousseau and is based on the notion that people are </a:t>
            </a:r>
          </a:p>
          <a:p>
            <a:pPr marL="365760" indent="-256032" eaLnBrk="1" fontAlgn="auto" hangingPunct="1">
              <a:spcAft>
                <a:spcPts val="0"/>
              </a:spcAft>
              <a:buFontTx/>
              <a:buNone/>
              <a:defRPr/>
            </a:pPr>
            <a:r>
              <a:rPr lang="en-US" dirty="0"/>
              <a:t>basically good – positivism.</a:t>
            </a:r>
          </a:p>
        </p:txBody>
      </p:sp>
      <p:sp>
        <p:nvSpPr>
          <p:cNvPr id="32770" name="Rectangle 2">
            <a:extLst>
              <a:ext uri="{FF2B5EF4-FFF2-40B4-BE49-F238E27FC236}">
                <a16:creationId xmlns:a16="http://schemas.microsoft.com/office/drawing/2014/main" id="{706E2FF9-AEF2-49A9-B555-F430C5DAB5EE}"/>
              </a:ext>
            </a:extLst>
          </p:cNvPr>
          <p:cNvSpPr>
            <a:spLocks noGrp="1" noChangeArrowheads="1"/>
          </p:cNvSpPr>
          <p:nvPr>
            <p:ph type="title"/>
          </p:nvPr>
        </p:nvSpPr>
        <p:spPr>
          <a:xfrm>
            <a:off x="457200" y="274638"/>
            <a:ext cx="8229600" cy="944562"/>
          </a:xfrm>
        </p:spPr>
        <p:txBody>
          <a:bodyPr/>
          <a:lstStyle/>
          <a:p>
            <a:pPr eaLnBrk="1" fontAlgn="auto" hangingPunct="1">
              <a:spcAft>
                <a:spcPts val="0"/>
              </a:spcAft>
              <a:defRPr/>
            </a:pPr>
            <a:r>
              <a:rPr lang="en-US" sz="4000" dirty="0"/>
              <a:t>Positivist Theory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E95CDE7A-A88D-49C8-8506-F99EA308C035}"/>
              </a:ext>
            </a:extLst>
          </p:cNvPr>
          <p:cNvSpPr>
            <a:spLocks noGrp="1" noChangeArrowheads="1"/>
          </p:cNvSpPr>
          <p:nvPr>
            <p:ph idx="1"/>
          </p:nvPr>
        </p:nvSpPr>
        <p:spPr>
          <a:xfrm>
            <a:off x="0" y="1219200"/>
            <a:ext cx="9144000" cy="5029200"/>
          </a:xfrm>
        </p:spPr>
        <p:txBody>
          <a:bodyPr>
            <a:normAutofit/>
          </a:bodyPr>
          <a:lstStyle/>
          <a:p>
            <a:pPr marL="365760" indent="-256032" eaLnBrk="1" fontAlgn="auto" hangingPunct="1">
              <a:spcAft>
                <a:spcPts val="0"/>
              </a:spcAft>
              <a:buFontTx/>
              <a:buNone/>
              <a:defRPr/>
            </a:pPr>
            <a:r>
              <a:rPr lang="en-US" dirty="0"/>
              <a:t>1. People are basically good.</a:t>
            </a:r>
          </a:p>
          <a:p>
            <a:pPr marL="365760" indent="-256032" eaLnBrk="1" fontAlgn="auto" hangingPunct="1">
              <a:spcAft>
                <a:spcPts val="0"/>
              </a:spcAft>
              <a:buFontTx/>
              <a:buNone/>
              <a:defRPr/>
            </a:pPr>
            <a:r>
              <a:rPr lang="en-US" dirty="0"/>
              <a:t>2. The king is the servant of the people</a:t>
            </a:r>
          </a:p>
          <a:p>
            <a:pPr marL="109728" indent="0" eaLnBrk="1" fontAlgn="auto" hangingPunct="1">
              <a:spcAft>
                <a:spcPts val="0"/>
              </a:spcAft>
              <a:buFont typeface="Wingdings 3" panose="05040102010807070707" pitchFamily="18" charset="2"/>
              <a:buNone/>
              <a:defRPr/>
            </a:pPr>
            <a:r>
              <a:rPr lang="en-US" dirty="0"/>
              <a:t>3. The rule of law is dominant, and no one is above</a:t>
            </a:r>
            <a:br>
              <a:rPr lang="en-US" dirty="0"/>
            </a:br>
            <a:r>
              <a:rPr lang="en-US" dirty="0"/>
              <a:t>    the law (not even the king)</a:t>
            </a:r>
          </a:p>
          <a:p>
            <a:pPr marL="109728" indent="0" eaLnBrk="1" fontAlgn="auto" hangingPunct="1">
              <a:spcAft>
                <a:spcPts val="0"/>
              </a:spcAft>
              <a:buFont typeface="Wingdings 3" panose="05040102010807070707" pitchFamily="18" charset="2"/>
              <a:buNone/>
              <a:defRPr/>
            </a:pPr>
            <a:r>
              <a:rPr lang="en-US" dirty="0"/>
              <a:t>4. Rules and regulations are in place to regulate the</a:t>
            </a:r>
            <a:br>
              <a:rPr lang="en-US" dirty="0"/>
            </a:br>
            <a:r>
              <a:rPr lang="en-US" dirty="0"/>
              <a:t>    power of the Kings/the Regents/the elites</a:t>
            </a:r>
          </a:p>
          <a:p>
            <a:pPr marL="109728" indent="0" eaLnBrk="1" fontAlgn="auto" hangingPunct="1">
              <a:spcAft>
                <a:spcPts val="0"/>
              </a:spcAft>
              <a:buFont typeface="Wingdings 3" panose="05040102010807070707" pitchFamily="18" charset="2"/>
              <a:buNone/>
              <a:defRPr/>
            </a:pPr>
            <a:r>
              <a:rPr lang="en-US" dirty="0"/>
              <a:t>5. Power to the people/popular sovereignty</a:t>
            </a:r>
          </a:p>
          <a:p>
            <a:pPr marL="109728" indent="0" eaLnBrk="1" fontAlgn="auto" hangingPunct="1">
              <a:spcAft>
                <a:spcPts val="0"/>
              </a:spcAft>
              <a:buFont typeface="Wingdings 3" panose="05040102010807070707" pitchFamily="18" charset="2"/>
              <a:buNone/>
              <a:defRPr/>
            </a:pPr>
            <a:r>
              <a:rPr lang="en-US" dirty="0"/>
              <a:t>6. Liberty, not state controlled order, reigns</a:t>
            </a:r>
            <a:br>
              <a:rPr lang="en-US" dirty="0"/>
            </a:br>
            <a:r>
              <a:rPr lang="en-US" dirty="0"/>
              <a:t>    supreme</a:t>
            </a:r>
          </a:p>
          <a:p>
            <a:pPr marL="109728" indent="0" eaLnBrk="1" fontAlgn="auto" hangingPunct="1">
              <a:spcAft>
                <a:spcPts val="0"/>
              </a:spcAft>
              <a:buFont typeface="Wingdings 3" panose="05040102010807070707" pitchFamily="18" charset="2"/>
              <a:buNone/>
              <a:defRPr/>
            </a:pPr>
            <a:r>
              <a:rPr lang="en-US" dirty="0"/>
              <a:t>7. Evidence-based, data driven orientation</a:t>
            </a:r>
          </a:p>
        </p:txBody>
      </p:sp>
      <p:sp>
        <p:nvSpPr>
          <p:cNvPr id="32770" name="Rectangle 2">
            <a:extLst>
              <a:ext uri="{FF2B5EF4-FFF2-40B4-BE49-F238E27FC236}">
                <a16:creationId xmlns:a16="http://schemas.microsoft.com/office/drawing/2014/main" id="{D31E5E33-A748-41C4-B8C3-7AD68B53FEA8}"/>
              </a:ext>
            </a:extLst>
          </p:cNvPr>
          <p:cNvSpPr>
            <a:spLocks noGrp="1" noChangeArrowheads="1"/>
          </p:cNvSpPr>
          <p:nvPr>
            <p:ph type="title"/>
          </p:nvPr>
        </p:nvSpPr>
        <p:spPr>
          <a:xfrm>
            <a:off x="457200" y="274638"/>
            <a:ext cx="8229600" cy="944562"/>
          </a:xfrm>
        </p:spPr>
        <p:txBody>
          <a:bodyPr/>
          <a:lstStyle/>
          <a:p>
            <a:pPr eaLnBrk="1" fontAlgn="auto" hangingPunct="1">
              <a:spcAft>
                <a:spcPts val="0"/>
              </a:spcAft>
              <a:defRPr/>
            </a:pPr>
            <a:r>
              <a:rPr lang="en-US" sz="4000" dirty="0"/>
              <a:t>Positivist Theory…continued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B3E67BA5-D69E-216B-0F55-78B05FA5EC99}"/>
              </a:ext>
            </a:extLst>
          </p:cNvPr>
          <p:cNvSpPr>
            <a:spLocks noGrp="1"/>
          </p:cNvSpPr>
          <p:nvPr>
            <p:ph idx="1"/>
          </p:nvPr>
        </p:nvSpPr>
        <p:spPr>
          <a:xfrm>
            <a:off x="0" y="1143000"/>
            <a:ext cx="9144000" cy="4953000"/>
          </a:xfrm>
        </p:spPr>
        <p:txBody>
          <a:bodyPr/>
          <a:lstStyle/>
          <a:p>
            <a:pPr marL="107950" indent="0">
              <a:buFont typeface="Wingdings 3" pitchFamily="2" charset="2"/>
              <a:buNone/>
            </a:pPr>
            <a:r>
              <a:rPr lang="en-US" altLang="en-US" sz="2400"/>
              <a:t>There are born criminals with definite physical anomalies, sub-humans who will never change (criminaloids), unless we intervene biologically.  We divide this school of thought into two categories:</a:t>
            </a:r>
          </a:p>
          <a:p>
            <a:pPr marL="107950" indent="0">
              <a:buFont typeface="Wingdings 3" pitchFamily="2" charset="2"/>
              <a:buNone/>
            </a:pPr>
            <a:r>
              <a:rPr lang="en-US" altLang="en-US" sz="2400"/>
              <a:t>   * Constitutional: Crime is due to definitive and   </a:t>
            </a:r>
            <a:br>
              <a:rPr lang="en-US" altLang="en-US" sz="2400"/>
            </a:br>
            <a:r>
              <a:rPr lang="en-US" altLang="en-US" sz="2400"/>
              <a:t>      identifiable physical abnormalities in people. </a:t>
            </a:r>
            <a:br>
              <a:rPr lang="en-US" altLang="en-US" sz="2400"/>
            </a:br>
            <a:r>
              <a:rPr lang="en-US" altLang="en-US" sz="2400"/>
              <a:t>      Criminals are biologically/organically inferior,</a:t>
            </a:r>
            <a:br>
              <a:rPr lang="en-US" altLang="en-US" sz="2400"/>
            </a:br>
            <a:r>
              <a:rPr lang="en-US" altLang="en-US" sz="2400"/>
              <a:t>      physically and mentally.</a:t>
            </a:r>
            <a:br>
              <a:rPr lang="en-US" altLang="en-US" sz="2400"/>
            </a:br>
            <a:endParaRPr lang="en-US" altLang="en-US" sz="2400"/>
          </a:p>
          <a:p>
            <a:pPr marL="107950" indent="0">
              <a:buFont typeface="Wingdings 3" pitchFamily="2" charset="2"/>
              <a:buNone/>
            </a:pPr>
            <a:r>
              <a:rPr lang="en-US" altLang="en-US" sz="2400"/>
              <a:t>   * Bio-Social/Bio-Crim: Behavior is a result of </a:t>
            </a:r>
            <a:br>
              <a:rPr lang="en-US" altLang="en-US" sz="2400"/>
            </a:br>
            <a:r>
              <a:rPr lang="en-US" altLang="en-US" sz="2400"/>
              <a:t>      bio-chemical imbalances and genetic abnormalities,</a:t>
            </a:r>
            <a:br>
              <a:rPr lang="en-US" altLang="en-US" sz="2400"/>
            </a:br>
            <a:r>
              <a:rPr lang="en-US" altLang="en-US" sz="2400"/>
              <a:t>      but also the environment.  The focus of the bio-</a:t>
            </a:r>
            <a:br>
              <a:rPr lang="en-US" altLang="en-US" sz="2400"/>
            </a:br>
            <a:r>
              <a:rPr lang="en-US" altLang="en-US" sz="2400"/>
              <a:t>      criminologists, is on the genetic and bio-chemical.</a:t>
            </a:r>
          </a:p>
        </p:txBody>
      </p:sp>
      <p:sp>
        <p:nvSpPr>
          <p:cNvPr id="43010" name="Rectangle 2">
            <a:extLst>
              <a:ext uri="{FF2B5EF4-FFF2-40B4-BE49-F238E27FC236}">
                <a16:creationId xmlns:a16="http://schemas.microsoft.com/office/drawing/2014/main" id="{B491377B-E188-4C24-ACBE-FF2DE0B27839}"/>
              </a:ext>
            </a:extLst>
          </p:cNvPr>
          <p:cNvSpPr>
            <a:spLocks noGrp="1" noChangeArrowheads="1"/>
          </p:cNvSpPr>
          <p:nvPr>
            <p:ph type="title"/>
          </p:nvPr>
        </p:nvSpPr>
        <p:spPr>
          <a:xfrm>
            <a:off x="457200" y="274638"/>
            <a:ext cx="8229600" cy="868362"/>
          </a:xfrm>
        </p:spPr>
        <p:txBody>
          <a:bodyPr/>
          <a:lstStyle/>
          <a:p>
            <a:pPr eaLnBrk="1" fontAlgn="auto" hangingPunct="1">
              <a:spcAft>
                <a:spcPts val="0"/>
              </a:spcAft>
              <a:defRPr/>
            </a:pPr>
            <a:r>
              <a:rPr lang="en-US" sz="4000" dirty="0"/>
              <a:t>Bio-Criminology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D0079523-47D7-928C-9B2F-268B220D3332}"/>
              </a:ext>
            </a:extLst>
          </p:cNvPr>
          <p:cNvSpPr>
            <a:spLocks noGrp="1"/>
          </p:cNvSpPr>
          <p:nvPr>
            <p:ph idx="4294967295"/>
          </p:nvPr>
        </p:nvSpPr>
        <p:spPr/>
        <p:txBody>
          <a:bodyPr/>
          <a:lstStyle/>
          <a:p>
            <a:pPr marL="107950" indent="0" eaLnBrk="1" hangingPunct="1">
              <a:buFont typeface="Wingdings 3" pitchFamily="2" charset="2"/>
              <a:buNone/>
            </a:pPr>
            <a:r>
              <a:rPr lang="en-US" altLang="en-US"/>
              <a:t>Three areas of focus:</a:t>
            </a:r>
          </a:p>
          <a:p>
            <a:pPr lvl="1" eaLnBrk="1" hangingPunct="1"/>
            <a:r>
              <a:rPr lang="en-US" altLang="en-US" sz="2400"/>
              <a:t>Genetic origins of crime</a:t>
            </a:r>
          </a:p>
          <a:p>
            <a:pPr lvl="1" eaLnBrk="1" hangingPunct="1"/>
            <a:r>
              <a:rPr lang="en-US" altLang="en-US" sz="2400"/>
              <a:t>Internally sourced origins of crime:</a:t>
            </a:r>
          </a:p>
          <a:p>
            <a:pPr marL="1143000" lvl="2" eaLnBrk="1" hangingPunct="1"/>
            <a:r>
              <a:rPr lang="en-US" altLang="en-US" sz="2400"/>
              <a:t>Enzyme/hormonal imbalances</a:t>
            </a:r>
          </a:p>
          <a:p>
            <a:pPr marL="1143000" lvl="2" eaLnBrk="1" hangingPunct="1"/>
            <a:r>
              <a:rPr lang="en-US" altLang="en-US" sz="2400"/>
              <a:t>Insufficient brain development/brain abnormalities</a:t>
            </a:r>
          </a:p>
          <a:p>
            <a:pPr lvl="1" eaLnBrk="1" hangingPunct="1"/>
            <a:r>
              <a:rPr lang="en-US" altLang="en-US" sz="2400"/>
              <a:t>Externally sourced origins of crime:</a:t>
            </a:r>
          </a:p>
          <a:p>
            <a:pPr marL="1143000" lvl="2" eaLnBrk="1" hangingPunct="1"/>
            <a:r>
              <a:rPr lang="en-US" altLang="en-US" sz="2400"/>
              <a:t>Exposure to externally sourced toxic materials</a:t>
            </a:r>
          </a:p>
          <a:p>
            <a:pPr marL="1143000" lvl="2" eaLnBrk="1" hangingPunct="1"/>
            <a:r>
              <a:rPr lang="en-US" altLang="en-US" sz="2400"/>
              <a:t>General nutrition/vitamin deficiencies 	(orthomolecular deficiencies)</a:t>
            </a:r>
          </a:p>
        </p:txBody>
      </p:sp>
      <p:sp>
        <p:nvSpPr>
          <p:cNvPr id="44034" name="Rectangle 2">
            <a:extLst>
              <a:ext uri="{FF2B5EF4-FFF2-40B4-BE49-F238E27FC236}">
                <a16:creationId xmlns:a16="http://schemas.microsoft.com/office/drawing/2014/main" id="{8C1681B4-F406-43EA-947E-50FEE18976FC}"/>
              </a:ext>
            </a:extLst>
          </p:cNvPr>
          <p:cNvSpPr>
            <a:spLocks noGrp="1" noChangeArrowheads="1"/>
          </p:cNvSpPr>
          <p:nvPr>
            <p:ph type="title" idx="4294967295"/>
          </p:nvPr>
        </p:nvSpPr>
        <p:spPr/>
        <p:txBody>
          <a:bodyPr rtlCol="0"/>
          <a:lstStyle/>
          <a:p>
            <a:pPr eaLnBrk="1" fontAlgn="auto" hangingPunct="1">
              <a:spcAft>
                <a:spcPts val="0"/>
              </a:spcAft>
              <a:defRPr/>
            </a:pPr>
            <a:r>
              <a:rPr lang="en-US" sz="4000"/>
              <a:t>Bio-Criminology…continued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81A1E2A0-5EAB-7531-BDE5-8654C81F9D4D}"/>
              </a:ext>
            </a:extLst>
          </p:cNvPr>
          <p:cNvSpPr>
            <a:spLocks noGrp="1"/>
          </p:cNvSpPr>
          <p:nvPr>
            <p:ph idx="1"/>
          </p:nvPr>
        </p:nvSpPr>
        <p:spPr/>
        <p:txBody>
          <a:bodyPr/>
          <a:lstStyle/>
          <a:p>
            <a:pPr marL="107950" indent="0" eaLnBrk="1" hangingPunct="1">
              <a:buFont typeface="Wingdings 3" pitchFamily="2" charset="2"/>
              <a:buNone/>
            </a:pPr>
            <a:r>
              <a:rPr lang="en-US" altLang="en-US"/>
              <a:t>Genetic Origins of Crime:</a:t>
            </a:r>
          </a:p>
          <a:p>
            <a:pPr lvl="1" eaLnBrk="1" hangingPunct="1"/>
            <a:r>
              <a:rPr lang="en-US" altLang="en-US"/>
              <a:t>Violence genes, lying genes, crime genes, morality genes, alcoholism genes, religiosity genes?</a:t>
            </a:r>
          </a:p>
          <a:p>
            <a:pPr lvl="1" eaLnBrk="1" hangingPunct="1"/>
            <a:r>
              <a:rPr lang="en-US" altLang="en-US"/>
              <a:t>Impulsivity and ADHD (attention deficit and hyperactivity disorder) are perhaps 75% genetically based</a:t>
            </a:r>
          </a:p>
          <a:p>
            <a:pPr lvl="1" eaLnBrk="1" hangingPunct="1"/>
            <a:r>
              <a:rPr lang="en-US" altLang="en-US"/>
              <a:t>Variations in the AR gene are associated with violent crime</a:t>
            </a:r>
          </a:p>
          <a:p>
            <a:pPr lvl="1" eaLnBrk="1" hangingPunct="1"/>
            <a:r>
              <a:rPr lang="en-US" altLang="en-US"/>
              <a:t>DNA manipulations</a:t>
            </a:r>
          </a:p>
          <a:p>
            <a:pPr lvl="1" eaLnBrk="1" hangingPunct="1"/>
            <a:r>
              <a:rPr lang="en-US" altLang="en-US"/>
              <a:t>Caspi and Trembly studies</a:t>
            </a:r>
          </a:p>
        </p:txBody>
      </p:sp>
      <p:sp>
        <p:nvSpPr>
          <p:cNvPr id="48130" name="Rectangle 2">
            <a:extLst>
              <a:ext uri="{FF2B5EF4-FFF2-40B4-BE49-F238E27FC236}">
                <a16:creationId xmlns:a16="http://schemas.microsoft.com/office/drawing/2014/main" id="{52E3E6D7-576E-469F-ABC9-BF86A097D761}"/>
              </a:ext>
            </a:extLst>
          </p:cNvPr>
          <p:cNvSpPr>
            <a:spLocks noGrp="1" noChangeArrowheads="1"/>
          </p:cNvSpPr>
          <p:nvPr>
            <p:ph type="title"/>
          </p:nvPr>
        </p:nvSpPr>
        <p:spPr/>
        <p:txBody>
          <a:bodyPr/>
          <a:lstStyle/>
          <a:p>
            <a:pPr eaLnBrk="1" fontAlgn="auto" hangingPunct="1">
              <a:spcAft>
                <a:spcPts val="0"/>
              </a:spcAft>
              <a:defRPr/>
            </a:pPr>
            <a:r>
              <a:rPr lang="en-US" sz="4000"/>
              <a:t>Bio-Criminology…continued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35779B9E-C3CB-679C-238E-840FE61020D9}"/>
              </a:ext>
            </a:extLst>
          </p:cNvPr>
          <p:cNvSpPr>
            <a:spLocks noGrp="1"/>
          </p:cNvSpPr>
          <p:nvPr>
            <p:ph idx="1"/>
          </p:nvPr>
        </p:nvSpPr>
        <p:spPr>
          <a:xfrm>
            <a:off x="457200" y="1447800"/>
            <a:ext cx="8229600" cy="4678363"/>
          </a:xfrm>
        </p:spPr>
        <p:txBody>
          <a:bodyPr/>
          <a:lstStyle/>
          <a:p>
            <a:pPr marL="109538" indent="0" eaLnBrk="1" hangingPunct="1">
              <a:buFont typeface="Wingdings 3" pitchFamily="2" charset="2"/>
              <a:buNone/>
            </a:pPr>
            <a:r>
              <a:rPr lang="en-US" altLang="en-US" sz="2800"/>
              <a:t>Caspi study</a:t>
            </a:r>
          </a:p>
          <a:p>
            <a:pPr lvl="1" eaLnBrk="1" hangingPunct="1"/>
            <a:r>
              <a:rPr lang="en-US" altLang="en-US" sz="2400"/>
              <a:t>abused/insufficient nurturing + genetically vulnerable: 85% developed anti-social behaviors</a:t>
            </a:r>
          </a:p>
          <a:p>
            <a:pPr lvl="1" eaLnBrk="1" hangingPunct="1"/>
            <a:endParaRPr lang="en-US" altLang="en-US" sz="2400"/>
          </a:p>
          <a:p>
            <a:pPr lvl="1" eaLnBrk="1" hangingPunct="1"/>
            <a:r>
              <a:rPr lang="en-US" altLang="en-US" sz="2400"/>
              <a:t>abused/insufficient nurturing + no genetic vulnerability: </a:t>
            </a:r>
            <a:r>
              <a:rPr lang="en-US" altLang="en-US"/>
              <a:t>virtually no anti-social tendencies</a:t>
            </a:r>
          </a:p>
          <a:p>
            <a:pPr lvl="1" eaLnBrk="1" hangingPunct="1"/>
            <a:endParaRPr lang="en-US" altLang="en-US" sz="2400"/>
          </a:p>
          <a:p>
            <a:pPr lvl="1" eaLnBrk="1" hangingPunct="1"/>
            <a:r>
              <a:rPr lang="en-US" altLang="en-US" sz="2400"/>
              <a:t>not abused/sufficient nurturing + genetic vulnerability: virtually no anti-social tendencies </a:t>
            </a:r>
          </a:p>
        </p:txBody>
      </p:sp>
      <p:sp>
        <p:nvSpPr>
          <p:cNvPr id="49154" name="Rectangle 2">
            <a:extLst>
              <a:ext uri="{FF2B5EF4-FFF2-40B4-BE49-F238E27FC236}">
                <a16:creationId xmlns:a16="http://schemas.microsoft.com/office/drawing/2014/main" id="{7831E224-BE61-42D9-9260-6BD17234C033}"/>
              </a:ext>
            </a:extLst>
          </p:cNvPr>
          <p:cNvSpPr>
            <a:spLocks noGrp="1" noChangeArrowheads="1"/>
          </p:cNvSpPr>
          <p:nvPr>
            <p:ph type="title"/>
          </p:nvPr>
        </p:nvSpPr>
        <p:spPr/>
        <p:txBody>
          <a:bodyPr/>
          <a:lstStyle/>
          <a:p>
            <a:pPr eaLnBrk="1" fontAlgn="auto" hangingPunct="1">
              <a:spcAft>
                <a:spcPts val="0"/>
              </a:spcAft>
              <a:defRPr/>
            </a:pPr>
            <a:r>
              <a:rPr lang="en-US" sz="4000"/>
              <a:t>Bio-Criminology…continued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7C77FBFF-234D-4D61-6FFD-7A9CA7202EF1}"/>
              </a:ext>
            </a:extLst>
          </p:cNvPr>
          <p:cNvSpPr>
            <a:spLocks noGrp="1"/>
          </p:cNvSpPr>
          <p:nvPr>
            <p:ph idx="1"/>
          </p:nvPr>
        </p:nvSpPr>
        <p:spPr>
          <a:xfrm>
            <a:off x="533400" y="1143000"/>
            <a:ext cx="8229600" cy="5029200"/>
          </a:xfrm>
        </p:spPr>
        <p:txBody>
          <a:bodyPr/>
          <a:lstStyle/>
          <a:p>
            <a:pPr eaLnBrk="1" hangingPunct="1">
              <a:buFontTx/>
              <a:buNone/>
            </a:pPr>
            <a:r>
              <a:rPr lang="en-US" altLang="en-US" sz="2400"/>
              <a:t> </a:t>
            </a:r>
            <a:r>
              <a:rPr lang="en-US" altLang="en-US" sz="2800"/>
              <a:t>    </a:t>
            </a:r>
            <a:br>
              <a:rPr lang="en-US" altLang="en-US" sz="2800"/>
            </a:br>
            <a:r>
              <a:rPr lang="en-US" altLang="en-US" sz="2800"/>
              <a:t>Behavior Impacted By</a:t>
            </a:r>
          </a:p>
          <a:p>
            <a:pPr eaLnBrk="1" hangingPunct="1">
              <a:buFontTx/>
              <a:buNone/>
            </a:pPr>
            <a:endParaRPr lang="en-US" altLang="en-US" sz="2800"/>
          </a:p>
          <a:p>
            <a:pPr eaLnBrk="1" hangingPunct="1">
              <a:buFontTx/>
              <a:buNone/>
            </a:pPr>
            <a:endParaRPr lang="en-US" altLang="en-US" sz="2800"/>
          </a:p>
          <a:p>
            <a:pPr eaLnBrk="1" hangingPunct="1">
              <a:buFont typeface="Wingdings 3" pitchFamily="2" charset="2"/>
              <a:buNone/>
            </a:pPr>
            <a:endParaRPr lang="en-US" altLang="en-US" sz="2800"/>
          </a:p>
          <a:p>
            <a:pPr eaLnBrk="1" hangingPunct="1">
              <a:buFontTx/>
              <a:buNone/>
            </a:pPr>
            <a:endParaRPr lang="en-US" altLang="en-US" sz="2800"/>
          </a:p>
          <a:p>
            <a:pPr eaLnBrk="1" hangingPunct="1">
              <a:buFontTx/>
              <a:buNone/>
            </a:pPr>
            <a:endParaRPr lang="en-US" altLang="en-US" sz="2800"/>
          </a:p>
          <a:p>
            <a:pPr eaLnBrk="1" hangingPunct="1">
              <a:buFontTx/>
              <a:buNone/>
            </a:pPr>
            <a:r>
              <a:rPr lang="en-US" altLang="en-US" sz="2800"/>
              <a:t>(Trembly thesis is that the 66% figure will drop even further as time passes)</a:t>
            </a:r>
          </a:p>
        </p:txBody>
      </p:sp>
      <p:sp>
        <p:nvSpPr>
          <p:cNvPr id="50178" name="Rectangle 2">
            <a:extLst>
              <a:ext uri="{FF2B5EF4-FFF2-40B4-BE49-F238E27FC236}">
                <a16:creationId xmlns:a16="http://schemas.microsoft.com/office/drawing/2014/main" id="{B20BD22F-52E6-40ED-812F-E3F5F6371E7A}"/>
              </a:ext>
            </a:extLst>
          </p:cNvPr>
          <p:cNvSpPr>
            <a:spLocks noGrp="1" noChangeArrowheads="1"/>
          </p:cNvSpPr>
          <p:nvPr>
            <p:ph type="title"/>
          </p:nvPr>
        </p:nvSpPr>
        <p:spPr/>
        <p:txBody>
          <a:bodyPr/>
          <a:lstStyle/>
          <a:p>
            <a:pPr eaLnBrk="1" fontAlgn="auto" hangingPunct="1">
              <a:spcAft>
                <a:spcPts val="0"/>
              </a:spcAft>
              <a:defRPr/>
            </a:pPr>
            <a:r>
              <a:rPr lang="en-US" sz="4000" dirty="0"/>
              <a:t>Bio-Criminology…continued</a:t>
            </a:r>
          </a:p>
        </p:txBody>
      </p:sp>
      <p:graphicFrame>
        <p:nvGraphicFramePr>
          <p:cNvPr id="6" name="Table 5">
            <a:extLst>
              <a:ext uri="{FF2B5EF4-FFF2-40B4-BE49-F238E27FC236}">
                <a16:creationId xmlns:a16="http://schemas.microsoft.com/office/drawing/2014/main" id="{81E13C26-AA29-4663-9D68-F19CFB7CBA11}"/>
              </a:ext>
            </a:extLst>
          </p:cNvPr>
          <p:cNvGraphicFramePr>
            <a:graphicFrameLocks noGrp="1"/>
          </p:cNvGraphicFramePr>
          <p:nvPr/>
        </p:nvGraphicFramePr>
        <p:xfrm>
          <a:off x="1295400" y="2286000"/>
          <a:ext cx="7315200" cy="13716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200">
                <a:tc>
                  <a:txBody>
                    <a:bodyPr/>
                    <a:lstStyle/>
                    <a:p>
                      <a:endParaRPr lang="en-US" dirty="0"/>
                    </a:p>
                  </a:txBody>
                  <a:tcPr/>
                </a:tc>
                <a:tc>
                  <a:txBody>
                    <a:bodyPr/>
                    <a:lstStyle/>
                    <a:p>
                      <a:r>
                        <a:rPr lang="en-US" dirty="0"/>
                        <a:t>Genetic</a:t>
                      </a:r>
                    </a:p>
                  </a:txBody>
                  <a:tcPr/>
                </a:tc>
                <a:tc>
                  <a:txBody>
                    <a:bodyPr/>
                    <a:lstStyle/>
                    <a:p>
                      <a:r>
                        <a:rPr lang="en-US" dirty="0"/>
                        <a:t>Environment</a:t>
                      </a:r>
                    </a:p>
                  </a:txBody>
                  <a:tcPr/>
                </a:tc>
                <a:extLst>
                  <a:ext uri="{0D108BD9-81ED-4DB2-BD59-A6C34878D82A}">
                    <a16:rowId xmlns:a16="http://schemas.microsoft.com/office/drawing/2014/main" val="10000"/>
                  </a:ext>
                </a:extLst>
              </a:tr>
              <a:tr h="457200">
                <a:tc>
                  <a:txBody>
                    <a:bodyPr/>
                    <a:lstStyle/>
                    <a:p>
                      <a:r>
                        <a:rPr lang="en-US" dirty="0"/>
                        <a:t>18 months old</a:t>
                      </a:r>
                    </a:p>
                  </a:txBody>
                  <a:tcPr/>
                </a:tc>
                <a:tc>
                  <a:txBody>
                    <a:bodyPr/>
                    <a:lstStyle/>
                    <a:p>
                      <a:r>
                        <a:rPr lang="en-US" dirty="0"/>
                        <a:t>82%</a:t>
                      </a:r>
                    </a:p>
                  </a:txBody>
                  <a:tcPr/>
                </a:tc>
                <a:tc>
                  <a:txBody>
                    <a:bodyPr/>
                    <a:lstStyle/>
                    <a:p>
                      <a:r>
                        <a:rPr lang="en-US" dirty="0"/>
                        <a:t>18%</a:t>
                      </a:r>
                    </a:p>
                  </a:txBody>
                  <a:tcPr/>
                </a:tc>
                <a:extLst>
                  <a:ext uri="{0D108BD9-81ED-4DB2-BD59-A6C34878D82A}">
                    <a16:rowId xmlns:a16="http://schemas.microsoft.com/office/drawing/2014/main" val="10001"/>
                  </a:ext>
                </a:extLst>
              </a:tr>
              <a:tr h="457200">
                <a:tc>
                  <a:txBody>
                    <a:bodyPr/>
                    <a:lstStyle/>
                    <a:p>
                      <a:r>
                        <a:rPr lang="en-US" dirty="0"/>
                        <a:t>60 months old</a:t>
                      </a:r>
                    </a:p>
                  </a:txBody>
                  <a:tcPr/>
                </a:tc>
                <a:tc>
                  <a:txBody>
                    <a:bodyPr/>
                    <a:lstStyle/>
                    <a:p>
                      <a:r>
                        <a:rPr lang="en-US" dirty="0"/>
                        <a:t>66%</a:t>
                      </a:r>
                    </a:p>
                  </a:txBody>
                  <a:tcPr/>
                </a:tc>
                <a:tc>
                  <a:txBody>
                    <a:bodyPr/>
                    <a:lstStyle/>
                    <a:p>
                      <a:r>
                        <a:rPr lang="en-US" dirty="0"/>
                        <a:t>34%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C55BF121-A015-401E-8E10-9397A4A48A43}"/>
              </a:ext>
            </a:extLst>
          </p:cNvPr>
          <p:cNvSpPr>
            <a:spLocks noGrp="1"/>
          </p:cNvSpPr>
          <p:nvPr>
            <p:ph idx="1"/>
          </p:nvPr>
        </p:nvSpPr>
        <p:spPr/>
        <p:txBody>
          <a:bodyPr/>
          <a:lstStyle/>
          <a:p>
            <a:pPr marL="109537" indent="0" eaLnBrk="1" hangingPunct="1">
              <a:lnSpc>
                <a:spcPct val="80000"/>
              </a:lnSpc>
              <a:buFont typeface="Wingdings 3" panose="05040102010807070707" pitchFamily="18" charset="2"/>
              <a:buNone/>
              <a:defRPr/>
            </a:pPr>
            <a:r>
              <a:rPr lang="en-US" altLang="en-US" sz="3200" dirty="0"/>
              <a:t>Internally Sourced Origins of Crime - </a:t>
            </a:r>
          </a:p>
          <a:p>
            <a:pPr eaLnBrk="1" hangingPunct="1">
              <a:lnSpc>
                <a:spcPct val="80000"/>
              </a:lnSpc>
              <a:buFontTx/>
              <a:buNone/>
              <a:defRPr/>
            </a:pPr>
            <a:r>
              <a:rPr lang="en-US" altLang="en-US" sz="3200" dirty="0"/>
              <a:t> 	A. Hormone and enzyme imbalances:</a:t>
            </a:r>
          </a:p>
          <a:p>
            <a:pPr lvl="2" eaLnBrk="1" hangingPunct="1">
              <a:lnSpc>
                <a:spcPct val="80000"/>
              </a:lnSpc>
              <a:buFont typeface="Wingdings 2" panose="05020102010507070707" pitchFamily="18" charset="2"/>
              <a:buChar char=""/>
              <a:defRPr/>
            </a:pPr>
            <a:r>
              <a:rPr lang="en-US" altLang="en-US" sz="2800" dirty="0"/>
              <a:t>Serotonin</a:t>
            </a:r>
          </a:p>
          <a:p>
            <a:pPr lvl="2" eaLnBrk="1" hangingPunct="1">
              <a:lnSpc>
                <a:spcPct val="80000"/>
              </a:lnSpc>
              <a:buFont typeface="Wingdings 2" panose="05020102010507070707" pitchFamily="18" charset="2"/>
              <a:buChar char=""/>
              <a:defRPr/>
            </a:pPr>
            <a:r>
              <a:rPr lang="en-US" altLang="en-US" sz="2800" dirty="0"/>
              <a:t>Dopamine</a:t>
            </a:r>
          </a:p>
          <a:p>
            <a:pPr lvl="2" eaLnBrk="1" hangingPunct="1">
              <a:lnSpc>
                <a:spcPct val="80000"/>
              </a:lnSpc>
              <a:buFont typeface="Wingdings 2" panose="05020102010507070707" pitchFamily="18" charset="2"/>
              <a:buChar char=""/>
              <a:defRPr/>
            </a:pPr>
            <a:r>
              <a:rPr lang="en-US" altLang="en-US" sz="2800" dirty="0"/>
              <a:t>Melatonin</a:t>
            </a:r>
          </a:p>
          <a:p>
            <a:pPr lvl="2" eaLnBrk="1" hangingPunct="1">
              <a:lnSpc>
                <a:spcPct val="80000"/>
              </a:lnSpc>
              <a:buFont typeface="Wingdings 2" panose="05020102010507070707" pitchFamily="18" charset="2"/>
              <a:buChar char=""/>
              <a:defRPr/>
            </a:pPr>
            <a:r>
              <a:rPr lang="en-US" altLang="en-US" sz="2800" dirty="0"/>
              <a:t>Testosterone</a:t>
            </a:r>
          </a:p>
          <a:p>
            <a:pPr lvl="2" eaLnBrk="1" hangingPunct="1">
              <a:lnSpc>
                <a:spcPct val="80000"/>
              </a:lnSpc>
              <a:buFont typeface="Wingdings 2" panose="05020102010507070707" pitchFamily="18" charset="2"/>
              <a:buChar char=""/>
              <a:defRPr/>
            </a:pPr>
            <a:r>
              <a:rPr lang="en-US" altLang="en-US" sz="2800" dirty="0"/>
              <a:t>Estrogen/PMS</a:t>
            </a:r>
          </a:p>
          <a:p>
            <a:pPr lvl="2" eaLnBrk="1" hangingPunct="1">
              <a:lnSpc>
                <a:spcPct val="80000"/>
              </a:lnSpc>
              <a:buFont typeface="Wingdings 2" panose="05020102010507070707" pitchFamily="18" charset="2"/>
              <a:buChar char=""/>
              <a:defRPr/>
            </a:pPr>
            <a:r>
              <a:rPr lang="en-US" altLang="en-US" sz="2800" dirty="0"/>
              <a:t>MAOA</a:t>
            </a:r>
          </a:p>
          <a:p>
            <a:pPr lvl="2" eaLnBrk="1" hangingPunct="1">
              <a:lnSpc>
                <a:spcPct val="80000"/>
              </a:lnSpc>
              <a:buFont typeface="Wingdings 2" panose="05020102010507070707" pitchFamily="18" charset="2"/>
              <a:buChar char=""/>
              <a:defRPr/>
            </a:pPr>
            <a:r>
              <a:rPr lang="en-US" altLang="en-US" sz="2800" dirty="0"/>
              <a:t>Phenethylamine/MAO-B </a:t>
            </a:r>
          </a:p>
          <a:p>
            <a:pPr marL="392113" lvl="1" indent="0" eaLnBrk="1" hangingPunct="1">
              <a:lnSpc>
                <a:spcPct val="80000"/>
              </a:lnSpc>
              <a:buFont typeface="Verdana" panose="020B0604030504040204" pitchFamily="34" charset="0"/>
              <a:buNone/>
              <a:defRPr/>
            </a:pPr>
            <a:endParaRPr lang="en-US" altLang="en-US" sz="2400" dirty="0"/>
          </a:p>
        </p:txBody>
      </p:sp>
      <p:sp>
        <p:nvSpPr>
          <p:cNvPr id="43010" name="Rectangle 2">
            <a:extLst>
              <a:ext uri="{FF2B5EF4-FFF2-40B4-BE49-F238E27FC236}">
                <a16:creationId xmlns:a16="http://schemas.microsoft.com/office/drawing/2014/main" id="{F870166E-1F5A-4959-9FCD-BA6DAAA86977}"/>
              </a:ext>
            </a:extLst>
          </p:cNvPr>
          <p:cNvSpPr>
            <a:spLocks noGrp="1" noChangeArrowheads="1"/>
          </p:cNvSpPr>
          <p:nvPr>
            <p:ph type="title"/>
          </p:nvPr>
        </p:nvSpPr>
        <p:spPr/>
        <p:txBody>
          <a:bodyPr/>
          <a:lstStyle/>
          <a:p>
            <a:pPr eaLnBrk="1" fontAlgn="auto" hangingPunct="1">
              <a:spcAft>
                <a:spcPts val="0"/>
              </a:spcAft>
              <a:defRPr/>
            </a:pPr>
            <a:r>
              <a:rPr lang="en-US" sz="4000" dirty="0"/>
              <a:t>Bio-Criminology…continued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FF1AEB-D002-4BAC-A706-85EDECF6356F}"/>
              </a:ext>
            </a:extLst>
          </p:cNvPr>
          <p:cNvSpPr>
            <a:spLocks noGrp="1"/>
          </p:cNvSpPr>
          <p:nvPr>
            <p:ph idx="1"/>
          </p:nvPr>
        </p:nvSpPr>
        <p:spPr/>
        <p:txBody>
          <a:bodyPr/>
          <a:lstStyle/>
          <a:p>
            <a:pPr eaLnBrk="1" hangingPunct="1">
              <a:buFont typeface="Wingdings 3" panose="05040102010807070707" pitchFamily="18" charset="2"/>
              <a:buChar char=""/>
              <a:defRPr/>
            </a:pPr>
            <a:r>
              <a:rPr lang="en-US" altLang="en-US" sz="2000" dirty="0"/>
              <a:t>Micro response challenges - </a:t>
            </a:r>
            <a:r>
              <a:rPr lang="en-US" sz="2000" dirty="0"/>
              <a:t>Criminology assumes the medical model (discover the problem, assess its nature and extent, prescribe a response/a cure), but it falls short because:</a:t>
            </a:r>
          </a:p>
          <a:p>
            <a:pPr marL="624078" indent="-514350" eaLnBrk="1" fontAlgn="auto" hangingPunct="1">
              <a:spcAft>
                <a:spcPts val="0"/>
              </a:spcAft>
              <a:buFont typeface="Wingdings 3"/>
              <a:buNone/>
              <a:defRPr/>
            </a:pPr>
            <a:r>
              <a:rPr lang="en-US" sz="2000" dirty="0"/>
              <a:t>   1.  There are no accurate diagnostic </a:t>
            </a:r>
            <a:r>
              <a:rPr lang="en-US" sz="2000" b="1" dirty="0"/>
              <a:t>instruments</a:t>
            </a:r>
            <a:r>
              <a:rPr lang="en-US" sz="2000" dirty="0"/>
              <a:t> (no</a:t>
            </a:r>
            <a:br>
              <a:rPr lang="en-US" sz="2000" dirty="0"/>
            </a:br>
            <a:r>
              <a:rPr lang="en-US" sz="2000" dirty="0"/>
              <a:t>  criminological thermometers, no criminological x-rays or</a:t>
            </a:r>
            <a:br>
              <a:rPr lang="en-US" sz="2000" dirty="0"/>
            </a:br>
            <a:r>
              <a:rPr lang="en-US" sz="2000" dirty="0"/>
              <a:t>  CAT scans)</a:t>
            </a:r>
          </a:p>
          <a:p>
            <a:pPr marL="624078" indent="-514350" eaLnBrk="1" fontAlgn="auto" hangingPunct="1">
              <a:spcAft>
                <a:spcPts val="0"/>
              </a:spcAft>
              <a:buFont typeface="Wingdings 3"/>
              <a:buNone/>
              <a:defRPr/>
            </a:pPr>
            <a:r>
              <a:rPr lang="en-US" sz="2000" dirty="0"/>
              <a:t>   2.  No body of </a:t>
            </a:r>
            <a:r>
              <a:rPr lang="en-US" sz="2000" b="1" dirty="0"/>
              <a:t>diagnostic</a:t>
            </a:r>
            <a:r>
              <a:rPr lang="en-US" sz="2000" dirty="0"/>
              <a:t> </a:t>
            </a:r>
            <a:r>
              <a:rPr lang="en-US" sz="2000" b="1" dirty="0"/>
              <a:t>knowledge</a:t>
            </a:r>
          </a:p>
          <a:p>
            <a:pPr marL="624078" indent="-514350" eaLnBrk="1" fontAlgn="auto" hangingPunct="1">
              <a:spcAft>
                <a:spcPts val="0"/>
              </a:spcAft>
              <a:buFont typeface="Wingdings 3"/>
              <a:buNone/>
              <a:defRPr/>
            </a:pPr>
            <a:r>
              <a:rPr lang="en-US" sz="2000" dirty="0"/>
              <a:t>   3.  No evidence-based, generally consistent, uniformly</a:t>
            </a:r>
            <a:br>
              <a:rPr lang="en-US" sz="2000" dirty="0"/>
            </a:br>
            <a:r>
              <a:rPr lang="en-US" sz="2000" dirty="0"/>
              <a:t>  applicable and broadly effective </a:t>
            </a:r>
            <a:r>
              <a:rPr lang="en-US" sz="2000" b="1" dirty="0"/>
              <a:t>treatment</a:t>
            </a:r>
            <a:r>
              <a:rPr lang="en-US" sz="2000" dirty="0"/>
              <a:t> modalities</a:t>
            </a:r>
          </a:p>
          <a:p>
            <a:pPr marL="624078" indent="-514350" eaLnBrk="1" fontAlgn="auto" hangingPunct="1">
              <a:spcAft>
                <a:spcPts val="0"/>
              </a:spcAft>
              <a:buFont typeface="Wingdings 3"/>
              <a:buNone/>
              <a:defRPr/>
            </a:pPr>
            <a:endParaRPr lang="en-US" altLang="en-US" sz="2000" dirty="0"/>
          </a:p>
          <a:p>
            <a:pPr marL="624078" indent="-514350" eaLnBrk="1" fontAlgn="auto" hangingPunct="1">
              <a:spcAft>
                <a:spcPts val="0"/>
              </a:spcAft>
              <a:buFont typeface="Wingdings 3"/>
              <a:buNone/>
              <a:defRPr/>
            </a:pPr>
            <a:r>
              <a:rPr lang="en-US" altLang="en-US" sz="2000" dirty="0"/>
              <a:t>All require an evidence-based epistemological cause/effect </a:t>
            </a:r>
          </a:p>
          <a:p>
            <a:pPr marL="624078" indent="-514350" eaLnBrk="1" fontAlgn="auto" hangingPunct="1">
              <a:spcAft>
                <a:spcPts val="0"/>
              </a:spcAft>
              <a:buFont typeface="Wingdings 3"/>
              <a:buNone/>
              <a:defRPr/>
            </a:pPr>
            <a:r>
              <a:rPr lang="en-US" altLang="en-US" sz="2000" dirty="0"/>
              <a:t>understanding, which criminology lacks.</a:t>
            </a:r>
          </a:p>
          <a:p>
            <a:pPr marL="109537" indent="0" eaLnBrk="1" hangingPunct="1">
              <a:buFont typeface="Wingdings 3" panose="05040102010807070707" pitchFamily="18" charset="2"/>
              <a:buNone/>
              <a:defRPr/>
            </a:pPr>
            <a:endParaRPr lang="en-US" altLang="en-US" sz="2000" dirty="0"/>
          </a:p>
          <a:p>
            <a:pPr marL="109537" indent="0" eaLnBrk="1" hangingPunct="1">
              <a:buFont typeface="Wingdings 3" panose="05040102010807070707" pitchFamily="18" charset="2"/>
              <a:buNone/>
              <a:defRPr/>
            </a:pPr>
            <a:endParaRPr lang="en-US" altLang="en-US" sz="2000" dirty="0"/>
          </a:p>
          <a:p>
            <a:pPr>
              <a:buFont typeface="Wingdings 3" panose="05040102010807070707" pitchFamily="18" charset="2"/>
              <a:buChar char=""/>
              <a:defRPr/>
            </a:pPr>
            <a:endParaRPr lang="en-US" dirty="0"/>
          </a:p>
        </p:txBody>
      </p:sp>
      <p:sp>
        <p:nvSpPr>
          <p:cNvPr id="3" name="Title 2">
            <a:extLst>
              <a:ext uri="{FF2B5EF4-FFF2-40B4-BE49-F238E27FC236}">
                <a16:creationId xmlns:a16="http://schemas.microsoft.com/office/drawing/2014/main" id="{7395C3BB-F80A-469E-983E-9690243059B6}"/>
              </a:ext>
            </a:extLst>
          </p:cNvPr>
          <p:cNvSpPr>
            <a:spLocks noGrp="1"/>
          </p:cNvSpPr>
          <p:nvPr>
            <p:ph type="title"/>
          </p:nvPr>
        </p:nvSpPr>
        <p:spPr/>
        <p:txBody>
          <a:bodyPr>
            <a:normAutofit fontScale="90000"/>
          </a:bodyPr>
          <a:lstStyle/>
          <a:p>
            <a:pPr>
              <a:defRPr/>
            </a:pPr>
            <a:r>
              <a:rPr lang="en-US" dirty="0"/>
              <a:t>Criminology:  </a:t>
            </a:r>
            <a:br>
              <a:rPr lang="en-US" dirty="0"/>
            </a:br>
            <a:r>
              <a:rPr lang="en-US" dirty="0"/>
              <a:t>Preliminary Thoughts…continued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4225842B-E548-11B8-2E71-5B383F74C66E}"/>
              </a:ext>
            </a:extLst>
          </p:cNvPr>
          <p:cNvSpPr>
            <a:spLocks noGrp="1"/>
          </p:cNvSpPr>
          <p:nvPr>
            <p:ph idx="1"/>
          </p:nvPr>
        </p:nvSpPr>
        <p:spPr>
          <a:xfrm>
            <a:off x="457200" y="1481138"/>
            <a:ext cx="8458200" cy="4525962"/>
          </a:xfrm>
        </p:spPr>
        <p:txBody>
          <a:bodyPr/>
          <a:lstStyle/>
          <a:p>
            <a:pPr marL="107950" indent="0" eaLnBrk="1" hangingPunct="1">
              <a:lnSpc>
                <a:spcPct val="90000"/>
              </a:lnSpc>
              <a:buFont typeface="Wingdings 3" pitchFamily="2" charset="2"/>
              <a:buNone/>
            </a:pPr>
            <a:r>
              <a:rPr lang="en-US" altLang="en-US" sz="2400"/>
              <a:t>Internally Sourced Origins of Crime:</a:t>
            </a:r>
          </a:p>
          <a:p>
            <a:pPr marL="107950" indent="0" eaLnBrk="1" hangingPunct="1">
              <a:lnSpc>
                <a:spcPct val="90000"/>
              </a:lnSpc>
              <a:buFont typeface="Wingdings 3" pitchFamily="2" charset="2"/>
              <a:buNone/>
            </a:pPr>
            <a:r>
              <a:rPr lang="en-US" altLang="en-US" sz="2400"/>
              <a:t>B. Insufficient brain development/brain abnormalities:</a:t>
            </a:r>
          </a:p>
          <a:p>
            <a:pPr lvl="1" eaLnBrk="1" hangingPunct="1">
              <a:lnSpc>
                <a:spcPct val="90000"/>
              </a:lnSpc>
            </a:pPr>
            <a:r>
              <a:rPr lang="en-US" altLang="en-US" sz="2100" b="1"/>
              <a:t>Reactive Aggressive Teens</a:t>
            </a:r>
            <a:r>
              <a:rPr lang="en-US" altLang="en-US" sz="2100"/>
              <a:t>: high Amygdala activity and less frontal lobe activity</a:t>
            </a:r>
          </a:p>
          <a:p>
            <a:pPr lvl="1" eaLnBrk="1" hangingPunct="1">
              <a:lnSpc>
                <a:spcPct val="90000"/>
              </a:lnSpc>
            </a:pPr>
            <a:r>
              <a:rPr lang="en-US" altLang="en-US" sz="2100" b="1"/>
              <a:t>Pedophiles</a:t>
            </a:r>
            <a:r>
              <a:rPr lang="en-US" altLang="en-US" sz="2100"/>
              <a:t>: lower volume of gray matter in the orbitofrontal cortex, the cerebellum and the ventral striatum</a:t>
            </a:r>
          </a:p>
          <a:p>
            <a:pPr lvl="1" eaLnBrk="1" hangingPunct="1">
              <a:lnSpc>
                <a:spcPct val="90000"/>
              </a:lnSpc>
            </a:pPr>
            <a:r>
              <a:rPr lang="en-US" altLang="en-US" sz="2100" b="1"/>
              <a:t>Pedophiles</a:t>
            </a:r>
            <a:r>
              <a:rPr lang="en-US" altLang="en-US" sz="2100"/>
              <a:t>: abnormal serotonin subsystem in the brain</a:t>
            </a:r>
          </a:p>
          <a:p>
            <a:pPr lvl="1" eaLnBrk="1" hangingPunct="1">
              <a:lnSpc>
                <a:spcPct val="90000"/>
              </a:lnSpc>
            </a:pPr>
            <a:r>
              <a:rPr lang="en-US" altLang="en-US" sz="2100" b="1"/>
              <a:t>Men v Women</a:t>
            </a:r>
            <a:r>
              <a:rPr lang="en-US" altLang="en-US" sz="2100"/>
              <a:t>: low volume of gray matter in the orbitofrontal cortex is highly correlated with violent and anti-social behaviors; in the aggregate, men have lower volumes than women</a:t>
            </a:r>
          </a:p>
          <a:p>
            <a:pPr lvl="1" eaLnBrk="1" hangingPunct="1">
              <a:lnSpc>
                <a:spcPct val="90000"/>
              </a:lnSpc>
            </a:pPr>
            <a:r>
              <a:rPr lang="en-US" altLang="en-US" sz="2100" b="1"/>
              <a:t>Antisocial individuals</a:t>
            </a:r>
            <a:r>
              <a:rPr lang="en-US" altLang="en-US" sz="2100"/>
              <a:t>: damage in the dorsal and ventral prefrontal cortex and angular gyrus</a:t>
            </a:r>
          </a:p>
        </p:txBody>
      </p:sp>
      <p:sp>
        <p:nvSpPr>
          <p:cNvPr id="46082" name="Rectangle 2">
            <a:extLst>
              <a:ext uri="{FF2B5EF4-FFF2-40B4-BE49-F238E27FC236}">
                <a16:creationId xmlns:a16="http://schemas.microsoft.com/office/drawing/2014/main" id="{0972ED19-1F76-43EF-A2C4-42E709E8A13B}"/>
              </a:ext>
            </a:extLst>
          </p:cNvPr>
          <p:cNvSpPr>
            <a:spLocks noGrp="1" noChangeArrowheads="1"/>
          </p:cNvSpPr>
          <p:nvPr>
            <p:ph type="title"/>
          </p:nvPr>
        </p:nvSpPr>
        <p:spPr/>
        <p:txBody>
          <a:bodyPr/>
          <a:lstStyle/>
          <a:p>
            <a:pPr eaLnBrk="1" fontAlgn="auto" hangingPunct="1">
              <a:spcAft>
                <a:spcPts val="0"/>
              </a:spcAft>
              <a:defRPr/>
            </a:pPr>
            <a:r>
              <a:rPr lang="en-US" sz="4000"/>
              <a:t>Bio-Criminology…continued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7A657428-A991-433D-97F5-4D5FA258931F}"/>
              </a:ext>
            </a:extLst>
          </p:cNvPr>
          <p:cNvSpPr>
            <a:spLocks noGrp="1"/>
          </p:cNvSpPr>
          <p:nvPr>
            <p:ph idx="1"/>
          </p:nvPr>
        </p:nvSpPr>
        <p:spPr>
          <a:xfrm>
            <a:off x="228600" y="1219200"/>
            <a:ext cx="8763000" cy="5257800"/>
          </a:xfrm>
        </p:spPr>
        <p:txBody>
          <a:bodyPr/>
          <a:lstStyle/>
          <a:p>
            <a:pPr marL="109537" indent="0" eaLnBrk="1" hangingPunct="1">
              <a:lnSpc>
                <a:spcPct val="80000"/>
              </a:lnSpc>
              <a:buFont typeface="Wingdings 3" panose="05040102010807070707" pitchFamily="18" charset="2"/>
              <a:buNone/>
              <a:defRPr/>
            </a:pPr>
            <a:r>
              <a:rPr lang="en-US" altLang="en-US" sz="2400" dirty="0"/>
              <a:t>B. Insufficient brain development/brain abnormalities </a:t>
            </a:r>
            <a:br>
              <a:rPr lang="en-US" altLang="en-US" sz="2400" dirty="0"/>
            </a:br>
            <a:r>
              <a:rPr lang="en-US" altLang="en-US" sz="2400" dirty="0"/>
              <a:t>    …continued:</a:t>
            </a:r>
            <a:endParaRPr lang="en-US" altLang="en-US" sz="2000" dirty="0"/>
          </a:p>
          <a:p>
            <a:pPr lvl="1" eaLnBrk="1" hangingPunct="1">
              <a:lnSpc>
                <a:spcPct val="80000"/>
              </a:lnSpc>
              <a:defRPr/>
            </a:pPr>
            <a:r>
              <a:rPr lang="en-US" altLang="en-US" sz="2000" b="1" dirty="0"/>
              <a:t>High norm compliance individuals</a:t>
            </a:r>
            <a:r>
              <a:rPr lang="en-US" altLang="en-US" sz="2000" dirty="0"/>
              <a:t>: high activity in the lateral orbitofrontal cortex and right dorsolateral prefrontal cortex (areas not developed until early 20s)</a:t>
            </a:r>
          </a:p>
          <a:p>
            <a:pPr lvl="1" eaLnBrk="1" hangingPunct="1">
              <a:lnSpc>
                <a:spcPct val="80000"/>
              </a:lnSpc>
              <a:defRPr/>
            </a:pPr>
            <a:r>
              <a:rPr lang="en-US" altLang="en-US" sz="2000" b="1" dirty="0"/>
              <a:t>Violent offenders:</a:t>
            </a:r>
            <a:r>
              <a:rPr lang="en-US" altLang="en-US" sz="2000" dirty="0"/>
              <a:t> large white matter volume in the occipital, parietal lobes and left cerebellum; large gray matter volume in the right cerebellum</a:t>
            </a:r>
          </a:p>
          <a:p>
            <a:pPr lvl="1" eaLnBrk="1" hangingPunct="1">
              <a:lnSpc>
                <a:spcPct val="80000"/>
              </a:lnSpc>
              <a:defRPr/>
            </a:pPr>
            <a:r>
              <a:rPr lang="en-US" altLang="en-US" sz="2000" b="1" dirty="0"/>
              <a:t>Violent offenders</a:t>
            </a:r>
            <a:r>
              <a:rPr lang="en-US" altLang="en-US" sz="2000" dirty="0"/>
              <a:t>: atrophy in the postcentral gyri, frontopolar cortex and </a:t>
            </a:r>
            <a:r>
              <a:rPr lang="en-US" altLang="en-US" sz="2000" dirty="0" err="1"/>
              <a:t>orbiofrontal</a:t>
            </a:r>
            <a:r>
              <a:rPr lang="en-US" altLang="en-US" sz="2000" dirty="0"/>
              <a:t> cortex</a:t>
            </a:r>
          </a:p>
          <a:p>
            <a:pPr lvl="1" eaLnBrk="1" hangingPunct="1">
              <a:lnSpc>
                <a:spcPct val="80000"/>
              </a:lnSpc>
              <a:defRPr/>
            </a:pPr>
            <a:r>
              <a:rPr lang="en-US" altLang="en-US" sz="2000" b="1" dirty="0"/>
              <a:t>Youth Brain Shrinkage</a:t>
            </a:r>
            <a:r>
              <a:rPr lang="en-US" altLang="en-US" sz="2000" dirty="0"/>
              <a:t>: frontal and pre-frontal cortex shrinkage/shrinkage of the risk aversion center of the brain (age 15 – 25)</a:t>
            </a:r>
          </a:p>
          <a:p>
            <a:pPr lvl="1" eaLnBrk="1" hangingPunct="1">
              <a:lnSpc>
                <a:spcPct val="80000"/>
              </a:lnSpc>
              <a:defRPr/>
            </a:pPr>
            <a:r>
              <a:rPr lang="en-US" altLang="en-US" sz="2000" b="1" dirty="0"/>
              <a:t>Violent youth</a:t>
            </a:r>
            <a:r>
              <a:rPr lang="en-US" altLang="en-US" sz="2000" dirty="0"/>
              <a:t>: slower neurological transmission issues </a:t>
            </a:r>
          </a:p>
          <a:p>
            <a:pPr lvl="1" eaLnBrk="1" hangingPunct="1">
              <a:lnSpc>
                <a:spcPct val="80000"/>
              </a:lnSpc>
              <a:defRPr/>
            </a:pPr>
            <a:r>
              <a:rPr lang="en-US" altLang="en-US" sz="2000" b="1" dirty="0"/>
              <a:t>Novelty seeking individuals</a:t>
            </a:r>
            <a:r>
              <a:rPr lang="en-US" altLang="en-US" sz="2000" dirty="0"/>
              <a:t>: fast firing dopamine neurons in the brain</a:t>
            </a:r>
          </a:p>
          <a:p>
            <a:pPr lvl="1" eaLnBrk="1" hangingPunct="1">
              <a:lnSpc>
                <a:spcPct val="80000"/>
              </a:lnSpc>
              <a:defRPr/>
            </a:pPr>
            <a:r>
              <a:rPr lang="en-US" altLang="en-US" sz="2000" b="1" dirty="0"/>
              <a:t>Prenatal alcohol exposure</a:t>
            </a:r>
            <a:r>
              <a:rPr lang="en-US" altLang="en-US" sz="2000" dirty="0"/>
              <a:t>: alters white matter structure in the frontal and occipital lobes</a:t>
            </a:r>
          </a:p>
          <a:p>
            <a:pPr eaLnBrk="1" hangingPunct="1">
              <a:lnSpc>
                <a:spcPct val="80000"/>
              </a:lnSpc>
              <a:buFont typeface="Wingdings 3" panose="05040102010807070707" pitchFamily="18" charset="2"/>
              <a:buChar char=""/>
              <a:defRPr/>
            </a:pPr>
            <a:endParaRPr lang="en-US" altLang="en-US" sz="2000" dirty="0"/>
          </a:p>
        </p:txBody>
      </p:sp>
      <p:sp>
        <p:nvSpPr>
          <p:cNvPr id="47106" name="Rectangle 2">
            <a:extLst>
              <a:ext uri="{FF2B5EF4-FFF2-40B4-BE49-F238E27FC236}">
                <a16:creationId xmlns:a16="http://schemas.microsoft.com/office/drawing/2014/main" id="{E99DB80D-3264-4641-92B8-61DEE4F512B2}"/>
              </a:ext>
            </a:extLst>
          </p:cNvPr>
          <p:cNvSpPr>
            <a:spLocks noGrp="1" noChangeArrowheads="1"/>
          </p:cNvSpPr>
          <p:nvPr>
            <p:ph type="title"/>
          </p:nvPr>
        </p:nvSpPr>
        <p:spPr>
          <a:xfrm>
            <a:off x="407987" y="274638"/>
            <a:ext cx="8229601" cy="1143000"/>
          </a:xfrm>
        </p:spPr>
        <p:txBody>
          <a:bodyPr/>
          <a:lstStyle/>
          <a:p>
            <a:pPr eaLnBrk="1" fontAlgn="auto" hangingPunct="1">
              <a:spcAft>
                <a:spcPts val="0"/>
              </a:spcAft>
              <a:defRPr/>
            </a:pPr>
            <a:r>
              <a:rPr lang="en-US" sz="4000"/>
              <a:t>Bio-Criminology…continued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8293494B-33A7-C5B4-F5A4-342DDCFA103B}"/>
              </a:ext>
            </a:extLst>
          </p:cNvPr>
          <p:cNvSpPr>
            <a:spLocks noGrp="1"/>
          </p:cNvSpPr>
          <p:nvPr>
            <p:ph idx="1"/>
          </p:nvPr>
        </p:nvSpPr>
        <p:spPr/>
        <p:txBody>
          <a:bodyPr/>
          <a:lstStyle/>
          <a:p>
            <a:pPr marL="107950" indent="0" eaLnBrk="1" hangingPunct="1">
              <a:buFont typeface="Wingdings 3" pitchFamily="2" charset="2"/>
              <a:buNone/>
            </a:pPr>
            <a:r>
              <a:rPr lang="en-US" altLang="en-US"/>
              <a:t>Externally Sourced Origins of Crime:</a:t>
            </a:r>
          </a:p>
          <a:p>
            <a:pPr marL="107950" indent="0" eaLnBrk="1" hangingPunct="1">
              <a:buFont typeface="Wingdings 3" pitchFamily="2" charset="2"/>
              <a:buNone/>
            </a:pPr>
            <a:r>
              <a:rPr lang="en-US" altLang="en-US"/>
              <a:t>A. Exposure to toxic substances:</a:t>
            </a:r>
          </a:p>
          <a:p>
            <a:pPr lvl="1" eaLnBrk="1" hangingPunct="1"/>
            <a:r>
              <a:rPr lang="en-US" altLang="en-US"/>
              <a:t>Heavy metals (lead, cadmium, mercury, PCBs)</a:t>
            </a:r>
          </a:p>
          <a:p>
            <a:pPr lvl="1" eaLnBrk="1" hangingPunct="1"/>
            <a:r>
              <a:rPr lang="en-US" altLang="en-US"/>
              <a:t>HCD (hexachlorobenzene)</a:t>
            </a:r>
          </a:p>
          <a:p>
            <a:pPr lvl="1" eaLnBrk="1" hangingPunct="1"/>
            <a:r>
              <a:rPr lang="en-US" altLang="en-US"/>
              <a:t>Prenatal nicotine exposure</a:t>
            </a:r>
          </a:p>
        </p:txBody>
      </p:sp>
      <p:sp>
        <p:nvSpPr>
          <p:cNvPr id="44034" name="Rectangle 2">
            <a:extLst>
              <a:ext uri="{FF2B5EF4-FFF2-40B4-BE49-F238E27FC236}">
                <a16:creationId xmlns:a16="http://schemas.microsoft.com/office/drawing/2014/main" id="{2D9E6689-3AB2-4674-9B6C-1F6F8EBD59F3}"/>
              </a:ext>
            </a:extLst>
          </p:cNvPr>
          <p:cNvSpPr>
            <a:spLocks noGrp="1" noChangeArrowheads="1"/>
          </p:cNvSpPr>
          <p:nvPr>
            <p:ph type="title"/>
          </p:nvPr>
        </p:nvSpPr>
        <p:spPr/>
        <p:txBody>
          <a:bodyPr/>
          <a:lstStyle/>
          <a:p>
            <a:pPr eaLnBrk="1" fontAlgn="auto" hangingPunct="1">
              <a:spcAft>
                <a:spcPts val="0"/>
              </a:spcAft>
              <a:defRPr/>
            </a:pPr>
            <a:r>
              <a:rPr lang="en-US" sz="4000"/>
              <a:t>Bio-Criminology…continued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06DACEAD-B884-47FB-8A9E-D9AAA30D59FB}"/>
              </a:ext>
            </a:extLst>
          </p:cNvPr>
          <p:cNvSpPr>
            <a:spLocks noGrp="1"/>
          </p:cNvSpPr>
          <p:nvPr>
            <p:ph idx="1"/>
          </p:nvPr>
        </p:nvSpPr>
        <p:spPr>
          <a:xfrm>
            <a:off x="457200" y="1295400"/>
            <a:ext cx="8229600" cy="5287963"/>
          </a:xfrm>
        </p:spPr>
        <p:txBody>
          <a:bodyPr/>
          <a:lstStyle/>
          <a:p>
            <a:pPr marL="109537" indent="0" eaLnBrk="1" hangingPunct="1">
              <a:lnSpc>
                <a:spcPct val="90000"/>
              </a:lnSpc>
              <a:buFont typeface="Wingdings 3" panose="05040102010807070707" pitchFamily="18" charset="2"/>
              <a:buNone/>
              <a:defRPr/>
            </a:pPr>
            <a:r>
              <a:rPr lang="en-US" altLang="en-US" dirty="0"/>
              <a:t>Externally Sourced Origins of Crime…continued</a:t>
            </a:r>
          </a:p>
          <a:p>
            <a:pPr marL="109537" indent="0" eaLnBrk="1" hangingPunct="1">
              <a:lnSpc>
                <a:spcPct val="90000"/>
              </a:lnSpc>
              <a:buFont typeface="Wingdings 3" panose="05040102010807070707" pitchFamily="18" charset="2"/>
              <a:buNone/>
              <a:defRPr/>
            </a:pPr>
            <a:r>
              <a:rPr lang="en-US" altLang="en-US" dirty="0"/>
              <a:t>B. Nutritional/Orthomolecular Deficiencies</a:t>
            </a:r>
          </a:p>
          <a:p>
            <a:pPr lvl="1" eaLnBrk="1" hangingPunct="1">
              <a:lnSpc>
                <a:spcPct val="90000"/>
              </a:lnSpc>
              <a:defRPr/>
            </a:pPr>
            <a:r>
              <a:rPr lang="en-US" altLang="en-US" dirty="0"/>
              <a:t>General vitamin and nutritional deficiencies</a:t>
            </a:r>
          </a:p>
          <a:p>
            <a:pPr lvl="1" eaLnBrk="1" hangingPunct="1">
              <a:lnSpc>
                <a:spcPct val="90000"/>
              </a:lnSpc>
              <a:defRPr/>
            </a:pPr>
            <a:r>
              <a:rPr lang="en-US" altLang="en-US" dirty="0"/>
              <a:t>Prenatal protein deficiencies</a:t>
            </a:r>
          </a:p>
          <a:p>
            <a:pPr lvl="1" eaLnBrk="1" hangingPunct="1">
              <a:lnSpc>
                <a:spcPct val="90000"/>
              </a:lnSpc>
              <a:defRPr/>
            </a:pPr>
            <a:r>
              <a:rPr lang="en-US" altLang="en-US" dirty="0"/>
              <a:t>Cholesterol deficiencies</a:t>
            </a:r>
          </a:p>
          <a:p>
            <a:pPr lvl="1" eaLnBrk="1" hangingPunct="1">
              <a:lnSpc>
                <a:spcPct val="90000"/>
              </a:lnSpc>
              <a:defRPr/>
            </a:pPr>
            <a:r>
              <a:rPr lang="en-US" altLang="en-US" dirty="0"/>
              <a:t>Zinc deficiencies</a:t>
            </a:r>
          </a:p>
          <a:p>
            <a:pPr lvl="1" eaLnBrk="1" hangingPunct="1">
              <a:lnSpc>
                <a:spcPct val="90000"/>
              </a:lnSpc>
              <a:defRPr/>
            </a:pPr>
            <a:r>
              <a:rPr lang="en-US" altLang="en-US" dirty="0"/>
              <a:t>Fatty acid deficiencies (Omega 3, Omega 6, DHA)</a:t>
            </a:r>
          </a:p>
          <a:p>
            <a:pPr lvl="1" eaLnBrk="1" hangingPunct="1">
              <a:lnSpc>
                <a:spcPct val="90000"/>
              </a:lnSpc>
              <a:defRPr/>
            </a:pPr>
            <a:r>
              <a:rPr lang="en-US" altLang="en-US" dirty="0"/>
              <a:t>Iron deficiencies</a:t>
            </a:r>
          </a:p>
          <a:p>
            <a:pPr lvl="1" eaLnBrk="1" hangingPunct="1">
              <a:lnSpc>
                <a:spcPct val="90000"/>
              </a:lnSpc>
              <a:defRPr/>
            </a:pPr>
            <a:r>
              <a:rPr lang="en-US" altLang="en-US" dirty="0"/>
              <a:t>Vitamin B and Chromium deficiencies</a:t>
            </a:r>
          </a:p>
          <a:p>
            <a:pPr lvl="1" eaLnBrk="1" hangingPunct="1">
              <a:defRPr/>
            </a:pPr>
            <a:r>
              <a:rPr lang="en-US" altLang="en-US" dirty="0"/>
              <a:t>Hypoglycemia issues (sugar)</a:t>
            </a:r>
          </a:p>
          <a:p>
            <a:pPr lvl="1" eaLnBrk="1" hangingPunct="1">
              <a:defRPr/>
            </a:pPr>
            <a:r>
              <a:rPr lang="en-US" altLang="en-US" dirty="0"/>
              <a:t>Insufficient manganese consumption</a:t>
            </a:r>
          </a:p>
          <a:p>
            <a:pPr marL="392113" lvl="1" indent="0" eaLnBrk="1" hangingPunct="1">
              <a:buFont typeface="Verdana" panose="020B0604030504040204" pitchFamily="34" charset="0"/>
              <a:buNone/>
              <a:defRPr/>
            </a:pPr>
            <a:br>
              <a:rPr lang="en-US" altLang="en-US" dirty="0"/>
            </a:br>
            <a:r>
              <a:rPr lang="en-US" altLang="en-US" dirty="0"/>
              <a:t>   </a:t>
            </a:r>
            <a:r>
              <a:rPr lang="en-US" altLang="en-US" dirty="0" err="1"/>
              <a:t>Schoenthaeler</a:t>
            </a:r>
            <a:r>
              <a:rPr lang="en-US" altLang="en-US" dirty="0"/>
              <a:t> study</a:t>
            </a:r>
          </a:p>
        </p:txBody>
      </p:sp>
      <p:sp>
        <p:nvSpPr>
          <p:cNvPr id="45058" name="Rectangle 2">
            <a:extLst>
              <a:ext uri="{FF2B5EF4-FFF2-40B4-BE49-F238E27FC236}">
                <a16:creationId xmlns:a16="http://schemas.microsoft.com/office/drawing/2014/main" id="{664ECB89-3FE2-40F9-A282-5A9044F5AF61}"/>
              </a:ext>
            </a:extLst>
          </p:cNvPr>
          <p:cNvSpPr>
            <a:spLocks noGrp="1" noChangeArrowheads="1"/>
          </p:cNvSpPr>
          <p:nvPr>
            <p:ph type="title"/>
          </p:nvPr>
        </p:nvSpPr>
        <p:spPr/>
        <p:txBody>
          <a:bodyPr/>
          <a:lstStyle/>
          <a:p>
            <a:pPr eaLnBrk="1" fontAlgn="auto" hangingPunct="1">
              <a:spcAft>
                <a:spcPts val="0"/>
              </a:spcAft>
              <a:defRPr/>
            </a:pPr>
            <a:r>
              <a:rPr lang="en-US" sz="4000"/>
              <a:t>Bio-Criminology…continued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CD8F57CD-884C-4440-5149-6A42F980A32B}"/>
              </a:ext>
            </a:extLst>
          </p:cNvPr>
          <p:cNvSpPr>
            <a:spLocks noGrp="1"/>
          </p:cNvSpPr>
          <p:nvPr>
            <p:ph idx="4294967295"/>
          </p:nvPr>
        </p:nvSpPr>
        <p:spPr>
          <a:xfrm>
            <a:off x="457200" y="1066800"/>
            <a:ext cx="8229600" cy="5410200"/>
          </a:xfrm>
        </p:spPr>
        <p:txBody>
          <a:bodyPr/>
          <a:lstStyle/>
          <a:p>
            <a:pPr eaLnBrk="1" hangingPunct="1">
              <a:lnSpc>
                <a:spcPct val="90000"/>
              </a:lnSpc>
            </a:pPr>
            <a:r>
              <a:rPr lang="en-US" altLang="en-US"/>
              <a:t>How do we respond?</a:t>
            </a:r>
          </a:p>
          <a:p>
            <a:pPr lvl="1" eaLnBrk="1" hangingPunct="1">
              <a:lnSpc>
                <a:spcPct val="90000"/>
              </a:lnSpc>
            </a:pPr>
            <a:r>
              <a:rPr lang="en-US" altLang="en-US"/>
              <a:t>Eat healthy substances/orthomolecular therapy (take good things in)</a:t>
            </a:r>
          </a:p>
          <a:p>
            <a:pPr lvl="1" eaLnBrk="1" hangingPunct="1">
              <a:lnSpc>
                <a:spcPct val="90000"/>
              </a:lnSpc>
            </a:pPr>
            <a:r>
              <a:rPr lang="en-US" altLang="en-US"/>
              <a:t>Eat substances that will remove the toxic substances from the body (get the bad things out)</a:t>
            </a:r>
          </a:p>
          <a:p>
            <a:pPr lvl="1" eaLnBrk="1" hangingPunct="1">
              <a:lnSpc>
                <a:spcPct val="90000"/>
              </a:lnSpc>
            </a:pPr>
            <a:r>
              <a:rPr lang="en-US" altLang="en-US"/>
              <a:t>Move away from toxic sources (don’t let any more bad things in)</a:t>
            </a:r>
          </a:p>
          <a:p>
            <a:pPr lvl="1" eaLnBrk="1" hangingPunct="1">
              <a:lnSpc>
                <a:spcPct val="90000"/>
              </a:lnSpc>
            </a:pPr>
            <a:r>
              <a:rPr lang="en-US" altLang="en-US"/>
              <a:t>Bio-chemical interventions in serious cases:</a:t>
            </a:r>
          </a:p>
          <a:p>
            <a:pPr marL="1143000" lvl="2" eaLnBrk="1" hangingPunct="1">
              <a:lnSpc>
                <a:spcPct val="90000"/>
              </a:lnSpc>
            </a:pPr>
            <a:r>
              <a:rPr lang="en-US" altLang="en-US"/>
              <a:t>Ritalin</a:t>
            </a:r>
          </a:p>
          <a:p>
            <a:pPr marL="1143000" lvl="2" eaLnBrk="1" hangingPunct="1">
              <a:lnSpc>
                <a:spcPct val="90000"/>
              </a:lnSpc>
            </a:pPr>
            <a:r>
              <a:rPr lang="en-US" altLang="en-US"/>
              <a:t>Rebuifin</a:t>
            </a:r>
          </a:p>
          <a:p>
            <a:pPr marL="1143000" lvl="2" eaLnBrk="1" hangingPunct="1">
              <a:lnSpc>
                <a:spcPct val="90000"/>
              </a:lnSpc>
            </a:pPr>
            <a:r>
              <a:rPr lang="en-US" altLang="en-US"/>
              <a:t>Lithium</a:t>
            </a:r>
          </a:p>
          <a:p>
            <a:pPr marL="1143000" lvl="2" eaLnBrk="1" hangingPunct="1">
              <a:lnSpc>
                <a:spcPct val="90000"/>
              </a:lnSpc>
            </a:pPr>
            <a:r>
              <a:rPr lang="en-US" altLang="en-US"/>
              <a:t>Galvanic skin implants</a:t>
            </a:r>
          </a:p>
          <a:p>
            <a:pPr marL="1143000" lvl="2" eaLnBrk="1" hangingPunct="1">
              <a:lnSpc>
                <a:spcPct val="90000"/>
              </a:lnSpc>
            </a:pPr>
            <a:r>
              <a:rPr lang="en-US" altLang="en-US"/>
              <a:t>Metoprolol</a:t>
            </a:r>
          </a:p>
          <a:p>
            <a:pPr marL="1143000" lvl="2" eaLnBrk="1" hangingPunct="1">
              <a:lnSpc>
                <a:spcPct val="90000"/>
              </a:lnSpc>
            </a:pPr>
            <a:r>
              <a:rPr lang="en-US" altLang="en-US"/>
              <a:t>Depo-Provera/MPA</a:t>
            </a:r>
          </a:p>
          <a:p>
            <a:pPr marL="1143000" lvl="2" eaLnBrk="1" hangingPunct="1">
              <a:lnSpc>
                <a:spcPct val="90000"/>
              </a:lnSpc>
            </a:pPr>
            <a:r>
              <a:rPr lang="en-US" altLang="en-US"/>
              <a:t>Thorazine</a:t>
            </a:r>
          </a:p>
        </p:txBody>
      </p:sp>
      <p:sp>
        <p:nvSpPr>
          <p:cNvPr id="45058" name="Rectangle 2">
            <a:extLst>
              <a:ext uri="{FF2B5EF4-FFF2-40B4-BE49-F238E27FC236}">
                <a16:creationId xmlns:a16="http://schemas.microsoft.com/office/drawing/2014/main" id="{8014CF7F-DFBF-4C75-A33A-90FB3A977AE7}"/>
              </a:ext>
            </a:extLst>
          </p:cNvPr>
          <p:cNvSpPr>
            <a:spLocks noGrp="1" noChangeArrowheads="1"/>
          </p:cNvSpPr>
          <p:nvPr>
            <p:ph type="title" idx="4294967295"/>
          </p:nvPr>
        </p:nvSpPr>
        <p:spPr>
          <a:xfrm>
            <a:off x="457200" y="76200"/>
            <a:ext cx="8229600" cy="1341438"/>
          </a:xfrm>
        </p:spPr>
        <p:txBody>
          <a:bodyPr rtlCol="0"/>
          <a:lstStyle/>
          <a:p>
            <a:pPr eaLnBrk="1" fontAlgn="auto" hangingPunct="1">
              <a:spcAft>
                <a:spcPts val="0"/>
              </a:spcAft>
              <a:defRPr/>
            </a:pPr>
            <a:r>
              <a:rPr lang="en-US" sz="4000" dirty="0"/>
              <a:t>Bio-Criminology…continued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F368E470-FEB9-2952-6F30-04AABB198A11}"/>
              </a:ext>
            </a:extLst>
          </p:cNvPr>
          <p:cNvSpPr>
            <a:spLocks noGrp="1"/>
          </p:cNvSpPr>
          <p:nvPr>
            <p:ph idx="1"/>
          </p:nvPr>
        </p:nvSpPr>
        <p:spPr>
          <a:xfrm>
            <a:off x="304800" y="990600"/>
            <a:ext cx="8610600" cy="5135563"/>
          </a:xfrm>
        </p:spPr>
        <p:txBody>
          <a:bodyPr/>
          <a:lstStyle/>
          <a:p>
            <a:pPr eaLnBrk="1" hangingPunct="1"/>
            <a:r>
              <a:rPr lang="en-US" altLang="en-US" sz="1800"/>
              <a:t>Crime is caused by biological imbalances.  These imbalances have:</a:t>
            </a:r>
          </a:p>
          <a:p>
            <a:pPr marL="742950" lvl="1" indent="-285750" eaLnBrk="1" hangingPunct="1"/>
            <a:r>
              <a:rPr lang="en-US" altLang="en-US" sz="1800"/>
              <a:t>Genetically sourced origins</a:t>
            </a:r>
          </a:p>
          <a:p>
            <a:pPr marL="742950" lvl="1" indent="-285750" eaLnBrk="1" hangingPunct="1"/>
            <a:r>
              <a:rPr lang="en-US" altLang="en-US" sz="1800"/>
              <a:t>Internally sourced origins:</a:t>
            </a:r>
          </a:p>
          <a:p>
            <a:pPr marL="1143000" lvl="2" eaLnBrk="1" hangingPunct="1"/>
            <a:r>
              <a:rPr lang="en-US" altLang="en-US" sz="1800"/>
              <a:t>Enzyme/hormonal imbalances</a:t>
            </a:r>
          </a:p>
          <a:p>
            <a:pPr marL="1143000" lvl="2" eaLnBrk="1" hangingPunct="1"/>
            <a:r>
              <a:rPr lang="en-US" altLang="en-US" sz="1800"/>
              <a:t>Insufficient brain development/brain abnormalities</a:t>
            </a:r>
          </a:p>
          <a:p>
            <a:pPr marL="742950" lvl="1" indent="-285750" eaLnBrk="1" hangingPunct="1"/>
            <a:r>
              <a:rPr lang="en-US" altLang="en-US" sz="1800"/>
              <a:t>Externally sourced origins:</a:t>
            </a:r>
          </a:p>
          <a:p>
            <a:pPr marL="1143000" lvl="2" eaLnBrk="1" hangingPunct="1"/>
            <a:r>
              <a:rPr lang="en-US" altLang="en-US" sz="1800"/>
              <a:t>Exposure to externally sourced toxic materials</a:t>
            </a:r>
          </a:p>
          <a:p>
            <a:pPr marL="1143000" lvl="2" eaLnBrk="1" hangingPunct="1"/>
            <a:r>
              <a:rPr lang="en-US" altLang="en-US" sz="1800"/>
              <a:t>General nutrition/vitamin deficiencies (orthomolecular  </a:t>
            </a:r>
          </a:p>
          <a:p>
            <a:pPr marL="1143000" lvl="2" eaLnBrk="1" hangingPunct="1">
              <a:buFont typeface="Wingdings 2" pitchFamily="2" charset="2"/>
              <a:buNone/>
            </a:pPr>
            <a:r>
              <a:rPr lang="en-US" altLang="en-US" sz="1800"/>
              <a:t>     deficiencies)</a:t>
            </a:r>
          </a:p>
          <a:p>
            <a:pPr marL="1143000" lvl="2" eaLnBrk="1" hangingPunct="1"/>
            <a:endParaRPr lang="en-US" altLang="en-US" sz="1800"/>
          </a:p>
          <a:p>
            <a:pPr eaLnBrk="1" hangingPunct="1"/>
            <a:r>
              <a:rPr lang="en-US" altLang="en-US" sz="1800"/>
              <a:t>To reduce crime, we need to:</a:t>
            </a:r>
          </a:p>
          <a:p>
            <a:pPr marL="742950" lvl="1" indent="-285750" eaLnBrk="1" hangingPunct="1"/>
            <a:r>
              <a:rPr lang="en-US" altLang="en-US" sz="1800"/>
              <a:t>Put good things in the body</a:t>
            </a:r>
          </a:p>
          <a:p>
            <a:pPr marL="742950" lvl="1" indent="-285750" eaLnBrk="1" hangingPunct="1"/>
            <a:r>
              <a:rPr lang="en-US" altLang="en-US" sz="1800"/>
              <a:t>Get the bad things out of the body</a:t>
            </a:r>
          </a:p>
          <a:p>
            <a:pPr marL="742950" lvl="1" indent="-285750" eaLnBrk="1" hangingPunct="1"/>
            <a:r>
              <a:rPr lang="en-US" altLang="en-US" sz="1800"/>
              <a:t>Don’t let anymore bad things in the body</a:t>
            </a:r>
          </a:p>
          <a:p>
            <a:pPr marL="742950" lvl="1" indent="-285750" eaLnBrk="1" hangingPunct="1"/>
            <a:r>
              <a:rPr lang="en-US" altLang="en-US" sz="1800"/>
              <a:t>Engage in physical interventions and drug therapy in serious cases</a:t>
            </a:r>
          </a:p>
        </p:txBody>
      </p:sp>
      <p:sp>
        <p:nvSpPr>
          <p:cNvPr id="51202" name="Rectangle 2">
            <a:extLst>
              <a:ext uri="{FF2B5EF4-FFF2-40B4-BE49-F238E27FC236}">
                <a16:creationId xmlns:a16="http://schemas.microsoft.com/office/drawing/2014/main" id="{C6A75827-3A16-42EB-BA7F-7273593BD5CC}"/>
              </a:ext>
            </a:extLst>
          </p:cNvPr>
          <p:cNvSpPr>
            <a:spLocks noGrp="1" noChangeArrowheads="1"/>
          </p:cNvSpPr>
          <p:nvPr>
            <p:ph type="title"/>
          </p:nvPr>
        </p:nvSpPr>
        <p:spPr>
          <a:xfrm>
            <a:off x="457200" y="7820"/>
            <a:ext cx="8229600" cy="1407613"/>
          </a:xfrm>
        </p:spPr>
        <p:txBody>
          <a:bodyPr/>
          <a:lstStyle/>
          <a:p>
            <a:pPr eaLnBrk="1" fontAlgn="auto" hangingPunct="1">
              <a:spcAft>
                <a:spcPts val="0"/>
              </a:spcAft>
              <a:defRPr/>
            </a:pPr>
            <a:r>
              <a:rPr lang="en-US" sz="4000" dirty="0"/>
              <a:t>Bio-Criminology Summary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2143D387-EA58-44B9-9361-59FB51A005F6}"/>
              </a:ext>
            </a:extLst>
          </p:cNvPr>
          <p:cNvSpPr>
            <a:spLocks noGrp="1"/>
          </p:cNvSpPr>
          <p:nvPr>
            <p:ph idx="1"/>
          </p:nvPr>
        </p:nvSpPr>
        <p:spPr>
          <a:xfrm>
            <a:off x="-152400" y="1481138"/>
            <a:ext cx="9448800" cy="4386262"/>
          </a:xfrm>
        </p:spPr>
        <p:txBody>
          <a:bodyPr/>
          <a:lstStyle/>
          <a:p>
            <a:pPr eaLnBrk="1" hangingPunct="1">
              <a:buFont typeface="Wingdings 3" panose="05040102010807070707" pitchFamily="18" charset="2"/>
              <a:buChar char=""/>
              <a:defRPr/>
            </a:pPr>
            <a:r>
              <a:rPr lang="en-US" altLang="en-US" sz="2000" dirty="0"/>
              <a:t>Ignores the Constitution</a:t>
            </a:r>
          </a:p>
          <a:p>
            <a:pPr eaLnBrk="1" hangingPunct="1">
              <a:buFont typeface="Wingdings 3" panose="05040102010807070707" pitchFamily="18" charset="2"/>
              <a:buChar char=""/>
              <a:defRPr/>
            </a:pPr>
            <a:r>
              <a:rPr lang="en-US" altLang="en-US" sz="2000" dirty="0"/>
              <a:t>Ignores Durkheim </a:t>
            </a:r>
            <a:r>
              <a:rPr lang="en-US" altLang="en-US" sz="2000" i="1" dirty="0"/>
              <a:t>(society of clones)</a:t>
            </a:r>
          </a:p>
          <a:p>
            <a:pPr eaLnBrk="1" hangingPunct="1">
              <a:buFont typeface="Wingdings 3" panose="05040102010807070707" pitchFamily="18" charset="2"/>
              <a:buChar char=""/>
              <a:defRPr/>
            </a:pPr>
            <a:r>
              <a:rPr lang="en-US" altLang="en-US" sz="2000" dirty="0"/>
              <a:t>Ignores Durkheim </a:t>
            </a:r>
            <a:r>
              <a:rPr lang="en-US" altLang="en-US" sz="2000" i="1" dirty="0"/>
              <a:t>(faulty “Intelligence to crime” assumption)</a:t>
            </a:r>
            <a:endParaRPr lang="en-US" altLang="en-US" sz="2000" dirty="0"/>
          </a:p>
          <a:p>
            <a:pPr eaLnBrk="1" hangingPunct="1">
              <a:buFont typeface="Wingdings 3" panose="05040102010807070707" pitchFamily="18" charset="2"/>
              <a:buChar char=""/>
              <a:defRPr/>
            </a:pPr>
            <a:r>
              <a:rPr lang="en-US" altLang="en-US" sz="2000" dirty="0"/>
              <a:t>Alpha error </a:t>
            </a:r>
            <a:r>
              <a:rPr lang="en-US" altLang="en-US" sz="2000" i="1" dirty="0"/>
              <a:t>(explains violence, but little else)</a:t>
            </a:r>
          </a:p>
          <a:p>
            <a:pPr eaLnBrk="1" hangingPunct="1">
              <a:buFont typeface="Wingdings 3" panose="05040102010807070707" pitchFamily="18" charset="2"/>
              <a:buChar char=""/>
              <a:defRPr/>
            </a:pPr>
            <a:r>
              <a:rPr lang="en-US" altLang="en-US" sz="2000" dirty="0"/>
              <a:t>Extreme potential for abuse</a:t>
            </a:r>
          </a:p>
          <a:p>
            <a:pPr eaLnBrk="1" hangingPunct="1">
              <a:buFont typeface="Wingdings 3" panose="05040102010807070707" pitchFamily="18" charset="2"/>
              <a:buChar char=""/>
              <a:defRPr/>
            </a:pPr>
            <a:r>
              <a:rPr lang="en-US" altLang="en-US" sz="2000" dirty="0"/>
              <a:t>Very difficult to implement today</a:t>
            </a:r>
          </a:p>
          <a:p>
            <a:pPr marL="109537" indent="0" eaLnBrk="1" hangingPunct="1">
              <a:buFont typeface="Wingdings 3" panose="05040102010807070707" pitchFamily="18" charset="2"/>
              <a:buNone/>
              <a:defRPr/>
            </a:pPr>
            <a:endParaRPr lang="en-US" altLang="en-US" sz="2000" dirty="0"/>
          </a:p>
          <a:p>
            <a:pPr marL="109537" indent="0" eaLnBrk="1" hangingPunct="1">
              <a:buFont typeface="Wingdings 3" panose="05040102010807070707" pitchFamily="18" charset="2"/>
              <a:buNone/>
              <a:defRPr/>
            </a:pPr>
            <a:r>
              <a:rPr lang="en-US" altLang="en-US" sz="2000" dirty="0"/>
              <a:t>There is a future for bio-criminology as there is much empirically valid work being done in this area.  Science is proverbially ahead of culture, bio-criminology in particular, so it will take some time for this perspective to be integrated into the mainstream (Max Plank theorem).</a:t>
            </a:r>
          </a:p>
        </p:txBody>
      </p:sp>
      <p:sp>
        <p:nvSpPr>
          <p:cNvPr id="14338" name="Rectangle 2">
            <a:extLst>
              <a:ext uri="{FF2B5EF4-FFF2-40B4-BE49-F238E27FC236}">
                <a16:creationId xmlns:a16="http://schemas.microsoft.com/office/drawing/2014/main" id="{3343D6F1-D14D-42E4-A410-8FF0086CAC74}"/>
              </a:ext>
            </a:extLst>
          </p:cNvPr>
          <p:cNvSpPr>
            <a:spLocks noGrp="1" noChangeArrowheads="1"/>
          </p:cNvSpPr>
          <p:nvPr>
            <p:ph type="title"/>
          </p:nvPr>
        </p:nvSpPr>
        <p:spPr/>
        <p:txBody>
          <a:bodyPr/>
          <a:lstStyle/>
          <a:p>
            <a:pPr eaLnBrk="1" fontAlgn="auto" hangingPunct="1">
              <a:spcAft>
                <a:spcPts val="0"/>
              </a:spcAft>
              <a:defRPr/>
            </a:pPr>
            <a:r>
              <a:rPr lang="en-US" dirty="0"/>
              <a:t>Bio-Criminology Problems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7427CB05-1E53-2B35-04D9-B4B9B5CA83D9}"/>
              </a:ext>
            </a:extLst>
          </p:cNvPr>
          <p:cNvSpPr>
            <a:spLocks noGrp="1"/>
          </p:cNvSpPr>
          <p:nvPr>
            <p:ph idx="1"/>
          </p:nvPr>
        </p:nvSpPr>
        <p:spPr>
          <a:xfrm>
            <a:off x="0" y="990600"/>
            <a:ext cx="9448800" cy="5638800"/>
          </a:xfrm>
        </p:spPr>
        <p:txBody>
          <a:bodyPr/>
          <a:lstStyle/>
          <a:p>
            <a:pPr eaLnBrk="1" hangingPunct="1">
              <a:lnSpc>
                <a:spcPct val="80000"/>
              </a:lnSpc>
              <a:buFont typeface="Wingdings 3" pitchFamily="2" charset="2"/>
              <a:buNone/>
            </a:pPr>
            <a:r>
              <a:rPr lang="en-US" altLang="en-US" sz="2000"/>
              <a:t>I.)     </a:t>
            </a:r>
            <a:r>
              <a:rPr lang="en-US" altLang="en-US" sz="2000" b="1"/>
              <a:t>Demonological Theories</a:t>
            </a:r>
          </a:p>
          <a:p>
            <a:pPr eaLnBrk="1" hangingPunct="1">
              <a:lnSpc>
                <a:spcPct val="80000"/>
              </a:lnSpc>
              <a:buFont typeface="Wingdings 3" pitchFamily="2" charset="2"/>
              <a:buNone/>
            </a:pPr>
            <a:r>
              <a:rPr lang="en-US" altLang="en-US" sz="2000"/>
              <a:t>        1.)   Traditional ‑ Augustine, Gregory I, Gregory VII, Jerome</a:t>
            </a:r>
          </a:p>
          <a:p>
            <a:pPr eaLnBrk="1" hangingPunct="1">
              <a:lnSpc>
                <a:spcPct val="80000"/>
              </a:lnSpc>
              <a:buFont typeface="Wingdings 3" pitchFamily="2" charset="2"/>
              <a:buNone/>
            </a:pPr>
            <a:r>
              <a:rPr lang="en-US" altLang="en-US" sz="2000"/>
              <a:t>        2.)   Pre‑Classical ‑ Aquinas, Luther, Machiavelli</a:t>
            </a:r>
          </a:p>
          <a:p>
            <a:pPr eaLnBrk="1" hangingPunct="1">
              <a:lnSpc>
                <a:spcPct val="80000"/>
              </a:lnSpc>
              <a:buFont typeface="Wingdings 3" pitchFamily="2" charset="2"/>
              <a:buNone/>
            </a:pPr>
            <a:r>
              <a:rPr lang="en-US" altLang="en-US" sz="2000"/>
              <a:t>        3.)   Social Contract ‑ </a:t>
            </a:r>
            <a:r>
              <a:rPr lang="en-US" altLang="en-US" sz="2000" u="sng"/>
              <a:t>Hobbes</a:t>
            </a:r>
            <a:r>
              <a:rPr lang="en-US" altLang="en-US" sz="2000"/>
              <a:t>, </a:t>
            </a:r>
            <a:r>
              <a:rPr lang="en-US" altLang="en-US" sz="2000" u="sng"/>
              <a:t>Locke</a:t>
            </a:r>
            <a:r>
              <a:rPr lang="en-US" altLang="en-US" sz="2000"/>
              <a:t>, </a:t>
            </a:r>
            <a:r>
              <a:rPr lang="en-US" altLang="en-US" sz="2000" u="sng"/>
              <a:t>Rousseau</a:t>
            </a:r>
            <a:r>
              <a:rPr lang="en-US" altLang="en-US" sz="2000"/>
              <a:t>, </a:t>
            </a:r>
            <a:r>
              <a:rPr lang="en-US" altLang="en-US" sz="2000" u="sng"/>
              <a:t>Voltaire</a:t>
            </a:r>
          </a:p>
          <a:p>
            <a:pPr eaLnBrk="1" hangingPunct="1">
              <a:lnSpc>
                <a:spcPct val="80000"/>
              </a:lnSpc>
            </a:pPr>
            <a:endParaRPr lang="en-US" altLang="en-US" sz="2000"/>
          </a:p>
          <a:p>
            <a:pPr eaLnBrk="1" hangingPunct="1">
              <a:lnSpc>
                <a:spcPct val="80000"/>
              </a:lnSpc>
              <a:buFont typeface="Wingdings 3" pitchFamily="2" charset="2"/>
              <a:buNone/>
            </a:pPr>
            <a:r>
              <a:rPr lang="en-US" altLang="en-US" sz="2000"/>
              <a:t>II.)    </a:t>
            </a:r>
            <a:r>
              <a:rPr lang="en-US" altLang="en-US" sz="2000" b="1"/>
              <a:t>Naturalistic Theories</a:t>
            </a:r>
          </a:p>
          <a:p>
            <a:pPr eaLnBrk="1" hangingPunct="1">
              <a:lnSpc>
                <a:spcPct val="80000"/>
              </a:lnSpc>
              <a:buFont typeface="Wingdings 3" pitchFamily="2" charset="2"/>
              <a:buNone/>
            </a:pPr>
            <a:r>
              <a:rPr lang="en-US" altLang="en-US" sz="2000"/>
              <a:t>        1.)  Classical ‑ Cicero, </a:t>
            </a:r>
            <a:r>
              <a:rPr lang="en-US" altLang="en-US" sz="2000" u="sng"/>
              <a:t>Beccaria</a:t>
            </a:r>
            <a:r>
              <a:rPr lang="en-US" altLang="en-US" sz="2000"/>
              <a:t>, </a:t>
            </a:r>
            <a:r>
              <a:rPr lang="en-US" altLang="en-US" sz="2000" u="sng"/>
              <a:t>Bentham</a:t>
            </a:r>
            <a:r>
              <a:rPr lang="en-US" altLang="en-US" sz="2000"/>
              <a:t>, Burke</a:t>
            </a:r>
          </a:p>
          <a:p>
            <a:pPr eaLnBrk="1" hangingPunct="1">
              <a:lnSpc>
                <a:spcPct val="80000"/>
              </a:lnSpc>
              <a:buFont typeface="Wingdings 3" pitchFamily="2" charset="2"/>
              <a:buNone/>
            </a:pPr>
            <a:r>
              <a:rPr lang="en-US" altLang="en-US" sz="2000"/>
              <a:t>        2.)  Positivist ‑ </a:t>
            </a:r>
            <a:r>
              <a:rPr lang="en-US" altLang="en-US" sz="2000" u="sng"/>
              <a:t>Lombroso</a:t>
            </a:r>
            <a:r>
              <a:rPr lang="en-US" altLang="en-US" sz="2000"/>
              <a:t>, Quetelet, Comte</a:t>
            </a:r>
          </a:p>
          <a:p>
            <a:pPr eaLnBrk="1" hangingPunct="1">
              <a:lnSpc>
                <a:spcPct val="80000"/>
              </a:lnSpc>
              <a:buFont typeface="Wingdings 3" pitchFamily="2" charset="2"/>
              <a:buNone/>
            </a:pPr>
            <a:r>
              <a:rPr lang="en-US" altLang="en-US" sz="2000"/>
              <a:t>              A.  Biological Determinism ‑ Galton, </a:t>
            </a:r>
            <a:r>
              <a:rPr lang="en-US" altLang="en-US" sz="2000" u="sng"/>
              <a:t>Lombroso</a:t>
            </a:r>
            <a:endParaRPr lang="en-US" altLang="en-US" sz="2000"/>
          </a:p>
          <a:p>
            <a:pPr eaLnBrk="1" hangingPunct="1">
              <a:lnSpc>
                <a:spcPct val="80000"/>
              </a:lnSpc>
              <a:buFont typeface="Wingdings 3" pitchFamily="2" charset="2"/>
              <a:buNone/>
            </a:pPr>
            <a:r>
              <a:rPr lang="en-US" altLang="en-US" sz="2000"/>
              <a:t>                    1.  Constitutional ‑ Gall, Goring, Hooton, Jacobs, Sheldon</a:t>
            </a:r>
          </a:p>
          <a:p>
            <a:pPr eaLnBrk="1" hangingPunct="1">
              <a:lnSpc>
                <a:spcPct val="80000"/>
              </a:lnSpc>
              <a:buFont typeface="Wingdings 3" pitchFamily="2" charset="2"/>
              <a:buNone/>
            </a:pPr>
            <a:r>
              <a:rPr lang="en-US" altLang="en-US" sz="2000"/>
              <a:t>                    2.  Bio Social ‑ Hippchen, </a:t>
            </a:r>
            <a:r>
              <a:rPr lang="en-US" altLang="en-US" sz="2000" u="sng"/>
              <a:t>Jeffrey</a:t>
            </a:r>
            <a:r>
              <a:rPr lang="en-US" altLang="en-US" sz="2000"/>
              <a:t>, Edward O. Wilson</a:t>
            </a:r>
          </a:p>
          <a:p>
            <a:pPr eaLnBrk="1" hangingPunct="1">
              <a:lnSpc>
                <a:spcPct val="80000"/>
              </a:lnSpc>
              <a:buFont typeface="Wingdings 3" pitchFamily="2" charset="2"/>
              <a:buNone/>
            </a:pPr>
            <a:r>
              <a:rPr lang="en-US" altLang="en-US" sz="2000"/>
              <a:t>              B.  Cultural Determinism ‑ Quetelet</a:t>
            </a:r>
          </a:p>
          <a:p>
            <a:pPr eaLnBrk="1" hangingPunct="1">
              <a:lnSpc>
                <a:spcPct val="80000"/>
              </a:lnSpc>
              <a:buFont typeface="Wingdings 3" pitchFamily="2" charset="2"/>
              <a:buNone/>
            </a:pPr>
            <a:r>
              <a:rPr lang="en-US" altLang="en-US" sz="2000"/>
              <a:t>                    1.  Psychological ‑ Tarde</a:t>
            </a:r>
          </a:p>
          <a:p>
            <a:pPr eaLnBrk="1" hangingPunct="1">
              <a:lnSpc>
                <a:spcPct val="80000"/>
              </a:lnSpc>
              <a:buFont typeface="Wingdings 3" pitchFamily="2" charset="2"/>
              <a:buNone/>
            </a:pPr>
            <a:r>
              <a:rPr lang="en-US" altLang="en-US" sz="2000"/>
              <a:t>                         a.  Cognitive Theory ‑ James, Menninger, Piaget</a:t>
            </a:r>
          </a:p>
          <a:p>
            <a:pPr eaLnBrk="1" hangingPunct="1">
              <a:lnSpc>
                <a:spcPct val="80000"/>
              </a:lnSpc>
              <a:buFont typeface="Wingdings 3" pitchFamily="2" charset="2"/>
              <a:buNone/>
            </a:pPr>
            <a:r>
              <a:rPr lang="en-US" altLang="en-US" sz="2000"/>
              <a:t>                         b.  Freudian Theory/Psychoanalysis ‑ Freud, Jung</a:t>
            </a:r>
          </a:p>
          <a:p>
            <a:pPr eaLnBrk="1" hangingPunct="1">
              <a:lnSpc>
                <a:spcPct val="80000"/>
              </a:lnSpc>
              <a:buFont typeface="Wingdings 3" pitchFamily="2" charset="2"/>
              <a:buNone/>
            </a:pPr>
            <a:r>
              <a:rPr lang="en-US" altLang="en-US" sz="2000"/>
              <a:t>                         c.  Learning Theory ‑ Bandura, Skinner</a:t>
            </a:r>
          </a:p>
          <a:p>
            <a:pPr eaLnBrk="1" hangingPunct="1">
              <a:lnSpc>
                <a:spcPct val="80000"/>
              </a:lnSpc>
              <a:buFont typeface="Wingdings 3" pitchFamily="2" charset="2"/>
              <a:buNone/>
            </a:pPr>
            <a:r>
              <a:rPr lang="en-US" altLang="en-US" sz="2000"/>
              <a:t>                  </a:t>
            </a:r>
          </a:p>
        </p:txBody>
      </p:sp>
      <p:sp>
        <p:nvSpPr>
          <p:cNvPr id="2050" name="Rectangle 2">
            <a:extLst>
              <a:ext uri="{FF2B5EF4-FFF2-40B4-BE49-F238E27FC236}">
                <a16:creationId xmlns:a16="http://schemas.microsoft.com/office/drawing/2014/main" id="{8F8248E4-2DC6-4EA0-B7E2-1B772F1882B9}"/>
              </a:ext>
            </a:extLst>
          </p:cNvPr>
          <p:cNvSpPr>
            <a:spLocks noGrp="1" noChangeArrowheads="1"/>
          </p:cNvSpPr>
          <p:nvPr>
            <p:ph type="title"/>
          </p:nvPr>
        </p:nvSpPr>
        <p:spPr>
          <a:xfrm>
            <a:off x="381000" y="152400"/>
            <a:ext cx="8229600" cy="914400"/>
          </a:xfrm>
        </p:spPr>
        <p:txBody>
          <a:bodyPr>
            <a:normAutofit fontScale="90000"/>
          </a:bodyPr>
          <a:lstStyle/>
          <a:p>
            <a:pPr eaLnBrk="1" fontAlgn="auto" hangingPunct="1">
              <a:spcAft>
                <a:spcPts val="0"/>
              </a:spcAft>
              <a:defRPr/>
            </a:pPr>
            <a:br>
              <a:rPr lang="en-US" sz="3200" dirty="0"/>
            </a:br>
            <a:r>
              <a:rPr lang="en-US" sz="3200" dirty="0"/>
              <a:t>Theories of Deviance </a:t>
            </a:r>
            <a:br>
              <a:rPr lang="en-US" sz="3200" dirty="0"/>
            </a:b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577D5814-8156-766A-7EB2-00358FEB6C21}"/>
              </a:ext>
            </a:extLst>
          </p:cNvPr>
          <p:cNvSpPr>
            <a:spLocks noGrp="1"/>
          </p:cNvSpPr>
          <p:nvPr>
            <p:ph idx="1"/>
          </p:nvPr>
        </p:nvSpPr>
        <p:spPr>
          <a:xfrm>
            <a:off x="228600" y="1524000"/>
            <a:ext cx="8458200" cy="4953000"/>
          </a:xfrm>
        </p:spPr>
        <p:txBody>
          <a:bodyPr/>
          <a:lstStyle/>
          <a:p>
            <a:pPr eaLnBrk="1" hangingPunct="1">
              <a:buFontTx/>
              <a:buNone/>
            </a:pPr>
            <a:r>
              <a:rPr lang="en-US" altLang="en-US" sz="2000"/>
              <a:t>Cultural Determinism comes down on the nurture side in the</a:t>
            </a:r>
          </a:p>
          <a:p>
            <a:pPr eaLnBrk="1" hangingPunct="1">
              <a:buFontTx/>
              <a:buNone/>
            </a:pPr>
            <a:r>
              <a:rPr lang="en-US" altLang="en-US" sz="2000"/>
              <a:t>classic nurture vs. nature debate.  Acts committed by individuals </a:t>
            </a:r>
          </a:p>
          <a:p>
            <a:pPr eaLnBrk="1" hangingPunct="1">
              <a:buFontTx/>
              <a:buNone/>
            </a:pPr>
            <a:r>
              <a:rPr lang="en-US" altLang="en-US" sz="2000"/>
              <a:t>are the result of social/cultural/environmental experiences.  Two</a:t>
            </a:r>
          </a:p>
          <a:p>
            <a:pPr eaLnBrk="1" hangingPunct="1">
              <a:buFontTx/>
              <a:buNone/>
            </a:pPr>
            <a:r>
              <a:rPr lang="en-US" altLang="en-US" sz="2000"/>
              <a:t>general schools of thought – psychological and sociological.</a:t>
            </a:r>
          </a:p>
          <a:p>
            <a:pPr eaLnBrk="1" hangingPunct="1">
              <a:buFontTx/>
              <a:buNone/>
            </a:pPr>
            <a:endParaRPr lang="en-US" altLang="en-US" sz="2000"/>
          </a:p>
          <a:p>
            <a:pPr eaLnBrk="1" hangingPunct="1">
              <a:buFontTx/>
              <a:buNone/>
            </a:pPr>
            <a:r>
              <a:rPr lang="en-US" altLang="en-US" sz="2000"/>
              <a:t>Psychological school – Deviant behavior due to individual</a:t>
            </a:r>
          </a:p>
          <a:p>
            <a:pPr eaLnBrk="1" hangingPunct="1">
              <a:buFontTx/>
              <a:buNone/>
            </a:pPr>
            <a:r>
              <a:rPr lang="en-US" altLang="en-US" sz="2000"/>
              <a:t>personality deviations.  When the person is psychologically and</a:t>
            </a:r>
          </a:p>
          <a:p>
            <a:pPr eaLnBrk="1" hangingPunct="1">
              <a:buFontTx/>
              <a:buNone/>
            </a:pPr>
            <a:r>
              <a:rPr lang="en-US" altLang="en-US" sz="2000"/>
              <a:t>emotionally balanced they will no longer commit crime.  This is </a:t>
            </a:r>
          </a:p>
          <a:p>
            <a:pPr eaLnBrk="1" hangingPunct="1">
              <a:buFontTx/>
              <a:buNone/>
            </a:pPr>
            <a:r>
              <a:rPr lang="en-US" altLang="en-US" sz="2000"/>
              <a:t>an individual-focused orientation, with three paradigms/schools</a:t>
            </a:r>
          </a:p>
          <a:p>
            <a:pPr eaLnBrk="1" hangingPunct="1">
              <a:buFontTx/>
              <a:buNone/>
            </a:pPr>
            <a:r>
              <a:rPr lang="en-US" altLang="en-US" sz="2000"/>
              <a:t>of thought within the area.</a:t>
            </a:r>
          </a:p>
        </p:txBody>
      </p:sp>
      <p:sp>
        <p:nvSpPr>
          <p:cNvPr id="4098" name="Rectangle 2">
            <a:extLst>
              <a:ext uri="{FF2B5EF4-FFF2-40B4-BE49-F238E27FC236}">
                <a16:creationId xmlns:a16="http://schemas.microsoft.com/office/drawing/2014/main" id="{A005458A-DDF8-415D-A7B5-5BB2B5E62AF8}"/>
              </a:ext>
            </a:extLst>
          </p:cNvPr>
          <p:cNvSpPr>
            <a:spLocks noGrp="1" noChangeArrowheads="1"/>
          </p:cNvSpPr>
          <p:nvPr>
            <p:ph type="title"/>
          </p:nvPr>
        </p:nvSpPr>
        <p:spPr>
          <a:xfrm>
            <a:off x="304800" y="274638"/>
            <a:ext cx="8382000" cy="1143000"/>
          </a:xfrm>
        </p:spPr>
        <p:txBody>
          <a:bodyPr/>
          <a:lstStyle/>
          <a:p>
            <a:pPr eaLnBrk="1" fontAlgn="auto" hangingPunct="1">
              <a:spcAft>
                <a:spcPts val="0"/>
              </a:spcAft>
              <a:defRPr/>
            </a:pPr>
            <a:r>
              <a:rPr lang="en-US" sz="3200" dirty="0"/>
              <a:t>Cultural Determinism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A63DB851-EA7F-397D-92D0-D532F73E9D2A}"/>
              </a:ext>
            </a:extLst>
          </p:cNvPr>
          <p:cNvSpPr>
            <a:spLocks noGrp="1"/>
          </p:cNvSpPr>
          <p:nvPr>
            <p:ph idx="1"/>
          </p:nvPr>
        </p:nvSpPr>
        <p:spPr>
          <a:xfrm>
            <a:off x="228600" y="1295400"/>
            <a:ext cx="8763000" cy="5181600"/>
          </a:xfrm>
        </p:spPr>
        <p:txBody>
          <a:bodyPr/>
          <a:lstStyle/>
          <a:p>
            <a:pPr eaLnBrk="1" hangingPunct="1">
              <a:buFontTx/>
              <a:buNone/>
            </a:pPr>
            <a:r>
              <a:rPr lang="en-US" altLang="en-US" sz="2000"/>
              <a:t>Freudian psychology - Crime is a product of inner psychic conflict.  </a:t>
            </a:r>
          </a:p>
          <a:p>
            <a:pPr eaLnBrk="1" hangingPunct="1">
              <a:buFontTx/>
              <a:buNone/>
            </a:pPr>
            <a:r>
              <a:rPr lang="en-US" altLang="en-US" sz="2000"/>
              <a:t>Crime is due to childhood trauma, repressed feelings of anxiety,</a:t>
            </a:r>
          </a:p>
          <a:p>
            <a:pPr eaLnBrk="1" hangingPunct="1">
              <a:buFontTx/>
              <a:buNone/>
            </a:pPr>
            <a:r>
              <a:rPr lang="en-US" altLang="en-US" sz="2000"/>
              <a:t>conflict between the id (pleasure-seeking center) the ego (reality </a:t>
            </a:r>
          </a:p>
          <a:p>
            <a:pPr eaLnBrk="1" hangingPunct="1">
              <a:buFontTx/>
              <a:buNone/>
            </a:pPr>
            <a:r>
              <a:rPr lang="en-US" altLang="en-US" sz="2000"/>
              <a:t>component) and the superego (punishment component).  Because of </a:t>
            </a:r>
          </a:p>
          <a:p>
            <a:pPr eaLnBrk="1" hangingPunct="1">
              <a:buFontTx/>
              <a:buNone/>
            </a:pPr>
            <a:r>
              <a:rPr lang="en-US" altLang="en-US" sz="2000"/>
              <a:t>conflict between the id, the ego and the superego, people repress </a:t>
            </a:r>
          </a:p>
          <a:p>
            <a:pPr eaLnBrk="1" hangingPunct="1">
              <a:buFontTx/>
              <a:buNone/>
            </a:pPr>
            <a:r>
              <a:rPr lang="en-US" altLang="en-US" sz="2000"/>
              <a:t>feelings into the realm of unconsciousness, and those feelings</a:t>
            </a:r>
          </a:p>
          <a:p>
            <a:pPr eaLnBrk="1" hangingPunct="1">
              <a:buFontTx/>
              <a:buNone/>
            </a:pPr>
            <a:r>
              <a:rPr lang="en-US" altLang="en-US" sz="2000"/>
              <a:t>surface from time to time in the form of undesirable behavior.  The </a:t>
            </a:r>
          </a:p>
          <a:p>
            <a:pPr eaLnBrk="1" hangingPunct="1">
              <a:buFontTx/>
              <a:buNone/>
            </a:pPr>
            <a:r>
              <a:rPr lang="en-US" altLang="en-US" sz="2000"/>
              <a:t>unconscious is a source of conscious motivation, and thus a party of </a:t>
            </a:r>
          </a:p>
          <a:p>
            <a:pPr eaLnBrk="1" hangingPunct="1">
              <a:buFontTx/>
              <a:buNone/>
            </a:pPr>
            <a:r>
              <a:rPr lang="en-US" altLang="en-US" sz="2000"/>
              <a:t>psychotherapy.  People are classified as psychotic, neurotic, </a:t>
            </a:r>
          </a:p>
          <a:p>
            <a:pPr eaLnBrk="1" hangingPunct="1">
              <a:buFontTx/>
              <a:buNone/>
            </a:pPr>
            <a:r>
              <a:rPr lang="en-US" altLang="en-US" sz="2000"/>
              <a:t>dissocial, schizophrenic, with inferiority complexes and identity </a:t>
            </a:r>
          </a:p>
          <a:p>
            <a:pPr eaLnBrk="1" hangingPunct="1">
              <a:buFontTx/>
              <a:buNone/>
            </a:pPr>
            <a:r>
              <a:rPr lang="en-US" altLang="en-US" sz="2000"/>
              <a:t>crises, and psychopathic (the classic “criminal” label).  All of these</a:t>
            </a:r>
          </a:p>
          <a:p>
            <a:pPr eaLnBrk="1" hangingPunct="1">
              <a:buFontTx/>
              <a:buNone/>
            </a:pPr>
            <a:r>
              <a:rPr lang="en-US" altLang="en-US" sz="2000"/>
              <a:t>mental abnormalities can lead to antisocial behavior.   </a:t>
            </a:r>
          </a:p>
        </p:txBody>
      </p:sp>
      <p:sp>
        <p:nvSpPr>
          <p:cNvPr id="4098" name="Rectangle 2">
            <a:extLst>
              <a:ext uri="{FF2B5EF4-FFF2-40B4-BE49-F238E27FC236}">
                <a16:creationId xmlns:a16="http://schemas.microsoft.com/office/drawing/2014/main" id="{BFE0C1FA-0B4F-49A0-B5CB-3D8443E85389}"/>
              </a:ext>
            </a:extLst>
          </p:cNvPr>
          <p:cNvSpPr>
            <a:spLocks noGrp="1" noChangeArrowheads="1"/>
          </p:cNvSpPr>
          <p:nvPr>
            <p:ph type="title"/>
          </p:nvPr>
        </p:nvSpPr>
        <p:spPr/>
        <p:txBody>
          <a:bodyPr/>
          <a:lstStyle/>
          <a:p>
            <a:pPr eaLnBrk="1" fontAlgn="auto" hangingPunct="1">
              <a:spcAft>
                <a:spcPts val="0"/>
              </a:spcAft>
              <a:defRPr/>
            </a:pPr>
            <a:r>
              <a:rPr lang="en-US" sz="3200" dirty="0"/>
              <a:t>Psychological School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3DE8F7-6D0B-42E8-B881-F0D5F62050EB}"/>
              </a:ext>
            </a:extLst>
          </p:cNvPr>
          <p:cNvSpPr>
            <a:spLocks noGrp="1"/>
          </p:cNvSpPr>
          <p:nvPr>
            <p:ph idx="1"/>
          </p:nvPr>
        </p:nvSpPr>
        <p:spPr/>
        <p:txBody>
          <a:bodyPr/>
          <a:lstStyle/>
          <a:p>
            <a:pPr marL="109537" indent="0" eaLnBrk="1" hangingPunct="1">
              <a:buFont typeface="Wingdings 3" panose="05040102010807070707" pitchFamily="18" charset="2"/>
              <a:buNone/>
              <a:defRPr/>
            </a:pPr>
            <a:endParaRPr lang="en-US" altLang="en-US" sz="2000" dirty="0"/>
          </a:p>
          <a:p>
            <a:pPr eaLnBrk="1" hangingPunct="1">
              <a:buFont typeface="Wingdings 3" panose="05040102010807070707" pitchFamily="18" charset="2"/>
              <a:buChar char=""/>
              <a:defRPr/>
            </a:pPr>
            <a:r>
              <a:rPr lang="en-US" altLang="en-US" sz="2800" dirty="0"/>
              <a:t>Macro responses/Public health analogy </a:t>
            </a:r>
          </a:p>
          <a:p>
            <a:pPr marL="109537" indent="0" eaLnBrk="1" hangingPunct="1">
              <a:buFont typeface="Wingdings 3" panose="05040102010807070707" pitchFamily="18" charset="2"/>
              <a:buNone/>
              <a:defRPr/>
            </a:pPr>
            <a:r>
              <a:rPr lang="en-US" altLang="en-US" sz="2800" dirty="0"/>
              <a:t>   a. risk factors</a:t>
            </a:r>
          </a:p>
          <a:p>
            <a:pPr marL="109537" indent="0" eaLnBrk="1" hangingPunct="1">
              <a:buFont typeface="Wingdings 3" panose="05040102010807070707" pitchFamily="18" charset="2"/>
              <a:buNone/>
              <a:defRPr/>
            </a:pPr>
            <a:r>
              <a:rPr lang="en-US" altLang="en-US" sz="2800" dirty="0"/>
              <a:t>   b. protective factors</a:t>
            </a:r>
          </a:p>
          <a:p>
            <a:pPr marL="109537" indent="0" eaLnBrk="1" hangingPunct="1">
              <a:buFont typeface="Wingdings 3" panose="05040102010807070707" pitchFamily="18" charset="2"/>
              <a:buNone/>
              <a:defRPr/>
            </a:pPr>
            <a:r>
              <a:rPr lang="en-US" altLang="en-US" sz="2800" dirty="0"/>
              <a:t>   c. positive &amp; negative “</a:t>
            </a:r>
            <a:r>
              <a:rPr lang="en-US" altLang="en-US" sz="2800" dirty="0" err="1"/>
              <a:t>tunnelers</a:t>
            </a:r>
            <a:r>
              <a:rPr lang="en-US" altLang="en-US" sz="2800" dirty="0"/>
              <a:t>”</a:t>
            </a:r>
          </a:p>
          <a:p>
            <a:pPr marL="109537" indent="0" eaLnBrk="1" hangingPunct="1">
              <a:buFont typeface="Wingdings 3" panose="05040102010807070707" pitchFamily="18" charset="2"/>
              <a:buNone/>
              <a:defRPr/>
            </a:pPr>
            <a:r>
              <a:rPr lang="en-US" altLang="en-US" sz="2800" dirty="0"/>
              <a:t>            (physics analogy)</a:t>
            </a:r>
          </a:p>
          <a:p>
            <a:pPr marL="109537" indent="0" eaLnBrk="1" hangingPunct="1">
              <a:buFont typeface="Wingdings 3" panose="05040102010807070707" pitchFamily="18" charset="2"/>
              <a:buNone/>
              <a:defRPr/>
            </a:pPr>
            <a:endParaRPr lang="en-US" altLang="en-US" sz="2000" dirty="0"/>
          </a:p>
          <a:p>
            <a:pPr>
              <a:buFont typeface="Wingdings 3" panose="05040102010807070707" pitchFamily="18" charset="2"/>
              <a:buChar char=""/>
              <a:defRPr/>
            </a:pPr>
            <a:endParaRPr lang="en-US" dirty="0"/>
          </a:p>
        </p:txBody>
      </p:sp>
      <p:sp>
        <p:nvSpPr>
          <p:cNvPr id="3" name="Title 2">
            <a:extLst>
              <a:ext uri="{FF2B5EF4-FFF2-40B4-BE49-F238E27FC236}">
                <a16:creationId xmlns:a16="http://schemas.microsoft.com/office/drawing/2014/main" id="{90629FE6-0C52-44AD-96AF-ACCFCE2BD6A6}"/>
              </a:ext>
            </a:extLst>
          </p:cNvPr>
          <p:cNvSpPr>
            <a:spLocks noGrp="1"/>
          </p:cNvSpPr>
          <p:nvPr>
            <p:ph type="title"/>
          </p:nvPr>
        </p:nvSpPr>
        <p:spPr/>
        <p:txBody>
          <a:bodyPr>
            <a:normAutofit fontScale="90000"/>
          </a:bodyPr>
          <a:lstStyle/>
          <a:p>
            <a:pPr>
              <a:defRPr/>
            </a:pPr>
            <a:r>
              <a:rPr lang="en-US" dirty="0"/>
              <a:t>Criminology:  </a:t>
            </a:r>
            <a:br>
              <a:rPr lang="en-US" dirty="0"/>
            </a:br>
            <a:r>
              <a:rPr lang="en-US" dirty="0"/>
              <a:t>Preliminary Thoughts…continued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541DA51E-284E-529D-CAF2-8B4B858DA35F}"/>
              </a:ext>
            </a:extLst>
          </p:cNvPr>
          <p:cNvSpPr>
            <a:spLocks noGrp="1"/>
          </p:cNvSpPr>
          <p:nvPr>
            <p:ph idx="1"/>
          </p:nvPr>
        </p:nvSpPr>
        <p:spPr>
          <a:xfrm>
            <a:off x="228600" y="1417638"/>
            <a:ext cx="8458200" cy="5059362"/>
          </a:xfrm>
        </p:spPr>
        <p:txBody>
          <a:bodyPr/>
          <a:lstStyle/>
          <a:p>
            <a:pPr eaLnBrk="1" hangingPunct="1">
              <a:buFontTx/>
              <a:buNone/>
            </a:pPr>
            <a:r>
              <a:rPr lang="en-US" altLang="en-US" sz="2000"/>
              <a:t>Learning theory – Behavior is learned, often subconsciously, but </a:t>
            </a:r>
          </a:p>
          <a:p>
            <a:pPr eaLnBrk="1" hangingPunct="1">
              <a:buFontTx/>
              <a:buNone/>
            </a:pPr>
            <a:r>
              <a:rPr lang="en-US" altLang="en-US" sz="2000"/>
              <a:t>learned (ie. Pavlov).  The world, the environment, shapes people.  </a:t>
            </a:r>
          </a:p>
          <a:p>
            <a:pPr eaLnBrk="1" hangingPunct="1">
              <a:buFontTx/>
              <a:buNone/>
            </a:pPr>
            <a:r>
              <a:rPr lang="en-US" altLang="en-US" sz="2000"/>
              <a:t>This theory de-emphasizes the conscience, the id/ego/superego </a:t>
            </a:r>
          </a:p>
          <a:p>
            <a:pPr eaLnBrk="1" hangingPunct="1">
              <a:buFontTx/>
              <a:buNone/>
            </a:pPr>
            <a:r>
              <a:rPr lang="en-US" altLang="en-US" sz="2000"/>
              <a:t>internal conflict notions of Freudian psychology and instead </a:t>
            </a:r>
          </a:p>
          <a:p>
            <a:pPr eaLnBrk="1" hangingPunct="1">
              <a:buFontTx/>
              <a:buNone/>
            </a:pPr>
            <a:r>
              <a:rPr lang="en-US" altLang="en-US" sz="2000"/>
              <a:t>emphasis the principles of positive and negative reinforcement.  </a:t>
            </a:r>
          </a:p>
          <a:p>
            <a:pPr eaLnBrk="1" hangingPunct="1">
              <a:buFontTx/>
              <a:buNone/>
            </a:pPr>
            <a:r>
              <a:rPr lang="en-US" altLang="en-US" sz="2000"/>
              <a:t>So change people by rewarding conventional behavior and </a:t>
            </a:r>
          </a:p>
          <a:p>
            <a:pPr eaLnBrk="1" hangingPunct="1">
              <a:buFontTx/>
              <a:buNone/>
            </a:pPr>
            <a:r>
              <a:rPr lang="en-US" altLang="en-US" sz="2000"/>
              <a:t>punishing abnormal/undesirable behavior.  Often called </a:t>
            </a:r>
          </a:p>
          <a:p>
            <a:pPr eaLnBrk="1" hangingPunct="1">
              <a:buFontTx/>
              <a:buNone/>
            </a:pPr>
            <a:r>
              <a:rPr lang="en-US" altLang="en-US" sz="2000"/>
              <a:t>Skinnerian psychology, or rat psychology.</a:t>
            </a:r>
          </a:p>
        </p:txBody>
      </p:sp>
      <p:sp>
        <p:nvSpPr>
          <p:cNvPr id="4098" name="Rectangle 2">
            <a:extLst>
              <a:ext uri="{FF2B5EF4-FFF2-40B4-BE49-F238E27FC236}">
                <a16:creationId xmlns:a16="http://schemas.microsoft.com/office/drawing/2014/main" id="{1FCDB3F3-E2D2-4E87-A7F8-107E1C662F10}"/>
              </a:ext>
            </a:extLst>
          </p:cNvPr>
          <p:cNvSpPr>
            <a:spLocks noGrp="1" noChangeArrowheads="1"/>
          </p:cNvSpPr>
          <p:nvPr>
            <p:ph type="title"/>
          </p:nvPr>
        </p:nvSpPr>
        <p:spPr/>
        <p:txBody>
          <a:bodyPr/>
          <a:lstStyle/>
          <a:p>
            <a:pPr eaLnBrk="1" fontAlgn="auto" hangingPunct="1">
              <a:spcAft>
                <a:spcPts val="0"/>
              </a:spcAft>
              <a:defRPr/>
            </a:pPr>
            <a:r>
              <a:rPr lang="en-US" sz="3200" dirty="0"/>
              <a:t>Psychological School…continued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AA3503C-2756-4195-8C81-844B824EDF04}"/>
              </a:ext>
            </a:extLst>
          </p:cNvPr>
          <p:cNvSpPr>
            <a:spLocks noGrp="1" noChangeArrowheads="1"/>
          </p:cNvSpPr>
          <p:nvPr>
            <p:ph type="title"/>
          </p:nvPr>
        </p:nvSpPr>
        <p:spPr>
          <a:xfrm>
            <a:off x="457200" y="274638"/>
            <a:ext cx="8229600" cy="944562"/>
          </a:xfrm>
        </p:spPr>
        <p:txBody>
          <a:bodyPr/>
          <a:lstStyle/>
          <a:p>
            <a:pPr eaLnBrk="1" fontAlgn="auto" hangingPunct="1">
              <a:spcAft>
                <a:spcPts val="0"/>
              </a:spcAft>
              <a:defRPr/>
            </a:pPr>
            <a:r>
              <a:rPr lang="en-US" sz="3200" dirty="0"/>
              <a:t>Psychological School…continued</a:t>
            </a:r>
          </a:p>
        </p:txBody>
      </p:sp>
      <p:sp>
        <p:nvSpPr>
          <p:cNvPr id="50179" name="Content Placeholder 2">
            <a:extLst>
              <a:ext uri="{FF2B5EF4-FFF2-40B4-BE49-F238E27FC236}">
                <a16:creationId xmlns:a16="http://schemas.microsoft.com/office/drawing/2014/main" id="{255CB9AF-337B-280B-38B7-92BC12DACBC2}"/>
              </a:ext>
            </a:extLst>
          </p:cNvPr>
          <p:cNvSpPr>
            <a:spLocks noGrp="1"/>
          </p:cNvSpPr>
          <p:nvPr>
            <p:ph idx="1"/>
          </p:nvPr>
        </p:nvSpPr>
        <p:spPr>
          <a:xfrm>
            <a:off x="228600" y="1066800"/>
            <a:ext cx="8915400" cy="4940300"/>
          </a:xfrm>
        </p:spPr>
        <p:txBody>
          <a:bodyPr/>
          <a:lstStyle/>
          <a:p>
            <a:pPr marL="107950" indent="0">
              <a:buFont typeface="Wingdings 3" pitchFamily="2" charset="2"/>
              <a:buNone/>
            </a:pPr>
            <a:r>
              <a:rPr lang="en-US" altLang="en-US" sz="2000"/>
              <a:t>Cognitive theory – Crime is due to thwarted individual moral development.  This theory emphases the individual’s need to take responsibility for their own actions.  It is a conscious learning orientation that stresses the need for a deliberate internal conversion to a more responsible lifestyle. As individuals reach moral high ground, they are less inclined to engage in criminal behavior.  Behavior should be motivated by altruistic factors rather than by fear of punishment (Kohlberg typology). </a:t>
            </a:r>
          </a:p>
          <a:p>
            <a:pPr marL="107950" indent="0">
              <a:buFont typeface="Wingdings 3" pitchFamily="2" charset="2"/>
              <a:buNone/>
            </a:pPr>
            <a:endParaRPr lang="en-US" altLang="en-US" sz="2000"/>
          </a:p>
          <a:p>
            <a:pPr marL="107950" indent="0">
              <a:buFont typeface="Wingdings 3" pitchFamily="2" charset="2"/>
              <a:buNone/>
            </a:pPr>
            <a:r>
              <a:rPr lang="en-US" altLang="en-US" sz="2000"/>
              <a:t>Psychology is the quintessential soft science.  It is based, not on evidence, but on educated guesswork, tempered with intuition and personal experience.  Psychiatric testimony regarding criminal behavior only distorts the fact-finding process.</a:t>
            </a:r>
            <a:br>
              <a:rPr lang="en-US" altLang="en-US" sz="2000"/>
            </a:br>
            <a:endParaRPr lang="en-US" altLang="en-US" sz="2000"/>
          </a:p>
          <a:p>
            <a:pPr marL="107950" indent="0">
              <a:buFont typeface="Wingdings 3" pitchFamily="2" charset="2"/>
              <a:buNone/>
            </a:pPr>
            <a:r>
              <a:rPr lang="en-US" altLang="en-US" sz="2000"/>
              <a:t>Counterpoint- become a forensic psychologist and advance the field!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7F93AA2E-A2B0-B829-7869-804036CBF358}"/>
              </a:ext>
            </a:extLst>
          </p:cNvPr>
          <p:cNvSpPr>
            <a:spLocks noGrp="1"/>
          </p:cNvSpPr>
          <p:nvPr>
            <p:ph idx="1"/>
          </p:nvPr>
        </p:nvSpPr>
        <p:spPr>
          <a:xfrm>
            <a:off x="457200" y="1295400"/>
            <a:ext cx="8534400" cy="5181600"/>
          </a:xfrm>
        </p:spPr>
        <p:txBody>
          <a:bodyPr/>
          <a:lstStyle/>
          <a:p>
            <a:pPr eaLnBrk="1" hangingPunct="1">
              <a:lnSpc>
                <a:spcPct val="80000"/>
              </a:lnSpc>
              <a:buFontTx/>
              <a:buNone/>
            </a:pPr>
            <a:r>
              <a:rPr lang="en-US" altLang="en-US" sz="2000"/>
              <a:t>2.) </a:t>
            </a:r>
            <a:r>
              <a:rPr lang="en-US" altLang="en-US" sz="2000" b="1"/>
              <a:t>Sociological </a:t>
            </a:r>
            <a:r>
              <a:rPr lang="en-US" altLang="en-US" sz="2000"/>
              <a:t>‑ </a:t>
            </a:r>
            <a:r>
              <a:rPr lang="en-US" altLang="en-US" sz="2000" u="sng"/>
              <a:t>Durkheim</a:t>
            </a:r>
            <a:r>
              <a:rPr lang="en-US" altLang="en-US" sz="2000"/>
              <a:t>, Ferri</a:t>
            </a:r>
          </a:p>
          <a:p>
            <a:pPr eaLnBrk="1" hangingPunct="1">
              <a:lnSpc>
                <a:spcPct val="80000"/>
              </a:lnSpc>
              <a:buFontTx/>
              <a:buNone/>
            </a:pPr>
            <a:r>
              <a:rPr lang="en-US" altLang="en-US" sz="2000"/>
              <a:t>	  A.) Social Structure Theories ‑ Burgess</a:t>
            </a:r>
          </a:p>
          <a:p>
            <a:pPr eaLnBrk="1" hangingPunct="1">
              <a:lnSpc>
                <a:spcPct val="80000"/>
              </a:lnSpc>
              <a:buFontTx/>
              <a:buNone/>
            </a:pPr>
            <a:r>
              <a:rPr lang="en-US" altLang="en-US" sz="2000"/>
              <a:t>		1.  Culture Conflict ‑ Miller, Sellin</a:t>
            </a:r>
          </a:p>
          <a:p>
            <a:pPr eaLnBrk="1" hangingPunct="1">
              <a:lnSpc>
                <a:spcPct val="80000"/>
              </a:lnSpc>
              <a:buFontTx/>
              <a:buNone/>
            </a:pPr>
            <a:r>
              <a:rPr lang="en-US" altLang="en-US" sz="2000"/>
              <a:t>          2.  Differential Opportunity ‑ Cloward, Ohlin</a:t>
            </a:r>
          </a:p>
          <a:p>
            <a:pPr eaLnBrk="1" hangingPunct="1">
              <a:lnSpc>
                <a:spcPct val="80000"/>
              </a:lnSpc>
              <a:buFontTx/>
              <a:buNone/>
            </a:pPr>
            <a:r>
              <a:rPr lang="en-US" altLang="en-US" sz="2000"/>
              <a:t>          3.  Relative Deprivation ‑ Blau and Blau</a:t>
            </a:r>
          </a:p>
          <a:p>
            <a:pPr eaLnBrk="1" hangingPunct="1">
              <a:lnSpc>
                <a:spcPct val="80000"/>
              </a:lnSpc>
              <a:buFontTx/>
              <a:buNone/>
            </a:pPr>
            <a:r>
              <a:rPr lang="en-US" altLang="en-US" sz="2000"/>
              <a:t>          4.  Social Disorganization ‑ McKay, Shaw, Thrasher</a:t>
            </a:r>
          </a:p>
          <a:p>
            <a:pPr eaLnBrk="1" hangingPunct="1">
              <a:lnSpc>
                <a:spcPct val="80000"/>
              </a:lnSpc>
              <a:buFontTx/>
              <a:buNone/>
            </a:pPr>
            <a:r>
              <a:rPr lang="en-US" altLang="en-US" sz="2000"/>
              <a:t>		5.  Strain ‑ Agnew, Merton</a:t>
            </a:r>
          </a:p>
          <a:p>
            <a:pPr eaLnBrk="1" hangingPunct="1">
              <a:lnSpc>
                <a:spcPct val="80000"/>
              </a:lnSpc>
              <a:buFontTx/>
              <a:buNone/>
            </a:pPr>
            <a:r>
              <a:rPr lang="en-US" altLang="en-US" sz="2000"/>
              <a:t> 		6.  Subculture Conflict ‑ Cohen</a:t>
            </a:r>
          </a:p>
          <a:p>
            <a:pPr eaLnBrk="1" hangingPunct="1">
              <a:lnSpc>
                <a:spcPct val="80000"/>
              </a:lnSpc>
              <a:buFontTx/>
              <a:buNone/>
            </a:pPr>
            <a:r>
              <a:rPr lang="en-US" altLang="en-US" sz="1800"/>
              <a:t>	</a:t>
            </a:r>
          </a:p>
        </p:txBody>
      </p:sp>
      <p:sp>
        <p:nvSpPr>
          <p:cNvPr id="4098" name="Rectangle 2">
            <a:extLst>
              <a:ext uri="{FF2B5EF4-FFF2-40B4-BE49-F238E27FC236}">
                <a16:creationId xmlns:a16="http://schemas.microsoft.com/office/drawing/2014/main" id="{006CC31C-EED6-4B4A-B5FA-5F9FAABDD457}"/>
              </a:ext>
            </a:extLst>
          </p:cNvPr>
          <p:cNvSpPr>
            <a:spLocks noGrp="1" noChangeArrowheads="1"/>
          </p:cNvSpPr>
          <p:nvPr>
            <p:ph type="title"/>
          </p:nvPr>
        </p:nvSpPr>
        <p:spPr/>
        <p:txBody>
          <a:bodyPr/>
          <a:lstStyle/>
          <a:p>
            <a:pPr eaLnBrk="1" fontAlgn="auto" hangingPunct="1">
              <a:spcAft>
                <a:spcPts val="0"/>
              </a:spcAft>
              <a:defRPr/>
            </a:pPr>
            <a:r>
              <a:rPr lang="en-US" sz="3200" dirty="0"/>
              <a:t>Theories of Deviance…continued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6380F4-86A2-4C0A-9BCF-6097A3CCFFB4}"/>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Sociological School</a:t>
            </a:r>
          </a:p>
        </p:txBody>
      </p:sp>
      <p:sp>
        <p:nvSpPr>
          <p:cNvPr id="52227" name="Content Placeholder 2">
            <a:extLst>
              <a:ext uri="{FF2B5EF4-FFF2-40B4-BE49-F238E27FC236}">
                <a16:creationId xmlns:a16="http://schemas.microsoft.com/office/drawing/2014/main" id="{382AFBDD-F9B3-39C4-AC85-41885DFBC00C}"/>
              </a:ext>
            </a:extLst>
          </p:cNvPr>
          <p:cNvSpPr>
            <a:spLocks noGrp="1"/>
          </p:cNvSpPr>
          <p:nvPr>
            <p:ph idx="1"/>
          </p:nvPr>
        </p:nvSpPr>
        <p:spPr>
          <a:xfrm>
            <a:off x="76200" y="990600"/>
            <a:ext cx="8915400" cy="5016500"/>
          </a:xfrm>
        </p:spPr>
        <p:txBody>
          <a:bodyPr/>
          <a:lstStyle/>
          <a:p>
            <a:pPr marL="107950" indent="0">
              <a:buFont typeface="Wingdings 3" pitchFamily="2" charset="2"/>
              <a:buNone/>
            </a:pPr>
            <a:r>
              <a:rPr lang="en-US" altLang="en-US" sz="2000"/>
              <a:t>Sociological School (Durkheim) – Emphasizes the socio-economic impacts on behavior. It has little micro value, but great macro or aggregate value in explaining crime.  There are two general theoretical constructs that fall under this orientation - social structural theories and social process theories.</a:t>
            </a:r>
          </a:p>
          <a:p>
            <a:pPr marL="107950" indent="0">
              <a:buFont typeface="Wingdings 3" pitchFamily="2" charset="2"/>
              <a:buNone/>
            </a:pPr>
            <a:endParaRPr lang="en-US" altLang="en-US" sz="2000"/>
          </a:p>
          <a:p>
            <a:pPr marL="107950" indent="0">
              <a:buFont typeface="Wingdings 3" pitchFamily="2" charset="2"/>
              <a:buNone/>
            </a:pPr>
            <a:r>
              <a:rPr lang="en-US" altLang="en-US" sz="2000"/>
              <a:t>Social Structural Theories (Burgess) – There are several theories that fall under this broad category.  They all use as the basis, the fact that we live in socio-economically stratified settings and that there is an unequal distribution and access to wealth, power, and opportunity in society.  An inability to attain the desired levels of wealth, power and/or opportunity often results in criminal activity…and that can be in any social class.  Even the rich, when not feeling rich enough, will resort to crime.  The general focus in this school however is upon poverty and disadvantaged class position as a basic cause of crime.</a:t>
            </a:r>
            <a:br>
              <a:rPr lang="en-US" altLang="en-US" sz="2000"/>
            </a:br>
            <a:endParaRPr lang="en-US"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64CC2B-AAD7-4425-B8FA-D6056B8CB58F}"/>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Social Structural Theories…continued</a:t>
            </a:r>
          </a:p>
        </p:txBody>
      </p:sp>
      <p:sp>
        <p:nvSpPr>
          <p:cNvPr id="53251" name="Content Placeholder 2">
            <a:extLst>
              <a:ext uri="{FF2B5EF4-FFF2-40B4-BE49-F238E27FC236}">
                <a16:creationId xmlns:a16="http://schemas.microsoft.com/office/drawing/2014/main" id="{3858F49C-E0FC-6939-487A-DAD6463517CA}"/>
              </a:ext>
            </a:extLst>
          </p:cNvPr>
          <p:cNvSpPr>
            <a:spLocks noGrp="1"/>
          </p:cNvSpPr>
          <p:nvPr>
            <p:ph idx="1"/>
          </p:nvPr>
        </p:nvSpPr>
        <p:spPr>
          <a:xfrm>
            <a:off x="76200" y="990600"/>
            <a:ext cx="8915400" cy="5016500"/>
          </a:xfrm>
        </p:spPr>
        <p:txBody>
          <a:bodyPr/>
          <a:lstStyle/>
          <a:p>
            <a:pPr marL="107950" indent="0">
              <a:buFont typeface="Wingdings 3" pitchFamily="2" charset="2"/>
              <a:buNone/>
            </a:pPr>
            <a:r>
              <a:rPr lang="en-US" altLang="en-US" sz="2000"/>
              <a:t>There is definitive socio-economic stratification.  The wealthiest 62 people in the world own as much as the poorest half of the world.   In other words, the net worth of 62 people is equivalent to the net worth of 3.9 billion people. The net worth of the wealthiest 1% in American is equivalent to the net worth of the bottom 90% combined.  The Oscar-winning movie “Parasite” plays out the struggle between rich and poor, as does the film, “Slum Dog Millionaire.”</a:t>
            </a:r>
          </a:p>
          <a:p>
            <a:pPr marL="107950" indent="0">
              <a:buFont typeface="Wingdings 3" pitchFamily="2" charset="2"/>
              <a:buNone/>
            </a:pPr>
            <a:endParaRPr lang="en-US" altLang="en-US" sz="2000"/>
          </a:p>
          <a:p>
            <a:pPr marL="107950" indent="0">
              <a:buFont typeface="Wingdings 3" pitchFamily="2" charset="2"/>
              <a:buNone/>
            </a:pPr>
            <a:br>
              <a:rPr lang="en-US" altLang="en-US" sz="2000"/>
            </a:br>
            <a:r>
              <a:rPr lang="en-US" altLang="en-US" sz="2000"/>
              <a:t>The inequalities of our economic system are grotesque – Poverty is violence, unemployment is violence, lack of education and hope is violence.</a:t>
            </a:r>
          </a:p>
          <a:p>
            <a:pPr marL="107950" indent="0">
              <a:buFont typeface="Wingdings 3" pitchFamily="2" charset="2"/>
              <a:buNone/>
            </a:pPr>
            <a:r>
              <a:rPr lang="en-US" altLang="en-US" sz="2000"/>
              <a:t>                                                               Martin Luther King </a:t>
            </a:r>
          </a:p>
          <a:p>
            <a:pPr marL="107950" indent="0">
              <a:buFont typeface="Wingdings 3" pitchFamily="2" charset="2"/>
              <a:buNone/>
            </a:pPr>
            <a:endParaRPr lang="en-US" altLang="en-US" sz="1800"/>
          </a:p>
          <a:p>
            <a:pPr marL="107950" indent="0">
              <a:buFont typeface="Wingdings 3" pitchFamily="2" charset="2"/>
              <a:buNone/>
            </a:pPr>
            <a:endParaRPr lang="en-US" alt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FE834E3-0C8E-4DF8-9C2E-02B3225BD60E}"/>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Social Structural Theories…continued</a:t>
            </a:r>
          </a:p>
        </p:txBody>
      </p:sp>
      <p:sp>
        <p:nvSpPr>
          <p:cNvPr id="54275" name="Content Placeholder 2">
            <a:extLst>
              <a:ext uri="{FF2B5EF4-FFF2-40B4-BE49-F238E27FC236}">
                <a16:creationId xmlns:a16="http://schemas.microsoft.com/office/drawing/2014/main" id="{4F8F60FF-3763-9D7F-557D-FDDE6A028ED2}"/>
              </a:ext>
            </a:extLst>
          </p:cNvPr>
          <p:cNvSpPr>
            <a:spLocks noGrp="1"/>
          </p:cNvSpPr>
          <p:nvPr>
            <p:ph idx="1"/>
          </p:nvPr>
        </p:nvSpPr>
        <p:spPr>
          <a:xfrm>
            <a:off x="76200" y="990600"/>
            <a:ext cx="8915400" cy="5016500"/>
          </a:xfrm>
        </p:spPr>
        <p:txBody>
          <a:bodyPr/>
          <a:lstStyle/>
          <a:p>
            <a:pPr marL="107950" indent="0">
              <a:buFont typeface="Wingdings 3" pitchFamily="2" charset="2"/>
              <a:buNone/>
            </a:pPr>
            <a:r>
              <a:rPr lang="en-US" altLang="en-US" sz="2000"/>
              <a:t>Poverty is not just the lack of money, but of diminished human rights and opportunities – educational opportunities, health care, quality housing in good neighborhoods, legal assistance, recreational opportunities, travel, quality nutrition, employment opportunities, limited networks/connections with positive role models, social/cultural opportunities. The compound impact is an environment of hopeless (anomie).</a:t>
            </a:r>
          </a:p>
          <a:p>
            <a:pPr marL="107950" indent="0">
              <a:buFont typeface="Wingdings 3" pitchFamily="2" charset="2"/>
              <a:buNone/>
            </a:pPr>
            <a:endParaRPr lang="en-US" altLang="en-US" sz="2000"/>
          </a:p>
          <a:p>
            <a:pPr marL="107950" indent="0">
              <a:buFont typeface="Wingdings 3" pitchFamily="2" charset="2"/>
              <a:buNone/>
            </a:pPr>
            <a:r>
              <a:rPr lang="en-US" altLang="en-US" sz="2000"/>
              <a:t>The Gini coefficient measures economic inequality in a nation, in a community, and there is a high correlation between the Gini coefficient and crime – the higher the socio-economic inequality coefficient in a community (rift between rich and poor), the higher crime rates.  This is an empirical validation of the general Social Structural theory premise, that poverty/disadvantaged class position is a basic cause of crime.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BAFE832-A2FF-4D60-9CC7-7E11A421A8B5}"/>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Social Structural Theories…continued</a:t>
            </a:r>
          </a:p>
        </p:txBody>
      </p:sp>
      <p:sp>
        <p:nvSpPr>
          <p:cNvPr id="55299" name="Content Placeholder 2">
            <a:extLst>
              <a:ext uri="{FF2B5EF4-FFF2-40B4-BE49-F238E27FC236}">
                <a16:creationId xmlns:a16="http://schemas.microsoft.com/office/drawing/2014/main" id="{3D98DBBB-8A07-3A3E-92AC-7FBBB74B9426}"/>
              </a:ext>
            </a:extLst>
          </p:cNvPr>
          <p:cNvSpPr>
            <a:spLocks noGrp="1"/>
          </p:cNvSpPr>
          <p:nvPr>
            <p:ph idx="1"/>
          </p:nvPr>
        </p:nvSpPr>
        <p:spPr>
          <a:xfrm>
            <a:off x="76200" y="990600"/>
            <a:ext cx="9067800" cy="5016500"/>
          </a:xfrm>
        </p:spPr>
        <p:txBody>
          <a:bodyPr/>
          <a:lstStyle/>
          <a:p>
            <a:pPr marL="107950" indent="0">
              <a:buFont typeface="Wingdings 3" pitchFamily="2" charset="2"/>
              <a:buNone/>
            </a:pPr>
            <a:r>
              <a:rPr lang="en-US" altLang="en-US" sz="2800"/>
              <a:t>When you break down the social forces at work, none of them taken alone are all that overwhelming per se, when taken together, these factors have a pronounced, accumulative, synergistic impact, a compounding, multiplicative impact on crime propensity.  In the aggregate, </a:t>
            </a:r>
            <a:br>
              <a:rPr lang="en-US" altLang="en-US" sz="2800"/>
            </a:br>
            <a:r>
              <a:rPr lang="en-US" altLang="en-US" sz="2800"/>
              <a:t>disadvantaged social position, as well as unbalanced, inequitable social structures, are a cause of crime.  In an environment of socio-economic inequity, crime is to be expected, a by-product of that environment.</a:t>
            </a:r>
            <a:r>
              <a:rPr lang="en-US" altLang="en-US" sz="180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DFF0E68-40A1-43FA-AFA7-E35C9CA5AF2D}"/>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Social Disorganization (Chicago school)</a:t>
            </a:r>
          </a:p>
        </p:txBody>
      </p:sp>
      <p:sp>
        <p:nvSpPr>
          <p:cNvPr id="56323" name="Content Placeholder 2">
            <a:extLst>
              <a:ext uri="{FF2B5EF4-FFF2-40B4-BE49-F238E27FC236}">
                <a16:creationId xmlns:a16="http://schemas.microsoft.com/office/drawing/2014/main" id="{60C54137-D085-372A-47FF-B9BDA7876676}"/>
              </a:ext>
            </a:extLst>
          </p:cNvPr>
          <p:cNvSpPr>
            <a:spLocks noGrp="1"/>
          </p:cNvSpPr>
          <p:nvPr>
            <p:ph idx="1"/>
          </p:nvPr>
        </p:nvSpPr>
        <p:spPr>
          <a:xfrm>
            <a:off x="0" y="990600"/>
            <a:ext cx="9144000" cy="5016500"/>
          </a:xfrm>
        </p:spPr>
        <p:txBody>
          <a:bodyPr/>
          <a:lstStyle/>
          <a:p>
            <a:pPr marL="107950" indent="0">
              <a:buFont typeface="Wingdings 3" pitchFamily="2" charset="2"/>
              <a:buNone/>
            </a:pPr>
            <a:r>
              <a:rPr lang="en-US" altLang="en-US" sz="1800"/>
              <a:t>Hot spots, broken windows theory.  Society is an organism that is sick.  We </a:t>
            </a:r>
          </a:p>
          <a:p>
            <a:pPr marL="107950" indent="0">
              <a:buFont typeface="Wingdings 3" pitchFamily="2" charset="2"/>
              <a:buNone/>
            </a:pPr>
            <a:r>
              <a:rPr lang="en-US" altLang="en-US" sz="1800"/>
              <a:t>must locate the sickness, the cancerous tumors per an X-ray, and treat it/cut </a:t>
            </a:r>
          </a:p>
          <a:p>
            <a:pPr marL="107950" indent="0">
              <a:buFont typeface="Wingdings 3" pitchFamily="2" charset="2"/>
              <a:buNone/>
            </a:pPr>
            <a:r>
              <a:rPr lang="en-US" altLang="en-US" sz="1800"/>
              <a:t>it out.  Chicago area projects – map the city and find areas that are disfigured </a:t>
            </a:r>
          </a:p>
          <a:p>
            <a:pPr marL="107950" indent="0">
              <a:buFont typeface="Wingdings 3" pitchFamily="2" charset="2"/>
              <a:buNone/>
            </a:pPr>
            <a:r>
              <a:rPr lang="en-US" altLang="en-US" sz="1800"/>
              <a:t>by poverty and crime, and then upgrade the socio-economic environment in </a:t>
            </a:r>
          </a:p>
          <a:p>
            <a:pPr marL="107950" indent="0">
              <a:buFont typeface="Wingdings 3" pitchFamily="2" charset="2"/>
              <a:buNone/>
            </a:pPr>
            <a:r>
              <a:rPr lang="en-US" altLang="en-US" sz="1800"/>
              <a:t>those areas.  Treat the socially handicapped, help those in the hot-sport areas </a:t>
            </a:r>
          </a:p>
          <a:p>
            <a:pPr marL="107950" indent="0">
              <a:buFont typeface="Wingdings 3" pitchFamily="2" charset="2"/>
              <a:buNone/>
            </a:pPr>
            <a:r>
              <a:rPr lang="en-US" altLang="en-US" sz="1800"/>
              <a:t>to overcome feelings of anomie by providing more opportunities. Put in Rec </a:t>
            </a:r>
          </a:p>
          <a:p>
            <a:pPr marL="107950" indent="0">
              <a:buFont typeface="Wingdings 3" pitchFamily="2" charset="2"/>
              <a:buNone/>
            </a:pPr>
            <a:r>
              <a:rPr lang="en-US" altLang="en-US" sz="1800"/>
              <a:t>Centers and parks, start neighborhood associations, have concerts in the park, </a:t>
            </a:r>
          </a:p>
          <a:p>
            <a:pPr marL="107950" indent="0">
              <a:buFont typeface="Wingdings 3" pitchFamily="2" charset="2"/>
              <a:buNone/>
            </a:pPr>
            <a:r>
              <a:rPr lang="en-US" altLang="en-US" sz="1800"/>
              <a:t>career fairs at the schools, local civic and business leaders personally serve as </a:t>
            </a:r>
          </a:p>
          <a:p>
            <a:pPr marL="107950" indent="0">
              <a:buFont typeface="Wingdings 3" pitchFamily="2" charset="2"/>
              <a:buNone/>
            </a:pPr>
            <a:r>
              <a:rPr lang="en-US" altLang="en-US" sz="1800"/>
              <a:t>one-on one mentors, draw upon local talent to serve as teacher aids in the </a:t>
            </a:r>
          </a:p>
          <a:p>
            <a:pPr marL="107950" indent="0">
              <a:buFont typeface="Wingdings 3" pitchFamily="2" charset="2"/>
              <a:buNone/>
            </a:pPr>
            <a:r>
              <a:rPr lang="en-US" altLang="en-US" sz="1800"/>
              <a:t>schools, police adopt a problem-solving paradigm </a:t>
            </a:r>
          </a:p>
          <a:p>
            <a:pPr marL="107950" indent="0">
              <a:buFont typeface="Wingdings 3" pitchFamily="2" charset="2"/>
              <a:buNone/>
            </a:pPr>
            <a:endParaRPr lang="en-US" altLang="en-US" sz="1800"/>
          </a:p>
          <a:p>
            <a:pPr marL="107950" indent="0">
              <a:buFont typeface="Wingdings 3" pitchFamily="2" charset="2"/>
              <a:buNone/>
            </a:pPr>
            <a:r>
              <a:rPr lang="en-US" altLang="en-US" sz="1800"/>
              <a:t>Police success measured not by crime reduction alone, but by the teenage </a:t>
            </a:r>
          </a:p>
          <a:p>
            <a:pPr marL="107950" indent="0">
              <a:buFont typeface="Wingdings 3" pitchFamily="2" charset="2"/>
              <a:buNone/>
            </a:pPr>
            <a:r>
              <a:rPr lang="en-US" altLang="en-US" sz="1800"/>
              <a:t>pregnancy rates in a neighborhood, high school graduation rates, the number </a:t>
            </a:r>
          </a:p>
          <a:p>
            <a:pPr marL="107950" indent="0">
              <a:buFont typeface="Wingdings 3" pitchFamily="2" charset="2"/>
              <a:buNone/>
            </a:pPr>
            <a:r>
              <a:rPr lang="en-US" altLang="en-US" sz="1800"/>
              <a:t>of abandoned homes and business in the neighborhood (with their broken </a:t>
            </a:r>
          </a:p>
          <a:p>
            <a:pPr marL="107950" indent="0">
              <a:buFont typeface="Wingdings 3" pitchFamily="2" charset="2"/>
              <a:buNone/>
            </a:pPr>
            <a:r>
              <a:rPr lang="en-US" altLang="en-US" sz="1800"/>
              <a:t>windows), the number of abandoned vehicles, un-employment rate, etc.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5C2C547-AEBE-4E10-8E43-B233C86AEF8E}"/>
              </a:ext>
            </a:extLst>
          </p:cNvPr>
          <p:cNvSpPr>
            <a:spLocks noGrp="1" noChangeArrowheads="1"/>
          </p:cNvSpPr>
          <p:nvPr>
            <p:ph type="title"/>
          </p:nvPr>
        </p:nvSpPr>
        <p:spPr>
          <a:xfrm>
            <a:off x="457200" y="274638"/>
            <a:ext cx="8229600" cy="576262"/>
          </a:xfrm>
        </p:spPr>
        <p:txBody>
          <a:bodyPr>
            <a:noAutofit/>
          </a:bodyPr>
          <a:lstStyle/>
          <a:p>
            <a:pPr eaLnBrk="1" fontAlgn="auto" hangingPunct="1">
              <a:spcAft>
                <a:spcPts val="0"/>
              </a:spcAft>
              <a:defRPr/>
            </a:pPr>
            <a:r>
              <a:rPr lang="en-US" sz="3200" dirty="0"/>
              <a:t>Strain Theory (Merton)</a:t>
            </a:r>
          </a:p>
        </p:txBody>
      </p:sp>
      <p:sp>
        <p:nvSpPr>
          <p:cNvPr id="57347" name="Content Placeholder 2">
            <a:extLst>
              <a:ext uri="{FF2B5EF4-FFF2-40B4-BE49-F238E27FC236}">
                <a16:creationId xmlns:a16="http://schemas.microsoft.com/office/drawing/2014/main" id="{297349D5-7BD9-C070-7100-755521D8731D}"/>
              </a:ext>
            </a:extLst>
          </p:cNvPr>
          <p:cNvSpPr>
            <a:spLocks noGrp="1"/>
          </p:cNvSpPr>
          <p:nvPr>
            <p:ph idx="1"/>
          </p:nvPr>
        </p:nvSpPr>
        <p:spPr>
          <a:xfrm>
            <a:off x="0" y="990600"/>
            <a:ext cx="9144000" cy="5016500"/>
          </a:xfrm>
        </p:spPr>
        <p:txBody>
          <a:bodyPr/>
          <a:lstStyle/>
          <a:p>
            <a:pPr marL="107950" indent="0">
              <a:buFont typeface="Wingdings 3" pitchFamily="2" charset="2"/>
              <a:buNone/>
            </a:pPr>
            <a:r>
              <a:rPr lang="en-US" altLang="en-US" sz="2000"/>
              <a:t>Strain theory is micro or individual based vs. Social Disorganization with is macro based.</a:t>
            </a:r>
          </a:p>
          <a:p>
            <a:pPr marL="107950" indent="0">
              <a:buFont typeface="Wingdings 3" pitchFamily="2" charset="2"/>
              <a:buNone/>
            </a:pPr>
            <a:endParaRPr lang="en-US" altLang="en-US" sz="2000"/>
          </a:p>
          <a:p>
            <a:pPr marL="107950" indent="0">
              <a:buFont typeface="Wingdings 3" pitchFamily="2" charset="2"/>
              <a:buNone/>
            </a:pPr>
            <a:r>
              <a:rPr lang="en-US" altLang="en-US" sz="2000"/>
              <a:t>There are barriers to reaching goals that are class-based.  No matter what we do, it is impossible to get ahead.  There is a sense of anomie (hopelessness) and futility.  There is no chance of getting ahead using legitimate means so we resort to illegitimate means.  Crime can be reduced by enhancing socio-economic opportunities, particularly educational opportunities as there is a profound educational attainment to crime correlation.  </a:t>
            </a:r>
          </a:p>
          <a:p>
            <a:pPr marL="107950" indent="0">
              <a:buFont typeface="Wingdings 3" pitchFamily="2" charset="2"/>
              <a:buNone/>
            </a:pPr>
            <a:endParaRPr lang="en-US" altLang="en-US" sz="2000"/>
          </a:p>
          <a:p>
            <a:pPr marL="107950" indent="0">
              <a:buFont typeface="Wingdings 3" pitchFamily="2" charset="2"/>
              <a:buNone/>
            </a:pPr>
            <a:r>
              <a:rPr lang="en-US" altLang="en-US" sz="2000"/>
              <a:t>Eugene Lang, Kauffman Foundation, Project Head Start, Job Corps, old GI Bill</a:t>
            </a:r>
          </a:p>
          <a:p>
            <a:pPr marL="107950" indent="0">
              <a:buFont typeface="Wingdings 3" pitchFamily="2" charset="2"/>
              <a:buNone/>
            </a:pPr>
            <a:endParaRPr lang="en-US" altLang="en-US" sz="2000"/>
          </a:p>
          <a:p>
            <a:pPr marL="107950" indent="0">
              <a:buFont typeface="Wingdings 3" pitchFamily="2" charset="2"/>
              <a:buNone/>
            </a:pPr>
            <a:r>
              <a:rPr lang="en-US" altLang="en-US" sz="200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ABECAFD-6008-438E-9596-4F42DB742DF6}"/>
              </a:ext>
            </a:extLst>
          </p:cNvPr>
          <p:cNvSpPr>
            <a:spLocks noGrp="1" noChangeArrowheads="1"/>
          </p:cNvSpPr>
          <p:nvPr>
            <p:ph type="title"/>
          </p:nvPr>
        </p:nvSpPr>
        <p:spPr>
          <a:xfrm>
            <a:off x="304800" y="274638"/>
            <a:ext cx="8382000" cy="715962"/>
          </a:xfrm>
        </p:spPr>
        <p:txBody>
          <a:bodyPr/>
          <a:lstStyle/>
          <a:p>
            <a:pPr eaLnBrk="1" fontAlgn="auto" hangingPunct="1">
              <a:spcAft>
                <a:spcPts val="0"/>
              </a:spcAft>
              <a:defRPr/>
            </a:pPr>
            <a:r>
              <a:rPr lang="en-US" sz="3200" dirty="0"/>
              <a:t>Strain Theory (Merton)…continued</a:t>
            </a:r>
          </a:p>
        </p:txBody>
      </p:sp>
      <p:sp>
        <p:nvSpPr>
          <p:cNvPr id="58371" name="Content Placeholder 2">
            <a:extLst>
              <a:ext uri="{FF2B5EF4-FFF2-40B4-BE49-F238E27FC236}">
                <a16:creationId xmlns:a16="http://schemas.microsoft.com/office/drawing/2014/main" id="{19129B66-B4D7-D7D0-B012-A1FFE01822FE}"/>
              </a:ext>
            </a:extLst>
          </p:cNvPr>
          <p:cNvSpPr>
            <a:spLocks noGrp="1"/>
          </p:cNvSpPr>
          <p:nvPr>
            <p:ph idx="1"/>
          </p:nvPr>
        </p:nvSpPr>
        <p:spPr>
          <a:xfrm>
            <a:off x="0" y="990600"/>
            <a:ext cx="9144000" cy="5016500"/>
          </a:xfrm>
        </p:spPr>
        <p:txBody>
          <a:bodyPr/>
          <a:lstStyle/>
          <a:p>
            <a:pPr marL="107950" indent="0">
              <a:buFont typeface="Wingdings 3" pitchFamily="2" charset="2"/>
              <a:buNone/>
            </a:pPr>
            <a:r>
              <a:rPr lang="en-US" altLang="en-US" sz="2000"/>
              <a:t>Proponents of the Chicago School and Strain Theory thought that if given economic, social, general development opportunities there would be no crime. and that not the case.</a:t>
            </a:r>
          </a:p>
          <a:p>
            <a:pPr marL="107950" indent="0">
              <a:buFont typeface="Wingdings 3" pitchFamily="2" charset="2"/>
              <a:buNone/>
            </a:pPr>
            <a:endParaRPr lang="en-US" altLang="en-US" sz="2000"/>
          </a:p>
          <a:p>
            <a:pPr marL="107950" indent="0">
              <a:buFont typeface="Wingdings 3" pitchFamily="2" charset="2"/>
              <a:buNone/>
            </a:pPr>
            <a:r>
              <a:rPr lang="en-US" altLang="en-US" sz="2000"/>
              <a:t>Flaws – </a:t>
            </a:r>
          </a:p>
          <a:p>
            <a:pPr marL="107950" indent="0">
              <a:buFont typeface="Wingdings 3" pitchFamily="2" charset="2"/>
              <a:buNone/>
            </a:pPr>
            <a:r>
              <a:rPr lang="en-US" altLang="en-US" sz="2000"/>
              <a:t>* Educated and entitled people still commit crimes, just different types.</a:t>
            </a:r>
            <a:br>
              <a:rPr lang="en-US" altLang="en-US" sz="2000"/>
            </a:br>
            <a:r>
              <a:rPr lang="en-US" altLang="en-US" sz="2000"/>
              <a:t>   They will now commit middle/upper class crimes - embezzle, cheat</a:t>
            </a:r>
            <a:br>
              <a:rPr lang="en-US" altLang="en-US" sz="2000"/>
            </a:br>
            <a:r>
              <a:rPr lang="en-US" altLang="en-US" sz="2000"/>
              <a:t>   on taxes, engage in white collar crimes but are less likely to engage</a:t>
            </a:r>
            <a:br>
              <a:rPr lang="en-US" altLang="en-US" sz="2000"/>
            </a:br>
            <a:r>
              <a:rPr lang="en-US" altLang="en-US" sz="2000"/>
              <a:t>   in violent street crime.  Amount of crime is the same but the nature</a:t>
            </a:r>
            <a:br>
              <a:rPr lang="en-US" altLang="en-US" sz="2000"/>
            </a:br>
            <a:r>
              <a:rPr lang="en-US" altLang="en-US" sz="2000"/>
              <a:t>   changes (Durkheim).  QUESTION – severity diminished? </a:t>
            </a:r>
          </a:p>
          <a:p>
            <a:pPr marL="107950" indent="0">
              <a:buFont typeface="Wingdings 3" pitchFamily="2" charset="2"/>
              <a:buNone/>
            </a:pPr>
            <a:endParaRPr lang="en-US" altLang="en-US" sz="2000"/>
          </a:p>
          <a:p>
            <a:pPr marL="107950" indent="0">
              <a:buFont typeface="Wingdings 3" pitchFamily="2" charset="2"/>
              <a:buNone/>
            </a:pPr>
            <a:r>
              <a:rPr lang="en-US" altLang="en-US" sz="2000"/>
              <a:t>* Even when given the opportunities, all will not take advantage.</a:t>
            </a:r>
            <a:br>
              <a:rPr lang="en-US" altLang="en-US" sz="2000"/>
            </a:br>
            <a:r>
              <a:rPr lang="en-US" altLang="en-US" sz="2000"/>
              <a:t>  (penicillin does not work for everyone)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2AB5ED0E-12E0-BE58-4278-B28C936565C4}"/>
              </a:ext>
            </a:extLst>
          </p:cNvPr>
          <p:cNvSpPr>
            <a:spLocks noGrp="1"/>
          </p:cNvSpPr>
          <p:nvPr>
            <p:ph idx="1"/>
          </p:nvPr>
        </p:nvSpPr>
        <p:spPr>
          <a:xfrm>
            <a:off x="457200" y="1481138"/>
            <a:ext cx="8382000" cy="4525962"/>
          </a:xfrm>
        </p:spPr>
        <p:txBody>
          <a:bodyPr/>
          <a:lstStyle/>
          <a:p>
            <a:pPr eaLnBrk="1" hangingPunct="1">
              <a:buFontTx/>
              <a:buNone/>
            </a:pPr>
            <a:r>
              <a:rPr lang="en-US" altLang="en-US" sz="2800"/>
              <a:t>It is impossible to speak of one specific cause </a:t>
            </a:r>
          </a:p>
          <a:p>
            <a:pPr eaLnBrk="1" hangingPunct="1">
              <a:buFontTx/>
              <a:buNone/>
            </a:pPr>
            <a:r>
              <a:rPr lang="en-US" altLang="en-US" sz="2800"/>
              <a:t>for the wide range of behavior classified as </a:t>
            </a:r>
          </a:p>
          <a:p>
            <a:pPr eaLnBrk="1" hangingPunct="1">
              <a:buFontTx/>
              <a:buNone/>
            </a:pPr>
            <a:r>
              <a:rPr lang="en-US" altLang="en-US" sz="2800"/>
              <a:t>criminal</a:t>
            </a:r>
          </a:p>
          <a:p>
            <a:pPr marL="392113" lvl="1" indent="0" eaLnBrk="1" hangingPunct="1">
              <a:buFont typeface="Verdana" panose="020B0604030504040204" pitchFamily="34" charset="0"/>
              <a:buNone/>
            </a:pPr>
            <a:r>
              <a:rPr lang="en-US" altLang="en-US" sz="2800"/>
              <a:t>- Inter</a:t>
            </a:r>
          </a:p>
          <a:p>
            <a:pPr marL="392113" lvl="1" indent="0" eaLnBrk="1" hangingPunct="1">
              <a:buFont typeface="Verdana" panose="020B0604030504040204" pitchFamily="34" charset="0"/>
              <a:buNone/>
            </a:pPr>
            <a:r>
              <a:rPr lang="en-US" altLang="en-US" sz="2800"/>
              <a:t>- Intra </a:t>
            </a:r>
          </a:p>
        </p:txBody>
      </p:sp>
      <p:sp>
        <p:nvSpPr>
          <p:cNvPr id="6146" name="Rectangle 2">
            <a:extLst>
              <a:ext uri="{FF2B5EF4-FFF2-40B4-BE49-F238E27FC236}">
                <a16:creationId xmlns:a16="http://schemas.microsoft.com/office/drawing/2014/main" id="{57184C8E-A004-420A-9AA4-6261E4A344EC}"/>
              </a:ext>
            </a:extLst>
          </p:cNvPr>
          <p:cNvSpPr>
            <a:spLocks noGrp="1" noChangeArrowheads="1"/>
          </p:cNvSpPr>
          <p:nvPr>
            <p:ph type="title"/>
          </p:nvPr>
        </p:nvSpPr>
        <p:spPr/>
        <p:txBody>
          <a:bodyPr/>
          <a:lstStyle/>
          <a:p>
            <a:pPr eaLnBrk="1" fontAlgn="auto" hangingPunct="1">
              <a:spcAft>
                <a:spcPts val="0"/>
              </a:spcAft>
              <a:defRPr/>
            </a:pPr>
            <a:r>
              <a:rPr lang="en-US" sz="4000" dirty="0"/>
              <a:t>Type 1 (Alpha Error)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E3E7F1C-B0CA-4BAC-8D51-833DB2893894}"/>
              </a:ext>
            </a:extLst>
          </p:cNvPr>
          <p:cNvSpPr>
            <a:spLocks noGrp="1" noChangeArrowheads="1"/>
          </p:cNvSpPr>
          <p:nvPr>
            <p:ph type="title"/>
          </p:nvPr>
        </p:nvSpPr>
        <p:spPr>
          <a:xfrm>
            <a:off x="381000" y="274638"/>
            <a:ext cx="8305800" cy="487362"/>
          </a:xfrm>
        </p:spPr>
        <p:txBody>
          <a:bodyPr>
            <a:noAutofit/>
          </a:bodyPr>
          <a:lstStyle/>
          <a:p>
            <a:pPr eaLnBrk="1" fontAlgn="auto" hangingPunct="1">
              <a:spcAft>
                <a:spcPts val="0"/>
              </a:spcAft>
              <a:defRPr/>
            </a:pPr>
            <a:r>
              <a:rPr lang="en-US" sz="3200" dirty="0"/>
              <a:t>Strain Theory (Merton)…continued</a:t>
            </a:r>
          </a:p>
        </p:txBody>
      </p:sp>
      <p:sp>
        <p:nvSpPr>
          <p:cNvPr id="59395" name="Content Placeholder 2">
            <a:extLst>
              <a:ext uri="{FF2B5EF4-FFF2-40B4-BE49-F238E27FC236}">
                <a16:creationId xmlns:a16="http://schemas.microsoft.com/office/drawing/2014/main" id="{4019C697-0DE9-29CA-B45A-1AEDAAF0ECBF}"/>
              </a:ext>
            </a:extLst>
          </p:cNvPr>
          <p:cNvSpPr>
            <a:spLocks noGrp="1"/>
          </p:cNvSpPr>
          <p:nvPr>
            <p:ph idx="1"/>
          </p:nvPr>
        </p:nvSpPr>
        <p:spPr>
          <a:xfrm>
            <a:off x="0" y="838200"/>
            <a:ext cx="9372600" cy="5486400"/>
          </a:xfrm>
        </p:spPr>
        <p:txBody>
          <a:bodyPr/>
          <a:lstStyle/>
          <a:p>
            <a:pPr marL="107950" indent="0">
              <a:buFont typeface="Wingdings 3" pitchFamily="2" charset="2"/>
              <a:buNone/>
            </a:pPr>
            <a:r>
              <a:rPr lang="en-US" altLang="en-US" sz="2800"/>
              <a:t>Providing opportunity structures is clearly not THE answer to all our social problems, but it does provide some answers.  There are a significant number of individuals who will take advantage of opportunities offered (per the Lang experience).  The problem is that many simply do not have opportunity access.  That dynamic compounded by the fact many in the middle and upper classes are totally oblivious to these realities.  They are clueless regarding poverty and its de-habilitating impacts, yet interestingly are so quick to render sanctimonious judgement.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descr="Anomie">
            <a:extLst>
              <a:ext uri="{FF2B5EF4-FFF2-40B4-BE49-F238E27FC236}">
                <a16:creationId xmlns:a16="http://schemas.microsoft.com/office/drawing/2014/main" id="{03AC617E-79D7-D70C-4330-5675DD0CD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8600"/>
            <a:ext cx="562927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5F8F527-FC79-4EFA-AF98-36A91FAD7299}"/>
              </a:ext>
            </a:extLst>
          </p:cNvPr>
          <p:cNvSpPr>
            <a:spLocks noGrp="1" noChangeArrowheads="1"/>
          </p:cNvSpPr>
          <p:nvPr>
            <p:ph type="title"/>
          </p:nvPr>
        </p:nvSpPr>
        <p:spPr>
          <a:xfrm>
            <a:off x="381000" y="274638"/>
            <a:ext cx="8305800" cy="563562"/>
          </a:xfrm>
        </p:spPr>
        <p:txBody>
          <a:bodyPr>
            <a:noAutofit/>
          </a:bodyPr>
          <a:lstStyle/>
          <a:p>
            <a:pPr eaLnBrk="1" fontAlgn="auto" hangingPunct="1">
              <a:spcAft>
                <a:spcPts val="0"/>
              </a:spcAft>
              <a:defRPr/>
            </a:pPr>
            <a:r>
              <a:rPr lang="en-US" sz="3200" dirty="0"/>
              <a:t>Strain Theory (Merton)…continued</a:t>
            </a:r>
          </a:p>
        </p:txBody>
      </p:sp>
      <p:sp>
        <p:nvSpPr>
          <p:cNvPr id="53251" name="Content Placeholder 2">
            <a:extLst>
              <a:ext uri="{FF2B5EF4-FFF2-40B4-BE49-F238E27FC236}">
                <a16:creationId xmlns:a16="http://schemas.microsoft.com/office/drawing/2014/main" id="{AD9BDE50-FC68-4FF4-93B3-56193380740B}"/>
              </a:ext>
            </a:extLst>
          </p:cNvPr>
          <p:cNvSpPr>
            <a:spLocks noGrp="1"/>
          </p:cNvSpPr>
          <p:nvPr>
            <p:ph idx="1"/>
          </p:nvPr>
        </p:nvSpPr>
        <p:spPr>
          <a:xfrm>
            <a:off x="0" y="838200"/>
            <a:ext cx="9144000" cy="5486400"/>
          </a:xfrm>
        </p:spPr>
        <p:txBody>
          <a:bodyPr/>
          <a:lstStyle/>
          <a:p>
            <a:pPr marL="107950" indent="0">
              <a:buFont typeface="Wingdings 3" panose="05040102010807070707" pitchFamily="18" charset="2"/>
              <a:buNone/>
              <a:defRPr/>
            </a:pPr>
            <a:r>
              <a:rPr lang="en-US" altLang="en-US" sz="2000" dirty="0"/>
              <a:t>See the cartoon by Engelhardt (re-drawn by my wife!) that depicts some of these points.</a:t>
            </a:r>
          </a:p>
          <a:p>
            <a:pPr marL="107950" indent="0">
              <a:buFont typeface="Wingdings 3" panose="05040102010807070707" pitchFamily="18" charset="2"/>
              <a:buNone/>
              <a:defRPr/>
            </a:pPr>
            <a:r>
              <a:rPr lang="en-US" altLang="en-US" sz="2000" dirty="0"/>
              <a:t>1. The cartoon depicts, somewhat simplistically, the crux of strain</a:t>
            </a:r>
            <a:br>
              <a:rPr lang="en-US" altLang="en-US" sz="2000" dirty="0"/>
            </a:br>
            <a:r>
              <a:rPr lang="en-US" altLang="en-US" sz="2000" dirty="0"/>
              <a:t>    theory. Some have paths of opportunity and hope, while others do</a:t>
            </a:r>
            <a:br>
              <a:rPr lang="en-US" altLang="en-US" sz="2000" dirty="0"/>
            </a:br>
            <a:r>
              <a:rPr lang="en-US" altLang="en-US" sz="2000" dirty="0"/>
              <a:t>    not (</a:t>
            </a:r>
            <a:r>
              <a:rPr lang="en-US" altLang="en-US" sz="2000" i="1" dirty="0"/>
              <a:t>read the label on each step)</a:t>
            </a:r>
            <a:r>
              <a:rPr lang="en-US" altLang="en-US" sz="2000" dirty="0"/>
              <a:t>.</a:t>
            </a:r>
          </a:p>
          <a:p>
            <a:pPr marL="107950" indent="0">
              <a:buFont typeface="Wingdings 3" panose="05040102010807070707" pitchFamily="18" charset="2"/>
              <a:buNone/>
              <a:defRPr/>
            </a:pPr>
            <a:r>
              <a:rPr lang="en-US" altLang="en-US" sz="2000" dirty="0"/>
              <a:t>2. I disagree with the premise that the wealthy just ride an escalator to</a:t>
            </a:r>
            <a:br>
              <a:rPr lang="en-US" altLang="en-US" sz="2000" dirty="0"/>
            </a:br>
            <a:r>
              <a:rPr lang="en-US" altLang="en-US" sz="2000" dirty="0"/>
              <a:t>    the top. You may have advantage, but law school is tough as is</a:t>
            </a:r>
            <a:br>
              <a:rPr lang="en-US" altLang="en-US" sz="2000" dirty="0"/>
            </a:br>
            <a:r>
              <a:rPr lang="en-US" altLang="en-US" sz="2000" dirty="0"/>
              <a:t>    medical school. Work is required to get ahead, even with advantage</a:t>
            </a:r>
            <a:br>
              <a:rPr lang="en-US" altLang="en-US" sz="2000" dirty="0"/>
            </a:br>
            <a:r>
              <a:rPr lang="en-US" altLang="en-US" sz="2000" dirty="0"/>
              <a:t>    and opportunity.</a:t>
            </a:r>
          </a:p>
          <a:p>
            <a:pPr marL="107950" indent="0">
              <a:buFont typeface="Wingdings 3" panose="05040102010807070707" pitchFamily="18" charset="2"/>
              <a:buNone/>
              <a:defRPr/>
            </a:pPr>
            <a:r>
              <a:rPr lang="en-US" sz="2000" dirty="0"/>
              <a:t>3. What is property depicted is the condescending tone so prevalent</a:t>
            </a:r>
            <a:br>
              <a:rPr lang="en-US" sz="2000" dirty="0"/>
            </a:br>
            <a:r>
              <a:rPr lang="en-US" sz="2000" dirty="0"/>
              <a:t>    among many in the upper classes who possess wholesale ignorance</a:t>
            </a:r>
            <a:br>
              <a:rPr lang="en-US" sz="2000" dirty="0"/>
            </a:br>
            <a:r>
              <a:rPr lang="en-US" sz="2000" dirty="0"/>
              <a:t>    when it comes to the issue of poverty and its impacts.   “I don’t</a:t>
            </a:r>
            <a:br>
              <a:rPr lang="en-US" sz="2000" dirty="0"/>
            </a:br>
            <a:r>
              <a:rPr lang="en-US" sz="2000" dirty="0"/>
              <a:t>    know why they can’t make it as we did?”  The ease and comforts of</a:t>
            </a:r>
            <a:br>
              <a:rPr lang="en-US" sz="2000" dirty="0"/>
            </a:br>
            <a:r>
              <a:rPr lang="en-US" sz="2000" dirty="0"/>
              <a:t>    upper-class lives are exceeded only by their ignorance of the scope</a:t>
            </a:r>
            <a:br>
              <a:rPr lang="en-US" sz="2000" dirty="0"/>
            </a:br>
            <a:r>
              <a:rPr lang="en-US" sz="2000" dirty="0"/>
              <a:t>    and dynamics of poverty and depravation in this world.  The</a:t>
            </a:r>
            <a:br>
              <a:rPr lang="en-US" sz="2000" dirty="0"/>
            </a:br>
            <a:r>
              <a:rPr lang="en-US" sz="2000" dirty="0"/>
              <a:t>    pompous, condescending arrogance of America’s upper class that I</a:t>
            </a:r>
            <a:br>
              <a:rPr lang="en-US" sz="2000" dirty="0"/>
            </a:br>
            <a:r>
              <a:rPr lang="en-US" sz="2000" dirty="0"/>
              <a:t>                 have personally seen, is beyond nauseating.  </a:t>
            </a:r>
          </a:p>
          <a:p>
            <a:pPr marL="450850" indent="-342900">
              <a:buFont typeface="Wingdings 3" panose="05040102010807070707" pitchFamily="18" charset="2"/>
              <a:buAutoNum type="arabicPeriod"/>
              <a:defRPr/>
            </a:pPr>
            <a:endParaRPr lang="en-US" alt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750A1D9-F434-4010-A9E1-F1B746CBE126}"/>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Strain Theory (Merton)…conclusion</a:t>
            </a:r>
          </a:p>
        </p:txBody>
      </p:sp>
      <p:sp>
        <p:nvSpPr>
          <p:cNvPr id="62467" name="Content Placeholder 2">
            <a:extLst>
              <a:ext uri="{FF2B5EF4-FFF2-40B4-BE49-F238E27FC236}">
                <a16:creationId xmlns:a16="http://schemas.microsoft.com/office/drawing/2014/main" id="{F069502A-A221-B88D-297C-03C1C3A71AF7}"/>
              </a:ext>
            </a:extLst>
          </p:cNvPr>
          <p:cNvSpPr>
            <a:spLocks noGrp="1"/>
          </p:cNvSpPr>
          <p:nvPr>
            <p:ph idx="1"/>
          </p:nvPr>
        </p:nvSpPr>
        <p:spPr>
          <a:xfrm>
            <a:off x="0" y="990600"/>
            <a:ext cx="9144000" cy="5016500"/>
          </a:xfrm>
        </p:spPr>
        <p:txBody>
          <a:bodyPr/>
          <a:lstStyle/>
          <a:p>
            <a:pPr marL="107950" indent="0">
              <a:buFont typeface="Wingdings 3" pitchFamily="2" charset="2"/>
              <a:buNone/>
            </a:pPr>
            <a:r>
              <a:rPr lang="en-US" altLang="en-US" sz="2000"/>
              <a:t>Give kids a chance, and most will achieve.  Not all, penicillin does not </a:t>
            </a:r>
          </a:p>
          <a:p>
            <a:pPr marL="107950" indent="0">
              <a:buFont typeface="Wingdings 3" pitchFamily="2" charset="2"/>
              <a:buNone/>
            </a:pPr>
            <a:r>
              <a:rPr lang="en-US" altLang="en-US" sz="2000"/>
              <a:t>work for everyone, but by in large, in a relatively consistent, uniform </a:t>
            </a:r>
          </a:p>
          <a:p>
            <a:pPr marL="107950" indent="0">
              <a:buFont typeface="Wingdings 3" pitchFamily="2" charset="2"/>
              <a:buNone/>
            </a:pPr>
            <a:r>
              <a:rPr lang="en-US" altLang="en-US" sz="2000"/>
              <a:t>sense, provide hope and opportunity and great things will happen.</a:t>
            </a:r>
          </a:p>
          <a:p>
            <a:pPr marL="107950" indent="0">
              <a:buFont typeface="Wingdings 3" pitchFamily="2" charset="2"/>
              <a:buNone/>
            </a:pPr>
            <a:endParaRPr lang="en-US" altLang="en-US" sz="2000"/>
          </a:p>
          <a:p>
            <a:pPr marL="107950" indent="0">
              <a:buFont typeface="Wingdings 3" pitchFamily="2" charset="2"/>
              <a:buNone/>
            </a:pPr>
            <a:r>
              <a:rPr lang="en-US" altLang="en-US" sz="2000"/>
              <a:t>Applying Strain Theory to real life – offer free tuition to a state </a:t>
            </a:r>
          </a:p>
          <a:p>
            <a:pPr marL="107950" indent="0">
              <a:buFont typeface="Wingdings 3" pitchFamily="2" charset="2"/>
              <a:buNone/>
            </a:pPr>
            <a:r>
              <a:rPr lang="en-US" altLang="en-US" sz="2000"/>
              <a:t>university or a tech school for all who graduate from high school, and </a:t>
            </a:r>
          </a:p>
          <a:p>
            <a:pPr marL="107950" indent="0">
              <a:buFont typeface="Wingdings 3" pitchFamily="2" charset="2"/>
              <a:buNone/>
            </a:pPr>
            <a:r>
              <a:rPr lang="en-US" altLang="en-US" sz="2000"/>
              <a:t>if a solid GPA is maintained, the tuition waiver remains.  Offer hope </a:t>
            </a:r>
          </a:p>
          <a:p>
            <a:pPr marL="107950" indent="0">
              <a:buFont typeface="Wingdings 3" pitchFamily="2" charset="2"/>
              <a:buNone/>
            </a:pPr>
            <a:r>
              <a:rPr lang="en-US" altLang="en-US" sz="2000"/>
              <a:t>and opportunity, defeat anomie and there will be less crime, less </a:t>
            </a:r>
          </a:p>
          <a:p>
            <a:pPr marL="107950" indent="0">
              <a:buFont typeface="Wingdings 3" pitchFamily="2" charset="2"/>
              <a:buNone/>
            </a:pPr>
            <a:r>
              <a:rPr lang="en-US" altLang="en-US" sz="2000"/>
              <a:t>violence and more social peace.  It is also economically sound as over a </a:t>
            </a:r>
          </a:p>
          <a:p>
            <a:pPr marL="107950" indent="0">
              <a:buFont typeface="Wingdings 3" pitchFamily="2" charset="2"/>
              <a:buNone/>
            </a:pPr>
            <a:r>
              <a:rPr lang="en-US" altLang="en-US" sz="2000"/>
              <a:t>20-year period, such a policy pays off somewhere around 5:1 (better </a:t>
            </a:r>
          </a:p>
          <a:p>
            <a:pPr marL="107950" indent="0">
              <a:buFont typeface="Wingdings 3" pitchFamily="2" charset="2"/>
              <a:buNone/>
            </a:pPr>
            <a:r>
              <a:rPr lang="en-US" altLang="en-US" sz="2000"/>
              <a:t>jobs means more taxes paid and a less welfare-dependent society).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A64B993-80BC-4A4E-978F-594FF7715495}"/>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Differential Opportunity (Ohlin)</a:t>
            </a:r>
          </a:p>
        </p:txBody>
      </p:sp>
      <p:sp>
        <p:nvSpPr>
          <p:cNvPr id="63491" name="Content Placeholder 2">
            <a:extLst>
              <a:ext uri="{FF2B5EF4-FFF2-40B4-BE49-F238E27FC236}">
                <a16:creationId xmlns:a16="http://schemas.microsoft.com/office/drawing/2014/main" id="{A009DC50-8153-B37E-D71C-A605CB82B8A7}"/>
              </a:ext>
            </a:extLst>
          </p:cNvPr>
          <p:cNvSpPr>
            <a:spLocks noGrp="1"/>
          </p:cNvSpPr>
          <p:nvPr>
            <p:ph idx="1"/>
          </p:nvPr>
        </p:nvSpPr>
        <p:spPr>
          <a:xfrm>
            <a:off x="0" y="1295400"/>
            <a:ext cx="9144000" cy="4711700"/>
          </a:xfrm>
        </p:spPr>
        <p:txBody>
          <a:bodyPr/>
          <a:lstStyle/>
          <a:p>
            <a:pPr marL="107950" indent="0">
              <a:buFont typeface="Wingdings 3" pitchFamily="2" charset="2"/>
              <a:buNone/>
            </a:pPr>
            <a:r>
              <a:rPr lang="en-US" altLang="en-US" sz="2000"/>
              <a:t>Strain theory, but now applied more broadly.  It’s not just the poor, but </a:t>
            </a:r>
          </a:p>
          <a:p>
            <a:pPr marL="107950" indent="0">
              <a:buFont typeface="Wingdings 3" pitchFamily="2" charset="2"/>
              <a:buNone/>
            </a:pPr>
            <a:r>
              <a:rPr lang="en-US" altLang="en-US" sz="2000"/>
              <a:t>anyone who lacks legitimate opportunities to achieve success, will </a:t>
            </a:r>
          </a:p>
          <a:p>
            <a:pPr marL="107950" indent="0">
              <a:buFont typeface="Wingdings 3" pitchFamily="2" charset="2"/>
              <a:buNone/>
            </a:pPr>
            <a:r>
              <a:rPr lang="en-US" altLang="en-US" sz="2000"/>
              <a:t>resort to illegitimate means.  You could be “rich” per the definition of </a:t>
            </a:r>
          </a:p>
          <a:p>
            <a:pPr marL="107950" indent="0">
              <a:buFont typeface="Wingdings 3" pitchFamily="2" charset="2"/>
              <a:buNone/>
            </a:pPr>
            <a:r>
              <a:rPr lang="en-US" altLang="en-US" sz="2000"/>
              <a:t>many, but you want more.  It’s a relative deprivation, a “keep up with </a:t>
            </a:r>
          </a:p>
          <a:p>
            <a:pPr marL="107950" indent="0">
              <a:buFont typeface="Wingdings 3" pitchFamily="2" charset="2"/>
              <a:buNone/>
            </a:pPr>
            <a:r>
              <a:rPr lang="en-US" altLang="en-US" sz="2000"/>
              <a:t>the Jones” mentality in the face of limited legitimate opportunities that </a:t>
            </a:r>
          </a:p>
          <a:p>
            <a:pPr marL="107950" indent="0">
              <a:buFont typeface="Wingdings 3" pitchFamily="2" charset="2"/>
              <a:buNone/>
            </a:pPr>
            <a:r>
              <a:rPr lang="en-US" altLang="en-US" sz="2000"/>
              <a:t>sparks crime.  This is very useful in explaining white collar crime as </a:t>
            </a:r>
          </a:p>
          <a:p>
            <a:pPr marL="107950" indent="0">
              <a:buFont typeface="Wingdings 3" pitchFamily="2" charset="2"/>
              <a:buNone/>
            </a:pPr>
            <a:r>
              <a:rPr lang="en-US" altLang="en-US" sz="2000"/>
              <a:t>well as upper and middle-class delinquency. </a:t>
            </a:r>
          </a:p>
          <a:p>
            <a:pPr marL="107950" indent="0">
              <a:buFont typeface="Wingdings 3" pitchFamily="2" charset="2"/>
              <a:buNone/>
            </a:pPr>
            <a:endParaRPr lang="en-US" altLang="en-US" sz="2000"/>
          </a:p>
          <a:p>
            <a:pPr marL="107950" indent="0">
              <a:buFont typeface="Wingdings 3" pitchFamily="2" charset="2"/>
              <a:buNone/>
            </a:pPr>
            <a:r>
              <a:rPr lang="en-US" altLang="en-US" sz="2000"/>
              <a:t>Examples - Ivan Boesky, Kenneth Lay </a:t>
            </a:r>
          </a:p>
          <a:p>
            <a:pPr marL="107950" indent="0">
              <a:buFont typeface="Wingdings 3" pitchFamily="2" charset="2"/>
              <a:buNone/>
            </a:pPr>
            <a:endParaRPr lang="en-US" altLang="en-US" sz="2000"/>
          </a:p>
          <a:p>
            <a:pPr marL="107950" indent="0">
              <a:buFont typeface="Wingdings 3" pitchFamily="2" charset="2"/>
              <a:buNone/>
            </a:pPr>
            <a:r>
              <a:rPr lang="en-US" altLang="en-US" sz="2000"/>
              <a:t>How much is enough is the quintessential relativity that drives this </a:t>
            </a:r>
          </a:p>
          <a:p>
            <a:pPr marL="107950" indent="0">
              <a:buFont typeface="Wingdings 3" pitchFamily="2" charset="2"/>
              <a:buNone/>
            </a:pPr>
            <a:r>
              <a:rPr lang="en-US" altLang="en-US" sz="2000"/>
              <a:t>theory. </a:t>
            </a:r>
          </a:p>
          <a:p>
            <a:pPr marL="107950" indent="0">
              <a:buFont typeface="Wingdings 3" pitchFamily="2" charset="2"/>
              <a:buNone/>
            </a:pPr>
            <a:endParaRPr lang="en-US"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56743C-E3AC-48FC-A06D-91EC3AB9D6D7}"/>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Cultural Conflict (Philadelphia school)</a:t>
            </a:r>
          </a:p>
        </p:txBody>
      </p:sp>
      <p:sp>
        <p:nvSpPr>
          <p:cNvPr id="64515" name="Content Placeholder 2">
            <a:extLst>
              <a:ext uri="{FF2B5EF4-FFF2-40B4-BE49-F238E27FC236}">
                <a16:creationId xmlns:a16="http://schemas.microsoft.com/office/drawing/2014/main" id="{9B777995-899D-48E4-45D6-20C9755E3187}"/>
              </a:ext>
            </a:extLst>
          </p:cNvPr>
          <p:cNvSpPr>
            <a:spLocks noGrp="1"/>
          </p:cNvSpPr>
          <p:nvPr>
            <p:ph idx="1"/>
          </p:nvPr>
        </p:nvSpPr>
        <p:spPr>
          <a:xfrm>
            <a:off x="0" y="1295400"/>
            <a:ext cx="9144000" cy="4711700"/>
          </a:xfrm>
        </p:spPr>
        <p:txBody>
          <a:bodyPr/>
          <a:lstStyle/>
          <a:p>
            <a:pPr marL="107950" indent="0">
              <a:buFont typeface="Wingdings 3" pitchFamily="2" charset="2"/>
              <a:buNone/>
            </a:pPr>
            <a:r>
              <a:rPr lang="en-US" altLang="en-US" sz="2000"/>
              <a:t>Crime is caused by the clash of two or more cultural groups who both </a:t>
            </a:r>
          </a:p>
          <a:p>
            <a:pPr marL="107950" indent="0">
              <a:buFont typeface="Wingdings 3" pitchFamily="2" charset="2"/>
              <a:buNone/>
            </a:pPr>
            <a:r>
              <a:rPr lang="en-US" altLang="en-US" sz="2000"/>
              <a:t>desire to retain their identities.  An act may be normal for one culture, </a:t>
            </a:r>
          </a:p>
          <a:p>
            <a:pPr marL="107950" indent="0">
              <a:buFont typeface="Wingdings 3" pitchFamily="2" charset="2"/>
              <a:buNone/>
            </a:pPr>
            <a:r>
              <a:rPr lang="en-US" altLang="en-US" sz="2000"/>
              <a:t>but a crime in another.  If your cultural perspectives win out in this </a:t>
            </a:r>
          </a:p>
          <a:p>
            <a:pPr marL="107950" indent="0">
              <a:buFont typeface="Wingdings 3" pitchFamily="2" charset="2"/>
              <a:buNone/>
            </a:pPr>
            <a:r>
              <a:rPr lang="en-US" altLang="en-US" sz="2000"/>
              <a:t>social Darwinian struggle, then you set the norms and the rules, and </a:t>
            </a:r>
          </a:p>
          <a:p>
            <a:pPr marL="107950" indent="0">
              <a:buFont typeface="Wingdings 3" pitchFamily="2" charset="2"/>
              <a:buNone/>
            </a:pPr>
            <a:r>
              <a:rPr lang="en-US" altLang="en-US" sz="2000"/>
              <a:t>the losers are the deviants and criminals. </a:t>
            </a:r>
          </a:p>
          <a:p>
            <a:pPr marL="107950" indent="0">
              <a:buFont typeface="Wingdings 3" pitchFamily="2" charset="2"/>
              <a:buNone/>
            </a:pPr>
            <a:endParaRPr lang="en-US" altLang="en-US" sz="2000"/>
          </a:p>
          <a:p>
            <a:pPr marL="107950" indent="0">
              <a:buFont typeface="Wingdings 3" pitchFamily="2" charset="2"/>
              <a:buNone/>
            </a:pPr>
            <a:r>
              <a:rPr lang="en-US" altLang="en-US" sz="2000"/>
              <a:t>Vietnamese coining example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0A2C3F8-46A8-4276-8465-7F8A6F40F447}"/>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Sub-Cultural Conflict (Cohen)</a:t>
            </a:r>
          </a:p>
        </p:txBody>
      </p:sp>
      <p:sp>
        <p:nvSpPr>
          <p:cNvPr id="65539" name="Content Placeholder 2">
            <a:extLst>
              <a:ext uri="{FF2B5EF4-FFF2-40B4-BE49-F238E27FC236}">
                <a16:creationId xmlns:a16="http://schemas.microsoft.com/office/drawing/2014/main" id="{7319C5C3-996C-42F2-1D43-BE7A4D9ACB0F}"/>
              </a:ext>
            </a:extLst>
          </p:cNvPr>
          <p:cNvSpPr>
            <a:spLocks noGrp="1"/>
          </p:cNvSpPr>
          <p:nvPr>
            <p:ph idx="1"/>
          </p:nvPr>
        </p:nvSpPr>
        <p:spPr>
          <a:xfrm>
            <a:off x="0" y="1295400"/>
            <a:ext cx="9144000" cy="4711700"/>
          </a:xfrm>
        </p:spPr>
        <p:txBody>
          <a:bodyPr/>
          <a:lstStyle/>
          <a:p>
            <a:pPr marL="107950" indent="0">
              <a:buFont typeface="Wingdings 3" pitchFamily="2" charset="2"/>
              <a:buNone/>
            </a:pPr>
            <a:r>
              <a:rPr lang="en-US" altLang="en-US" sz="2000"/>
              <a:t>Crime is caused by the clash of two or more sub-cultural groups within communities who both desire to retain their identities.  There are dozens of subcultures that function within our communities, and crime is one result of the competition between these forces.  Some compete more less civilly, but some more strident.  This theory is very useful in explaining inner city crime.</a:t>
            </a:r>
          </a:p>
          <a:p>
            <a:pPr marL="107950" indent="0">
              <a:buFont typeface="Wingdings 3" pitchFamily="2" charset="2"/>
              <a:buNone/>
            </a:pPr>
            <a:endParaRPr lang="en-US" altLang="en-US" sz="2000"/>
          </a:p>
          <a:p>
            <a:pPr marL="107950" indent="0">
              <a:buFont typeface="Wingdings 3" pitchFamily="2" charset="2"/>
              <a:buNone/>
            </a:pPr>
            <a:r>
              <a:rPr lang="en-US" altLang="en-US" sz="2000" u="sng"/>
              <a:t>Monster</a:t>
            </a:r>
            <a:r>
              <a:rPr lang="en-US" altLang="en-US" sz="2000"/>
              <a:t> (by Kody Scott) – This book graphically articulates the subculture of the streets, not as seen by an academic, but by an insider, an active member of the LA gang known as the Crips.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D082C96-19A9-46EB-80EB-45096D6BF058}"/>
              </a:ext>
            </a:extLst>
          </p:cNvPr>
          <p:cNvSpPr>
            <a:spLocks noGrp="1" noChangeArrowheads="1"/>
          </p:cNvSpPr>
          <p:nvPr>
            <p:ph type="title"/>
          </p:nvPr>
        </p:nvSpPr>
        <p:spPr>
          <a:xfrm>
            <a:off x="457200" y="274638"/>
            <a:ext cx="8229600" cy="715962"/>
          </a:xfrm>
        </p:spPr>
        <p:txBody>
          <a:bodyPr>
            <a:normAutofit fontScale="90000"/>
          </a:bodyPr>
          <a:lstStyle/>
          <a:p>
            <a:pPr eaLnBrk="1" fontAlgn="auto" hangingPunct="1">
              <a:spcAft>
                <a:spcPts val="0"/>
              </a:spcAft>
              <a:defRPr/>
            </a:pPr>
            <a:r>
              <a:rPr lang="en-US" sz="3200" dirty="0"/>
              <a:t>Sub-Cultural Conflict (Cohen)…continued</a:t>
            </a:r>
          </a:p>
        </p:txBody>
      </p:sp>
      <p:sp>
        <p:nvSpPr>
          <p:cNvPr id="66563" name="Content Placeholder 2">
            <a:extLst>
              <a:ext uri="{FF2B5EF4-FFF2-40B4-BE49-F238E27FC236}">
                <a16:creationId xmlns:a16="http://schemas.microsoft.com/office/drawing/2014/main" id="{FBEFBC1D-0F97-AF53-CB57-C40E0C34B95C}"/>
              </a:ext>
            </a:extLst>
          </p:cNvPr>
          <p:cNvSpPr>
            <a:spLocks noGrp="1"/>
          </p:cNvSpPr>
          <p:nvPr>
            <p:ph idx="1"/>
          </p:nvPr>
        </p:nvSpPr>
        <p:spPr>
          <a:xfrm>
            <a:off x="0" y="990600"/>
            <a:ext cx="9144000" cy="5016500"/>
          </a:xfrm>
        </p:spPr>
        <p:txBody>
          <a:bodyPr/>
          <a:lstStyle/>
          <a:p>
            <a:pPr marL="107950" indent="0">
              <a:buFont typeface="Wingdings 3" pitchFamily="2" charset="2"/>
              <a:buNone/>
            </a:pPr>
            <a:r>
              <a:rPr lang="en-US" altLang="en-US" sz="2400">
                <a:latin typeface="Arial" panose="020B0604020202020204" pitchFamily="34" charset="0"/>
                <a:ea typeface="Calibri" panose="020F0502020204030204" pitchFamily="34" charset="0"/>
                <a:cs typeface="Times New Roman" panose="02020603050405020304" pitchFamily="18" charset="0"/>
              </a:rPr>
              <a:t>On the flip side of Sub-Cultural Conflict theory is the notion that sub-cultures are of great value and particularly serve as an integral aspect of democracy.  Democracy could not function without the marble-cake layers (plural) of literally millions of voluntary formal and informal associations out there (sub-cultures if you will) in which people gather in various forms and setting groups.  This connectedness creates literally millions of micro-democracies upon which macro-democracy depends.  These subcultures have immense communal value but also have a communal cost as these various groups compete in the socio-economic, political market-place, seeking to push their ideas (legally and illegally) onto that communal landscape. </a:t>
            </a:r>
            <a:endParaRPr lang="en-US" altLang="en-US" sz="2400">
              <a:latin typeface="Calibri" panose="020F0502020204030204" pitchFamily="34" charset="0"/>
              <a:ea typeface="Calibri" panose="020F0502020204030204" pitchFamily="34" charset="0"/>
              <a:cs typeface="Times New Roman" panose="02020603050405020304" pitchFamily="18" charset="0"/>
            </a:endParaRPr>
          </a:p>
          <a:p>
            <a:pPr marL="107950" indent="0">
              <a:buFont typeface="Wingdings 3" pitchFamily="2" charset="2"/>
              <a:buNone/>
            </a:pPr>
            <a:endParaRPr lang="en-US" altLang="en-US" sz="2000">
              <a:ea typeface="Calibri" panose="020F0502020204030204" pitchFamily="34"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682FA8E4-4509-4C01-90C0-A454881C57B6}"/>
              </a:ext>
            </a:extLst>
          </p:cNvPr>
          <p:cNvSpPr>
            <a:spLocks noGrp="1"/>
          </p:cNvSpPr>
          <p:nvPr>
            <p:ph idx="1"/>
          </p:nvPr>
        </p:nvSpPr>
        <p:spPr>
          <a:xfrm>
            <a:off x="457200" y="1417638"/>
            <a:ext cx="8229600" cy="5059362"/>
          </a:xfrm>
        </p:spPr>
        <p:txBody>
          <a:bodyPr/>
          <a:lstStyle/>
          <a:p>
            <a:pPr eaLnBrk="1" hangingPunct="1">
              <a:lnSpc>
                <a:spcPct val="80000"/>
              </a:lnSpc>
              <a:buFontTx/>
              <a:buNone/>
              <a:defRPr/>
            </a:pPr>
            <a:r>
              <a:rPr lang="en-US" altLang="en-US" sz="2000" dirty="0"/>
              <a:t>2.) </a:t>
            </a:r>
            <a:r>
              <a:rPr lang="en-US" altLang="en-US" sz="2000" b="1" dirty="0"/>
              <a:t>Sociological </a:t>
            </a:r>
            <a:r>
              <a:rPr lang="en-US" altLang="en-US" sz="2000" dirty="0"/>
              <a:t>‑ </a:t>
            </a:r>
            <a:r>
              <a:rPr lang="en-US" altLang="en-US" sz="2000" u="sng" dirty="0"/>
              <a:t>Durkheim</a:t>
            </a:r>
            <a:r>
              <a:rPr lang="en-US" altLang="en-US" sz="2000" dirty="0"/>
              <a:t>, </a:t>
            </a:r>
            <a:r>
              <a:rPr lang="en-US" altLang="en-US" sz="2000" dirty="0" err="1"/>
              <a:t>Ferri</a:t>
            </a:r>
            <a:endParaRPr lang="en-US" altLang="en-US" sz="2000" dirty="0"/>
          </a:p>
          <a:p>
            <a:pPr eaLnBrk="1" hangingPunct="1">
              <a:lnSpc>
                <a:spcPct val="80000"/>
              </a:lnSpc>
              <a:buFontTx/>
              <a:buNone/>
              <a:defRPr/>
            </a:pPr>
            <a:r>
              <a:rPr lang="en-US" altLang="en-US" sz="2000" dirty="0"/>
              <a:t>	a. Social Structure Theories ‑ Burgess</a:t>
            </a:r>
          </a:p>
          <a:p>
            <a:pPr eaLnBrk="1" hangingPunct="1">
              <a:lnSpc>
                <a:spcPct val="80000"/>
              </a:lnSpc>
              <a:buFontTx/>
              <a:buNone/>
              <a:defRPr/>
            </a:pPr>
            <a:r>
              <a:rPr lang="en-US" altLang="en-US" sz="2000" dirty="0"/>
              <a:t>	b. Social Process Theories ‑ </a:t>
            </a:r>
            <a:r>
              <a:rPr lang="en-US" altLang="en-US" sz="2000" u="sng" dirty="0"/>
              <a:t>Sutherland</a:t>
            </a:r>
            <a:endParaRPr lang="en-US" altLang="en-US" sz="2000" dirty="0"/>
          </a:p>
          <a:p>
            <a:pPr eaLnBrk="1" hangingPunct="1">
              <a:lnSpc>
                <a:spcPct val="80000"/>
              </a:lnSpc>
              <a:buFontTx/>
              <a:buNone/>
              <a:defRPr/>
            </a:pPr>
            <a:r>
              <a:rPr lang="en-US" altLang="en-US" sz="2000" dirty="0"/>
              <a:t>        1.  Bonding ‑ </a:t>
            </a:r>
            <a:r>
              <a:rPr lang="en-US" altLang="en-US" sz="2000" dirty="0" err="1"/>
              <a:t>Hindelang</a:t>
            </a:r>
            <a:r>
              <a:rPr lang="en-US" altLang="en-US" sz="2000" dirty="0"/>
              <a:t>, </a:t>
            </a:r>
            <a:r>
              <a:rPr lang="en-US" altLang="en-US" sz="2000" u="sng" dirty="0"/>
              <a:t>Hirschi</a:t>
            </a:r>
            <a:endParaRPr lang="en-US" altLang="en-US" sz="2000" dirty="0"/>
          </a:p>
          <a:p>
            <a:pPr eaLnBrk="1" hangingPunct="1">
              <a:lnSpc>
                <a:spcPct val="80000"/>
              </a:lnSpc>
              <a:buFontTx/>
              <a:buNone/>
              <a:defRPr/>
            </a:pPr>
            <a:r>
              <a:rPr lang="en-US" altLang="en-US" sz="2000" dirty="0"/>
              <a:t>        2.  Control - Durkheim, Reckless</a:t>
            </a:r>
          </a:p>
          <a:p>
            <a:pPr eaLnBrk="1" hangingPunct="1">
              <a:lnSpc>
                <a:spcPct val="80000"/>
              </a:lnSpc>
              <a:buFontTx/>
              <a:buNone/>
              <a:defRPr/>
            </a:pPr>
            <a:r>
              <a:rPr lang="en-US" altLang="en-US" sz="2000" dirty="0"/>
              <a:t>        3.  Developmental/Life Course – </a:t>
            </a:r>
            <a:r>
              <a:rPr lang="en-US" altLang="en-US" sz="2000" dirty="0" err="1"/>
              <a:t>Laub</a:t>
            </a:r>
            <a:r>
              <a:rPr lang="en-US" altLang="en-US" sz="2000" dirty="0"/>
              <a:t>, Moffitt, Sampson</a:t>
            </a:r>
          </a:p>
          <a:p>
            <a:pPr eaLnBrk="1" hangingPunct="1">
              <a:lnSpc>
                <a:spcPct val="80000"/>
              </a:lnSpc>
              <a:buFontTx/>
              <a:buNone/>
              <a:defRPr/>
            </a:pPr>
            <a:r>
              <a:rPr lang="en-US" altLang="en-US" sz="2000" dirty="0"/>
              <a:t>        4.  Differential Anticipation ‑ Glazer</a:t>
            </a:r>
          </a:p>
          <a:p>
            <a:pPr eaLnBrk="1" hangingPunct="1">
              <a:lnSpc>
                <a:spcPct val="80000"/>
              </a:lnSpc>
              <a:buFontTx/>
              <a:buNone/>
              <a:defRPr/>
            </a:pPr>
            <a:r>
              <a:rPr lang="en-US" altLang="en-US" sz="2000" dirty="0"/>
              <a:t>        5.  Differential Association ‑ Cressy, </a:t>
            </a:r>
            <a:r>
              <a:rPr lang="en-US" altLang="en-US" sz="2000" u="sng" dirty="0"/>
              <a:t>Sutherland</a:t>
            </a:r>
            <a:endParaRPr lang="en-US" altLang="en-US" sz="2000" dirty="0"/>
          </a:p>
          <a:p>
            <a:pPr eaLnBrk="1" hangingPunct="1">
              <a:lnSpc>
                <a:spcPct val="80000"/>
              </a:lnSpc>
              <a:buFontTx/>
              <a:buNone/>
              <a:defRPr/>
            </a:pPr>
            <a:r>
              <a:rPr lang="en-US" altLang="en-US" sz="2000" dirty="0"/>
              <a:t>        6.  Differential Reinforcement ‑ Akers</a:t>
            </a:r>
          </a:p>
          <a:p>
            <a:pPr eaLnBrk="1" hangingPunct="1">
              <a:lnSpc>
                <a:spcPct val="80000"/>
              </a:lnSpc>
              <a:buFontTx/>
              <a:buNone/>
              <a:defRPr/>
            </a:pPr>
            <a:r>
              <a:rPr lang="en-US" altLang="en-US" sz="2000" dirty="0"/>
              <a:t>        7.  Drift ‑ Matza, Sykes</a:t>
            </a:r>
          </a:p>
          <a:p>
            <a:pPr eaLnBrk="1" hangingPunct="1">
              <a:lnSpc>
                <a:spcPct val="80000"/>
              </a:lnSpc>
              <a:buFontTx/>
              <a:buNone/>
              <a:defRPr/>
            </a:pPr>
            <a:r>
              <a:rPr lang="en-US" altLang="en-US" sz="2000" dirty="0"/>
              <a:t>        8.  Labeling ‑ Allport, Braithwaite, Lemert, Rosenthal</a:t>
            </a:r>
          </a:p>
          <a:p>
            <a:pPr eaLnBrk="1" hangingPunct="1">
              <a:lnSpc>
                <a:spcPct val="80000"/>
              </a:lnSpc>
              <a:buFontTx/>
              <a:buNone/>
              <a:defRPr/>
            </a:pPr>
            <a:r>
              <a:rPr lang="en-US" altLang="en-US" sz="2000" dirty="0"/>
              <a:t>        9.  Self-control – Gottfredson, </a:t>
            </a:r>
            <a:r>
              <a:rPr lang="en-US" altLang="en-US" sz="2000" u="sng" dirty="0"/>
              <a:t>Hirschi</a:t>
            </a:r>
            <a:endParaRPr lang="en-US" altLang="en-US" sz="2000" dirty="0"/>
          </a:p>
          <a:p>
            <a:pPr eaLnBrk="1" hangingPunct="1">
              <a:lnSpc>
                <a:spcPct val="80000"/>
              </a:lnSpc>
              <a:buFontTx/>
              <a:buNone/>
              <a:defRPr/>
            </a:pPr>
            <a:r>
              <a:rPr lang="en-US" altLang="en-US" sz="2000" dirty="0"/>
              <a:t>      10.  Social Development ‑ Weis</a:t>
            </a:r>
          </a:p>
          <a:p>
            <a:pPr marL="109537" indent="0" eaLnBrk="1" hangingPunct="1">
              <a:lnSpc>
                <a:spcPct val="80000"/>
              </a:lnSpc>
              <a:buFont typeface="Wingdings 3" panose="05040102010807070707" pitchFamily="18" charset="2"/>
              <a:buNone/>
              <a:defRPr/>
            </a:pPr>
            <a:r>
              <a:rPr lang="en-US" altLang="en-US" sz="2000" dirty="0"/>
              <a:t>      11.  Turning Point/Tipping Point – </a:t>
            </a:r>
            <a:r>
              <a:rPr lang="en-US" altLang="en-US" sz="2000" dirty="0" err="1"/>
              <a:t>Laub</a:t>
            </a:r>
            <a:r>
              <a:rPr lang="en-US" altLang="en-US" sz="2000" dirty="0"/>
              <a:t>, Sampson</a:t>
            </a:r>
          </a:p>
        </p:txBody>
      </p:sp>
      <p:sp>
        <p:nvSpPr>
          <p:cNvPr id="4098" name="Rectangle 2">
            <a:extLst>
              <a:ext uri="{FF2B5EF4-FFF2-40B4-BE49-F238E27FC236}">
                <a16:creationId xmlns:a16="http://schemas.microsoft.com/office/drawing/2014/main" id="{B9695D49-5B72-4349-9FCB-E781E04161FE}"/>
              </a:ext>
            </a:extLst>
          </p:cNvPr>
          <p:cNvSpPr>
            <a:spLocks noGrp="1" noChangeArrowheads="1"/>
          </p:cNvSpPr>
          <p:nvPr>
            <p:ph type="title"/>
          </p:nvPr>
        </p:nvSpPr>
        <p:spPr/>
        <p:txBody>
          <a:bodyPr/>
          <a:lstStyle/>
          <a:p>
            <a:pPr eaLnBrk="1" fontAlgn="auto" hangingPunct="1">
              <a:spcAft>
                <a:spcPts val="0"/>
              </a:spcAft>
              <a:defRPr/>
            </a:pPr>
            <a:r>
              <a:rPr lang="en-US" sz="3200" dirty="0"/>
              <a:t>Theories of Deviance…continued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FE52AAE-8A00-41D9-A4F4-4DBBB7DA1DB4}"/>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200" dirty="0"/>
              <a:t>Social Process Theories (Sutherland)</a:t>
            </a:r>
          </a:p>
        </p:txBody>
      </p:sp>
      <p:sp>
        <p:nvSpPr>
          <p:cNvPr id="68611" name="Content Placeholder 2">
            <a:extLst>
              <a:ext uri="{FF2B5EF4-FFF2-40B4-BE49-F238E27FC236}">
                <a16:creationId xmlns:a16="http://schemas.microsoft.com/office/drawing/2014/main" id="{83531307-49C1-F532-E0DB-7771A1027874}"/>
              </a:ext>
            </a:extLst>
          </p:cNvPr>
          <p:cNvSpPr>
            <a:spLocks noGrp="1"/>
          </p:cNvSpPr>
          <p:nvPr>
            <p:ph idx="1"/>
          </p:nvPr>
        </p:nvSpPr>
        <p:spPr>
          <a:xfrm>
            <a:off x="0" y="1295400"/>
            <a:ext cx="9144000" cy="4711700"/>
          </a:xfrm>
        </p:spPr>
        <p:txBody>
          <a:bodyPr/>
          <a:lstStyle/>
          <a:p>
            <a:pPr marL="107950" indent="0">
              <a:buFont typeface="Wingdings 3" pitchFamily="2" charset="2"/>
              <a:buNone/>
            </a:pPr>
            <a:r>
              <a:rPr lang="en-US" altLang="en-US" sz="2000"/>
              <a:t>The theme of the several Social Process theories, is that we are not  </a:t>
            </a:r>
          </a:p>
          <a:p>
            <a:pPr marL="107950" indent="0">
              <a:buFont typeface="Wingdings 3" pitchFamily="2" charset="2"/>
              <a:buNone/>
            </a:pPr>
            <a:r>
              <a:rPr lang="en-US" altLang="en-US" sz="2000"/>
              <a:t>born as a criminal, but become one through a process.  It’s nurture not </a:t>
            </a:r>
          </a:p>
          <a:p>
            <a:pPr marL="107950" indent="0">
              <a:buFont typeface="Wingdings 3" pitchFamily="2" charset="2"/>
              <a:buNone/>
            </a:pPr>
            <a:r>
              <a:rPr lang="en-US" altLang="en-US" sz="2000"/>
              <a:t>nature.  We are impacted in a negative way when exposed to a negative </a:t>
            </a:r>
          </a:p>
          <a:p>
            <a:pPr marL="107950" indent="0">
              <a:buFont typeface="Wingdings 3" pitchFamily="2" charset="2"/>
              <a:buNone/>
            </a:pPr>
            <a:r>
              <a:rPr lang="en-US" altLang="en-US" sz="2000"/>
              <a:t>environment.</a:t>
            </a:r>
          </a:p>
          <a:p>
            <a:pPr marL="107950" indent="0">
              <a:buFont typeface="Wingdings 3" pitchFamily="2" charset="2"/>
              <a:buNone/>
            </a:pPr>
            <a:endParaRPr lang="en-US" altLang="en-US" sz="2000"/>
          </a:p>
          <a:p>
            <a:pPr marL="107950" indent="0">
              <a:buFont typeface="Wingdings 3" pitchFamily="2" charset="2"/>
              <a:buNone/>
            </a:pPr>
            <a:r>
              <a:rPr lang="en-US" altLang="en-US" sz="2000"/>
              <a:t>Differential Association (Sutherland) – We become criminals due to the </a:t>
            </a:r>
          </a:p>
          <a:p>
            <a:pPr marL="107950" indent="0">
              <a:buFont typeface="Wingdings 3" pitchFamily="2" charset="2"/>
              <a:buNone/>
            </a:pPr>
            <a:r>
              <a:rPr lang="en-US" altLang="en-US" sz="2000"/>
              <a:t>process of interaction and association with others.  We have reference </a:t>
            </a:r>
          </a:p>
          <a:p>
            <a:pPr marL="107950" indent="0">
              <a:buFont typeface="Wingdings 3" pitchFamily="2" charset="2"/>
              <a:buNone/>
            </a:pPr>
            <a:r>
              <a:rPr lang="en-US" altLang="en-US" sz="2000"/>
              <a:t>groups who we associate with, whose love, esteem and acceptance is </a:t>
            </a:r>
          </a:p>
          <a:p>
            <a:pPr marL="107950" indent="0">
              <a:buFont typeface="Wingdings 3" pitchFamily="2" charset="2"/>
              <a:buNone/>
            </a:pPr>
            <a:r>
              <a:rPr lang="en-US" altLang="en-US" sz="2000"/>
              <a:t>sought.  Over time, we become like them  We become like those with </a:t>
            </a:r>
          </a:p>
          <a:p>
            <a:pPr marL="107950" indent="0">
              <a:buFont typeface="Wingdings 3" pitchFamily="2" charset="2"/>
              <a:buNone/>
            </a:pPr>
            <a:r>
              <a:rPr lang="en-US" altLang="en-US" sz="2000"/>
              <a:t>whom we associate, depending upon the frequency, duration, intensity </a:t>
            </a:r>
          </a:p>
          <a:p>
            <a:pPr marL="107950" indent="0">
              <a:buFont typeface="Wingdings 3" pitchFamily="2" charset="2"/>
              <a:buNone/>
            </a:pPr>
            <a:r>
              <a:rPr lang="en-US" altLang="en-US" sz="2000"/>
              <a:t>And priority of those relationships.  Behavior is learned; social osmosis.</a:t>
            </a:r>
          </a:p>
          <a:p>
            <a:pPr marL="107950" indent="0">
              <a:buFont typeface="Wingdings 3" pitchFamily="2" charset="2"/>
              <a:buNone/>
            </a:pPr>
            <a:endParaRPr lang="en-US" altLang="en-US" sz="2000"/>
          </a:p>
          <a:p>
            <a:pPr marL="107950" indent="0">
              <a:buFont typeface="Wingdings 3" pitchFamily="2" charset="2"/>
              <a:buNone/>
            </a:pPr>
            <a:r>
              <a:rPr lang="en-US" altLang="en-US" sz="2000"/>
              <a:t>Edwin Sutherland was born in 1883 in Gibbon, Nebraska.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4D2448F0-5727-46AE-88B7-926A22B8641F}"/>
              </a:ext>
            </a:extLst>
          </p:cNvPr>
          <p:cNvSpPr>
            <a:spLocks noGrp="1"/>
          </p:cNvSpPr>
          <p:nvPr>
            <p:ph idx="1"/>
          </p:nvPr>
        </p:nvSpPr>
        <p:spPr/>
        <p:txBody>
          <a:bodyPr/>
          <a:lstStyle/>
          <a:p>
            <a:pPr eaLnBrk="1" hangingPunct="1">
              <a:buFontTx/>
              <a:buNone/>
              <a:defRPr/>
            </a:pPr>
            <a:r>
              <a:rPr lang="en-US" altLang="en-US" sz="2800" dirty="0"/>
              <a:t>You cannot call something a cause of an </a:t>
            </a:r>
          </a:p>
          <a:p>
            <a:pPr eaLnBrk="1" hangingPunct="1">
              <a:buFontTx/>
              <a:buNone/>
              <a:defRPr/>
            </a:pPr>
            <a:r>
              <a:rPr lang="en-US" altLang="en-US" sz="2800" dirty="0"/>
              <a:t>event if it rarely produces the event. Many </a:t>
            </a:r>
          </a:p>
          <a:p>
            <a:pPr eaLnBrk="1" hangingPunct="1">
              <a:buFontTx/>
              <a:buNone/>
              <a:defRPr/>
            </a:pPr>
            <a:r>
              <a:rPr lang="en-US" altLang="en-US" sz="2800" dirty="0"/>
              <a:t>factors impact in a non-causal context, and </a:t>
            </a:r>
          </a:p>
          <a:p>
            <a:pPr eaLnBrk="1" hangingPunct="1">
              <a:buFontTx/>
              <a:buNone/>
              <a:defRPr/>
            </a:pPr>
            <a:r>
              <a:rPr lang="en-US" altLang="en-US" sz="2800" dirty="0"/>
              <a:t>would more appropriately be called:</a:t>
            </a:r>
          </a:p>
          <a:p>
            <a:pPr marL="109537" indent="0" eaLnBrk="1" hangingPunct="1">
              <a:buFont typeface="Wingdings 3" panose="05040102010807070707" pitchFamily="18" charset="2"/>
              <a:buNone/>
              <a:defRPr/>
            </a:pPr>
            <a:r>
              <a:rPr lang="en-US" altLang="en-US" sz="2800" dirty="0"/>
              <a:t>  - Contributing factors</a:t>
            </a:r>
          </a:p>
          <a:p>
            <a:pPr marL="109537" indent="0" eaLnBrk="1" hangingPunct="1">
              <a:buFont typeface="Wingdings 3" panose="05040102010807070707" pitchFamily="18" charset="2"/>
              <a:buNone/>
              <a:defRPr/>
            </a:pPr>
            <a:r>
              <a:rPr lang="en-US" altLang="en-US" sz="2800" dirty="0"/>
              <a:t>  - Precipitating factors</a:t>
            </a:r>
          </a:p>
          <a:p>
            <a:pPr marL="109537" indent="0" eaLnBrk="1" hangingPunct="1">
              <a:buFont typeface="Wingdings 3" panose="05040102010807070707" pitchFamily="18" charset="2"/>
              <a:buNone/>
              <a:defRPr/>
            </a:pPr>
            <a:r>
              <a:rPr lang="en-US" altLang="en-US" sz="2800" dirty="0"/>
              <a:t>  - Accentuating/aggravating factors</a:t>
            </a:r>
          </a:p>
          <a:p>
            <a:pPr marL="109537" indent="0" eaLnBrk="1" hangingPunct="1">
              <a:buFont typeface="Wingdings 3" panose="05040102010807070707" pitchFamily="18" charset="2"/>
              <a:buNone/>
              <a:defRPr/>
            </a:pPr>
            <a:r>
              <a:rPr lang="en-US" altLang="en-US" sz="2800" dirty="0"/>
              <a:t>  - Compounding factors</a:t>
            </a:r>
          </a:p>
          <a:p>
            <a:pPr marL="109537" indent="0" eaLnBrk="1" hangingPunct="1">
              <a:buFont typeface="Wingdings 3" panose="05040102010807070707" pitchFamily="18" charset="2"/>
              <a:buNone/>
              <a:defRPr/>
            </a:pPr>
            <a:r>
              <a:rPr lang="en-US" altLang="en-US" sz="2800" dirty="0"/>
              <a:t>  - Triggering factors</a:t>
            </a:r>
          </a:p>
          <a:p>
            <a:pPr eaLnBrk="1" hangingPunct="1">
              <a:buFont typeface="Wingdings 3" panose="05040102010807070707" pitchFamily="18" charset="2"/>
              <a:buChar char=""/>
              <a:defRPr/>
            </a:pPr>
            <a:endParaRPr lang="en-US" altLang="en-US" sz="2800" dirty="0"/>
          </a:p>
        </p:txBody>
      </p:sp>
      <p:sp>
        <p:nvSpPr>
          <p:cNvPr id="7170" name="Rectangle 2">
            <a:extLst>
              <a:ext uri="{FF2B5EF4-FFF2-40B4-BE49-F238E27FC236}">
                <a16:creationId xmlns:a16="http://schemas.microsoft.com/office/drawing/2014/main" id="{A2338DED-BBC5-4C82-BF3C-BD3ABA7F823C}"/>
              </a:ext>
            </a:extLst>
          </p:cNvPr>
          <p:cNvSpPr>
            <a:spLocks noGrp="1" noChangeArrowheads="1"/>
          </p:cNvSpPr>
          <p:nvPr>
            <p:ph type="title"/>
          </p:nvPr>
        </p:nvSpPr>
        <p:spPr/>
        <p:txBody>
          <a:bodyPr/>
          <a:lstStyle/>
          <a:p>
            <a:pPr eaLnBrk="1" fontAlgn="auto" hangingPunct="1">
              <a:spcAft>
                <a:spcPts val="0"/>
              </a:spcAft>
              <a:defRPr/>
            </a:pPr>
            <a:r>
              <a:rPr lang="en-US" sz="4000"/>
              <a:t>Type II (Beta Error)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A5ECF5D-9F05-4C4B-BC75-A5F72F7B0DAB}"/>
              </a:ext>
            </a:extLst>
          </p:cNvPr>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sz="3200" dirty="0"/>
              <a:t>Social Process Theories…continued</a:t>
            </a:r>
          </a:p>
        </p:txBody>
      </p:sp>
      <p:sp>
        <p:nvSpPr>
          <p:cNvPr id="61443" name="Content Placeholder 2">
            <a:extLst>
              <a:ext uri="{FF2B5EF4-FFF2-40B4-BE49-F238E27FC236}">
                <a16:creationId xmlns:a16="http://schemas.microsoft.com/office/drawing/2014/main" id="{EC7416B8-6574-4739-9B0F-A5EE8E824EE3}"/>
              </a:ext>
            </a:extLst>
          </p:cNvPr>
          <p:cNvSpPr>
            <a:spLocks noGrp="1"/>
          </p:cNvSpPr>
          <p:nvPr>
            <p:ph idx="1"/>
          </p:nvPr>
        </p:nvSpPr>
        <p:spPr>
          <a:xfrm>
            <a:off x="0" y="838200"/>
            <a:ext cx="9144000" cy="5168900"/>
          </a:xfrm>
        </p:spPr>
        <p:txBody>
          <a:bodyPr/>
          <a:lstStyle/>
          <a:p>
            <a:pPr marL="109537" indent="0">
              <a:buFont typeface="Wingdings 3" panose="05040102010807070707" pitchFamily="18" charset="2"/>
              <a:buNone/>
              <a:defRPr/>
            </a:pPr>
            <a:r>
              <a:rPr lang="en-US" sz="1800" dirty="0"/>
              <a:t>Drift Theory (Matza) – We may associate with “bad people” but: </a:t>
            </a:r>
          </a:p>
          <a:p>
            <a:pPr>
              <a:buFont typeface="Wingdings 3" panose="05040102010807070707" pitchFamily="18" charset="2"/>
              <a:buChar char=""/>
              <a:defRPr/>
            </a:pPr>
            <a:r>
              <a:rPr lang="en-US" sz="1800" dirty="0"/>
              <a:t>some are not be affected at all by these associations </a:t>
            </a:r>
          </a:p>
          <a:p>
            <a:pPr>
              <a:buFont typeface="Wingdings 3" panose="05040102010807070707" pitchFamily="18" charset="2"/>
              <a:buChar char=""/>
              <a:defRPr/>
            </a:pPr>
            <a:r>
              <a:rPr lang="en-US" sz="1800" dirty="0"/>
              <a:t>some drift into a deviant mode per these associations and stay there</a:t>
            </a:r>
          </a:p>
          <a:p>
            <a:pPr>
              <a:buFont typeface="Wingdings 3" panose="05040102010807070707" pitchFamily="18" charset="2"/>
              <a:buChar char=""/>
              <a:defRPr/>
            </a:pPr>
            <a:r>
              <a:rPr lang="en-US" sz="1800" dirty="0"/>
              <a:t>the larger number of us are impacted due to these associations, but only to </a:t>
            </a:r>
            <a:br>
              <a:rPr lang="en-US" sz="1800" dirty="0"/>
            </a:br>
            <a:r>
              <a:rPr lang="en-US" sz="1800" dirty="0"/>
              <a:t>a certain extent, and not in every aspect of our lives; we drift in and then out, in and out, in and out of deviant modes of behaviors over time per these associations</a:t>
            </a:r>
          </a:p>
          <a:p>
            <a:pPr marL="109537" indent="0">
              <a:buFont typeface="Wingdings 3" panose="05040102010807070707" pitchFamily="18" charset="2"/>
              <a:buNone/>
              <a:defRPr/>
            </a:pPr>
            <a:r>
              <a:rPr lang="en-US" sz="1800" dirty="0"/>
              <a:t> </a:t>
            </a:r>
          </a:p>
          <a:p>
            <a:pPr marL="109537" indent="0">
              <a:buFont typeface="Wingdings 3" panose="05040102010807070707" pitchFamily="18" charset="2"/>
              <a:buNone/>
              <a:defRPr/>
            </a:pPr>
            <a:r>
              <a:rPr lang="en-US" sz="1800" dirty="0"/>
              <a:t>Most are not at the two ends – immune or permanently impacted.  Most of us, </a:t>
            </a:r>
          </a:p>
          <a:p>
            <a:pPr marL="109537" indent="0">
              <a:buFont typeface="Wingdings 3" panose="05040102010807070707" pitchFamily="18" charset="2"/>
              <a:buNone/>
              <a:defRPr/>
            </a:pPr>
            <a:r>
              <a:rPr lang="en-US" sz="1800" dirty="0"/>
              <a:t>and per the name of the theory, drift in and then out, in and out of deviant modes of behavior in a sporadic fashion, at different times, and at different </a:t>
            </a:r>
          </a:p>
          <a:p>
            <a:pPr marL="109537" indent="0">
              <a:buFont typeface="Wingdings 3" panose="05040102010807070707" pitchFamily="18" charset="2"/>
              <a:buNone/>
              <a:defRPr/>
            </a:pPr>
            <a:r>
              <a:rPr lang="en-US" sz="1800" dirty="0"/>
              <a:t>levels in our lives as a result of our associations with others/peer pressures. </a:t>
            </a:r>
          </a:p>
          <a:p>
            <a:pPr marL="109537" indent="0">
              <a:buFont typeface="Wingdings 3" panose="05040102010807070707" pitchFamily="18" charset="2"/>
              <a:buNone/>
              <a:defRPr/>
            </a:pPr>
            <a:r>
              <a:rPr lang="en-US" sz="1800" dirty="0"/>
              <a:t>This theory is useful in explaining teenage joyriding, drinking and petty </a:t>
            </a:r>
          </a:p>
          <a:p>
            <a:pPr marL="109537" indent="0">
              <a:buFont typeface="Wingdings 3" panose="05040102010807070707" pitchFamily="18" charset="2"/>
              <a:buNone/>
              <a:defRPr/>
            </a:pPr>
            <a:r>
              <a:rPr lang="en-US" sz="1800" dirty="0"/>
              <a:t>vandalism.  </a:t>
            </a:r>
          </a:p>
          <a:p>
            <a:pPr marL="107950" indent="0">
              <a:buFont typeface="Wingdings 3" panose="05040102010807070707" pitchFamily="18" charset="2"/>
              <a:buNone/>
              <a:defRPr/>
            </a:pPr>
            <a:endParaRPr lang="en-US" altLang="en-US" sz="1800" dirty="0"/>
          </a:p>
          <a:p>
            <a:pPr marL="107950" indent="0">
              <a:buFont typeface="Wingdings 3" panose="05040102010807070707" pitchFamily="18" charset="2"/>
              <a:buNone/>
              <a:defRPr/>
            </a:pPr>
            <a:r>
              <a:rPr lang="en-US" altLang="en-US" sz="1800" dirty="0"/>
              <a:t>Alcohol analogy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CC208DF-91B8-4140-9E10-BC93FA81D9F4}"/>
              </a:ext>
            </a:extLst>
          </p:cNvPr>
          <p:cNvSpPr>
            <a:spLocks noGrp="1" noChangeArrowheads="1"/>
          </p:cNvSpPr>
          <p:nvPr>
            <p:ph type="title"/>
          </p:nvPr>
        </p:nvSpPr>
        <p:spPr>
          <a:xfrm>
            <a:off x="457200" y="274638"/>
            <a:ext cx="8229600" cy="411162"/>
          </a:xfrm>
        </p:spPr>
        <p:txBody>
          <a:bodyPr>
            <a:normAutofit fontScale="90000"/>
          </a:bodyPr>
          <a:lstStyle/>
          <a:p>
            <a:pPr eaLnBrk="1" fontAlgn="auto" hangingPunct="1">
              <a:spcAft>
                <a:spcPts val="0"/>
              </a:spcAft>
              <a:defRPr/>
            </a:pPr>
            <a:r>
              <a:rPr lang="en-US" sz="3200" dirty="0"/>
              <a:t>Social Process Theories…continued</a:t>
            </a:r>
          </a:p>
        </p:txBody>
      </p:sp>
      <p:sp>
        <p:nvSpPr>
          <p:cNvPr id="70659" name="Content Placeholder 2">
            <a:extLst>
              <a:ext uri="{FF2B5EF4-FFF2-40B4-BE49-F238E27FC236}">
                <a16:creationId xmlns:a16="http://schemas.microsoft.com/office/drawing/2014/main" id="{1575A3B0-EE1A-9B35-B433-910134AECBF2}"/>
              </a:ext>
            </a:extLst>
          </p:cNvPr>
          <p:cNvSpPr>
            <a:spLocks noGrp="1"/>
          </p:cNvSpPr>
          <p:nvPr>
            <p:ph idx="1"/>
          </p:nvPr>
        </p:nvSpPr>
        <p:spPr>
          <a:xfrm>
            <a:off x="0" y="838200"/>
            <a:ext cx="9144000" cy="5168900"/>
          </a:xfrm>
        </p:spPr>
        <p:txBody>
          <a:bodyPr/>
          <a:lstStyle/>
          <a:p>
            <a:pPr marL="107950" indent="0">
              <a:buFont typeface="Wingdings 3" pitchFamily="2" charset="2"/>
              <a:buNone/>
            </a:pPr>
            <a:r>
              <a:rPr lang="en-US" altLang="en-US" sz="1800"/>
              <a:t>Bonding Theory (Hirschi) – We have bonds to those in conventional society (church, school, family, work).  The stronger the bonds (attachment, involvement, commitment, belief), the less crime prone we are.  The weaker those bonds, the more crime prone we become.</a:t>
            </a:r>
          </a:p>
          <a:p>
            <a:pPr marL="107950" indent="0">
              <a:buFont typeface="Wingdings 3" pitchFamily="2" charset="2"/>
              <a:buNone/>
            </a:pPr>
            <a:endParaRPr lang="en-US" altLang="en-US" sz="1800"/>
          </a:p>
          <a:p>
            <a:pPr marL="107950" indent="0">
              <a:buFont typeface="Wingdings 3" pitchFamily="2" charset="2"/>
              <a:buNone/>
            </a:pPr>
            <a:r>
              <a:rPr lang="en-US" altLang="en-US" sz="1800"/>
              <a:t>Bare branches and youth bulges</a:t>
            </a:r>
          </a:p>
          <a:p>
            <a:pPr marL="107950" indent="0">
              <a:buFont typeface="Wingdings 3" pitchFamily="2" charset="2"/>
              <a:buNone/>
            </a:pPr>
            <a:endParaRPr lang="en-US" altLang="en-US" sz="1800"/>
          </a:p>
          <a:p>
            <a:pPr marL="107950" indent="0">
              <a:buFont typeface="Wingdings 3" pitchFamily="2" charset="2"/>
              <a:buNone/>
            </a:pPr>
            <a:r>
              <a:rPr lang="en-US" altLang="en-US" sz="1800"/>
              <a:t>This theory is very useful in explaining delinquency/crimes of the young. There is a definitive age desistance factor, an aging out of crime phenomenon.  As the young develop more and stronger bonds with conventional society, as they develop a greater stake in conventional society, they move out of criminal modes of behavior. They will no longer embrace but will desist from crime.  Desistence is the buzz word in this theory.  Youth in particular, but we all will desist from engaging in criminal activities as we expand and strengthen our bonds with conventional society, but will persist in our criminal activities if those bonds are few and weak.  </a:t>
            </a:r>
          </a:p>
          <a:p>
            <a:pPr marL="107950" indent="0">
              <a:buFont typeface="Wingdings 3" pitchFamily="2" charset="2"/>
              <a:buNone/>
            </a:pPr>
            <a:endParaRPr lang="en-US" altLang="en-US" sz="1800"/>
          </a:p>
          <a:p>
            <a:pPr marL="107950" indent="0">
              <a:buFont typeface="Wingdings 3" pitchFamily="2" charset="2"/>
              <a:buNone/>
            </a:pPr>
            <a:r>
              <a:rPr lang="en-US" altLang="en-US" sz="1800"/>
              <a:t>                           Mexican police experiment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4A89EF2-4337-40FE-A2F1-FDCF8497011A}"/>
              </a:ext>
            </a:extLst>
          </p:cNvPr>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sz="3200" dirty="0"/>
              <a:t>Social Process Theories…continued</a:t>
            </a:r>
          </a:p>
        </p:txBody>
      </p:sp>
      <p:sp>
        <p:nvSpPr>
          <p:cNvPr id="71683" name="Content Placeholder 2">
            <a:extLst>
              <a:ext uri="{FF2B5EF4-FFF2-40B4-BE49-F238E27FC236}">
                <a16:creationId xmlns:a16="http://schemas.microsoft.com/office/drawing/2014/main" id="{2CEC54B8-EE2A-65F4-5838-DC918108D373}"/>
              </a:ext>
            </a:extLst>
          </p:cNvPr>
          <p:cNvSpPr>
            <a:spLocks noGrp="1"/>
          </p:cNvSpPr>
          <p:nvPr>
            <p:ph idx="1"/>
          </p:nvPr>
        </p:nvSpPr>
        <p:spPr>
          <a:xfrm>
            <a:off x="0" y="990600"/>
            <a:ext cx="9144000" cy="5016500"/>
          </a:xfrm>
        </p:spPr>
        <p:txBody>
          <a:bodyPr/>
          <a:lstStyle/>
          <a:p>
            <a:pPr marL="107950" indent="0">
              <a:buFont typeface="Wingdings 3" pitchFamily="2" charset="2"/>
              <a:buNone/>
            </a:pPr>
            <a:r>
              <a:rPr lang="en-US" altLang="en-US" sz="2000"/>
              <a:t>Self-control Theory (also Hirschi) – This is a derivation of bonding theory that ties in with cognitive psychology.  This theory suggests that individuals with low self-control have a greater propensity to committee crime when in the presence of criminal opportunity.  We can develop greater self-control as we attain an internal conversion to a more responsible lifestyle (altruistic motivation), which can be realized as we expand and strengthen our bonds with conventional society, particularly in our youth.</a:t>
            </a:r>
          </a:p>
          <a:p>
            <a:pPr marL="107950" indent="0">
              <a:buFont typeface="Wingdings 3" pitchFamily="2" charset="2"/>
              <a:buNone/>
            </a:pPr>
            <a:br>
              <a:rPr lang="en-US" altLang="en-US" sz="2000"/>
            </a:br>
            <a:r>
              <a:rPr lang="en-US" altLang="en-US" sz="2000"/>
              <a:t>Stanford University marshmallow test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A962978-889C-444F-A5D3-FE0641E3F499}"/>
              </a:ext>
            </a:extLst>
          </p:cNvPr>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sz="3200" dirty="0"/>
              <a:t>Social Process Theories…continued</a:t>
            </a:r>
          </a:p>
        </p:txBody>
      </p:sp>
      <p:sp>
        <p:nvSpPr>
          <p:cNvPr id="72707" name="Content Placeholder 2">
            <a:extLst>
              <a:ext uri="{FF2B5EF4-FFF2-40B4-BE49-F238E27FC236}">
                <a16:creationId xmlns:a16="http://schemas.microsoft.com/office/drawing/2014/main" id="{693EAD7A-09B4-F34A-9F51-FDCF434006E8}"/>
              </a:ext>
            </a:extLst>
          </p:cNvPr>
          <p:cNvSpPr>
            <a:spLocks noGrp="1"/>
          </p:cNvSpPr>
          <p:nvPr>
            <p:ph idx="1"/>
          </p:nvPr>
        </p:nvSpPr>
        <p:spPr>
          <a:xfrm>
            <a:off x="0" y="1143000"/>
            <a:ext cx="9144000" cy="4864100"/>
          </a:xfrm>
        </p:spPr>
        <p:txBody>
          <a:bodyPr/>
          <a:lstStyle/>
          <a:p>
            <a:pPr marL="107950" indent="0">
              <a:buFont typeface="Wingdings 3" pitchFamily="2" charset="2"/>
              <a:buNone/>
            </a:pPr>
            <a:r>
              <a:rPr lang="en-US" altLang="en-US" sz="2000"/>
              <a:t>Developmental/Life Court Theory (Sampson and Laub) – This is yet another derivation of bonding theory – as individuals expand and strengthen bonds with conventional society, they will desist from crime.  This theory stresses the time and bond-quality dimensions.  We need quality bonds, maintained longitudinally.  We will desist in engaging in crime over time as quality bonds are maintained longitudinally</a:t>
            </a:r>
          </a:p>
          <a:p>
            <a:pPr marL="107950" indent="0">
              <a:buFont typeface="Wingdings 3" pitchFamily="2" charset="2"/>
              <a:buNone/>
            </a:pPr>
            <a:endParaRPr lang="en-US" altLang="en-US" sz="2000"/>
          </a:p>
          <a:p>
            <a:pPr marL="107950" indent="0">
              <a:buFont typeface="Wingdings 3" pitchFamily="2" charset="2"/>
              <a:buNone/>
            </a:pPr>
            <a:r>
              <a:rPr lang="en-US" altLang="en-US" sz="2000"/>
              <a:t>This theory does not explain white collar crime at all, nor terrorism, but it is useful in explaining traditional property crime and some violent crime.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C9DCAF4-E4CA-49B5-A455-AF076F8D1A02}"/>
              </a:ext>
            </a:extLst>
          </p:cNvPr>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sz="3200" dirty="0"/>
              <a:t>Social Process Theories…continued</a:t>
            </a:r>
          </a:p>
        </p:txBody>
      </p:sp>
      <p:sp>
        <p:nvSpPr>
          <p:cNvPr id="73731" name="Content Placeholder 2">
            <a:extLst>
              <a:ext uri="{FF2B5EF4-FFF2-40B4-BE49-F238E27FC236}">
                <a16:creationId xmlns:a16="http://schemas.microsoft.com/office/drawing/2014/main" id="{72A60836-E6C4-D25C-577F-2B1554593AA1}"/>
              </a:ext>
            </a:extLst>
          </p:cNvPr>
          <p:cNvSpPr>
            <a:spLocks noGrp="1"/>
          </p:cNvSpPr>
          <p:nvPr>
            <p:ph idx="1"/>
          </p:nvPr>
        </p:nvSpPr>
        <p:spPr>
          <a:xfrm>
            <a:off x="0" y="1143000"/>
            <a:ext cx="9144000" cy="4864100"/>
          </a:xfrm>
        </p:spPr>
        <p:txBody>
          <a:bodyPr/>
          <a:lstStyle/>
          <a:p>
            <a:pPr marL="107950" indent="0">
              <a:buFont typeface="Wingdings 3" pitchFamily="2" charset="2"/>
              <a:buNone/>
            </a:pPr>
            <a:r>
              <a:rPr lang="en-US" altLang="en-US" sz="2000"/>
              <a:t>Turning Point or Tipping Point Theory (Sampson and Laub) – We experience occasional singular episodes and events that permanently alter our life’s trajectories and re-directs us down different paths, positive or negative.  Crime pathways theory.   This theory de-emphasizes the time dimension and the power of bonds which can be negated in a flash.  It is used to explain virtue as well as vice and violence.</a:t>
            </a:r>
          </a:p>
          <a:p>
            <a:pPr marL="107950" indent="0">
              <a:buFont typeface="Wingdings 3" pitchFamily="2" charset="2"/>
              <a:buNone/>
            </a:pPr>
            <a:endParaRPr lang="en-US" altLang="en-US" sz="2000"/>
          </a:p>
          <a:p>
            <a:pPr marL="107950" indent="0">
              <a:buFont typeface="Wingdings 3" pitchFamily="2" charset="2"/>
              <a:buNone/>
            </a:pPr>
            <a:r>
              <a:rPr lang="en-US" altLang="en-US" sz="2000"/>
              <a:t>Examples:</a:t>
            </a:r>
          </a:p>
          <a:p>
            <a:pPr marL="107950" indent="0">
              <a:buFont typeface="Wingdings 3" pitchFamily="2" charset="2"/>
              <a:buNone/>
            </a:pPr>
            <a:r>
              <a:rPr lang="en-US" altLang="en-US" sz="2000"/>
              <a:t>   A former Univ. of Nebraska criminology professor</a:t>
            </a:r>
          </a:p>
          <a:p>
            <a:pPr marL="107950" indent="0">
              <a:buFont typeface="Wingdings 3" pitchFamily="2" charset="2"/>
              <a:buNone/>
            </a:pPr>
            <a:r>
              <a:rPr lang="en-US" altLang="en-US" sz="2000"/>
              <a:t>   Bonnie Parker</a:t>
            </a:r>
          </a:p>
          <a:p>
            <a:pPr marL="107950" indent="0">
              <a:buFont typeface="Wingdings 3" pitchFamily="2" charset="2"/>
              <a:buNone/>
            </a:pPr>
            <a:r>
              <a:rPr lang="en-US" altLang="en-US" sz="2000"/>
              <a:t>   Kody Scott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F1B912F-650D-4A48-A690-54EE4B18CF98}"/>
              </a:ext>
            </a:extLst>
          </p:cNvPr>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sz="3200" dirty="0"/>
              <a:t>Social Process Theories…continued</a:t>
            </a:r>
          </a:p>
        </p:txBody>
      </p:sp>
      <p:sp>
        <p:nvSpPr>
          <p:cNvPr id="74755" name="Content Placeholder 2">
            <a:extLst>
              <a:ext uri="{FF2B5EF4-FFF2-40B4-BE49-F238E27FC236}">
                <a16:creationId xmlns:a16="http://schemas.microsoft.com/office/drawing/2014/main" id="{0C1099D6-F80A-9E28-7C36-8BFAFD2A75CB}"/>
              </a:ext>
            </a:extLst>
          </p:cNvPr>
          <p:cNvSpPr>
            <a:spLocks noGrp="1"/>
          </p:cNvSpPr>
          <p:nvPr>
            <p:ph idx="1"/>
          </p:nvPr>
        </p:nvSpPr>
        <p:spPr>
          <a:xfrm>
            <a:off x="0" y="1143000"/>
            <a:ext cx="9144000" cy="4864100"/>
          </a:xfrm>
        </p:spPr>
        <p:txBody>
          <a:bodyPr/>
          <a:lstStyle/>
          <a:p>
            <a:pPr marL="107950" indent="0">
              <a:buFont typeface="Wingdings 3" pitchFamily="2" charset="2"/>
              <a:buNone/>
            </a:pPr>
            <a:r>
              <a:rPr lang="en-US" altLang="en-US" sz="2000"/>
              <a:t>Labeling Theory (Braithwaite) – Behavior is a result of internalized expectation.  We tend to behave in ways we think others expect us to behave. This theory explains both positive and negative behaviors.  </a:t>
            </a:r>
          </a:p>
          <a:p>
            <a:pPr marL="107950" indent="0">
              <a:buFont typeface="Wingdings 3" pitchFamily="2" charset="2"/>
              <a:buNone/>
            </a:pPr>
            <a:endParaRPr lang="en-US" altLang="en-US" sz="2000"/>
          </a:p>
          <a:p>
            <a:pPr marL="107950" indent="0">
              <a:buFont typeface="Wingdings 3" pitchFamily="2" charset="2"/>
              <a:buNone/>
            </a:pPr>
            <a:r>
              <a:rPr lang="en-US" altLang="en-US" sz="2000"/>
              <a:t>Footnote point - The empirical validation of Labeling Theory pragmatically undermines the Positivist School’s emphasis on rehabilitation.  To bring someone into a rehabilitation program, we first must convict them/identify them as needing help.  We label them as a deviant and we don’t have any generally consistent/quantitively proven treatment modalities at our disposal to overcome the impact of that labeling.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6DCE1E-C4DF-43F5-A9B9-80B6C5C625E0}"/>
              </a:ext>
            </a:extLst>
          </p:cNvPr>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sz="3200" dirty="0"/>
              <a:t>Sociological Theories, in Sum</a:t>
            </a:r>
          </a:p>
        </p:txBody>
      </p:sp>
      <p:sp>
        <p:nvSpPr>
          <p:cNvPr id="70659" name="Content Placeholder 2">
            <a:extLst>
              <a:ext uri="{FF2B5EF4-FFF2-40B4-BE49-F238E27FC236}">
                <a16:creationId xmlns:a16="http://schemas.microsoft.com/office/drawing/2014/main" id="{A4653DA9-A07F-4E03-A20D-6EBB56750D91}"/>
              </a:ext>
            </a:extLst>
          </p:cNvPr>
          <p:cNvSpPr>
            <a:spLocks noGrp="1"/>
          </p:cNvSpPr>
          <p:nvPr>
            <p:ph idx="1"/>
          </p:nvPr>
        </p:nvSpPr>
        <p:spPr>
          <a:xfrm>
            <a:off x="0" y="838200"/>
            <a:ext cx="9144000" cy="5168900"/>
          </a:xfrm>
        </p:spPr>
        <p:txBody>
          <a:bodyPr/>
          <a:lstStyle/>
          <a:p>
            <a:pPr marL="109537" indent="0">
              <a:buFont typeface="Wingdings 3" panose="05040102010807070707" pitchFamily="18" charset="2"/>
              <a:buNone/>
              <a:defRPr/>
            </a:pPr>
            <a:endParaRPr lang="en-US" sz="2000" dirty="0"/>
          </a:p>
          <a:p>
            <a:pPr marL="109537" indent="0">
              <a:buFont typeface="Wingdings 3" panose="05040102010807070707" pitchFamily="18" charset="2"/>
              <a:buNone/>
              <a:defRPr/>
            </a:pPr>
            <a:r>
              <a:rPr lang="en-US" sz="2000" dirty="0"/>
              <a:t>Some are called social structural theories, some are call social process </a:t>
            </a:r>
          </a:p>
          <a:p>
            <a:pPr marL="109537" indent="0">
              <a:buFont typeface="Wingdings 3" panose="05040102010807070707" pitchFamily="18" charset="2"/>
              <a:buNone/>
              <a:defRPr/>
            </a:pPr>
            <a:r>
              <a:rPr lang="en-US" sz="2000" dirty="0"/>
              <a:t>theories, but taken together they say much the same thing in an </a:t>
            </a:r>
          </a:p>
          <a:p>
            <a:pPr marL="109537" indent="0">
              <a:buFont typeface="Wingdings 3" panose="05040102010807070707" pitchFamily="18" charset="2"/>
              <a:buNone/>
              <a:defRPr/>
            </a:pPr>
            <a:r>
              <a:rPr lang="en-US" sz="2000" dirty="0"/>
              <a:t>aggregate context.  Rehabilitate the neighborhoods, provide economic, </a:t>
            </a:r>
          </a:p>
          <a:p>
            <a:pPr marL="109537" indent="0">
              <a:buFont typeface="Wingdings 3" panose="05040102010807070707" pitchFamily="18" charset="2"/>
              <a:buNone/>
              <a:defRPr/>
            </a:pPr>
            <a:r>
              <a:rPr lang="en-US" sz="2000" dirty="0"/>
              <a:t>educational and social opportunities for all, help remove the sense of </a:t>
            </a:r>
          </a:p>
          <a:p>
            <a:pPr marL="109537" indent="0">
              <a:buFont typeface="Wingdings 3" panose="05040102010807070707" pitchFamily="18" charset="2"/>
              <a:buNone/>
              <a:defRPr/>
            </a:pPr>
            <a:r>
              <a:rPr lang="en-US" sz="2000" dirty="0"/>
              <a:t>anomie, strengthen bonds to conventional society and:</a:t>
            </a:r>
          </a:p>
          <a:p>
            <a:pPr>
              <a:buFont typeface="Wingdings 3" panose="05040102010807070707" pitchFamily="18" charset="2"/>
              <a:buChar char=""/>
              <a:defRPr/>
            </a:pPr>
            <a:r>
              <a:rPr lang="en-US" sz="2000" dirty="0"/>
              <a:t>People will not commit crimes to begin with (preventative)</a:t>
            </a:r>
          </a:p>
          <a:p>
            <a:pPr>
              <a:buFont typeface="Wingdings 3" panose="05040102010807070707" pitchFamily="18" charset="2"/>
              <a:buChar char=""/>
              <a:defRPr/>
            </a:pPr>
            <a:r>
              <a:rPr lang="en-US" sz="2000" dirty="0"/>
              <a:t>People will desist from committing crime in the future (curative)</a:t>
            </a:r>
          </a:p>
          <a:p>
            <a:pPr marL="109537" indent="0">
              <a:buFont typeface="Wingdings 3" panose="05040102010807070707" pitchFamily="18" charset="2"/>
              <a:buNone/>
              <a:defRPr/>
            </a:pPr>
            <a:r>
              <a:rPr lang="en-US" sz="2000" dirty="0"/>
              <a:t> </a:t>
            </a:r>
          </a:p>
          <a:p>
            <a:pPr marL="109537" indent="0">
              <a:buFont typeface="Wingdings 3" panose="05040102010807070707" pitchFamily="18" charset="2"/>
              <a:buNone/>
              <a:defRPr/>
            </a:pPr>
            <a:r>
              <a:rPr lang="en-US" sz="2000" dirty="0"/>
              <a:t>Decrease the exposure and impact of the risk factors, increase the </a:t>
            </a:r>
          </a:p>
          <a:p>
            <a:pPr marL="109537" indent="0">
              <a:buFont typeface="Wingdings 3" panose="05040102010807070707" pitchFamily="18" charset="2"/>
              <a:buNone/>
              <a:defRPr/>
            </a:pPr>
            <a:r>
              <a:rPr lang="en-US" sz="2000" dirty="0"/>
              <a:t>exposure and exposure and impact of the protective factors in all </a:t>
            </a:r>
          </a:p>
          <a:p>
            <a:pPr marL="109537" indent="0">
              <a:buFont typeface="Wingdings 3" panose="05040102010807070707" pitchFamily="18" charset="2"/>
              <a:buNone/>
              <a:defRPr/>
            </a:pPr>
            <a:r>
              <a:rPr lang="en-US" sz="2000" dirty="0"/>
              <a:t>areas, and the seriousness of crime will be diminished.</a:t>
            </a:r>
          </a:p>
          <a:p>
            <a:pPr marL="107950" indent="0">
              <a:buFont typeface="Wingdings 3" panose="05040102010807070707" pitchFamily="18" charset="2"/>
              <a:buNone/>
              <a:defRPr/>
            </a:pPr>
            <a:endParaRPr lang="en-US"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7849200-511E-4E59-8424-813C229535AF}"/>
              </a:ext>
            </a:extLst>
          </p:cNvPr>
          <p:cNvSpPr>
            <a:spLocks noGrp="1" noChangeArrowheads="1"/>
          </p:cNvSpPr>
          <p:nvPr>
            <p:ph type="title"/>
          </p:nvPr>
        </p:nvSpPr>
        <p:spPr>
          <a:xfrm>
            <a:off x="457200" y="274638"/>
            <a:ext cx="8229600" cy="487362"/>
          </a:xfrm>
        </p:spPr>
        <p:txBody>
          <a:bodyPr>
            <a:normAutofit fontScale="90000"/>
          </a:bodyPr>
          <a:lstStyle/>
          <a:p>
            <a:pPr eaLnBrk="1" fontAlgn="auto" hangingPunct="1">
              <a:spcAft>
                <a:spcPts val="0"/>
              </a:spcAft>
              <a:defRPr/>
            </a:pPr>
            <a:r>
              <a:rPr lang="en-US" sz="3200" dirty="0"/>
              <a:t>Rehabilitation – Positivist Cornerstone</a:t>
            </a:r>
          </a:p>
        </p:txBody>
      </p:sp>
      <p:sp>
        <p:nvSpPr>
          <p:cNvPr id="70659" name="Content Placeholder 2">
            <a:extLst>
              <a:ext uri="{FF2B5EF4-FFF2-40B4-BE49-F238E27FC236}">
                <a16:creationId xmlns:a16="http://schemas.microsoft.com/office/drawing/2014/main" id="{0E9A9FF6-F4AF-40FC-A1E3-517CF982744A}"/>
              </a:ext>
            </a:extLst>
          </p:cNvPr>
          <p:cNvSpPr>
            <a:spLocks noGrp="1"/>
          </p:cNvSpPr>
          <p:nvPr>
            <p:ph idx="1"/>
          </p:nvPr>
        </p:nvSpPr>
        <p:spPr>
          <a:xfrm>
            <a:off x="0" y="838200"/>
            <a:ext cx="9144000" cy="5562600"/>
          </a:xfrm>
        </p:spPr>
        <p:txBody>
          <a:bodyPr/>
          <a:lstStyle/>
          <a:p>
            <a:pPr marL="109537" indent="0">
              <a:buFont typeface="Wingdings 3" panose="05040102010807070707" pitchFamily="18" charset="2"/>
              <a:buNone/>
              <a:defRPr/>
            </a:pPr>
            <a:r>
              <a:rPr lang="en-US" sz="1800" dirty="0"/>
              <a:t>The Positivist school has two general themes: </a:t>
            </a:r>
          </a:p>
          <a:p>
            <a:pPr>
              <a:buFont typeface="Wingdings 3" panose="05040102010807070707" pitchFamily="18" charset="2"/>
              <a:buChar char=""/>
              <a:defRPr/>
            </a:pPr>
            <a:r>
              <a:rPr lang="en-US" sz="1800" dirty="0"/>
              <a:t>people are basically good</a:t>
            </a:r>
          </a:p>
          <a:p>
            <a:pPr>
              <a:buFont typeface="Wingdings 3" panose="05040102010807070707" pitchFamily="18" charset="2"/>
              <a:buChar char=""/>
              <a:defRPr/>
            </a:pPr>
            <a:r>
              <a:rPr lang="en-US" sz="1800" dirty="0"/>
              <a:t>rehabilitate those who stray </a:t>
            </a:r>
          </a:p>
          <a:p>
            <a:pPr marL="109537" indent="0">
              <a:buFont typeface="Wingdings 3" panose="05040102010807070707" pitchFamily="18" charset="2"/>
              <a:buNone/>
              <a:defRPr/>
            </a:pPr>
            <a:endParaRPr lang="en-US" sz="1800" dirty="0"/>
          </a:p>
          <a:p>
            <a:pPr marL="0" indent="0">
              <a:spcBef>
                <a:spcPts val="0"/>
              </a:spcBef>
              <a:spcAft>
                <a:spcPts val="800"/>
              </a:spcAft>
              <a:buFont typeface="Wingdings 3" panose="05040102010807070707" pitchFamily="18" charset="2"/>
              <a:buNone/>
              <a:defRPr/>
            </a:pPr>
            <a:r>
              <a:rPr lang="en-US" sz="1800" dirty="0">
                <a:ea typeface="Calibri" panose="020F0502020204030204" pitchFamily="34" charset="0"/>
                <a:cs typeface="Times New Roman" panose="02020603050405020304" pitchFamily="18" charset="0"/>
              </a:rPr>
              <a:t>That seems contradictory but let’s use the medical analogy to explain. </a:t>
            </a:r>
            <a:r>
              <a:rPr lang="en-US" sz="1800" dirty="0">
                <a:solidFill>
                  <a:srgbClr val="000000"/>
                </a:solidFill>
                <a:ea typeface="Times New Roman" panose="02020603050405020304" pitchFamily="18" charset="0"/>
                <a:cs typeface="Times New Roman" panose="02020603050405020304" pitchFamily="18" charset="0"/>
              </a:rPr>
              <a:t>People are basically healthy, but we all get sick from time to time (foreign pathogens do enter our bodies), and we all fall prey to accidents.  Parallel - people are basically good, but all of us commit crime from time to time.  From the medical side, we go to the doctor when we are ill or hurt, and they diagnose and then help cure us.  When in the criminal mode, we too need to be diagnosed and then cured/rehabilitated.</a:t>
            </a:r>
            <a:endParaRPr lang="en-US" sz="1800" dirty="0">
              <a:ea typeface="Calibri" panose="020F0502020204030204" pitchFamily="34" charset="0"/>
              <a:cs typeface="Times New Roman" panose="02020603050405020304" pitchFamily="18" charset="0"/>
            </a:endParaRPr>
          </a:p>
          <a:p>
            <a:pPr marL="0" indent="0">
              <a:spcBef>
                <a:spcPts val="0"/>
              </a:spcBef>
              <a:spcAft>
                <a:spcPts val="800"/>
              </a:spcAft>
              <a:buFont typeface="Wingdings 3" panose="05040102010807070707" pitchFamily="18" charset="2"/>
              <a:buNone/>
              <a:defRPr/>
            </a:pPr>
            <a:r>
              <a:rPr lang="en-US" sz="1800" dirty="0">
                <a:ea typeface="Calibri" panose="020F0502020204030204" pitchFamily="34" charset="0"/>
                <a:cs typeface="Times New Roman" panose="02020603050405020304" pitchFamily="18" charset="0"/>
              </a:rPr>
              <a:t>Now the Problem – We try to take these macro-based Sociological theories and apply them in micro, and fail.  Doctors, as we have emphasized, have instruments they use to diagnose individual problems, and have many effective treatment modalities all based on a body of knowledge that addresses individual needs/challenges.  Criminology does not have any of that.  We guess! </a:t>
            </a:r>
          </a:p>
          <a:p>
            <a:pPr marL="109537" indent="0">
              <a:buFont typeface="Wingdings 3" panose="05040102010807070707" pitchFamily="18" charset="2"/>
              <a:buNone/>
              <a:defRPr/>
            </a:pPr>
            <a:r>
              <a:rPr lang="en-US" altLang="en-US" sz="1800" dirty="0"/>
              <a:t>         Martinson study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1F3BA837-D709-89C6-FA0B-8BDB09A8D62B}"/>
              </a:ext>
            </a:extLst>
          </p:cNvPr>
          <p:cNvSpPr>
            <a:spLocks noGrp="1"/>
          </p:cNvSpPr>
          <p:nvPr>
            <p:ph idx="1"/>
          </p:nvPr>
        </p:nvSpPr>
        <p:spPr>
          <a:xfrm>
            <a:off x="457200" y="1219200"/>
            <a:ext cx="8610600" cy="5364163"/>
          </a:xfrm>
        </p:spPr>
        <p:txBody>
          <a:bodyPr/>
          <a:lstStyle/>
          <a:p>
            <a:pPr marL="0" indent="0" eaLnBrk="1" hangingPunct="1">
              <a:buFont typeface="Wingdings 3" pitchFamily="2" charset="2"/>
              <a:buNone/>
            </a:pPr>
            <a:r>
              <a:rPr lang="en-US" altLang="en-US" sz="2000"/>
              <a:t>* Labeling stigmatization</a:t>
            </a:r>
          </a:p>
          <a:p>
            <a:pPr marL="0" indent="0" eaLnBrk="1" hangingPunct="1">
              <a:buFont typeface="Wingdings 3" pitchFamily="2" charset="2"/>
              <a:buNone/>
            </a:pPr>
            <a:endParaRPr lang="en-US" altLang="en-US" sz="2000"/>
          </a:p>
          <a:p>
            <a:pPr marL="0" indent="0" eaLnBrk="1" hangingPunct="1">
              <a:buFont typeface="Wingdings 3" pitchFamily="2" charset="2"/>
              <a:buNone/>
            </a:pPr>
            <a:r>
              <a:rPr lang="en-US" altLang="en-US" sz="2000"/>
              <a:t>* The rehabilitation “medical model” lacks:</a:t>
            </a:r>
          </a:p>
          <a:p>
            <a:pPr marL="990600" lvl="1" indent="-533400" eaLnBrk="1" hangingPunct="1">
              <a:buFontTx/>
              <a:buNone/>
            </a:pPr>
            <a:r>
              <a:rPr lang="en-US" altLang="en-US" sz="2000"/>
              <a:t>	a. Diagnostic instruments</a:t>
            </a:r>
          </a:p>
          <a:p>
            <a:pPr marL="990600" lvl="1" indent="-533400" eaLnBrk="1" hangingPunct="1">
              <a:buFontTx/>
              <a:buNone/>
            </a:pPr>
            <a:r>
              <a:rPr lang="en-US" altLang="en-US" sz="2000"/>
              <a:t>	b. Body of diagnostic knowledge</a:t>
            </a:r>
          </a:p>
          <a:p>
            <a:pPr marL="990600" lvl="1" indent="-533400" eaLnBrk="1" hangingPunct="1">
              <a:buFontTx/>
              <a:buNone/>
            </a:pPr>
            <a:r>
              <a:rPr lang="en-US" altLang="en-US" sz="2000"/>
              <a:t>	c. Generally consistent, uniformly effective</a:t>
            </a:r>
            <a:br>
              <a:rPr lang="en-US" altLang="en-US" sz="2000"/>
            </a:br>
            <a:r>
              <a:rPr lang="en-US" altLang="en-US" sz="2000"/>
              <a:t>    treatment procedures and modalities</a:t>
            </a:r>
          </a:p>
          <a:p>
            <a:pPr marL="990600" lvl="1" indent="-533400" eaLnBrk="1" hangingPunct="1">
              <a:buFontTx/>
              <a:buNone/>
            </a:pPr>
            <a:endParaRPr lang="en-US" altLang="en-US" sz="2000"/>
          </a:p>
          <a:p>
            <a:pPr marL="990600" lvl="1" indent="-533400" eaLnBrk="1" hangingPunct="1">
              <a:buFontTx/>
              <a:buNone/>
            </a:pPr>
            <a:r>
              <a:rPr lang="en-US" altLang="en-US" sz="2000"/>
              <a:t>Though we like to mimic the medical model and</a:t>
            </a:r>
          </a:p>
          <a:p>
            <a:pPr marL="990600" lvl="1" indent="-533400" eaLnBrk="1" hangingPunct="1">
              <a:buFontTx/>
              <a:buNone/>
            </a:pPr>
            <a:r>
              <a:rPr lang="en-US" altLang="en-US" sz="2000"/>
              <a:t>its micro-orientation, criminology is macro in its</a:t>
            </a:r>
          </a:p>
          <a:p>
            <a:pPr marL="990600" lvl="1" indent="-533400" eaLnBrk="1" hangingPunct="1">
              <a:buFontTx/>
              <a:buNone/>
            </a:pPr>
            <a:r>
              <a:rPr lang="en-US" altLang="en-US" sz="2000"/>
              <a:t>orientation and capabilities.</a:t>
            </a:r>
          </a:p>
          <a:p>
            <a:pPr marL="0" indent="0" eaLnBrk="1" hangingPunct="1">
              <a:buFont typeface="Wingdings 3" pitchFamily="2" charset="2"/>
              <a:buNone/>
            </a:pPr>
            <a:endParaRPr lang="en-US" altLang="en-US" sz="2000"/>
          </a:p>
          <a:p>
            <a:pPr marL="0" indent="0" eaLnBrk="1" hangingPunct="1">
              <a:buFont typeface="Wingdings 3" pitchFamily="2" charset="2"/>
              <a:buNone/>
            </a:pPr>
            <a:r>
              <a:rPr lang="en-US" altLang="en-US" sz="2000"/>
              <a:t>* External factors (Zimbardo, prisonization) </a:t>
            </a:r>
          </a:p>
        </p:txBody>
      </p:sp>
      <p:sp>
        <p:nvSpPr>
          <p:cNvPr id="17410" name="Rectangle 2">
            <a:extLst>
              <a:ext uri="{FF2B5EF4-FFF2-40B4-BE49-F238E27FC236}">
                <a16:creationId xmlns:a16="http://schemas.microsoft.com/office/drawing/2014/main" id="{8335596B-6908-4835-8EBC-370F8A779703}"/>
              </a:ext>
            </a:extLst>
          </p:cNvPr>
          <p:cNvSpPr>
            <a:spLocks noGrp="1" noChangeArrowheads="1"/>
          </p:cNvSpPr>
          <p:nvPr>
            <p:ph type="title"/>
          </p:nvPr>
        </p:nvSpPr>
        <p:spPr/>
        <p:txBody>
          <a:bodyPr/>
          <a:lstStyle/>
          <a:p>
            <a:pPr eaLnBrk="1" fontAlgn="auto" hangingPunct="1">
              <a:spcAft>
                <a:spcPts val="0"/>
              </a:spcAft>
              <a:defRPr/>
            </a:pPr>
            <a:r>
              <a:rPr lang="en-US" sz="3200" dirty="0"/>
              <a:t> Rehabilitation Orientation Limitations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F8FF129E-9E97-20AD-EE9E-5A99344C4E3B}"/>
              </a:ext>
            </a:extLst>
          </p:cNvPr>
          <p:cNvSpPr>
            <a:spLocks noGrp="1"/>
          </p:cNvSpPr>
          <p:nvPr>
            <p:ph idx="1"/>
          </p:nvPr>
        </p:nvSpPr>
        <p:spPr/>
        <p:txBody>
          <a:bodyPr/>
          <a:lstStyle/>
          <a:p>
            <a:pPr marL="109538" indent="0" eaLnBrk="1" hangingPunct="1">
              <a:buFont typeface="Wingdings 3" pitchFamily="2" charset="2"/>
              <a:buNone/>
            </a:pPr>
            <a:r>
              <a:rPr lang="en-US" altLang="en-US" sz="2000" i="1"/>
              <a:t>* </a:t>
            </a:r>
            <a:r>
              <a:rPr lang="en-US" altLang="en-US" sz="2000" i="1" u="sng"/>
              <a:t>Re</a:t>
            </a:r>
            <a:r>
              <a:rPr lang="en-US" altLang="en-US" sz="2000"/>
              <a:t>-habilitation terminology fraud </a:t>
            </a:r>
          </a:p>
          <a:p>
            <a:pPr marL="109538" indent="0" eaLnBrk="1" hangingPunct="1">
              <a:buFont typeface="Wingdings 3" pitchFamily="2" charset="2"/>
              <a:buNone/>
            </a:pPr>
            <a:r>
              <a:rPr lang="en-US" altLang="en-US" sz="2000"/>
              <a:t>* Transferability issues</a:t>
            </a:r>
          </a:p>
          <a:p>
            <a:pPr marL="109538" indent="0" eaLnBrk="1" hangingPunct="1">
              <a:buFont typeface="Wingdings 3" pitchFamily="2" charset="2"/>
              <a:buNone/>
            </a:pPr>
            <a:r>
              <a:rPr lang="en-US" altLang="en-US" sz="2000"/>
              <a:t>* Limited exposure</a:t>
            </a:r>
          </a:p>
          <a:p>
            <a:pPr marL="109538" indent="0" eaLnBrk="1" hangingPunct="1">
              <a:buFont typeface="Wingdings 3" pitchFamily="2" charset="2"/>
              <a:buNone/>
            </a:pPr>
            <a:r>
              <a:rPr lang="en-US" altLang="en-US" sz="2000"/>
              <a:t>* Too late</a:t>
            </a:r>
          </a:p>
          <a:p>
            <a:pPr marL="109538" indent="0" eaLnBrk="1" hangingPunct="1">
              <a:buFont typeface="Wingdings 3" pitchFamily="2" charset="2"/>
              <a:buNone/>
            </a:pPr>
            <a:r>
              <a:rPr lang="en-US" altLang="en-US" sz="2000"/>
              <a:t>* Constancy dictum</a:t>
            </a:r>
          </a:p>
          <a:p>
            <a:pPr marL="109538" indent="0" eaLnBrk="1" hangingPunct="1">
              <a:buFont typeface="Wingdings 3" pitchFamily="2" charset="2"/>
              <a:buNone/>
            </a:pPr>
            <a:r>
              <a:rPr lang="en-US" altLang="en-US" sz="2000"/>
              <a:t>* Nihil Nocere</a:t>
            </a:r>
          </a:p>
          <a:p>
            <a:pPr marL="109538" indent="0" eaLnBrk="1" hangingPunct="1">
              <a:buFont typeface="Wingdings 3" pitchFamily="2" charset="2"/>
              <a:buNone/>
            </a:pPr>
            <a:endParaRPr lang="en-US" altLang="en-US" sz="2000"/>
          </a:p>
          <a:p>
            <a:pPr marL="109538" indent="0" eaLnBrk="1" hangingPunct="1">
              <a:buFont typeface="Wingdings 3" pitchFamily="2" charset="2"/>
              <a:buNone/>
            </a:pPr>
            <a:r>
              <a:rPr lang="en-US" altLang="en-US" sz="2000"/>
              <a:t>Rehabilitation's pragmatic bottom line - If you want middle </a:t>
            </a:r>
          </a:p>
          <a:p>
            <a:pPr marL="109538" indent="0" eaLnBrk="1" hangingPunct="1">
              <a:buFont typeface="Wingdings 3" pitchFamily="2" charset="2"/>
              <a:buNone/>
            </a:pPr>
            <a:r>
              <a:rPr lang="en-US" altLang="en-US" sz="2000"/>
              <a:t>class behavior, provide middle class jobs, reward and </a:t>
            </a:r>
          </a:p>
          <a:p>
            <a:pPr marL="109538" indent="0" eaLnBrk="1" hangingPunct="1">
              <a:buFont typeface="Wingdings 3" pitchFamily="2" charset="2"/>
              <a:buNone/>
            </a:pPr>
            <a:r>
              <a:rPr lang="en-US" altLang="en-US" sz="2000"/>
              <a:t>opportunity structures.</a:t>
            </a:r>
          </a:p>
        </p:txBody>
      </p:sp>
      <p:sp>
        <p:nvSpPr>
          <p:cNvPr id="18434" name="Rectangle 2">
            <a:extLst>
              <a:ext uri="{FF2B5EF4-FFF2-40B4-BE49-F238E27FC236}">
                <a16:creationId xmlns:a16="http://schemas.microsoft.com/office/drawing/2014/main" id="{6332F939-D811-47E8-82B3-150C8BB9735D}"/>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600" dirty="0"/>
              <a:t>Rehabilitation orientation limitations …continued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55C3786F-0F13-2B0F-049E-112821E9E6C0}"/>
              </a:ext>
            </a:extLst>
          </p:cNvPr>
          <p:cNvSpPr>
            <a:spLocks noGrp="1"/>
          </p:cNvSpPr>
          <p:nvPr>
            <p:ph idx="1"/>
          </p:nvPr>
        </p:nvSpPr>
        <p:spPr/>
        <p:txBody>
          <a:bodyPr/>
          <a:lstStyle/>
          <a:p>
            <a:pPr eaLnBrk="1" hangingPunct="1">
              <a:buFontTx/>
              <a:buNone/>
            </a:pPr>
            <a:r>
              <a:rPr lang="en-US" altLang="en-US"/>
              <a:t>Criminology, like medicine, assumes </a:t>
            </a:r>
          </a:p>
          <a:p>
            <a:pPr eaLnBrk="1" hangingPunct="1">
              <a:buFontTx/>
              <a:buNone/>
            </a:pPr>
            <a:r>
              <a:rPr lang="en-US" altLang="en-US"/>
              <a:t>conformity and seeks to explain deviance.  </a:t>
            </a:r>
          </a:p>
          <a:p>
            <a:pPr eaLnBrk="1" hangingPunct="1">
              <a:buFontTx/>
              <a:buNone/>
            </a:pPr>
            <a:r>
              <a:rPr lang="en-US" altLang="en-US"/>
              <a:t>Perhaps we should assume deviance and</a:t>
            </a:r>
          </a:p>
          <a:p>
            <a:pPr eaLnBrk="1" hangingPunct="1">
              <a:buFontTx/>
              <a:buNone/>
            </a:pPr>
            <a:r>
              <a:rPr lang="en-US" altLang="en-US"/>
              <a:t>explain conformity. </a:t>
            </a:r>
          </a:p>
          <a:p>
            <a:pPr eaLnBrk="1" hangingPunct="1">
              <a:buFontTx/>
              <a:buNone/>
            </a:pPr>
            <a:r>
              <a:rPr lang="en-US" altLang="en-US"/>
              <a:t>	- Why do nearly all people, nearly all the  </a:t>
            </a:r>
          </a:p>
          <a:p>
            <a:pPr eaLnBrk="1" hangingPunct="1">
              <a:buFontTx/>
              <a:buNone/>
            </a:pPr>
            <a:r>
              <a:rPr lang="en-US" altLang="en-US"/>
              <a:t>      time, refrain from crime?</a:t>
            </a:r>
          </a:p>
          <a:p>
            <a:pPr eaLnBrk="1" hangingPunct="1">
              <a:buFontTx/>
              <a:buNone/>
            </a:pPr>
            <a:r>
              <a:rPr lang="en-US" altLang="en-US"/>
              <a:t>   - What is the cause of virtue?</a:t>
            </a:r>
          </a:p>
          <a:p>
            <a:pPr eaLnBrk="1" hangingPunct="1">
              <a:buFontTx/>
              <a:buNone/>
            </a:pPr>
            <a:r>
              <a:rPr lang="en-US" altLang="en-US"/>
              <a:t>   - How does society build a citizenry of</a:t>
            </a:r>
          </a:p>
          <a:p>
            <a:pPr eaLnBrk="1" hangingPunct="1">
              <a:buFontTx/>
              <a:buNone/>
            </a:pPr>
            <a:r>
              <a:rPr lang="en-US" altLang="en-US"/>
              <a:t>      character?</a:t>
            </a:r>
          </a:p>
        </p:txBody>
      </p:sp>
      <p:sp>
        <p:nvSpPr>
          <p:cNvPr id="8194" name="Rectangle 2">
            <a:extLst>
              <a:ext uri="{FF2B5EF4-FFF2-40B4-BE49-F238E27FC236}">
                <a16:creationId xmlns:a16="http://schemas.microsoft.com/office/drawing/2014/main" id="{E3F74EB1-3602-4792-A7F2-11AEC7609814}"/>
              </a:ext>
            </a:extLst>
          </p:cNvPr>
          <p:cNvSpPr>
            <a:spLocks noGrp="1" noChangeArrowheads="1"/>
          </p:cNvSpPr>
          <p:nvPr>
            <p:ph type="title"/>
          </p:nvPr>
        </p:nvSpPr>
        <p:spPr/>
        <p:txBody>
          <a:bodyPr/>
          <a:lstStyle/>
          <a:p>
            <a:pPr eaLnBrk="1" fontAlgn="auto" hangingPunct="1">
              <a:spcAft>
                <a:spcPts val="0"/>
              </a:spcAft>
              <a:defRPr/>
            </a:pPr>
            <a:r>
              <a:rPr lang="en-US" sz="4000" dirty="0"/>
              <a:t>Type III Error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C1110A1B-3A8E-4BD3-A0C1-BC56B83C4066}"/>
              </a:ext>
            </a:extLst>
          </p:cNvPr>
          <p:cNvSpPr>
            <a:spLocks noGrp="1"/>
          </p:cNvSpPr>
          <p:nvPr>
            <p:ph idx="1"/>
          </p:nvPr>
        </p:nvSpPr>
        <p:spPr>
          <a:xfrm>
            <a:off x="228600" y="1417638"/>
            <a:ext cx="8763000" cy="4589462"/>
          </a:xfrm>
        </p:spPr>
        <p:txBody>
          <a:bodyPr/>
          <a:lstStyle/>
          <a:p>
            <a:pPr marL="0" indent="0" eaLnBrk="1" hangingPunct="1">
              <a:lnSpc>
                <a:spcPct val="90000"/>
              </a:lnSpc>
              <a:buFont typeface="Wingdings 3" panose="05040102010807070707" pitchFamily="18" charset="2"/>
              <a:buNone/>
              <a:defRPr/>
            </a:pPr>
            <a:r>
              <a:rPr lang="en-US" altLang="en-US" sz="2000" dirty="0"/>
              <a:t>There have been sincere, lifetime efforts undertaken by so many </a:t>
            </a:r>
          </a:p>
          <a:p>
            <a:pPr marL="0" indent="0" eaLnBrk="1" hangingPunct="1">
              <a:lnSpc>
                <a:spcPct val="90000"/>
              </a:lnSpc>
              <a:buFont typeface="Wingdings 3" panose="05040102010807070707" pitchFamily="18" charset="2"/>
              <a:buNone/>
              <a:defRPr/>
            </a:pPr>
            <a:r>
              <a:rPr lang="en-US" altLang="en-US" sz="2000" dirty="0"/>
              <a:t>in this field, but the more they extend their helping hands, the </a:t>
            </a:r>
          </a:p>
          <a:p>
            <a:pPr marL="0" indent="0" eaLnBrk="1" hangingPunct="1">
              <a:lnSpc>
                <a:spcPct val="90000"/>
              </a:lnSpc>
              <a:buFont typeface="Wingdings 3" panose="05040102010807070707" pitchFamily="18" charset="2"/>
              <a:buNone/>
              <a:defRPr/>
            </a:pPr>
            <a:r>
              <a:rPr lang="en-US" altLang="en-US" sz="2000" dirty="0"/>
              <a:t>worse the situation has become…but do we stop?</a:t>
            </a:r>
          </a:p>
          <a:p>
            <a:pPr marL="609600" indent="-609600" eaLnBrk="1" hangingPunct="1">
              <a:lnSpc>
                <a:spcPct val="90000"/>
              </a:lnSpc>
              <a:buFontTx/>
              <a:buAutoNum type="arabicPeriod"/>
              <a:defRPr/>
            </a:pPr>
            <a:endParaRPr lang="en-US" altLang="en-US" sz="2000" dirty="0"/>
          </a:p>
          <a:p>
            <a:pPr marL="0" indent="0" eaLnBrk="1" hangingPunct="1">
              <a:lnSpc>
                <a:spcPct val="90000"/>
              </a:lnSpc>
              <a:buFont typeface="Wingdings 3" panose="05040102010807070707" pitchFamily="18" charset="2"/>
              <a:buNone/>
              <a:defRPr/>
            </a:pPr>
            <a:r>
              <a:rPr lang="en-US" altLang="en-US" sz="2000" dirty="0"/>
              <a:t>* Not enough research to date.</a:t>
            </a:r>
            <a:br>
              <a:rPr lang="en-US" altLang="en-US" sz="2000" dirty="0"/>
            </a:br>
            <a:endParaRPr lang="en-US" altLang="en-US" sz="2000" dirty="0"/>
          </a:p>
          <a:p>
            <a:pPr marL="0" indent="0" eaLnBrk="1" hangingPunct="1">
              <a:lnSpc>
                <a:spcPct val="90000"/>
              </a:lnSpc>
              <a:buFont typeface="Wingdings 3" panose="05040102010807070707" pitchFamily="18" charset="2"/>
              <a:buNone/>
              <a:defRPr/>
            </a:pPr>
            <a:r>
              <a:rPr lang="en-US" altLang="en-US" sz="2000" dirty="0"/>
              <a:t>* Same rate of success as oncologists.</a:t>
            </a:r>
          </a:p>
          <a:p>
            <a:pPr marL="0" indent="0" eaLnBrk="1" hangingPunct="1">
              <a:lnSpc>
                <a:spcPct val="90000"/>
              </a:lnSpc>
              <a:buFont typeface="Wingdings 3" panose="05040102010807070707" pitchFamily="18" charset="2"/>
              <a:buNone/>
              <a:defRPr/>
            </a:pPr>
            <a:br>
              <a:rPr lang="en-US" altLang="en-US" sz="2000" dirty="0"/>
            </a:br>
            <a:r>
              <a:rPr lang="en-US" altLang="en-US" sz="2000" dirty="0"/>
              <a:t>* A life-long cure not reasonable (not expected in medicine).</a:t>
            </a:r>
          </a:p>
          <a:p>
            <a:pPr marL="0" indent="0" eaLnBrk="1" hangingPunct="1">
              <a:lnSpc>
                <a:spcPct val="90000"/>
              </a:lnSpc>
              <a:buFont typeface="Wingdings 3" panose="05040102010807070707" pitchFamily="18" charset="2"/>
              <a:buNone/>
              <a:defRPr/>
            </a:pPr>
            <a:br>
              <a:rPr lang="en-US" altLang="en-US" sz="2000" dirty="0"/>
            </a:br>
            <a:r>
              <a:rPr lang="en-US" altLang="en-US" sz="2000" dirty="0"/>
              <a:t>* The need for inter-crime and intra-crime specificity is only now</a:t>
            </a:r>
          </a:p>
          <a:p>
            <a:pPr marL="0" indent="0" eaLnBrk="1" hangingPunct="1">
              <a:lnSpc>
                <a:spcPct val="90000"/>
              </a:lnSpc>
              <a:buFont typeface="Wingdings 3" panose="05040102010807070707" pitchFamily="18" charset="2"/>
              <a:buNone/>
              <a:defRPr/>
            </a:pPr>
            <a:r>
              <a:rPr lang="en-US" altLang="en-US" sz="2000" dirty="0"/>
              <a:t>   beginning to be realized.</a:t>
            </a:r>
          </a:p>
          <a:p>
            <a:pPr marL="0" indent="0" eaLnBrk="1" hangingPunct="1">
              <a:lnSpc>
                <a:spcPct val="90000"/>
              </a:lnSpc>
              <a:buFont typeface="Wingdings 3" panose="05040102010807070707" pitchFamily="18" charset="2"/>
              <a:buNone/>
              <a:defRPr/>
            </a:pPr>
            <a:br>
              <a:rPr lang="en-US" altLang="en-US" sz="2000" dirty="0"/>
            </a:br>
            <a:r>
              <a:rPr lang="en-US" altLang="en-US" sz="2000" dirty="0"/>
              <a:t>* The problem is often not the program, but the implementation.</a:t>
            </a:r>
          </a:p>
        </p:txBody>
      </p:sp>
      <p:sp>
        <p:nvSpPr>
          <p:cNvPr id="19458" name="Rectangle 2">
            <a:extLst>
              <a:ext uri="{FF2B5EF4-FFF2-40B4-BE49-F238E27FC236}">
                <a16:creationId xmlns:a16="http://schemas.microsoft.com/office/drawing/2014/main" id="{CE837560-7FA4-4F10-94A7-38CBC0FCEE5C}"/>
              </a:ext>
            </a:extLst>
          </p:cNvPr>
          <p:cNvSpPr>
            <a:spLocks noGrp="1" noChangeArrowheads="1"/>
          </p:cNvSpPr>
          <p:nvPr>
            <p:ph type="title"/>
          </p:nvPr>
        </p:nvSpPr>
        <p:spPr/>
        <p:txBody>
          <a:bodyPr/>
          <a:lstStyle/>
          <a:p>
            <a:pPr eaLnBrk="1" fontAlgn="auto" hangingPunct="1">
              <a:spcAft>
                <a:spcPts val="0"/>
              </a:spcAft>
              <a:defRPr/>
            </a:pPr>
            <a:r>
              <a:rPr lang="en-US" sz="4000" dirty="0"/>
              <a:t>Palmer and </a:t>
            </a:r>
            <a:r>
              <a:rPr lang="en-US" sz="4000" dirty="0" err="1"/>
              <a:t>Gendreau</a:t>
            </a:r>
            <a:endParaRPr lang="en-US" sz="4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64BA1B4F-C0B7-473E-8454-FA91C55F412C}"/>
              </a:ext>
            </a:extLst>
          </p:cNvPr>
          <p:cNvSpPr>
            <a:spLocks noGrp="1" noChangeArrowheads="1"/>
          </p:cNvSpPr>
          <p:nvPr>
            <p:ph idx="1"/>
          </p:nvPr>
        </p:nvSpPr>
        <p:spPr>
          <a:xfrm>
            <a:off x="228600" y="1600200"/>
            <a:ext cx="8915400" cy="4525963"/>
          </a:xfrm>
        </p:spPr>
        <p:txBody>
          <a:bodyPr>
            <a:normAutofit/>
          </a:bodyPr>
          <a:lstStyle/>
          <a:p>
            <a:pPr marL="0" indent="0" eaLnBrk="1" fontAlgn="auto" hangingPunct="1">
              <a:spcAft>
                <a:spcPts val="0"/>
              </a:spcAft>
              <a:buFont typeface="Wingdings 3" panose="05040102010807070707" pitchFamily="18" charset="2"/>
              <a:buNone/>
              <a:defRPr/>
            </a:pPr>
            <a:r>
              <a:rPr lang="en-US" sz="2000" dirty="0"/>
              <a:t>Even when you have a good program/a good seed, we still need (in a farming analogy):</a:t>
            </a:r>
          </a:p>
          <a:p>
            <a:pPr marL="0" indent="0" eaLnBrk="1" fontAlgn="auto" hangingPunct="1">
              <a:spcAft>
                <a:spcPts val="0"/>
              </a:spcAft>
              <a:buFont typeface="Wingdings 3" panose="05040102010807070707" pitchFamily="18" charset="2"/>
              <a:buNone/>
              <a:defRPr/>
            </a:pPr>
            <a:r>
              <a:rPr lang="en-US" sz="2000" dirty="0"/>
              <a:t>   * Internal conversion of the treated (fertile ground)</a:t>
            </a:r>
          </a:p>
          <a:p>
            <a:pPr marL="0" indent="0" eaLnBrk="1" fontAlgn="auto" hangingPunct="1">
              <a:spcAft>
                <a:spcPts val="0"/>
              </a:spcAft>
              <a:buFont typeface="Wingdings 3" panose="05040102010807070707" pitchFamily="18" charset="2"/>
              <a:buNone/>
              <a:defRPr/>
            </a:pPr>
            <a:br>
              <a:rPr lang="en-US" sz="2000" dirty="0"/>
            </a:br>
            <a:r>
              <a:rPr lang="en-US" sz="2000" dirty="0"/>
              <a:t>   * Proper timing/Zeitgeist (palatable environment)</a:t>
            </a:r>
          </a:p>
          <a:p>
            <a:pPr marL="0" indent="0" eaLnBrk="1" fontAlgn="auto" hangingPunct="1">
              <a:spcAft>
                <a:spcPts val="0"/>
              </a:spcAft>
              <a:buFont typeface="Wingdings 3" panose="05040102010807070707" pitchFamily="18" charset="2"/>
              <a:buNone/>
              <a:defRPr/>
            </a:pPr>
            <a:br>
              <a:rPr lang="en-US" sz="2000" dirty="0"/>
            </a:br>
            <a:r>
              <a:rPr lang="en-US" sz="2000" dirty="0"/>
              <a:t>   * Capable program personnel (knowledgeable/skilled farmer)</a:t>
            </a:r>
          </a:p>
          <a:p>
            <a:pPr marL="0" indent="0" eaLnBrk="1" fontAlgn="auto" hangingPunct="1">
              <a:spcAft>
                <a:spcPts val="0"/>
              </a:spcAft>
              <a:buFont typeface="Wingdings 3" panose="05040102010807070707" pitchFamily="18" charset="2"/>
              <a:buNone/>
              <a:defRPr/>
            </a:pPr>
            <a:br>
              <a:rPr lang="en-US" sz="2000" dirty="0"/>
            </a:br>
            <a:r>
              <a:rPr lang="en-US" sz="2000" dirty="0"/>
              <a:t>   * Dedicated/persistent program personnel (hard working farmer)</a:t>
            </a:r>
          </a:p>
          <a:p>
            <a:pPr marL="609600" indent="-609600" eaLnBrk="1" fontAlgn="auto" hangingPunct="1">
              <a:spcAft>
                <a:spcPts val="0"/>
              </a:spcAft>
              <a:buFont typeface="Wingdings 3"/>
              <a:buNone/>
              <a:defRPr/>
            </a:pPr>
            <a:endParaRPr lang="en-US" sz="2000" dirty="0"/>
          </a:p>
          <a:p>
            <a:pPr marL="609600" indent="-609600" eaLnBrk="1" fontAlgn="auto" hangingPunct="1">
              <a:spcAft>
                <a:spcPts val="0"/>
              </a:spcAft>
              <a:buFontTx/>
              <a:buNone/>
              <a:defRPr/>
            </a:pPr>
            <a:r>
              <a:rPr lang="en-US" sz="2000" dirty="0"/>
              <a:t>If any one of these is missing, the program fails/the crops fail.</a:t>
            </a:r>
          </a:p>
        </p:txBody>
      </p:sp>
      <p:sp>
        <p:nvSpPr>
          <p:cNvPr id="20482" name="Rectangle 2">
            <a:extLst>
              <a:ext uri="{FF2B5EF4-FFF2-40B4-BE49-F238E27FC236}">
                <a16:creationId xmlns:a16="http://schemas.microsoft.com/office/drawing/2014/main" id="{5702FF0F-F8F9-4021-9D60-E715EA32A837}"/>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600" dirty="0"/>
              <a:t>Rehabilitation Program</a:t>
            </a:r>
            <a:br>
              <a:rPr lang="en-US" sz="3600" dirty="0"/>
            </a:br>
            <a:r>
              <a:rPr lang="en-US" sz="3600" dirty="0"/>
              <a:t>             Implementation Needs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82B190C1-E296-A630-0623-20BD6BB21B3D}"/>
              </a:ext>
            </a:extLst>
          </p:cNvPr>
          <p:cNvSpPr>
            <a:spLocks noGrp="1"/>
          </p:cNvSpPr>
          <p:nvPr>
            <p:ph idx="1"/>
          </p:nvPr>
        </p:nvSpPr>
        <p:spPr>
          <a:xfrm>
            <a:off x="457200" y="1417638"/>
            <a:ext cx="8382000" cy="4589462"/>
          </a:xfrm>
        </p:spPr>
        <p:txBody>
          <a:bodyPr/>
          <a:lstStyle/>
          <a:p>
            <a:pPr marL="0" indent="0" eaLnBrk="1" hangingPunct="1">
              <a:lnSpc>
                <a:spcPct val="90000"/>
              </a:lnSpc>
              <a:buFont typeface="Wingdings 3" pitchFamily="2" charset="2"/>
              <a:buNone/>
            </a:pPr>
            <a:r>
              <a:rPr lang="en-US" altLang="en-US" sz="2000"/>
              <a:t>For rehabilitation programs to be successful, the clients must </a:t>
            </a:r>
          </a:p>
          <a:p>
            <a:pPr marL="0" indent="0" eaLnBrk="1" hangingPunct="1">
              <a:lnSpc>
                <a:spcPct val="90000"/>
              </a:lnSpc>
              <a:buFont typeface="Wingdings 3" pitchFamily="2" charset="2"/>
              <a:buNone/>
            </a:pPr>
            <a:r>
              <a:rPr lang="en-US" altLang="en-US" sz="2000"/>
              <a:t>want to change (medical model does not apply here at all).  </a:t>
            </a:r>
          </a:p>
          <a:p>
            <a:pPr marL="0" indent="0" eaLnBrk="1" hangingPunct="1">
              <a:lnSpc>
                <a:spcPct val="90000"/>
              </a:lnSpc>
              <a:buFont typeface="Wingdings 3" pitchFamily="2" charset="2"/>
              <a:buNone/>
            </a:pPr>
            <a:r>
              <a:rPr lang="en-US" altLang="en-US" sz="2000"/>
              <a:t>There is a need for a deliberate internal conversion to a more </a:t>
            </a:r>
          </a:p>
          <a:p>
            <a:pPr marL="0" indent="0" eaLnBrk="1" hangingPunct="1">
              <a:lnSpc>
                <a:spcPct val="90000"/>
              </a:lnSpc>
              <a:buFont typeface="Wingdings 3" pitchFamily="2" charset="2"/>
              <a:buNone/>
            </a:pPr>
            <a:r>
              <a:rPr lang="en-US" altLang="en-US" sz="2000"/>
              <a:t>responsible lifestyle on the part of the individuals (Kohlberg </a:t>
            </a:r>
          </a:p>
          <a:p>
            <a:pPr marL="0" indent="0" eaLnBrk="1" hangingPunct="1">
              <a:lnSpc>
                <a:spcPct val="90000"/>
              </a:lnSpc>
              <a:buFont typeface="Wingdings 3" pitchFamily="2" charset="2"/>
              <a:buNone/>
            </a:pPr>
            <a:r>
              <a:rPr lang="en-US" altLang="en-US" sz="2000"/>
              <a:t>Level 3).  We can place people in every program imagined but </a:t>
            </a:r>
          </a:p>
          <a:p>
            <a:pPr marL="0" indent="0" eaLnBrk="1" hangingPunct="1">
              <a:lnSpc>
                <a:spcPct val="90000"/>
              </a:lnSpc>
              <a:buFont typeface="Wingdings 3" pitchFamily="2" charset="2"/>
              <a:buNone/>
            </a:pPr>
            <a:r>
              <a:rPr lang="en-US" altLang="en-US" sz="2000"/>
              <a:t>they will never change until they want to, and even when they </a:t>
            </a:r>
          </a:p>
          <a:p>
            <a:pPr marL="0" indent="0" eaLnBrk="1" hangingPunct="1">
              <a:lnSpc>
                <a:spcPct val="90000"/>
              </a:lnSpc>
              <a:buFont typeface="Wingdings 3" pitchFamily="2" charset="2"/>
              <a:buNone/>
            </a:pPr>
            <a:r>
              <a:rPr lang="en-US" altLang="en-US" sz="2000"/>
              <a:t>want to, its hard to change (ie., losing weight analogy).  So, how </a:t>
            </a:r>
          </a:p>
          <a:p>
            <a:pPr marL="0" indent="0" eaLnBrk="1" hangingPunct="1">
              <a:lnSpc>
                <a:spcPct val="90000"/>
              </a:lnSpc>
              <a:buFont typeface="Wingdings 3" pitchFamily="2" charset="2"/>
              <a:buNone/>
            </a:pPr>
            <a:r>
              <a:rPr lang="en-US" altLang="en-US" sz="2000"/>
              <a:t>do we motivate people to internally, altruistically want to </a:t>
            </a:r>
          </a:p>
          <a:p>
            <a:pPr marL="0" indent="0" eaLnBrk="1" hangingPunct="1">
              <a:lnSpc>
                <a:spcPct val="90000"/>
              </a:lnSpc>
              <a:buFont typeface="Wingdings 3" pitchFamily="2" charset="2"/>
              <a:buNone/>
            </a:pPr>
            <a:r>
              <a:rPr lang="en-US" altLang="en-US" sz="2000"/>
              <a:t>change?  There is the rub, as everyone is different, but that is the </a:t>
            </a:r>
          </a:p>
          <a:p>
            <a:pPr marL="0" indent="0" eaLnBrk="1" hangingPunct="1">
              <a:lnSpc>
                <a:spcPct val="90000"/>
              </a:lnSpc>
              <a:buFont typeface="Wingdings 3" pitchFamily="2" charset="2"/>
              <a:buNone/>
            </a:pPr>
            <a:r>
              <a:rPr lang="en-US" altLang="en-US" sz="2000"/>
              <a:t>key to becoming successful social workers, probation or parole </a:t>
            </a:r>
          </a:p>
          <a:p>
            <a:pPr marL="0" indent="0" eaLnBrk="1" hangingPunct="1">
              <a:lnSpc>
                <a:spcPct val="90000"/>
              </a:lnSpc>
              <a:buFont typeface="Wingdings 3" pitchFamily="2" charset="2"/>
              <a:buNone/>
            </a:pPr>
            <a:r>
              <a:rPr lang="en-US" altLang="en-US" sz="2000"/>
              <a:t>officers, parents, coaches, teachers, leaders in every arena – </a:t>
            </a:r>
          </a:p>
          <a:p>
            <a:pPr marL="0" indent="0" eaLnBrk="1" hangingPunct="1">
              <a:lnSpc>
                <a:spcPct val="90000"/>
              </a:lnSpc>
              <a:buFont typeface="Wingdings 3" pitchFamily="2" charset="2"/>
              <a:buNone/>
            </a:pPr>
            <a:r>
              <a:rPr lang="en-US" altLang="en-US" sz="2000"/>
              <a:t>motivate at the Kohlberg 3 level; help others make that internal </a:t>
            </a:r>
          </a:p>
          <a:p>
            <a:pPr marL="0" indent="0" eaLnBrk="1" hangingPunct="1">
              <a:lnSpc>
                <a:spcPct val="90000"/>
              </a:lnSpc>
              <a:buFont typeface="Wingdings 3" pitchFamily="2" charset="2"/>
              <a:buNone/>
            </a:pPr>
            <a:r>
              <a:rPr lang="en-US" altLang="en-US" sz="2000"/>
              <a:t>conversion to a more responsible lifestyle.  </a:t>
            </a:r>
          </a:p>
        </p:txBody>
      </p:sp>
      <p:sp>
        <p:nvSpPr>
          <p:cNvPr id="19458" name="Rectangle 2">
            <a:extLst>
              <a:ext uri="{FF2B5EF4-FFF2-40B4-BE49-F238E27FC236}">
                <a16:creationId xmlns:a16="http://schemas.microsoft.com/office/drawing/2014/main" id="{A5BBC2A8-282A-49F7-A32D-9D582E10A2F0}"/>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dirty="0"/>
              <a:t>Palmer and </a:t>
            </a:r>
            <a:r>
              <a:rPr lang="en-US" sz="4000" dirty="0" err="1"/>
              <a:t>Gendreau</a:t>
            </a:r>
            <a:r>
              <a:rPr lang="en-US" sz="4000" dirty="0"/>
              <a:t>…key point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A553A3D4-0988-411B-5488-F37C3E32DB9A}"/>
              </a:ext>
            </a:extLst>
          </p:cNvPr>
          <p:cNvSpPr>
            <a:spLocks noGrp="1"/>
          </p:cNvSpPr>
          <p:nvPr>
            <p:ph idx="1"/>
          </p:nvPr>
        </p:nvSpPr>
        <p:spPr/>
        <p:txBody>
          <a:bodyPr/>
          <a:lstStyle/>
          <a:p>
            <a:pPr eaLnBrk="1" hangingPunct="1">
              <a:lnSpc>
                <a:spcPct val="80000"/>
              </a:lnSpc>
              <a:buFontTx/>
              <a:buNone/>
            </a:pPr>
            <a:r>
              <a:rPr lang="en-US" altLang="en-US" sz="2000"/>
              <a:t>3.)  Conflict ‑ Marx</a:t>
            </a:r>
          </a:p>
          <a:p>
            <a:pPr eaLnBrk="1" hangingPunct="1">
              <a:lnSpc>
                <a:spcPct val="80000"/>
              </a:lnSpc>
              <a:buFontTx/>
              <a:buNone/>
            </a:pPr>
            <a:r>
              <a:rPr lang="en-US" altLang="en-US" sz="2000"/>
              <a:t>	 A. Class Conflict ‑ </a:t>
            </a:r>
            <a:r>
              <a:rPr lang="en-US" altLang="en-US" sz="2000" u="sng"/>
              <a:t>Bonger</a:t>
            </a:r>
            <a:r>
              <a:rPr lang="en-US" altLang="en-US" sz="2000"/>
              <a:t>, Vold</a:t>
            </a:r>
          </a:p>
          <a:p>
            <a:pPr eaLnBrk="1" hangingPunct="1">
              <a:lnSpc>
                <a:spcPct val="80000"/>
              </a:lnSpc>
              <a:buFontTx/>
              <a:buNone/>
            </a:pPr>
            <a:r>
              <a:rPr lang="en-US" altLang="en-US" sz="2000"/>
              <a:t>	 B. Economic Determinism ‑ Becker, Ehrlich, Mayr, Stigler</a:t>
            </a:r>
          </a:p>
          <a:p>
            <a:pPr eaLnBrk="1" hangingPunct="1">
              <a:lnSpc>
                <a:spcPct val="80000"/>
              </a:lnSpc>
              <a:buFontTx/>
              <a:buNone/>
            </a:pPr>
            <a:r>
              <a:rPr lang="en-US" altLang="en-US" sz="2000"/>
              <a:t>	 C. Radical ‑ Chambliss, </a:t>
            </a:r>
            <a:r>
              <a:rPr lang="en-US" altLang="en-US" sz="2000" u="sng"/>
              <a:t>Quinney</a:t>
            </a:r>
            <a:r>
              <a:rPr lang="en-US" altLang="en-US" sz="2000"/>
              <a:t>, Turk, Young</a:t>
            </a:r>
          </a:p>
          <a:p>
            <a:pPr eaLnBrk="1" hangingPunct="1">
              <a:lnSpc>
                <a:spcPct val="80000"/>
              </a:lnSpc>
              <a:buFontTx/>
              <a:buNone/>
            </a:pPr>
            <a:r>
              <a:rPr lang="en-US" altLang="en-US" sz="2000"/>
              <a:t> </a:t>
            </a:r>
          </a:p>
          <a:p>
            <a:pPr eaLnBrk="1" hangingPunct="1">
              <a:lnSpc>
                <a:spcPct val="80000"/>
              </a:lnSpc>
            </a:pPr>
            <a:endParaRPr lang="en-US" altLang="en-US" sz="2000"/>
          </a:p>
        </p:txBody>
      </p:sp>
      <p:sp>
        <p:nvSpPr>
          <p:cNvPr id="3074" name="Rectangle 2">
            <a:extLst>
              <a:ext uri="{FF2B5EF4-FFF2-40B4-BE49-F238E27FC236}">
                <a16:creationId xmlns:a16="http://schemas.microsoft.com/office/drawing/2014/main" id="{29219591-1EDB-4C77-B5CF-AE3BCDF21C7F}"/>
              </a:ext>
            </a:extLst>
          </p:cNvPr>
          <p:cNvSpPr>
            <a:spLocks noGrp="1" noChangeArrowheads="1"/>
          </p:cNvSpPr>
          <p:nvPr>
            <p:ph type="title"/>
          </p:nvPr>
        </p:nvSpPr>
        <p:spPr/>
        <p:txBody>
          <a:bodyPr/>
          <a:lstStyle/>
          <a:p>
            <a:pPr eaLnBrk="1" fontAlgn="auto" hangingPunct="1">
              <a:spcAft>
                <a:spcPts val="0"/>
              </a:spcAft>
              <a:defRPr/>
            </a:pPr>
            <a:r>
              <a:rPr lang="en-US" sz="3200" dirty="0"/>
              <a:t>Theories of Deviance…continued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a:extLst>
              <a:ext uri="{FF2B5EF4-FFF2-40B4-BE49-F238E27FC236}">
                <a16:creationId xmlns:a16="http://schemas.microsoft.com/office/drawing/2014/main" id="{C43AA4A7-B3D6-7744-1E24-D80F0F468BE6}"/>
              </a:ext>
            </a:extLst>
          </p:cNvPr>
          <p:cNvSpPr>
            <a:spLocks noGrp="1"/>
          </p:cNvSpPr>
          <p:nvPr>
            <p:ph idx="1"/>
          </p:nvPr>
        </p:nvSpPr>
        <p:spPr/>
        <p:txBody>
          <a:bodyPr/>
          <a:lstStyle/>
          <a:p>
            <a:pPr eaLnBrk="1" hangingPunct="1">
              <a:lnSpc>
                <a:spcPct val="80000"/>
              </a:lnSpc>
              <a:buFontTx/>
              <a:buNone/>
            </a:pPr>
            <a:r>
              <a:rPr lang="en-US" altLang="en-US" sz="2000"/>
              <a:t>Bonger was a Dutch criminologist who took the </a:t>
            </a:r>
          </a:p>
          <a:p>
            <a:pPr eaLnBrk="1" hangingPunct="1">
              <a:lnSpc>
                <a:spcPct val="80000"/>
              </a:lnSpc>
              <a:buFontTx/>
              <a:buNone/>
            </a:pPr>
            <a:r>
              <a:rPr lang="en-US" altLang="en-US" sz="2000"/>
              <a:t>Marxist ideal and pushed it into a criminogical context.   He </a:t>
            </a:r>
          </a:p>
          <a:p>
            <a:pPr eaLnBrk="1" hangingPunct="1">
              <a:lnSpc>
                <a:spcPct val="80000"/>
              </a:lnSpc>
              <a:buFontTx/>
              <a:buNone/>
            </a:pPr>
            <a:r>
              <a:rPr lang="en-US" altLang="en-US" sz="2000"/>
              <a:t>wrote in the early 20</a:t>
            </a:r>
            <a:r>
              <a:rPr lang="en-US" altLang="en-US" sz="2000" baseline="30000"/>
              <a:t>th</a:t>
            </a:r>
            <a:r>
              <a:rPr lang="en-US" altLang="en-US" sz="2000"/>
              <a:t> century.  Quinney is an American </a:t>
            </a:r>
          </a:p>
          <a:p>
            <a:pPr eaLnBrk="1" hangingPunct="1">
              <a:lnSpc>
                <a:spcPct val="80000"/>
              </a:lnSpc>
              <a:buFontTx/>
              <a:buNone/>
            </a:pPr>
            <a:r>
              <a:rPr lang="en-US" altLang="en-US" sz="2000"/>
              <a:t>criminologist who expanded upon Bonger’s work in the 2</a:t>
            </a:r>
            <a:r>
              <a:rPr lang="en-US" altLang="en-US" sz="2000" baseline="30000"/>
              <a:t>nd</a:t>
            </a:r>
            <a:r>
              <a:rPr lang="en-US" altLang="en-US" sz="2000"/>
              <a:t> half </a:t>
            </a:r>
          </a:p>
          <a:p>
            <a:pPr eaLnBrk="1" hangingPunct="1">
              <a:lnSpc>
                <a:spcPct val="80000"/>
              </a:lnSpc>
              <a:buFontTx/>
              <a:buNone/>
            </a:pPr>
            <a:r>
              <a:rPr lang="en-US" altLang="en-US" sz="2000"/>
              <a:t>of the 20</a:t>
            </a:r>
            <a:r>
              <a:rPr lang="en-US" altLang="en-US" sz="2000" baseline="30000"/>
              <a:t>th</a:t>
            </a:r>
            <a:r>
              <a:rPr lang="en-US" altLang="en-US" sz="2000"/>
              <a:t> century.</a:t>
            </a:r>
          </a:p>
          <a:p>
            <a:pPr eaLnBrk="1" hangingPunct="1">
              <a:lnSpc>
                <a:spcPct val="80000"/>
              </a:lnSpc>
              <a:buFontTx/>
              <a:buNone/>
            </a:pPr>
            <a:endParaRPr lang="en-US" altLang="en-US" sz="2000"/>
          </a:p>
          <a:p>
            <a:pPr eaLnBrk="1" hangingPunct="1">
              <a:lnSpc>
                <a:spcPct val="80000"/>
              </a:lnSpc>
              <a:buFontTx/>
              <a:buNone/>
            </a:pPr>
            <a:r>
              <a:rPr lang="en-US" altLang="en-US" sz="2000"/>
              <a:t>The conflict criminologist seek a type of Utopian, socialistic, </a:t>
            </a:r>
          </a:p>
          <a:p>
            <a:pPr eaLnBrk="1" hangingPunct="1">
              <a:lnSpc>
                <a:spcPct val="80000"/>
              </a:lnSpc>
              <a:buFontTx/>
              <a:buNone/>
            </a:pPr>
            <a:r>
              <a:rPr lang="en-US" altLang="en-US" sz="2000"/>
              <a:t>classless society.  Capitalism is a major cause of crime, the </a:t>
            </a:r>
          </a:p>
          <a:p>
            <a:pPr eaLnBrk="1" hangingPunct="1">
              <a:lnSpc>
                <a:spcPct val="80000"/>
              </a:lnSpc>
              <a:buFontTx/>
              <a:buNone/>
            </a:pPr>
            <a:r>
              <a:rPr lang="en-US" altLang="en-US" sz="2000"/>
              <a:t>growing market economy is accentuating crime, laws carry no </a:t>
            </a:r>
          </a:p>
          <a:p>
            <a:pPr eaLnBrk="1" hangingPunct="1">
              <a:lnSpc>
                <a:spcPct val="80000"/>
              </a:lnSpc>
              <a:buFontTx/>
              <a:buNone/>
            </a:pPr>
            <a:r>
              <a:rPr lang="en-US" altLang="en-US" sz="2000"/>
              <a:t>absolute element about them but are merely the extension of</a:t>
            </a:r>
          </a:p>
          <a:p>
            <a:pPr eaLnBrk="1" hangingPunct="1">
              <a:lnSpc>
                <a:spcPct val="80000"/>
              </a:lnSpc>
              <a:buFontTx/>
              <a:buNone/>
            </a:pPr>
            <a:r>
              <a:rPr lang="en-US" altLang="en-US" sz="2000"/>
              <a:t>upper class wishes, the codification of their values and values, </a:t>
            </a:r>
          </a:p>
          <a:p>
            <a:pPr eaLnBrk="1" hangingPunct="1">
              <a:lnSpc>
                <a:spcPct val="80000"/>
              </a:lnSpc>
              <a:buFontTx/>
              <a:buNone/>
            </a:pPr>
            <a:r>
              <a:rPr lang="en-US" altLang="en-US" sz="2000"/>
              <a:t>and when others come to power, new laws and value structures </a:t>
            </a:r>
          </a:p>
          <a:p>
            <a:pPr eaLnBrk="1" hangingPunct="1">
              <a:lnSpc>
                <a:spcPct val="80000"/>
              </a:lnSpc>
              <a:buFontTx/>
              <a:buNone/>
            </a:pPr>
            <a:r>
              <a:rPr lang="en-US" altLang="en-US" sz="2000"/>
              <a:t>will be forthcoming.</a:t>
            </a:r>
          </a:p>
          <a:p>
            <a:pPr eaLnBrk="1" hangingPunct="1">
              <a:lnSpc>
                <a:spcPct val="80000"/>
              </a:lnSpc>
            </a:pPr>
            <a:endParaRPr lang="en-US" altLang="en-US" sz="2000"/>
          </a:p>
        </p:txBody>
      </p:sp>
      <p:sp>
        <p:nvSpPr>
          <p:cNvPr id="3074" name="Rectangle 2">
            <a:extLst>
              <a:ext uri="{FF2B5EF4-FFF2-40B4-BE49-F238E27FC236}">
                <a16:creationId xmlns:a16="http://schemas.microsoft.com/office/drawing/2014/main" id="{62B18C55-78ED-41EB-959F-BE26100299F2}"/>
              </a:ext>
            </a:extLst>
          </p:cNvPr>
          <p:cNvSpPr>
            <a:spLocks noGrp="1" noChangeArrowheads="1"/>
          </p:cNvSpPr>
          <p:nvPr>
            <p:ph type="title"/>
          </p:nvPr>
        </p:nvSpPr>
        <p:spPr/>
        <p:txBody>
          <a:bodyPr/>
          <a:lstStyle/>
          <a:p>
            <a:pPr eaLnBrk="1" fontAlgn="auto" hangingPunct="1">
              <a:spcAft>
                <a:spcPts val="0"/>
              </a:spcAft>
              <a:defRPr/>
            </a:pPr>
            <a:r>
              <a:rPr lang="en-US" sz="3200" dirty="0"/>
              <a:t>Conflict Theory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FEBF400A-D797-424E-97DB-C8799FF4339D}"/>
              </a:ext>
            </a:extLst>
          </p:cNvPr>
          <p:cNvSpPr>
            <a:spLocks noGrp="1" noChangeArrowheads="1"/>
          </p:cNvSpPr>
          <p:nvPr>
            <p:ph idx="1"/>
          </p:nvPr>
        </p:nvSpPr>
        <p:spPr>
          <a:xfrm>
            <a:off x="457200" y="1295400"/>
            <a:ext cx="8534400" cy="5029200"/>
          </a:xfrm>
        </p:spPr>
        <p:txBody>
          <a:bodyPr/>
          <a:lstStyle/>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Every society is based on the coercion of some of its members by others. </a:t>
            </a:r>
          </a:p>
          <a:p>
            <a:pPr marL="109538" indent="0" eaLnBrk="1" hangingPunct="1">
              <a:lnSpc>
                <a:spcPct val="80000"/>
              </a:lnSpc>
              <a:buFont typeface="Wingdings 3" panose="05040102010807070707" pitchFamily="18" charset="2"/>
              <a:buNone/>
              <a:defRPr/>
            </a:pPr>
            <a:endParaRPr lang="en-US" altLang="en-US" sz="1600" dirty="0">
              <a:cs typeface="Arial" panose="020B0604020202020204" pitchFamily="34" charset="0"/>
            </a:endParaRP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Law is a function of political power. It is used by the more powerful to maintain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control over the less powerful. The more threatened a ruling group feels, the more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rigorously it tends to enforce the law.  </a:t>
            </a:r>
          </a:p>
          <a:p>
            <a:pPr marL="109538" indent="0" eaLnBrk="1" hangingPunct="1">
              <a:lnSpc>
                <a:spcPct val="80000"/>
              </a:lnSpc>
              <a:buFont typeface="Wingdings 3" panose="05040102010807070707" pitchFamily="18" charset="2"/>
              <a:buNone/>
              <a:defRPr/>
            </a:pPr>
            <a:endParaRPr lang="en-US" altLang="en-US" sz="1600" dirty="0">
              <a:cs typeface="Arial" panose="020B0604020202020204" pitchFamily="34" charset="0"/>
            </a:endParaRP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Laws are the codification of ruling class interests. Laws become legitimate simply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because the ruling class has the power to enforce them and the ability to create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the ideology by which they are made to appear justified. </a:t>
            </a:r>
          </a:p>
          <a:p>
            <a:pPr marL="452438" indent="-342900" eaLnBrk="1" hangingPunct="1">
              <a:lnSpc>
                <a:spcPct val="80000"/>
              </a:lnSpc>
              <a:buFont typeface="Lucida Sans Unicode" pitchFamily="34" charset="0"/>
              <a:buAutoNum type="arabicPeriod"/>
              <a:defRPr/>
            </a:pPr>
            <a:endParaRPr lang="en-US" altLang="en-US" sz="1600" dirty="0">
              <a:cs typeface="Arial" panose="020B0604020202020204" pitchFamily="34" charset="0"/>
            </a:endParaRP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The police, the courts and the correctional systems are all instruments utilized by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the ruling class to insure adherence to their laws. </a:t>
            </a:r>
          </a:p>
          <a:p>
            <a:pPr marL="452438" indent="-342900" eaLnBrk="1" hangingPunct="1">
              <a:lnSpc>
                <a:spcPct val="80000"/>
              </a:lnSpc>
              <a:buFont typeface="Lucida Sans Unicode" pitchFamily="34" charset="0"/>
              <a:buAutoNum type="arabicPeriod"/>
              <a:defRPr/>
            </a:pPr>
            <a:endParaRPr lang="en-US" altLang="en-US" sz="1600" dirty="0">
              <a:cs typeface="Arial" panose="020B0604020202020204" pitchFamily="34" charset="0"/>
            </a:endParaRP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People who are socio-economically close to the power group tend to develop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normative behavioral systems that are similar to members of the power group. The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further away a person is from the power group, the more likely they will possess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different normative behavioral systems, and the greater the likelihood that those </a:t>
            </a:r>
          </a:p>
          <a:p>
            <a:pPr marL="109538" indent="0" eaLnBrk="1" hangingPunct="1">
              <a:lnSpc>
                <a:spcPct val="80000"/>
              </a:lnSpc>
              <a:buFont typeface="Wingdings 3" panose="05040102010807070707" pitchFamily="18" charset="2"/>
              <a:buNone/>
              <a:defRPr/>
            </a:pPr>
            <a:r>
              <a:rPr lang="en-US" altLang="en-US" sz="1600" dirty="0">
                <a:cs typeface="Arial" panose="020B0604020202020204" pitchFamily="34" charset="0"/>
              </a:rPr>
              <a:t>different behaviors will be defined as criminal. </a:t>
            </a:r>
          </a:p>
        </p:txBody>
      </p:sp>
      <p:sp>
        <p:nvSpPr>
          <p:cNvPr id="22530" name="Rectangle 2">
            <a:extLst>
              <a:ext uri="{FF2B5EF4-FFF2-40B4-BE49-F238E27FC236}">
                <a16:creationId xmlns:a16="http://schemas.microsoft.com/office/drawing/2014/main" id="{EA67FE57-D7AD-4926-A5B6-C688EF447DC5}"/>
              </a:ext>
            </a:extLst>
          </p:cNvPr>
          <p:cNvSpPr>
            <a:spLocks noGrp="1" noChangeArrowheads="1"/>
          </p:cNvSpPr>
          <p:nvPr>
            <p:ph type="title"/>
          </p:nvPr>
        </p:nvSpPr>
        <p:spPr>
          <a:xfrm>
            <a:off x="457200" y="228600"/>
            <a:ext cx="8229600" cy="990600"/>
          </a:xfrm>
        </p:spPr>
        <p:txBody>
          <a:bodyPr>
            <a:normAutofit fontScale="90000"/>
          </a:bodyPr>
          <a:lstStyle/>
          <a:p>
            <a:pPr eaLnBrk="1" fontAlgn="auto" hangingPunct="1">
              <a:spcAft>
                <a:spcPts val="0"/>
              </a:spcAft>
              <a:defRPr/>
            </a:pPr>
            <a:r>
              <a:rPr lang="en-US" sz="3600" dirty="0"/>
              <a:t>Some Fundamental Concepts</a:t>
            </a:r>
            <a:br>
              <a:rPr lang="en-US" sz="3600" dirty="0"/>
            </a:br>
            <a:r>
              <a:rPr lang="en-US" sz="3600" dirty="0"/>
              <a:t>Regarding Law and Crime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F0490BB3-A8DA-4220-9E92-5D2C9CD1D67E}"/>
              </a:ext>
            </a:extLst>
          </p:cNvPr>
          <p:cNvSpPr>
            <a:spLocks noGrp="1" noChangeArrowheads="1"/>
          </p:cNvSpPr>
          <p:nvPr>
            <p:ph idx="1"/>
          </p:nvPr>
        </p:nvSpPr>
        <p:spPr>
          <a:xfrm>
            <a:off x="457200" y="1066800"/>
            <a:ext cx="8458200" cy="5334000"/>
          </a:xfrm>
        </p:spPr>
        <p:txBody>
          <a:bodyPr>
            <a:normAutofit fontScale="92500" lnSpcReduction="10000"/>
          </a:bodyPr>
          <a:lstStyle/>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Crime is not an inherent quality of any act. All behavior patterns in fact have the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potential to be defined as criminal. Criminality is merely a label given to certain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behaviors by the ruling authorities. </a:t>
            </a:r>
          </a:p>
          <a:p>
            <a:pPr marL="452628" indent="-342900" eaLnBrk="1" fontAlgn="auto" hangingPunct="1">
              <a:lnSpc>
                <a:spcPct val="80000"/>
              </a:lnSpc>
              <a:spcAft>
                <a:spcPts val="0"/>
              </a:spcAft>
              <a:buFont typeface="+mj-lt"/>
              <a:buAutoNum type="arabicPeriod"/>
              <a:defRPr/>
            </a:pPr>
            <a:endParaRPr lang="en-US" sz="1700" dirty="0">
              <a:cs typeface="Arial" panose="020B0604020202020204" pitchFamily="34" charset="0"/>
            </a:endParaRP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The ability to confer criminal status is a privilege enjoyed by the powerful classes,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to the broad detriment of the less powerful. Generally, criminal behavior is merely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behavior that threatens the interests of the powerful.</a:t>
            </a:r>
          </a:p>
          <a:p>
            <a:pPr marL="452628" indent="-342900" eaLnBrk="1" fontAlgn="auto" hangingPunct="1">
              <a:lnSpc>
                <a:spcPct val="80000"/>
              </a:lnSpc>
              <a:spcAft>
                <a:spcPts val="0"/>
              </a:spcAft>
              <a:buFont typeface="+mj-lt"/>
              <a:buAutoNum type="arabicPeriod"/>
              <a:defRPr/>
            </a:pPr>
            <a:endParaRPr lang="en-US" sz="1700" dirty="0">
              <a:cs typeface="Arial" panose="020B0604020202020204" pitchFamily="34" charset="0"/>
            </a:endParaRP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Law and definitions of crime may be modified from time to time, but never to the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extent that existing political and economic relationships are jeopardized.  As a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rule, changes in the law are a reflection of changes in the needs and interests of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the powerful.</a:t>
            </a:r>
          </a:p>
          <a:p>
            <a:pPr marL="109728" indent="0" eaLnBrk="1" fontAlgn="auto" hangingPunct="1">
              <a:lnSpc>
                <a:spcPct val="80000"/>
              </a:lnSpc>
              <a:spcAft>
                <a:spcPts val="0"/>
              </a:spcAft>
              <a:buFont typeface="Wingdings 3" panose="05040102010807070707" pitchFamily="18" charset="2"/>
              <a:buNone/>
              <a:defRPr/>
            </a:pPr>
            <a:endParaRPr lang="en-US" sz="1700" dirty="0">
              <a:cs typeface="Arial" panose="020B0604020202020204" pitchFamily="34" charset="0"/>
            </a:endParaRP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The rights and freedoms that laws confer grant a great deal more freedom to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some groups than to others.  The rights and freedoms allegedly protected by law,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are only protected for those who can afford it.  In the end, legal efficacy reigns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supreme, not the law.</a:t>
            </a:r>
          </a:p>
          <a:p>
            <a:pPr marL="452628" indent="-342900" eaLnBrk="1" fontAlgn="auto" hangingPunct="1">
              <a:lnSpc>
                <a:spcPct val="80000"/>
              </a:lnSpc>
              <a:spcAft>
                <a:spcPts val="0"/>
              </a:spcAft>
              <a:buFont typeface="+mj-lt"/>
              <a:buAutoNum type="arabicPeriod"/>
              <a:defRPr/>
            </a:pPr>
            <a:endParaRPr lang="en-US" sz="1700" dirty="0">
              <a:cs typeface="Arial" panose="020B0604020202020204" pitchFamily="34" charset="0"/>
            </a:endParaRP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Rather than being an independent arbitrator of conflict, the state is in fact the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prize for which different groups compete in order to gain control. Once in control,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the behaviors of the less powerful are criminalized, and the behaviors of the more </a:t>
            </a:r>
          </a:p>
          <a:p>
            <a:pPr marL="109728" indent="0" eaLnBrk="1" fontAlgn="auto" hangingPunct="1">
              <a:lnSpc>
                <a:spcPct val="80000"/>
              </a:lnSpc>
              <a:spcAft>
                <a:spcPts val="0"/>
              </a:spcAft>
              <a:buFont typeface="Wingdings 3" panose="05040102010807070707" pitchFamily="18" charset="2"/>
              <a:buNone/>
              <a:defRPr/>
            </a:pPr>
            <a:r>
              <a:rPr lang="en-US" sz="1700" dirty="0">
                <a:cs typeface="Arial" panose="020B0604020202020204" pitchFamily="34" charset="0"/>
              </a:rPr>
              <a:t>powerful are legitimized</a:t>
            </a:r>
          </a:p>
          <a:p>
            <a:pPr marL="365760" indent="-256032" eaLnBrk="1" fontAlgn="auto" hangingPunct="1">
              <a:lnSpc>
                <a:spcPct val="80000"/>
              </a:lnSpc>
              <a:spcAft>
                <a:spcPts val="0"/>
              </a:spcAft>
              <a:buFont typeface="Wingdings 3"/>
              <a:buChar char=""/>
              <a:defRPr/>
            </a:pPr>
            <a:endParaRPr lang="en-US" sz="1800" dirty="0">
              <a:latin typeface="Arial" panose="020B0604020202020204" pitchFamily="34" charset="0"/>
              <a:cs typeface="Arial" panose="020B0604020202020204" pitchFamily="34" charset="0"/>
            </a:endParaRPr>
          </a:p>
        </p:txBody>
      </p:sp>
      <p:sp>
        <p:nvSpPr>
          <p:cNvPr id="23554" name="Rectangle 2">
            <a:extLst>
              <a:ext uri="{FF2B5EF4-FFF2-40B4-BE49-F238E27FC236}">
                <a16:creationId xmlns:a16="http://schemas.microsoft.com/office/drawing/2014/main" id="{7B31D5A2-0AFE-46C4-8691-3A09A5997D6E}"/>
              </a:ext>
            </a:extLst>
          </p:cNvPr>
          <p:cNvSpPr>
            <a:spLocks noGrp="1" noChangeArrowheads="1"/>
          </p:cNvSpPr>
          <p:nvPr>
            <p:ph type="title"/>
          </p:nvPr>
        </p:nvSpPr>
        <p:spPr>
          <a:xfrm>
            <a:off x="457200" y="152400"/>
            <a:ext cx="8229600" cy="838200"/>
          </a:xfrm>
        </p:spPr>
        <p:txBody>
          <a:bodyPr/>
          <a:lstStyle/>
          <a:p>
            <a:pPr eaLnBrk="1" fontAlgn="auto" hangingPunct="1">
              <a:spcAft>
                <a:spcPts val="0"/>
              </a:spcAft>
              <a:defRPr/>
            </a:pPr>
            <a:r>
              <a:rPr lang="en-US" sz="3600" dirty="0"/>
              <a:t>Fundamental Concepts…continued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C08000B5-2031-43EA-248B-6261D5195584}"/>
              </a:ext>
            </a:extLst>
          </p:cNvPr>
          <p:cNvSpPr>
            <a:spLocks noGrp="1"/>
          </p:cNvSpPr>
          <p:nvPr>
            <p:ph idx="1"/>
          </p:nvPr>
        </p:nvSpPr>
        <p:spPr/>
        <p:txBody>
          <a:bodyPr/>
          <a:lstStyle/>
          <a:p>
            <a:pPr marL="0" indent="0" eaLnBrk="1" hangingPunct="1">
              <a:buFont typeface="Wingdings 3" pitchFamily="2" charset="2"/>
              <a:buNone/>
            </a:pPr>
            <a:r>
              <a:rPr lang="en-US" altLang="en-US" sz="2400"/>
              <a:t>1. Capitalism is the cause of most crime and</a:t>
            </a:r>
            <a:br>
              <a:rPr lang="en-US" altLang="en-US" sz="2400"/>
            </a:br>
            <a:r>
              <a:rPr lang="en-US" altLang="en-US" sz="2400"/>
              <a:t>    needs to be abandoned.</a:t>
            </a:r>
          </a:p>
          <a:p>
            <a:pPr marL="0" indent="0" eaLnBrk="1" hangingPunct="1">
              <a:buFont typeface="Wingdings 3" pitchFamily="2" charset="2"/>
              <a:buNone/>
            </a:pPr>
            <a:r>
              <a:rPr lang="en-US" altLang="en-US" sz="2400"/>
              <a:t>2. Restructure society, and move toward a</a:t>
            </a:r>
          </a:p>
          <a:p>
            <a:pPr marL="0" indent="0" eaLnBrk="1" hangingPunct="1">
              <a:buFont typeface="Wingdings 3" pitchFamily="2" charset="2"/>
              <a:buNone/>
            </a:pPr>
            <a:r>
              <a:rPr lang="en-US" altLang="en-US" sz="2400"/>
              <a:t>    classless, utopian, socialistic state.</a:t>
            </a:r>
          </a:p>
          <a:p>
            <a:pPr marL="0" indent="0" eaLnBrk="1" hangingPunct="1">
              <a:buFont typeface="Wingdings 3" pitchFamily="2" charset="2"/>
              <a:buNone/>
            </a:pPr>
            <a:r>
              <a:rPr lang="en-US" altLang="en-US" sz="2400"/>
              <a:t>3. The restructuring may require a revolution.</a:t>
            </a:r>
          </a:p>
          <a:p>
            <a:pPr marL="0" indent="0" eaLnBrk="1" hangingPunct="1">
              <a:buFont typeface="Wingdings 3" pitchFamily="2" charset="2"/>
              <a:buNone/>
            </a:pPr>
            <a:r>
              <a:rPr lang="en-US" altLang="en-US" sz="2400"/>
              <a:t>4. Tear down the prisons.</a:t>
            </a:r>
          </a:p>
          <a:p>
            <a:pPr marL="0" indent="0" eaLnBrk="1" hangingPunct="1">
              <a:buFont typeface="Wingdings 3" pitchFamily="2" charset="2"/>
              <a:buNone/>
            </a:pPr>
            <a:r>
              <a:rPr lang="en-US" altLang="en-US" sz="2400"/>
              <a:t>5. Abolish police forces.</a:t>
            </a:r>
          </a:p>
          <a:p>
            <a:pPr marL="0" indent="0" eaLnBrk="1" hangingPunct="1">
              <a:buFont typeface="Wingdings 3" pitchFamily="2" charset="2"/>
              <a:buNone/>
            </a:pPr>
            <a:r>
              <a:rPr lang="en-US" altLang="en-US" sz="2400"/>
              <a:t>6. Adopt a non-interventionist strategy.</a:t>
            </a:r>
          </a:p>
        </p:txBody>
      </p:sp>
      <p:sp>
        <p:nvSpPr>
          <p:cNvPr id="27650" name="Rectangle 2">
            <a:extLst>
              <a:ext uri="{FF2B5EF4-FFF2-40B4-BE49-F238E27FC236}">
                <a16:creationId xmlns:a16="http://schemas.microsoft.com/office/drawing/2014/main" id="{E7BD4EF5-A42B-4BAE-A09B-B04780161DC4}"/>
              </a:ext>
            </a:extLst>
          </p:cNvPr>
          <p:cNvSpPr>
            <a:spLocks noGrp="1" noChangeArrowheads="1"/>
          </p:cNvSpPr>
          <p:nvPr>
            <p:ph type="title"/>
          </p:nvPr>
        </p:nvSpPr>
        <p:spPr/>
        <p:txBody>
          <a:bodyPr/>
          <a:lstStyle/>
          <a:p>
            <a:pPr eaLnBrk="1" fontAlgn="auto" hangingPunct="1">
              <a:spcAft>
                <a:spcPts val="0"/>
              </a:spcAft>
              <a:defRPr/>
            </a:pPr>
            <a:r>
              <a:rPr lang="en-US"/>
              <a:t>Radical Criminological Theory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04216185-D343-66DB-A8CB-AAA67246F7D2}"/>
              </a:ext>
            </a:extLst>
          </p:cNvPr>
          <p:cNvSpPr>
            <a:spLocks noGrp="1"/>
          </p:cNvSpPr>
          <p:nvPr>
            <p:ph idx="1"/>
          </p:nvPr>
        </p:nvSpPr>
        <p:spPr>
          <a:xfrm>
            <a:off x="457200" y="1295400"/>
            <a:ext cx="8229600" cy="4711700"/>
          </a:xfrm>
        </p:spPr>
        <p:txBody>
          <a:bodyPr/>
          <a:lstStyle/>
          <a:p>
            <a:pPr marL="0" indent="0" eaLnBrk="1" hangingPunct="1">
              <a:lnSpc>
                <a:spcPct val="90000"/>
              </a:lnSpc>
              <a:buFont typeface="Wingdings 3" pitchFamily="2" charset="2"/>
              <a:buNone/>
            </a:pPr>
            <a:r>
              <a:rPr lang="en-US" altLang="en-US" sz="2800"/>
              <a:t>1. Ignores Durkheim </a:t>
            </a:r>
          </a:p>
          <a:p>
            <a:pPr marL="0" indent="0" eaLnBrk="1" hangingPunct="1">
              <a:lnSpc>
                <a:spcPct val="90000"/>
              </a:lnSpc>
              <a:buFont typeface="Wingdings 3" pitchFamily="2" charset="2"/>
              <a:buNone/>
            </a:pPr>
            <a:r>
              <a:rPr lang="en-US" altLang="en-US" sz="2800"/>
              <a:t>       a. after the revolution there will still be</a:t>
            </a:r>
            <a:br>
              <a:rPr lang="en-US" altLang="en-US" sz="2800"/>
            </a:br>
            <a:r>
              <a:rPr lang="en-US" altLang="en-US" sz="2800"/>
              <a:t>           deviance, just new definitions</a:t>
            </a:r>
          </a:p>
          <a:p>
            <a:pPr marL="0" indent="0" eaLnBrk="1" hangingPunct="1">
              <a:lnSpc>
                <a:spcPct val="90000"/>
              </a:lnSpc>
              <a:buFont typeface="Wingdings 3" pitchFamily="2" charset="2"/>
              <a:buNone/>
            </a:pPr>
            <a:r>
              <a:rPr lang="en-US" altLang="en-US" sz="2800"/>
              <a:t>       b. there is a value to deviance</a:t>
            </a:r>
          </a:p>
        </p:txBody>
      </p:sp>
      <p:sp>
        <p:nvSpPr>
          <p:cNvPr id="24578" name="Rectangle 2">
            <a:extLst>
              <a:ext uri="{FF2B5EF4-FFF2-40B4-BE49-F238E27FC236}">
                <a16:creationId xmlns:a16="http://schemas.microsoft.com/office/drawing/2014/main" id="{B830A800-EB52-4CBA-A59D-11036226607A}"/>
              </a:ext>
            </a:extLst>
          </p:cNvPr>
          <p:cNvSpPr>
            <a:spLocks noGrp="1" noChangeArrowheads="1"/>
          </p:cNvSpPr>
          <p:nvPr>
            <p:ph type="title"/>
          </p:nvPr>
        </p:nvSpPr>
        <p:spPr/>
        <p:txBody>
          <a:bodyPr/>
          <a:lstStyle/>
          <a:p>
            <a:pPr eaLnBrk="1" fontAlgn="auto" hangingPunct="1">
              <a:spcAft>
                <a:spcPts val="0"/>
              </a:spcAft>
              <a:defRPr/>
            </a:pPr>
            <a:r>
              <a:rPr lang="en-US" dirty="0"/>
              <a:t>Radical Criminology Problems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B6EEB3E6-B349-4A83-96D4-C58D425551E4}"/>
              </a:ext>
            </a:extLst>
          </p:cNvPr>
          <p:cNvSpPr>
            <a:spLocks noGrp="1" noChangeArrowheads="1"/>
          </p:cNvSpPr>
          <p:nvPr>
            <p:ph idx="1"/>
          </p:nvPr>
        </p:nvSpPr>
        <p:spPr>
          <a:xfrm>
            <a:off x="0" y="1066800"/>
            <a:ext cx="8991600" cy="5059363"/>
          </a:xfrm>
        </p:spPr>
        <p:txBody>
          <a:bodyPr>
            <a:normAutofit/>
          </a:bodyPr>
          <a:lstStyle/>
          <a:p>
            <a:pPr marL="109728" indent="0" eaLnBrk="1" fontAlgn="auto" hangingPunct="1">
              <a:spcAft>
                <a:spcPts val="0"/>
              </a:spcAft>
              <a:buFont typeface="Wingdings 3" panose="05040102010807070707" pitchFamily="18" charset="2"/>
              <a:buNone/>
              <a:defRPr/>
            </a:pPr>
            <a:r>
              <a:rPr lang="en-US" sz="2000" dirty="0"/>
              <a:t>1. Catalyst for change and progress.</a:t>
            </a:r>
            <a:br>
              <a:rPr lang="en-US" sz="2000" dirty="0"/>
            </a:br>
            <a:endParaRPr lang="en-US" sz="2000" dirty="0"/>
          </a:p>
          <a:p>
            <a:pPr marL="109728" indent="0" eaLnBrk="1" fontAlgn="auto" hangingPunct="1">
              <a:spcAft>
                <a:spcPts val="0"/>
              </a:spcAft>
              <a:buFont typeface="Wingdings 3" panose="05040102010807070707" pitchFamily="18" charset="2"/>
              <a:buNone/>
              <a:defRPr/>
            </a:pPr>
            <a:r>
              <a:rPr lang="en-US" sz="2000" dirty="0"/>
              <a:t>2. Forces a re-examination and modification of values and behaviors.</a:t>
            </a:r>
          </a:p>
          <a:p>
            <a:pPr marL="109728" indent="0" eaLnBrk="1" fontAlgn="auto" hangingPunct="1">
              <a:spcAft>
                <a:spcPts val="0"/>
              </a:spcAft>
              <a:buFont typeface="Wingdings 3" panose="05040102010807070707" pitchFamily="18" charset="2"/>
              <a:buNone/>
              <a:defRPr/>
            </a:pPr>
            <a:br>
              <a:rPr lang="en-US" sz="2000" dirty="0"/>
            </a:br>
            <a:r>
              <a:rPr lang="en-US" sz="2000" dirty="0"/>
              <a:t>3. Redistributes opportunities for leadership.</a:t>
            </a:r>
          </a:p>
          <a:p>
            <a:pPr marL="109728" indent="0" eaLnBrk="1" fontAlgn="auto" hangingPunct="1">
              <a:spcAft>
                <a:spcPts val="0"/>
              </a:spcAft>
              <a:buFont typeface="Wingdings 3" panose="05040102010807070707" pitchFamily="18" charset="2"/>
              <a:buNone/>
              <a:defRPr/>
            </a:pPr>
            <a:br>
              <a:rPr lang="en-US" sz="2000" dirty="0"/>
            </a:br>
            <a:r>
              <a:rPr lang="en-US" sz="2000" dirty="0"/>
              <a:t>4. Refines the truth (forces opposing parties to better prepare).</a:t>
            </a:r>
          </a:p>
          <a:p>
            <a:pPr marL="109728" indent="0" eaLnBrk="1" fontAlgn="auto" hangingPunct="1">
              <a:spcAft>
                <a:spcPts val="0"/>
              </a:spcAft>
              <a:buFont typeface="Wingdings 3" panose="05040102010807070707" pitchFamily="18" charset="2"/>
              <a:buNone/>
              <a:defRPr/>
            </a:pPr>
            <a:br>
              <a:rPr lang="en-US" sz="2000" dirty="0"/>
            </a:br>
            <a:r>
              <a:rPr lang="en-US" sz="2000" dirty="0"/>
              <a:t>5. Promotes community cohesion by drawing people together in</a:t>
            </a:r>
            <a:br>
              <a:rPr lang="en-US" sz="2000" dirty="0"/>
            </a:br>
            <a:r>
              <a:rPr lang="en-US" sz="2000" dirty="0"/>
              <a:t>    mutual disapproval.</a:t>
            </a:r>
          </a:p>
          <a:p>
            <a:pPr marL="109728" indent="0" eaLnBrk="1" fontAlgn="auto" hangingPunct="1">
              <a:spcAft>
                <a:spcPts val="0"/>
              </a:spcAft>
              <a:buFont typeface="Wingdings 3" panose="05040102010807070707" pitchFamily="18" charset="2"/>
              <a:buNone/>
              <a:defRPr/>
            </a:pPr>
            <a:br>
              <a:rPr lang="en-US" sz="2000" dirty="0"/>
            </a:br>
            <a:r>
              <a:rPr lang="en-US" sz="2000" dirty="0"/>
              <a:t>6. Responses to deviance inculcates communal values.</a:t>
            </a:r>
          </a:p>
          <a:p>
            <a:pPr marL="109728" indent="0" eaLnBrk="1" fontAlgn="auto" hangingPunct="1">
              <a:spcAft>
                <a:spcPts val="0"/>
              </a:spcAft>
              <a:buFont typeface="Wingdings 3" panose="05040102010807070707" pitchFamily="18" charset="2"/>
              <a:buNone/>
              <a:defRPr/>
            </a:pPr>
            <a:br>
              <a:rPr lang="en-US" sz="2000" dirty="0"/>
            </a:br>
            <a:r>
              <a:rPr lang="en-US" sz="2000" dirty="0"/>
              <a:t>7. Removes bureaucratic red tape/provides for quicker responses.</a:t>
            </a:r>
          </a:p>
          <a:p>
            <a:pPr marL="365760" indent="-256032" eaLnBrk="1" fontAlgn="auto" hangingPunct="1">
              <a:spcAft>
                <a:spcPts val="0"/>
              </a:spcAft>
              <a:buFontTx/>
              <a:buNone/>
              <a:defRPr/>
            </a:pPr>
            <a:endParaRPr lang="en-US" sz="2400" dirty="0"/>
          </a:p>
        </p:txBody>
      </p:sp>
      <p:sp>
        <p:nvSpPr>
          <p:cNvPr id="25602" name="Rectangle 2">
            <a:extLst>
              <a:ext uri="{FF2B5EF4-FFF2-40B4-BE49-F238E27FC236}">
                <a16:creationId xmlns:a16="http://schemas.microsoft.com/office/drawing/2014/main" id="{01E707B8-7E3D-4070-887F-7A980A0BCE48}"/>
              </a:ext>
            </a:extLst>
          </p:cNvPr>
          <p:cNvSpPr>
            <a:spLocks noGrp="1" noChangeArrowheads="1"/>
          </p:cNvSpPr>
          <p:nvPr>
            <p:ph type="title"/>
          </p:nvPr>
        </p:nvSpPr>
        <p:spPr>
          <a:xfrm>
            <a:off x="457200" y="274638"/>
            <a:ext cx="8229600" cy="868362"/>
          </a:xfrm>
        </p:spPr>
        <p:txBody>
          <a:bodyPr/>
          <a:lstStyle/>
          <a:p>
            <a:pPr eaLnBrk="1" fontAlgn="auto" hangingPunct="1">
              <a:spcAft>
                <a:spcPts val="0"/>
              </a:spcAft>
              <a:defRPr/>
            </a:pPr>
            <a:r>
              <a:rPr lang="en-US" sz="3600" dirty="0"/>
              <a:t>Values of Deviance (Durkheim)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73D26626-F69A-B4E9-DB8C-A8C352ED706E}"/>
              </a:ext>
            </a:extLst>
          </p:cNvPr>
          <p:cNvSpPr>
            <a:spLocks noGrp="1"/>
          </p:cNvSpPr>
          <p:nvPr>
            <p:ph idx="1"/>
          </p:nvPr>
        </p:nvSpPr>
        <p:spPr>
          <a:xfrm>
            <a:off x="228600" y="1295400"/>
            <a:ext cx="8686800" cy="4754563"/>
          </a:xfrm>
        </p:spPr>
        <p:txBody>
          <a:bodyPr/>
          <a:lstStyle/>
          <a:p>
            <a:pPr eaLnBrk="1" hangingPunct="1">
              <a:lnSpc>
                <a:spcPct val="150000"/>
              </a:lnSpc>
              <a:buFontTx/>
              <a:buNone/>
            </a:pPr>
            <a:r>
              <a:rPr lang="en-US" altLang="en-US"/>
              <a:t>Level 1 – Fear of Punishment</a:t>
            </a:r>
          </a:p>
          <a:p>
            <a:pPr eaLnBrk="1" hangingPunct="1">
              <a:lnSpc>
                <a:spcPct val="150000"/>
              </a:lnSpc>
              <a:buFontTx/>
              <a:buNone/>
            </a:pPr>
            <a:r>
              <a:rPr lang="en-US" altLang="en-US"/>
              <a:t>Level 2 – Promise of Reward</a:t>
            </a:r>
          </a:p>
          <a:p>
            <a:pPr eaLnBrk="1" hangingPunct="1">
              <a:lnSpc>
                <a:spcPct val="150000"/>
              </a:lnSpc>
              <a:buFontTx/>
              <a:buNone/>
            </a:pPr>
            <a:r>
              <a:rPr lang="en-US" altLang="en-US"/>
              <a:t>Level 3 – Altruistic Motivation</a:t>
            </a:r>
          </a:p>
          <a:p>
            <a:pPr eaLnBrk="1" hangingPunct="1">
              <a:buFontTx/>
              <a:buNone/>
            </a:pPr>
            <a:endParaRPr lang="en-US" altLang="en-US"/>
          </a:p>
          <a:p>
            <a:pPr eaLnBrk="1" hangingPunct="1">
              <a:buFontTx/>
              <a:buNone/>
            </a:pPr>
            <a:r>
              <a:rPr lang="en-US" altLang="en-US"/>
              <a:t>For justice to reign, possessing the Ring of Gyges </a:t>
            </a:r>
          </a:p>
          <a:p>
            <a:pPr eaLnBrk="1" hangingPunct="1">
              <a:buFontTx/>
              <a:buNone/>
            </a:pPr>
            <a:r>
              <a:rPr lang="en-US" altLang="en-US"/>
              <a:t>should have no impact on our behavior.</a:t>
            </a:r>
          </a:p>
          <a:p>
            <a:pPr eaLnBrk="1" hangingPunct="1">
              <a:buFontTx/>
              <a:buNone/>
            </a:pPr>
            <a:endParaRPr lang="en-US" altLang="en-US"/>
          </a:p>
          <a:p>
            <a:pPr eaLnBrk="1" hangingPunct="1">
              <a:buFontTx/>
              <a:buNone/>
            </a:pPr>
            <a:r>
              <a:rPr lang="en-US" altLang="en-US"/>
              <a:t>Justice will be realized only when people are</a:t>
            </a:r>
          </a:p>
          <a:p>
            <a:pPr eaLnBrk="1" hangingPunct="1">
              <a:buFontTx/>
              <a:buNone/>
            </a:pPr>
            <a:r>
              <a:rPr lang="en-US" altLang="en-US"/>
              <a:t>intrinsically willing to obey the unenforceable.</a:t>
            </a:r>
          </a:p>
          <a:p>
            <a:pPr eaLnBrk="1" hangingPunct="1">
              <a:buFontTx/>
              <a:buNone/>
            </a:pPr>
            <a:endParaRPr lang="en-US" altLang="en-US"/>
          </a:p>
        </p:txBody>
      </p:sp>
      <p:sp>
        <p:nvSpPr>
          <p:cNvPr id="9218" name="Rectangle 2">
            <a:extLst>
              <a:ext uri="{FF2B5EF4-FFF2-40B4-BE49-F238E27FC236}">
                <a16:creationId xmlns:a16="http://schemas.microsoft.com/office/drawing/2014/main" id="{01E55BB1-4BB7-4C6A-8126-CAB6546EDA95}"/>
              </a:ext>
            </a:extLst>
          </p:cNvPr>
          <p:cNvSpPr>
            <a:spLocks noGrp="1" noChangeArrowheads="1"/>
          </p:cNvSpPr>
          <p:nvPr>
            <p:ph type="title"/>
          </p:nvPr>
        </p:nvSpPr>
        <p:spPr>
          <a:xfrm>
            <a:off x="457200" y="274638"/>
            <a:ext cx="8229600" cy="868362"/>
          </a:xfrm>
        </p:spPr>
        <p:txBody>
          <a:bodyPr/>
          <a:lstStyle/>
          <a:p>
            <a:pPr eaLnBrk="1" fontAlgn="auto" hangingPunct="1">
              <a:spcAft>
                <a:spcPts val="0"/>
              </a:spcAft>
              <a:defRPr/>
            </a:pPr>
            <a:r>
              <a:rPr lang="en-US" sz="4000" dirty="0"/>
              <a:t>Kohlberg Typology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7293A8E8-D710-1659-96CA-9F2D25BF078B}"/>
              </a:ext>
            </a:extLst>
          </p:cNvPr>
          <p:cNvSpPr>
            <a:spLocks noGrp="1"/>
          </p:cNvSpPr>
          <p:nvPr>
            <p:ph idx="1"/>
          </p:nvPr>
        </p:nvSpPr>
        <p:spPr/>
        <p:txBody>
          <a:bodyPr/>
          <a:lstStyle/>
          <a:p>
            <a:pPr eaLnBrk="1" hangingPunct="1">
              <a:buFontTx/>
              <a:buNone/>
            </a:pPr>
            <a:r>
              <a:rPr lang="en-US" altLang="en-US"/>
              <a:t>Without deviance, we would be a society of </a:t>
            </a:r>
          </a:p>
          <a:p>
            <a:pPr eaLnBrk="1" hangingPunct="1">
              <a:buFontTx/>
              <a:buNone/>
            </a:pPr>
            <a:r>
              <a:rPr lang="en-US" altLang="en-US"/>
              <a:t>clones, incapable of dealing with the </a:t>
            </a:r>
          </a:p>
          <a:p>
            <a:pPr eaLnBrk="1" hangingPunct="1">
              <a:buFontTx/>
              <a:buNone/>
            </a:pPr>
            <a:r>
              <a:rPr lang="en-US" altLang="en-US"/>
              <a:t>variation around us.  Diversity is mandatory </a:t>
            </a:r>
          </a:p>
          <a:p>
            <a:pPr eaLnBrk="1" hangingPunct="1">
              <a:buFontTx/>
              <a:buNone/>
            </a:pPr>
            <a:r>
              <a:rPr lang="en-US" altLang="en-US"/>
              <a:t>to confront the tumultuous, ever changing </a:t>
            </a:r>
          </a:p>
          <a:p>
            <a:pPr eaLnBrk="1" hangingPunct="1">
              <a:buFontTx/>
              <a:buNone/>
            </a:pPr>
            <a:r>
              <a:rPr lang="en-US" altLang="en-US"/>
              <a:t>world in which we live.  The question, is what</a:t>
            </a:r>
          </a:p>
          <a:p>
            <a:pPr eaLnBrk="1" hangingPunct="1">
              <a:buFontTx/>
              <a:buNone/>
            </a:pPr>
            <a:r>
              <a:rPr lang="en-US" altLang="en-US"/>
              <a:t>types of deviance should be allowed, and how</a:t>
            </a:r>
          </a:p>
          <a:p>
            <a:pPr eaLnBrk="1" hangingPunct="1">
              <a:buFontTx/>
              <a:buNone/>
            </a:pPr>
            <a:r>
              <a:rPr lang="en-US" altLang="en-US"/>
              <a:t>much?  No definitive answer of course, as that </a:t>
            </a:r>
          </a:p>
          <a:p>
            <a:pPr eaLnBrk="1" hangingPunct="1">
              <a:buFontTx/>
              <a:buNone/>
            </a:pPr>
            <a:r>
              <a:rPr lang="en-US" altLang="en-US"/>
              <a:t>is the crux of the Golden Rule principle.</a:t>
            </a:r>
          </a:p>
          <a:p>
            <a:pPr eaLnBrk="1" hangingPunct="1"/>
            <a:endParaRPr lang="en-US" altLang="en-US" sz="2800"/>
          </a:p>
        </p:txBody>
      </p:sp>
      <p:sp>
        <p:nvSpPr>
          <p:cNvPr id="26626" name="Rectangle 2">
            <a:extLst>
              <a:ext uri="{FF2B5EF4-FFF2-40B4-BE49-F238E27FC236}">
                <a16:creationId xmlns:a16="http://schemas.microsoft.com/office/drawing/2014/main" id="{A3CEAEC6-A800-4D7B-B353-BD36CF003DB4}"/>
              </a:ext>
            </a:extLst>
          </p:cNvPr>
          <p:cNvSpPr>
            <a:spLocks noGrp="1" noChangeArrowheads="1"/>
          </p:cNvSpPr>
          <p:nvPr>
            <p:ph type="title"/>
          </p:nvPr>
        </p:nvSpPr>
        <p:spPr/>
        <p:txBody>
          <a:bodyPr/>
          <a:lstStyle/>
          <a:p>
            <a:pPr eaLnBrk="1" fontAlgn="auto" hangingPunct="1">
              <a:spcAft>
                <a:spcPts val="0"/>
              </a:spcAft>
              <a:defRPr/>
            </a:pPr>
            <a:r>
              <a:rPr lang="en-US" sz="3600" dirty="0"/>
              <a:t>Values of Deviance (Durkheim)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a:extLst>
              <a:ext uri="{FF2B5EF4-FFF2-40B4-BE49-F238E27FC236}">
                <a16:creationId xmlns:a16="http://schemas.microsoft.com/office/drawing/2014/main" id="{6541B722-D310-BF83-23A5-29A943EFD129}"/>
              </a:ext>
            </a:extLst>
          </p:cNvPr>
          <p:cNvSpPr>
            <a:spLocks noGrp="1"/>
          </p:cNvSpPr>
          <p:nvPr>
            <p:ph idx="1"/>
          </p:nvPr>
        </p:nvSpPr>
        <p:spPr>
          <a:xfrm>
            <a:off x="152400" y="1417638"/>
            <a:ext cx="8991600" cy="4589462"/>
          </a:xfrm>
        </p:spPr>
        <p:txBody>
          <a:bodyPr/>
          <a:lstStyle/>
          <a:p>
            <a:pPr marL="0" indent="0" eaLnBrk="1" hangingPunct="1">
              <a:lnSpc>
                <a:spcPct val="90000"/>
              </a:lnSpc>
              <a:buFont typeface="Wingdings 3" pitchFamily="2" charset="2"/>
              <a:buNone/>
            </a:pPr>
            <a:r>
              <a:rPr lang="en-US" altLang="en-US" sz="2800"/>
              <a:t>2. </a:t>
            </a:r>
            <a:r>
              <a:rPr lang="en-US" altLang="en-US" sz="2400"/>
              <a:t>High cost of the revolution, and it would ironically be</a:t>
            </a:r>
            <a:br>
              <a:rPr lang="en-US" altLang="en-US" sz="2400"/>
            </a:br>
            <a:r>
              <a:rPr lang="en-US" altLang="en-US" sz="2400"/>
              <a:t>    borne by the very people it is supposed to help.</a:t>
            </a:r>
          </a:p>
          <a:p>
            <a:pPr marL="0" indent="0" eaLnBrk="1" hangingPunct="1">
              <a:lnSpc>
                <a:spcPct val="90000"/>
              </a:lnSpc>
              <a:buFont typeface="Wingdings 3" pitchFamily="2" charset="2"/>
              <a:buNone/>
            </a:pPr>
            <a:br>
              <a:rPr lang="en-US" altLang="en-US" sz="2400"/>
            </a:br>
            <a:r>
              <a:rPr lang="en-US" altLang="en-US" sz="2400"/>
              <a:t>3. Capitalism is the root of much crime, and is particularly</a:t>
            </a:r>
            <a:br>
              <a:rPr lang="en-US" altLang="en-US" sz="2400"/>
            </a:br>
            <a:r>
              <a:rPr lang="en-US" altLang="en-US" sz="2400"/>
              <a:t>    helpful in explaining white-collar crime and some</a:t>
            </a:r>
            <a:br>
              <a:rPr lang="en-US" altLang="en-US" sz="2400"/>
            </a:br>
            <a:r>
              <a:rPr lang="en-US" altLang="en-US" sz="2400"/>
              <a:t>    property crime, but it is not the root of most crime.</a:t>
            </a:r>
          </a:p>
          <a:p>
            <a:pPr marL="0" indent="0" eaLnBrk="1" hangingPunct="1">
              <a:lnSpc>
                <a:spcPct val="90000"/>
              </a:lnSpc>
              <a:buFont typeface="Wingdings 3" pitchFamily="2" charset="2"/>
              <a:buNone/>
            </a:pPr>
            <a:endParaRPr lang="en-US" altLang="en-US" sz="2400"/>
          </a:p>
          <a:p>
            <a:pPr marL="0" indent="0" eaLnBrk="1" hangingPunct="1">
              <a:lnSpc>
                <a:spcPct val="90000"/>
              </a:lnSpc>
              <a:buFont typeface="Wingdings 3" pitchFamily="2" charset="2"/>
              <a:buNone/>
            </a:pPr>
            <a:r>
              <a:rPr lang="en-US" altLang="en-US" sz="2400"/>
              <a:t>Let us pause and review this modified primary point - capitalism is indeed the root of </a:t>
            </a:r>
            <a:r>
              <a:rPr lang="en-US" altLang="en-US" sz="2400" u="sng"/>
              <a:t>much</a:t>
            </a:r>
            <a:r>
              <a:rPr lang="en-US" altLang="en-US" sz="2400"/>
              <a:t> crime.</a:t>
            </a:r>
          </a:p>
          <a:p>
            <a:pPr marL="0" indent="0" eaLnBrk="1" hangingPunct="1">
              <a:lnSpc>
                <a:spcPct val="90000"/>
              </a:lnSpc>
              <a:buFont typeface="Wingdings 3" pitchFamily="2" charset="2"/>
              <a:buNone/>
            </a:pPr>
            <a:endParaRPr lang="en-US" altLang="en-US" sz="2800"/>
          </a:p>
          <a:p>
            <a:pPr marL="0" indent="0" eaLnBrk="1" hangingPunct="1">
              <a:lnSpc>
                <a:spcPct val="90000"/>
              </a:lnSpc>
              <a:buFont typeface="Wingdings 3" pitchFamily="2" charset="2"/>
              <a:buNone/>
            </a:pPr>
            <a:endParaRPr lang="en-US" altLang="en-US" sz="2800"/>
          </a:p>
        </p:txBody>
      </p:sp>
      <p:sp>
        <p:nvSpPr>
          <p:cNvPr id="24578" name="Rectangle 2">
            <a:extLst>
              <a:ext uri="{FF2B5EF4-FFF2-40B4-BE49-F238E27FC236}">
                <a16:creationId xmlns:a16="http://schemas.microsoft.com/office/drawing/2014/main" id="{1D0249D4-B11D-4B58-96E8-4D30DF71FBC7}"/>
              </a:ext>
            </a:extLst>
          </p:cNvPr>
          <p:cNvSpPr>
            <a:spLocks noGrp="1" noChangeArrowheads="1"/>
          </p:cNvSpPr>
          <p:nvPr>
            <p:ph type="title"/>
          </p:nvPr>
        </p:nvSpPr>
        <p:spPr>
          <a:xfrm>
            <a:off x="457200" y="274638"/>
            <a:ext cx="8229600" cy="944562"/>
          </a:xfrm>
        </p:spPr>
        <p:txBody>
          <a:bodyPr>
            <a:normAutofit fontScale="90000"/>
          </a:bodyPr>
          <a:lstStyle/>
          <a:p>
            <a:pPr eaLnBrk="1" fontAlgn="auto" hangingPunct="1">
              <a:spcAft>
                <a:spcPts val="0"/>
              </a:spcAft>
              <a:defRPr/>
            </a:pPr>
            <a:r>
              <a:rPr lang="en-US" dirty="0"/>
              <a:t>Radical Criminology Problems…continued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331F37BF-8F1D-2DC6-8775-3585329B29C4}"/>
              </a:ext>
            </a:extLst>
          </p:cNvPr>
          <p:cNvSpPr>
            <a:spLocks noGrp="1"/>
          </p:cNvSpPr>
          <p:nvPr>
            <p:ph idx="1"/>
          </p:nvPr>
        </p:nvSpPr>
        <p:spPr>
          <a:xfrm>
            <a:off x="457200" y="1371600"/>
            <a:ext cx="8229600" cy="4754563"/>
          </a:xfrm>
        </p:spPr>
        <p:txBody>
          <a:bodyPr/>
          <a:lstStyle/>
          <a:p>
            <a:pPr eaLnBrk="1" hangingPunct="1">
              <a:buFontTx/>
              <a:buNone/>
            </a:pPr>
            <a:r>
              <a:rPr lang="en-US" altLang="en-US" sz="1400"/>
              <a:t>Capitalism has much to offer and many have benefited, but crime is a natural by-product</a:t>
            </a:r>
          </a:p>
          <a:p>
            <a:pPr eaLnBrk="1" hangingPunct="1">
              <a:buFontTx/>
              <a:buNone/>
            </a:pPr>
            <a:r>
              <a:rPr lang="en-US" altLang="en-US" sz="1400"/>
              <a:t>of capitalism, a covalent bond, automobile exhaust.  It is an inevitable artifact.  </a:t>
            </a:r>
          </a:p>
          <a:p>
            <a:pPr eaLnBrk="1" hangingPunct="1">
              <a:buFontTx/>
              <a:buNone/>
            </a:pPr>
            <a:r>
              <a:rPr lang="en-US" altLang="en-US" sz="1400"/>
              <a:t>Why?</a:t>
            </a:r>
          </a:p>
          <a:p>
            <a:pPr eaLnBrk="1" hangingPunct="1">
              <a:buFontTx/>
              <a:buNone/>
            </a:pPr>
            <a:endParaRPr lang="en-US" altLang="en-US" sz="1400"/>
          </a:p>
          <a:p>
            <a:pPr eaLnBrk="1" hangingPunct="1">
              <a:buFontTx/>
              <a:buNone/>
            </a:pPr>
            <a:r>
              <a:rPr lang="en-US" altLang="en-US" sz="1400"/>
              <a:t>A. Unemployment:</a:t>
            </a:r>
          </a:p>
          <a:p>
            <a:pPr eaLnBrk="1" hangingPunct="1">
              <a:buFontTx/>
              <a:buNone/>
            </a:pPr>
            <a:r>
              <a:rPr lang="en-US" altLang="en-US" sz="1400"/>
              <a:t>    1. Capitalism by its very nature does not yield stability but rather volatility. We often talk</a:t>
            </a:r>
            <a:br>
              <a:rPr lang="en-US" altLang="en-US" sz="1400"/>
            </a:br>
            <a:r>
              <a:rPr lang="en-US" altLang="en-US" sz="1400"/>
              <a:t>   of business cycles in a very detached fashion, but business cycles means, there are</a:t>
            </a:r>
            <a:br>
              <a:rPr lang="en-US" altLang="en-US" sz="1400"/>
            </a:br>
            <a:r>
              <a:rPr lang="en-US" altLang="en-US" sz="1400"/>
              <a:t>   times when people will be out of work.  The cyclical nature of capitalism with its risk-</a:t>
            </a:r>
            <a:br>
              <a:rPr lang="en-US" altLang="en-US" sz="1400"/>
            </a:br>
            <a:r>
              <a:rPr lang="en-US" altLang="en-US" sz="1400"/>
              <a:t>   based orientations, results in economic instability and periodic unemployment which</a:t>
            </a:r>
            <a:br>
              <a:rPr lang="en-US" altLang="en-US" sz="1400"/>
            </a:br>
            <a:r>
              <a:rPr lang="en-US" altLang="en-US" sz="1400"/>
              <a:t>   often results in people migrating into the illegitimate realms and markets.</a:t>
            </a:r>
          </a:p>
          <a:p>
            <a:pPr eaLnBrk="1" hangingPunct="1">
              <a:buFontTx/>
              <a:buNone/>
            </a:pPr>
            <a:endParaRPr lang="en-US" altLang="en-US" sz="1400"/>
          </a:p>
          <a:p>
            <a:pPr eaLnBrk="1" hangingPunct="1">
              <a:buFontTx/>
              <a:buNone/>
            </a:pPr>
            <a:r>
              <a:rPr lang="en-US" altLang="en-US" sz="1400"/>
              <a:t>    2. Capitalism needs a core number of people to be unemployed for two reasons:</a:t>
            </a:r>
          </a:p>
          <a:p>
            <a:pPr eaLnBrk="1" hangingPunct="1">
              <a:buFontTx/>
              <a:buNone/>
            </a:pPr>
            <a:r>
              <a:rPr lang="en-US" altLang="en-US" sz="1400"/>
              <a:t>	      a. Some number of unemployed people are needed as a threat, to potentially take</a:t>
            </a:r>
            <a:br>
              <a:rPr lang="en-US" altLang="en-US" sz="1400"/>
            </a:br>
            <a:r>
              <a:rPr lang="en-US" altLang="en-US" sz="1400"/>
              <a:t>          over the jobs if workers threaten to quit due to low wage and working condition</a:t>
            </a:r>
            <a:br>
              <a:rPr lang="en-US" altLang="en-US" sz="1400"/>
            </a:br>
            <a:r>
              <a:rPr lang="en-US" altLang="en-US" sz="1400"/>
              <a:t>          concerns. </a:t>
            </a:r>
          </a:p>
          <a:p>
            <a:pPr eaLnBrk="1" hangingPunct="1">
              <a:buFontTx/>
              <a:buNone/>
            </a:pPr>
            <a:r>
              <a:rPr lang="en-US" altLang="en-US" sz="1400"/>
              <a:t>	      b. Some number of unemployed people are needed to turn to in times of peak</a:t>
            </a:r>
            <a:br>
              <a:rPr lang="en-US" altLang="en-US" sz="1400"/>
            </a:br>
            <a:r>
              <a:rPr lang="en-US" altLang="en-US" sz="1400"/>
              <a:t>          production/distribution needs.  </a:t>
            </a:r>
          </a:p>
        </p:txBody>
      </p:sp>
      <p:sp>
        <p:nvSpPr>
          <p:cNvPr id="28674" name="Rectangle 2">
            <a:extLst>
              <a:ext uri="{FF2B5EF4-FFF2-40B4-BE49-F238E27FC236}">
                <a16:creationId xmlns:a16="http://schemas.microsoft.com/office/drawing/2014/main" id="{5B199D73-6D65-42B1-9EEC-4A73BFE08A64}"/>
              </a:ext>
            </a:extLst>
          </p:cNvPr>
          <p:cNvSpPr>
            <a:spLocks noGrp="1" noChangeArrowheads="1"/>
          </p:cNvSpPr>
          <p:nvPr>
            <p:ph type="title"/>
          </p:nvPr>
        </p:nvSpPr>
        <p:spPr/>
        <p:txBody>
          <a:bodyPr/>
          <a:lstStyle/>
          <a:p>
            <a:pPr eaLnBrk="1" fontAlgn="auto" hangingPunct="1">
              <a:spcAft>
                <a:spcPts val="0"/>
              </a:spcAft>
              <a:defRPr/>
            </a:pPr>
            <a:r>
              <a:rPr lang="en-US" sz="4000" dirty="0"/>
              <a:t>Capitalism and Crime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57524918-3315-AEA7-22D0-C2D192859731}"/>
              </a:ext>
            </a:extLst>
          </p:cNvPr>
          <p:cNvSpPr>
            <a:spLocks noGrp="1"/>
          </p:cNvSpPr>
          <p:nvPr>
            <p:ph idx="1"/>
          </p:nvPr>
        </p:nvSpPr>
        <p:spPr>
          <a:xfrm>
            <a:off x="457200" y="1371600"/>
            <a:ext cx="8229600" cy="4754563"/>
          </a:xfrm>
        </p:spPr>
        <p:txBody>
          <a:bodyPr/>
          <a:lstStyle/>
          <a:p>
            <a:pPr eaLnBrk="1" hangingPunct="1">
              <a:buFontTx/>
              <a:buNone/>
            </a:pPr>
            <a:r>
              <a:rPr lang="en-US" altLang="en-US" sz="2400"/>
              <a:t>The optimum unemployment rate from the capitalist</a:t>
            </a:r>
          </a:p>
          <a:p>
            <a:pPr eaLnBrk="1" hangingPunct="1">
              <a:buFontTx/>
              <a:buNone/>
            </a:pPr>
            <a:r>
              <a:rPr lang="en-US" altLang="en-US" sz="2400"/>
              <a:t>point of view is thought to be roughly 3% - 4%.  In </a:t>
            </a:r>
          </a:p>
          <a:p>
            <a:pPr eaLnBrk="1" hangingPunct="1">
              <a:buFontTx/>
              <a:buNone/>
            </a:pPr>
            <a:r>
              <a:rPr lang="en-US" altLang="en-US" sz="2400"/>
              <a:t>our nation of roughly 140 million workers, that is 4.2</a:t>
            </a:r>
          </a:p>
          <a:p>
            <a:pPr eaLnBrk="1" hangingPunct="1">
              <a:buFontTx/>
              <a:buNone/>
            </a:pPr>
            <a:r>
              <a:rPr lang="en-US" altLang="en-US" sz="2400"/>
              <a:t>million – 5.5million people unemployed, and with</a:t>
            </a:r>
          </a:p>
          <a:p>
            <a:pPr eaLnBrk="1" hangingPunct="1">
              <a:buFontTx/>
              <a:buNone/>
            </a:pPr>
            <a:r>
              <a:rPr lang="en-US" altLang="en-US" sz="2400"/>
              <a:t>unemployment comes crime, for a variety of reasons.</a:t>
            </a:r>
          </a:p>
        </p:txBody>
      </p:sp>
      <p:sp>
        <p:nvSpPr>
          <p:cNvPr id="28674" name="Rectangle 2">
            <a:extLst>
              <a:ext uri="{FF2B5EF4-FFF2-40B4-BE49-F238E27FC236}">
                <a16:creationId xmlns:a16="http://schemas.microsoft.com/office/drawing/2014/main" id="{C00DD037-4241-4038-B5C4-C2ED72950A04}"/>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dirty="0"/>
              <a:t>Capitalism and Crime…continued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97E5FB03-823B-415A-B811-EF1A0E4705D2}"/>
              </a:ext>
            </a:extLst>
          </p:cNvPr>
          <p:cNvSpPr>
            <a:spLocks noGrp="1"/>
          </p:cNvSpPr>
          <p:nvPr>
            <p:ph idx="1"/>
          </p:nvPr>
        </p:nvSpPr>
        <p:spPr>
          <a:xfrm>
            <a:off x="0" y="914400"/>
            <a:ext cx="9067800" cy="5092700"/>
          </a:xfrm>
        </p:spPr>
        <p:txBody>
          <a:bodyPr/>
          <a:lstStyle/>
          <a:p>
            <a:pPr marL="0" indent="0" eaLnBrk="1" hangingPunct="1">
              <a:lnSpc>
                <a:spcPct val="80000"/>
              </a:lnSpc>
              <a:buFont typeface="Wingdings 3" panose="05040102010807070707" pitchFamily="18" charset="2"/>
              <a:buNone/>
              <a:defRPr/>
            </a:pPr>
            <a:r>
              <a:rPr lang="en-US" altLang="en-US" sz="2000" dirty="0"/>
              <a:t>B. Capitalism results in a small number of people accumulating great </a:t>
            </a:r>
          </a:p>
          <a:p>
            <a:pPr marL="0" indent="0" eaLnBrk="1" hangingPunct="1">
              <a:lnSpc>
                <a:spcPct val="80000"/>
              </a:lnSpc>
              <a:buFont typeface="Wingdings 3" panose="05040102010807070707" pitchFamily="18" charset="2"/>
              <a:buNone/>
              <a:defRPr/>
            </a:pPr>
            <a:r>
              <a:rPr lang="en-US" altLang="en-US" sz="2000" dirty="0"/>
              <a:t>    wealth and others, a large number, living in or near poverty levels.  </a:t>
            </a:r>
          </a:p>
          <a:p>
            <a:pPr marL="0" indent="0" eaLnBrk="1" hangingPunct="1">
              <a:lnSpc>
                <a:spcPct val="80000"/>
              </a:lnSpc>
              <a:buFont typeface="Wingdings 3" panose="05040102010807070707" pitchFamily="18" charset="2"/>
              <a:buNone/>
              <a:defRPr/>
            </a:pPr>
            <a:r>
              <a:rPr lang="en-US" altLang="en-US" sz="2000" dirty="0"/>
              <a:t>    Capitalism, and particularly minimally regulated capitalism, yields a </a:t>
            </a:r>
          </a:p>
          <a:p>
            <a:pPr marL="0" indent="0" eaLnBrk="1" hangingPunct="1">
              <a:lnSpc>
                <a:spcPct val="80000"/>
              </a:lnSpc>
              <a:buFont typeface="Wingdings 3" panose="05040102010807070707" pitchFamily="18" charset="2"/>
              <a:buNone/>
              <a:defRPr/>
            </a:pPr>
            <a:r>
              <a:rPr lang="en-US" altLang="en-US" sz="2000" dirty="0"/>
              <a:t>    large socio-economic inequity coefficient.  Nations with a high</a:t>
            </a:r>
          </a:p>
          <a:p>
            <a:pPr marL="0" indent="0" eaLnBrk="1" hangingPunct="1">
              <a:lnSpc>
                <a:spcPct val="80000"/>
              </a:lnSpc>
              <a:buFont typeface="Wingdings 3" panose="05040102010807070707" pitchFamily="18" charset="2"/>
              <a:buNone/>
              <a:defRPr/>
            </a:pPr>
            <a:r>
              <a:rPr lang="en-US" altLang="en-US" sz="2000" dirty="0"/>
              <a:t>    socio-economic inequity coefficient (the Gini coefficient) have high</a:t>
            </a:r>
          </a:p>
          <a:p>
            <a:pPr marL="0" indent="0" eaLnBrk="1" hangingPunct="1">
              <a:lnSpc>
                <a:spcPct val="80000"/>
              </a:lnSpc>
              <a:buFont typeface="Wingdings 3" panose="05040102010807070707" pitchFamily="18" charset="2"/>
              <a:buNone/>
              <a:defRPr/>
            </a:pPr>
            <a:r>
              <a:rPr lang="en-US" altLang="en-US" sz="2000" dirty="0"/>
              <a:t>    property and violent crime rates.</a:t>
            </a:r>
          </a:p>
          <a:p>
            <a:pPr marL="457200" indent="-457200" eaLnBrk="1" hangingPunct="1">
              <a:lnSpc>
                <a:spcPct val="80000"/>
              </a:lnSpc>
              <a:buFont typeface="Lucida Sans Unicode" panose="020B0602030504020204" pitchFamily="34" charset="0"/>
              <a:buAutoNum type="alphaUcPeriod"/>
              <a:defRPr/>
            </a:pPr>
            <a:endParaRPr lang="en-US" altLang="en-US" sz="2000" dirty="0"/>
          </a:p>
          <a:p>
            <a:pPr marL="0" indent="0" eaLnBrk="1" hangingPunct="1">
              <a:lnSpc>
                <a:spcPct val="80000"/>
              </a:lnSpc>
              <a:buFont typeface="Wingdings 3" panose="05040102010807070707" pitchFamily="18" charset="2"/>
              <a:buNone/>
              <a:defRPr/>
            </a:pPr>
            <a:r>
              <a:rPr lang="en-US" altLang="en-US" sz="2000" dirty="0"/>
              <a:t>C. The basic econometrics of business requires workers to be paid less  </a:t>
            </a:r>
          </a:p>
          <a:p>
            <a:pPr marL="0" indent="0" eaLnBrk="1" hangingPunct="1">
              <a:lnSpc>
                <a:spcPct val="80000"/>
              </a:lnSpc>
              <a:buFont typeface="Wingdings 3" panose="05040102010807070707" pitchFamily="18" charset="2"/>
              <a:buNone/>
              <a:defRPr/>
            </a:pPr>
            <a:r>
              <a:rPr lang="en-US" altLang="en-US" sz="2000" dirty="0"/>
              <a:t>     than what is necessary for them to buy all of the goods and services</a:t>
            </a:r>
          </a:p>
          <a:p>
            <a:pPr marL="0" indent="0" eaLnBrk="1" hangingPunct="1">
              <a:lnSpc>
                <a:spcPct val="80000"/>
              </a:lnSpc>
              <a:buFont typeface="Wingdings 3" panose="05040102010807070707" pitchFamily="18" charset="2"/>
              <a:buNone/>
              <a:defRPr/>
            </a:pPr>
            <a:r>
              <a:rPr lang="en-US" altLang="en-US" sz="2000" dirty="0"/>
              <a:t>     they need, let alone to be able buy the things they are  told to buy.</a:t>
            </a:r>
          </a:p>
          <a:p>
            <a:pPr marL="0" indent="0" eaLnBrk="1" hangingPunct="1">
              <a:lnSpc>
                <a:spcPct val="80000"/>
              </a:lnSpc>
              <a:buFont typeface="Wingdings 3" panose="05040102010807070707" pitchFamily="18" charset="2"/>
              <a:buNone/>
              <a:defRPr/>
            </a:pPr>
            <a:r>
              <a:rPr lang="en-US" altLang="en-US" sz="2000" dirty="0"/>
              <a:t>     Many resort to illegitimate means to make ends meet.</a:t>
            </a:r>
          </a:p>
          <a:p>
            <a:pPr marL="838200" lvl="1" indent="-381000" eaLnBrk="1" hangingPunct="1">
              <a:lnSpc>
                <a:spcPct val="80000"/>
              </a:lnSpc>
              <a:buFont typeface="Lucida Sans Unicode" panose="020B0602030504020204" pitchFamily="34" charset="0"/>
              <a:buAutoNum type="alphaUcPeriod"/>
              <a:defRPr/>
            </a:pPr>
            <a:endParaRPr lang="en-US" altLang="en-US" sz="2000" dirty="0"/>
          </a:p>
          <a:p>
            <a:pPr marL="0" indent="0" eaLnBrk="1" hangingPunct="1">
              <a:lnSpc>
                <a:spcPct val="80000"/>
              </a:lnSpc>
              <a:buFont typeface="Wingdings 3" panose="05040102010807070707" pitchFamily="18" charset="2"/>
              <a:buNone/>
              <a:defRPr/>
            </a:pPr>
            <a:r>
              <a:rPr lang="en-US" altLang="en-US" sz="2000" dirty="0"/>
              <a:t>D. Planned obsolescence</a:t>
            </a:r>
          </a:p>
          <a:p>
            <a:pPr marL="457200" indent="-457200" eaLnBrk="1" hangingPunct="1">
              <a:lnSpc>
                <a:spcPct val="80000"/>
              </a:lnSpc>
              <a:buFont typeface="Lucida Sans Unicode" panose="020B0602030504020204" pitchFamily="34" charset="0"/>
              <a:buAutoNum type="alphaUcPeriod"/>
              <a:defRPr/>
            </a:pPr>
            <a:endParaRPr lang="en-US" altLang="en-US" sz="2000" dirty="0"/>
          </a:p>
          <a:p>
            <a:pPr marL="0" indent="0" eaLnBrk="1" hangingPunct="1">
              <a:lnSpc>
                <a:spcPct val="80000"/>
              </a:lnSpc>
              <a:buFont typeface="Wingdings 3" panose="05040102010807070707" pitchFamily="18" charset="2"/>
              <a:buNone/>
              <a:defRPr/>
            </a:pPr>
            <a:r>
              <a:rPr lang="en-US" altLang="en-US" sz="2000" dirty="0"/>
              <a:t>E. Conspicuous consumption</a:t>
            </a:r>
          </a:p>
          <a:p>
            <a:pPr marL="457200" indent="-457200" eaLnBrk="1" hangingPunct="1">
              <a:lnSpc>
                <a:spcPct val="80000"/>
              </a:lnSpc>
              <a:buFont typeface="Lucida Sans Unicode" panose="020B0602030504020204" pitchFamily="34" charset="0"/>
              <a:buAutoNum type="alphaUcPeriod"/>
              <a:defRPr/>
            </a:pPr>
            <a:endParaRPr lang="en-US" altLang="en-US" sz="2000" dirty="0"/>
          </a:p>
          <a:p>
            <a:pPr marL="0" indent="0" eaLnBrk="1" hangingPunct="1">
              <a:lnSpc>
                <a:spcPct val="80000"/>
              </a:lnSpc>
              <a:buFont typeface="Wingdings 3" panose="05040102010807070707" pitchFamily="18" charset="2"/>
              <a:buNone/>
              <a:defRPr/>
            </a:pPr>
            <a:r>
              <a:rPr lang="en-US" altLang="en-US" sz="2000" dirty="0"/>
              <a:t>F. Monopolistic tendencies (bid-rigging, price-fixing)</a:t>
            </a:r>
          </a:p>
          <a:p>
            <a:pPr marL="457200" indent="-457200" eaLnBrk="1" hangingPunct="1">
              <a:lnSpc>
                <a:spcPct val="80000"/>
              </a:lnSpc>
              <a:buFontTx/>
              <a:buAutoNum type="alphaUcPeriod"/>
              <a:defRPr/>
            </a:pPr>
            <a:endParaRPr lang="en-US" altLang="en-US" sz="1600" dirty="0"/>
          </a:p>
        </p:txBody>
      </p:sp>
      <p:sp>
        <p:nvSpPr>
          <p:cNvPr id="29698" name="Rectangle 2">
            <a:extLst>
              <a:ext uri="{FF2B5EF4-FFF2-40B4-BE49-F238E27FC236}">
                <a16:creationId xmlns:a16="http://schemas.microsoft.com/office/drawing/2014/main" id="{0D0E1AE3-DD50-4879-A041-5F1BA6118371}"/>
              </a:ext>
            </a:extLst>
          </p:cNvPr>
          <p:cNvSpPr>
            <a:spLocks noGrp="1" noChangeArrowheads="1"/>
          </p:cNvSpPr>
          <p:nvPr>
            <p:ph type="title"/>
          </p:nvPr>
        </p:nvSpPr>
        <p:spPr>
          <a:xfrm>
            <a:off x="457200" y="152400"/>
            <a:ext cx="8229600" cy="762000"/>
          </a:xfrm>
        </p:spPr>
        <p:txBody>
          <a:bodyPr>
            <a:normAutofit fontScale="90000"/>
          </a:bodyPr>
          <a:lstStyle/>
          <a:p>
            <a:pPr eaLnBrk="1" fontAlgn="auto" hangingPunct="1">
              <a:spcAft>
                <a:spcPts val="0"/>
              </a:spcAft>
              <a:defRPr/>
            </a:pPr>
            <a:r>
              <a:rPr lang="en-US" sz="4000" dirty="0"/>
              <a:t>Capitalism and Crime…continued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8E0EEB62-988B-4EB2-AB2E-151DEC3A2292}"/>
              </a:ext>
            </a:extLst>
          </p:cNvPr>
          <p:cNvSpPr>
            <a:spLocks noGrp="1" noChangeArrowheads="1"/>
          </p:cNvSpPr>
          <p:nvPr>
            <p:ph idx="1"/>
          </p:nvPr>
        </p:nvSpPr>
        <p:spPr/>
        <p:txBody>
          <a:bodyPr>
            <a:normAutofit lnSpcReduction="10000"/>
          </a:bodyPr>
          <a:lstStyle/>
          <a:p>
            <a:pPr marL="609600" indent="-609600" eaLnBrk="1" fontAlgn="auto" hangingPunct="1">
              <a:spcAft>
                <a:spcPts val="0"/>
              </a:spcAft>
              <a:buFontTx/>
              <a:buNone/>
              <a:defRPr/>
            </a:pPr>
            <a:r>
              <a:rPr lang="en-US" sz="2800" dirty="0"/>
              <a:t>Capitalism seeks monopolies and exploits the</a:t>
            </a:r>
          </a:p>
          <a:p>
            <a:pPr marL="609600" indent="-609600" eaLnBrk="1" fontAlgn="auto" hangingPunct="1">
              <a:spcAft>
                <a:spcPts val="0"/>
              </a:spcAft>
              <a:buFontTx/>
              <a:buNone/>
              <a:defRPr/>
            </a:pPr>
            <a:r>
              <a:rPr lang="en-US" sz="2800" dirty="0"/>
              <a:t>poor.  By very definition, many lack the capital </a:t>
            </a:r>
          </a:p>
          <a:p>
            <a:pPr marL="609600" indent="-609600" eaLnBrk="1" fontAlgn="auto" hangingPunct="1">
              <a:spcAft>
                <a:spcPts val="0"/>
              </a:spcAft>
              <a:buFontTx/>
              <a:buNone/>
              <a:defRPr/>
            </a:pPr>
            <a:r>
              <a:rPr lang="en-US" sz="2800" dirty="0"/>
              <a:t>needed to obtain basic needs and wants. </a:t>
            </a:r>
          </a:p>
          <a:p>
            <a:pPr marL="609600" indent="-609600" eaLnBrk="1" fontAlgn="auto" hangingPunct="1">
              <a:spcAft>
                <a:spcPts val="0"/>
              </a:spcAft>
              <a:buFontTx/>
              <a:buNone/>
              <a:defRPr/>
            </a:pPr>
            <a:endParaRPr lang="en-US" sz="2800" dirty="0"/>
          </a:p>
          <a:p>
            <a:pPr marL="609600" indent="-609600" eaLnBrk="1" fontAlgn="auto" hangingPunct="1">
              <a:spcAft>
                <a:spcPts val="0"/>
              </a:spcAft>
              <a:buFontTx/>
              <a:buNone/>
              <a:defRPr/>
            </a:pPr>
            <a:r>
              <a:rPr lang="en-US" sz="2800" dirty="0"/>
              <a:t>When wealth is equated with success, the </a:t>
            </a:r>
          </a:p>
          <a:p>
            <a:pPr marL="609600" indent="-609600" eaLnBrk="1" fontAlgn="auto" hangingPunct="1">
              <a:spcAft>
                <a:spcPts val="0"/>
              </a:spcAft>
              <a:buFontTx/>
              <a:buNone/>
              <a:defRPr/>
            </a:pPr>
            <a:r>
              <a:rPr lang="en-US" sz="2800" dirty="0"/>
              <a:t>problem becomes more acute.  Crime is </a:t>
            </a:r>
          </a:p>
          <a:p>
            <a:pPr marL="609600" indent="-609600" eaLnBrk="1" fontAlgn="auto" hangingPunct="1">
              <a:spcAft>
                <a:spcPts val="0"/>
              </a:spcAft>
              <a:buFontTx/>
              <a:buNone/>
              <a:defRPr/>
            </a:pPr>
            <a:r>
              <a:rPr lang="en-US" sz="2800" dirty="0"/>
              <a:t>normal in a society that stresses wealth and </a:t>
            </a:r>
          </a:p>
          <a:p>
            <a:pPr marL="609600" indent="-609600" eaLnBrk="1" fontAlgn="auto" hangingPunct="1">
              <a:spcAft>
                <a:spcPts val="0"/>
              </a:spcAft>
              <a:buFontTx/>
              <a:buNone/>
              <a:defRPr/>
            </a:pPr>
            <a:r>
              <a:rPr lang="en-US" sz="2800" dirty="0"/>
              <a:t>simultaneously restricts legitimate </a:t>
            </a:r>
          </a:p>
          <a:p>
            <a:pPr marL="609600" indent="-609600" eaLnBrk="1" fontAlgn="auto" hangingPunct="1">
              <a:spcAft>
                <a:spcPts val="0"/>
              </a:spcAft>
              <a:buFontTx/>
              <a:buNone/>
              <a:defRPr/>
            </a:pPr>
            <a:r>
              <a:rPr lang="en-US" sz="2800" dirty="0"/>
              <a:t>opportunity to acquire it. The market culture </a:t>
            </a:r>
          </a:p>
          <a:p>
            <a:pPr marL="609600" indent="-609600" eaLnBrk="1" fontAlgn="auto" hangingPunct="1">
              <a:spcAft>
                <a:spcPts val="0"/>
              </a:spcAft>
              <a:buFontTx/>
              <a:buNone/>
              <a:defRPr/>
            </a:pPr>
            <a:r>
              <a:rPr lang="en-US" sz="2800" dirty="0"/>
              <a:t>accentuates the crime problem.</a:t>
            </a:r>
          </a:p>
          <a:p>
            <a:pPr marL="609600" indent="-609600" eaLnBrk="1" fontAlgn="auto" hangingPunct="1">
              <a:spcAft>
                <a:spcPts val="0"/>
              </a:spcAft>
              <a:buFontTx/>
              <a:buAutoNum type="alphaLcPeriod" startAt="6"/>
              <a:defRPr/>
            </a:pPr>
            <a:endParaRPr lang="en-US" sz="2800" dirty="0"/>
          </a:p>
          <a:p>
            <a:pPr marL="609600" indent="-609600" eaLnBrk="1" fontAlgn="auto" hangingPunct="1">
              <a:spcAft>
                <a:spcPts val="0"/>
              </a:spcAft>
              <a:buFontTx/>
              <a:buNone/>
              <a:defRPr/>
            </a:pPr>
            <a:endParaRPr lang="en-US" sz="2800" dirty="0"/>
          </a:p>
        </p:txBody>
      </p:sp>
      <p:sp>
        <p:nvSpPr>
          <p:cNvPr id="30722" name="Rectangle 2">
            <a:extLst>
              <a:ext uri="{FF2B5EF4-FFF2-40B4-BE49-F238E27FC236}">
                <a16:creationId xmlns:a16="http://schemas.microsoft.com/office/drawing/2014/main" id="{10FC0C17-51DE-4F89-97F5-E118099C8A23}"/>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t>Capitalism and Crime…continued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4CBC43C6-72EF-628E-8353-74D56CCF3F78}"/>
              </a:ext>
            </a:extLst>
          </p:cNvPr>
          <p:cNvSpPr>
            <a:spLocks noGrp="1"/>
          </p:cNvSpPr>
          <p:nvPr>
            <p:ph idx="1"/>
          </p:nvPr>
        </p:nvSpPr>
        <p:spPr/>
        <p:txBody>
          <a:bodyPr/>
          <a:lstStyle/>
          <a:p>
            <a:pPr marL="0" indent="0" eaLnBrk="1" hangingPunct="1">
              <a:buFont typeface="Wingdings 3" pitchFamily="2" charset="2"/>
              <a:buNone/>
            </a:pPr>
            <a:r>
              <a:rPr lang="en-US" altLang="en-US" sz="2400"/>
              <a:t>Radical theory is useful in explaining white collar crime, and some property crime, but not violent crime.  One the one hand, don’t criticize a bacteriologist when they focus on one kind of disease, but on the other hand, don’t oversell and say this is the cause of all disease, all crime, which the Radical Theorists tend to do.</a:t>
            </a:r>
          </a:p>
        </p:txBody>
      </p:sp>
      <p:sp>
        <p:nvSpPr>
          <p:cNvPr id="27650" name="Rectangle 2">
            <a:extLst>
              <a:ext uri="{FF2B5EF4-FFF2-40B4-BE49-F238E27FC236}">
                <a16:creationId xmlns:a16="http://schemas.microsoft.com/office/drawing/2014/main" id="{E7BD4EF5-A42B-4BAE-A09B-B04780161DC4}"/>
              </a:ext>
            </a:extLst>
          </p:cNvPr>
          <p:cNvSpPr>
            <a:spLocks noGrp="1" noChangeArrowheads="1"/>
          </p:cNvSpPr>
          <p:nvPr>
            <p:ph type="title"/>
          </p:nvPr>
        </p:nvSpPr>
        <p:spPr/>
        <p:txBody>
          <a:bodyPr/>
          <a:lstStyle/>
          <a:p>
            <a:pPr eaLnBrk="1" fontAlgn="auto" hangingPunct="1">
              <a:spcAft>
                <a:spcPts val="0"/>
              </a:spcAft>
              <a:defRPr/>
            </a:pPr>
            <a:r>
              <a:rPr lang="en-US" dirty="0"/>
              <a:t>Radical Theory, in Sum</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B30B1F40-F773-85B6-9E47-D2CA5FCED07A}"/>
              </a:ext>
            </a:extLst>
          </p:cNvPr>
          <p:cNvSpPr>
            <a:spLocks noGrp="1"/>
          </p:cNvSpPr>
          <p:nvPr>
            <p:ph idx="1"/>
          </p:nvPr>
        </p:nvSpPr>
        <p:spPr/>
        <p:txBody>
          <a:bodyPr/>
          <a:lstStyle/>
          <a:p>
            <a:pPr eaLnBrk="1" hangingPunct="1">
              <a:buFontTx/>
              <a:buNone/>
            </a:pPr>
            <a:r>
              <a:rPr lang="en-US" altLang="en-US"/>
              <a:t>Every program and proposal carries within it </a:t>
            </a:r>
          </a:p>
          <a:p>
            <a:pPr eaLnBrk="1" hangingPunct="1">
              <a:buFontTx/>
              <a:buNone/>
            </a:pPr>
            <a:r>
              <a:rPr lang="en-US" altLang="en-US"/>
              <a:t>a potential for failure and abuse, equal and </a:t>
            </a:r>
          </a:p>
          <a:p>
            <a:pPr eaLnBrk="1" hangingPunct="1">
              <a:buFontTx/>
              <a:buNone/>
            </a:pPr>
            <a:r>
              <a:rPr lang="en-US" altLang="en-US"/>
              <a:t>opposite to the program’s potential for </a:t>
            </a:r>
          </a:p>
          <a:p>
            <a:pPr eaLnBrk="1" hangingPunct="1">
              <a:buFontTx/>
              <a:buNone/>
            </a:pPr>
            <a:r>
              <a:rPr lang="en-US" altLang="en-US"/>
              <a:t>success.</a:t>
            </a:r>
          </a:p>
        </p:txBody>
      </p:sp>
      <p:sp>
        <p:nvSpPr>
          <p:cNvPr id="31746" name="Rectangle 2">
            <a:extLst>
              <a:ext uri="{FF2B5EF4-FFF2-40B4-BE49-F238E27FC236}">
                <a16:creationId xmlns:a16="http://schemas.microsoft.com/office/drawing/2014/main" id="{B733108F-2E09-4B87-9CA0-EFED2E18A7C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600" dirty="0"/>
              <a:t>Bureaucratic Gravitation Phenomenon…footnote point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a:extLst>
              <a:ext uri="{FF2B5EF4-FFF2-40B4-BE49-F238E27FC236}">
                <a16:creationId xmlns:a16="http://schemas.microsoft.com/office/drawing/2014/main" id="{9C6054F6-3293-2157-E707-47A52B7C3B1C}"/>
              </a:ext>
            </a:extLst>
          </p:cNvPr>
          <p:cNvSpPr>
            <a:spLocks noGrp="1"/>
          </p:cNvSpPr>
          <p:nvPr>
            <p:ph idx="1"/>
          </p:nvPr>
        </p:nvSpPr>
        <p:spPr/>
        <p:txBody>
          <a:bodyPr/>
          <a:lstStyle/>
          <a:p>
            <a:pPr eaLnBrk="1" hangingPunct="1">
              <a:lnSpc>
                <a:spcPct val="80000"/>
              </a:lnSpc>
              <a:buFontTx/>
              <a:buNone/>
            </a:pPr>
            <a:r>
              <a:rPr lang="en-US" altLang="en-US" sz="2000"/>
              <a:t>3.)  Conflict ‑ Marx</a:t>
            </a:r>
          </a:p>
          <a:p>
            <a:pPr eaLnBrk="1" hangingPunct="1">
              <a:lnSpc>
                <a:spcPct val="80000"/>
              </a:lnSpc>
              <a:buFontTx/>
              <a:buNone/>
            </a:pPr>
            <a:r>
              <a:rPr lang="en-US" altLang="en-US" sz="2000"/>
              <a:t>	 A. Class Conflict ‑ </a:t>
            </a:r>
            <a:r>
              <a:rPr lang="en-US" altLang="en-US" sz="2000" u="sng"/>
              <a:t>Bonger</a:t>
            </a:r>
            <a:r>
              <a:rPr lang="en-US" altLang="en-US" sz="2000"/>
              <a:t>, Vold</a:t>
            </a:r>
          </a:p>
          <a:p>
            <a:pPr eaLnBrk="1" hangingPunct="1">
              <a:lnSpc>
                <a:spcPct val="80000"/>
              </a:lnSpc>
              <a:buFontTx/>
              <a:buNone/>
            </a:pPr>
            <a:r>
              <a:rPr lang="en-US" altLang="en-US" sz="2000"/>
              <a:t>	 B. Economic Determinism ‑ Becker, Ehrlich, Mayr, Stigler</a:t>
            </a:r>
          </a:p>
          <a:p>
            <a:pPr eaLnBrk="1" hangingPunct="1">
              <a:lnSpc>
                <a:spcPct val="80000"/>
              </a:lnSpc>
              <a:buFontTx/>
              <a:buNone/>
            </a:pPr>
            <a:r>
              <a:rPr lang="en-US" altLang="en-US" sz="2000"/>
              <a:t>	 C. Radical ‑ Chambliss, </a:t>
            </a:r>
            <a:r>
              <a:rPr lang="en-US" altLang="en-US" sz="2000" u="sng"/>
              <a:t>Quinney</a:t>
            </a:r>
            <a:r>
              <a:rPr lang="en-US" altLang="en-US" sz="2000"/>
              <a:t>, Turk, Young</a:t>
            </a:r>
          </a:p>
          <a:p>
            <a:pPr eaLnBrk="1" hangingPunct="1">
              <a:lnSpc>
                <a:spcPct val="80000"/>
              </a:lnSpc>
              <a:buFontTx/>
              <a:buNone/>
            </a:pPr>
            <a:r>
              <a:rPr lang="en-US" altLang="en-US" sz="2000"/>
              <a:t> </a:t>
            </a:r>
          </a:p>
          <a:p>
            <a:pPr eaLnBrk="1" hangingPunct="1">
              <a:lnSpc>
                <a:spcPct val="80000"/>
              </a:lnSpc>
              <a:buFontTx/>
              <a:buNone/>
            </a:pPr>
            <a:r>
              <a:rPr lang="en-US" altLang="en-US" sz="2000"/>
              <a:t>4.)  Neo‑Classical ‑ Van den Haag, DiIulio, </a:t>
            </a:r>
            <a:r>
              <a:rPr lang="en-US" altLang="en-US" sz="2000" u="sng"/>
              <a:t>Wilson</a:t>
            </a:r>
          </a:p>
          <a:p>
            <a:pPr eaLnBrk="1" hangingPunct="1">
              <a:lnSpc>
                <a:spcPct val="80000"/>
              </a:lnSpc>
              <a:buFontTx/>
              <a:buNone/>
            </a:pPr>
            <a:endParaRPr lang="en-US" altLang="en-US" sz="2000"/>
          </a:p>
          <a:p>
            <a:pPr eaLnBrk="1" hangingPunct="1">
              <a:lnSpc>
                <a:spcPct val="80000"/>
              </a:lnSpc>
            </a:pPr>
            <a:endParaRPr lang="en-US" altLang="en-US" sz="2000"/>
          </a:p>
        </p:txBody>
      </p:sp>
      <p:sp>
        <p:nvSpPr>
          <p:cNvPr id="3074" name="Rectangle 2">
            <a:extLst>
              <a:ext uri="{FF2B5EF4-FFF2-40B4-BE49-F238E27FC236}">
                <a16:creationId xmlns:a16="http://schemas.microsoft.com/office/drawing/2014/main" id="{D3109574-3D85-41FA-B275-F109B629E567}"/>
              </a:ext>
            </a:extLst>
          </p:cNvPr>
          <p:cNvSpPr>
            <a:spLocks noGrp="1" noChangeArrowheads="1"/>
          </p:cNvSpPr>
          <p:nvPr>
            <p:ph type="title"/>
          </p:nvPr>
        </p:nvSpPr>
        <p:spPr/>
        <p:txBody>
          <a:bodyPr/>
          <a:lstStyle/>
          <a:p>
            <a:pPr eaLnBrk="1" fontAlgn="auto" hangingPunct="1">
              <a:spcAft>
                <a:spcPts val="0"/>
              </a:spcAft>
              <a:defRPr/>
            </a:pPr>
            <a:r>
              <a:rPr lang="en-US" sz="3200" dirty="0"/>
              <a:t>Theories of Deviance…continued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F5EC8940-2602-4BFE-A4A3-D6B2A6CEEB11}"/>
              </a:ext>
            </a:extLst>
          </p:cNvPr>
          <p:cNvSpPr>
            <a:spLocks noGrp="1" noChangeArrowheads="1"/>
          </p:cNvSpPr>
          <p:nvPr>
            <p:ph idx="1"/>
          </p:nvPr>
        </p:nvSpPr>
        <p:spPr>
          <a:xfrm>
            <a:off x="304800" y="1481138"/>
            <a:ext cx="8534400" cy="4525962"/>
          </a:xfrm>
        </p:spPr>
        <p:txBody>
          <a:bodyPr>
            <a:normAutofit fontScale="70000" lnSpcReduction="20000"/>
          </a:bodyPr>
          <a:lstStyle/>
          <a:p>
            <a:pPr marL="365760" indent="-256032" eaLnBrk="1" fontAlgn="auto" hangingPunct="1">
              <a:spcAft>
                <a:spcPts val="0"/>
              </a:spcAft>
              <a:buFontTx/>
              <a:buNone/>
              <a:defRPr/>
            </a:pPr>
            <a:r>
              <a:rPr lang="en-US" dirty="0"/>
              <a:t>Crime control, classical theory originally espoused by Bentham (and </a:t>
            </a:r>
          </a:p>
          <a:p>
            <a:pPr marL="365760" indent="-256032" eaLnBrk="1" fontAlgn="auto" hangingPunct="1">
              <a:spcAft>
                <a:spcPts val="0"/>
              </a:spcAft>
              <a:buFontTx/>
              <a:buNone/>
              <a:defRPr/>
            </a:pPr>
            <a:r>
              <a:rPr lang="en-US" dirty="0"/>
              <a:t>others) has come back.  James Q. Wilson is perhaps the most</a:t>
            </a:r>
          </a:p>
          <a:p>
            <a:pPr marL="365760" indent="-256032" eaLnBrk="1" fontAlgn="auto" hangingPunct="1">
              <a:spcAft>
                <a:spcPts val="0"/>
              </a:spcAft>
              <a:buFontTx/>
              <a:buNone/>
              <a:defRPr/>
            </a:pPr>
            <a:r>
              <a:rPr lang="en-US" dirty="0"/>
              <a:t>prominent current proponent.</a:t>
            </a:r>
          </a:p>
          <a:p>
            <a:pPr marL="365760" indent="-256032" eaLnBrk="1" fontAlgn="auto" hangingPunct="1">
              <a:spcAft>
                <a:spcPts val="0"/>
              </a:spcAft>
              <a:buFontTx/>
              <a:buNone/>
              <a:defRPr/>
            </a:pPr>
            <a:endParaRPr lang="en-US" dirty="0"/>
          </a:p>
          <a:p>
            <a:pPr marL="365760" indent="-256032" eaLnBrk="1" fontAlgn="auto" hangingPunct="1">
              <a:spcAft>
                <a:spcPts val="0"/>
              </a:spcAft>
              <a:buFontTx/>
              <a:buNone/>
              <a:defRPr/>
            </a:pPr>
            <a:r>
              <a:rPr lang="en-US" dirty="0"/>
              <a:t>There is crime because the state lacks certainty and severity in its</a:t>
            </a:r>
          </a:p>
          <a:p>
            <a:pPr marL="365760" indent="-256032" eaLnBrk="1" fontAlgn="auto" hangingPunct="1">
              <a:spcAft>
                <a:spcPts val="0"/>
              </a:spcAft>
              <a:buFontTx/>
              <a:buNone/>
              <a:defRPr/>
            </a:pPr>
            <a:r>
              <a:rPr lang="en-US" dirty="0"/>
              <a:t>punishment delivery systems.  We need more police, prosecutors, and</a:t>
            </a:r>
          </a:p>
          <a:p>
            <a:pPr marL="365760" indent="-256032" eaLnBrk="1" fontAlgn="auto" hangingPunct="1">
              <a:spcAft>
                <a:spcPts val="0"/>
              </a:spcAft>
              <a:buFontTx/>
              <a:buNone/>
              <a:defRPr/>
            </a:pPr>
            <a:r>
              <a:rPr lang="en-US" dirty="0"/>
              <a:t>prisons to respond to crime.  Deterrence principles reign.</a:t>
            </a:r>
          </a:p>
          <a:p>
            <a:pPr marL="365760" indent="-256032" eaLnBrk="1" fontAlgn="auto" hangingPunct="1">
              <a:spcAft>
                <a:spcPts val="0"/>
              </a:spcAft>
              <a:buFontTx/>
              <a:buNone/>
              <a:defRPr/>
            </a:pPr>
            <a:endParaRPr lang="en-US" dirty="0"/>
          </a:p>
          <a:p>
            <a:pPr marL="365760" indent="-256032" eaLnBrk="1" fontAlgn="auto" hangingPunct="1">
              <a:spcAft>
                <a:spcPts val="0"/>
              </a:spcAft>
              <a:buFontTx/>
              <a:buNone/>
              <a:defRPr/>
            </a:pPr>
            <a:r>
              <a:rPr lang="en-US" dirty="0"/>
              <a:t>Crime is to be prevented through fear of receiving sanctions. There</a:t>
            </a:r>
          </a:p>
          <a:p>
            <a:pPr marL="365760" indent="-256032" eaLnBrk="1" fontAlgn="auto" hangingPunct="1">
              <a:spcAft>
                <a:spcPts val="0"/>
              </a:spcAft>
              <a:buFontTx/>
              <a:buNone/>
              <a:defRPr/>
            </a:pPr>
            <a:r>
              <a:rPr lang="en-US" dirty="0"/>
              <a:t>are some costs (innocent punished/guilty punished more than they </a:t>
            </a:r>
          </a:p>
          <a:p>
            <a:pPr marL="365760" indent="-256032" eaLnBrk="1" fontAlgn="auto" hangingPunct="1">
              <a:spcAft>
                <a:spcPts val="0"/>
              </a:spcAft>
              <a:buFontTx/>
              <a:buNone/>
              <a:defRPr/>
            </a:pPr>
            <a:r>
              <a:rPr lang="en-US" dirty="0"/>
              <a:t>should be), but we must avert chaos and maintain security, and these </a:t>
            </a:r>
          </a:p>
          <a:p>
            <a:pPr marL="365760" indent="-256032" eaLnBrk="1" fontAlgn="auto" hangingPunct="1">
              <a:spcAft>
                <a:spcPts val="0"/>
              </a:spcAft>
              <a:buFontTx/>
              <a:buNone/>
              <a:defRPr/>
            </a:pPr>
            <a:r>
              <a:rPr lang="en-US" dirty="0"/>
              <a:t>are the necessary and acceptable collateral consequences.  It’s an </a:t>
            </a:r>
          </a:p>
          <a:p>
            <a:pPr marL="365760" indent="-256032" eaLnBrk="1" fontAlgn="auto" hangingPunct="1">
              <a:spcAft>
                <a:spcPts val="0"/>
              </a:spcAft>
              <a:buFontTx/>
              <a:buNone/>
              <a:defRPr/>
            </a:pPr>
            <a:r>
              <a:rPr lang="en-US" dirty="0"/>
              <a:t>ends justify the means cost/benefit analysis.</a:t>
            </a:r>
          </a:p>
          <a:p>
            <a:pPr marL="365760" indent="-256032" eaLnBrk="1" fontAlgn="auto" hangingPunct="1">
              <a:spcAft>
                <a:spcPts val="0"/>
              </a:spcAft>
              <a:buFontTx/>
              <a:buNone/>
              <a:defRPr/>
            </a:pPr>
            <a:endParaRPr lang="en-US" dirty="0"/>
          </a:p>
        </p:txBody>
      </p:sp>
      <p:sp>
        <p:nvSpPr>
          <p:cNvPr id="32770" name="Rectangle 2">
            <a:extLst>
              <a:ext uri="{FF2B5EF4-FFF2-40B4-BE49-F238E27FC236}">
                <a16:creationId xmlns:a16="http://schemas.microsoft.com/office/drawing/2014/main" id="{67C9873E-13B2-44CB-BAF2-8C232F71F85C}"/>
              </a:ext>
            </a:extLst>
          </p:cNvPr>
          <p:cNvSpPr>
            <a:spLocks noGrp="1" noChangeArrowheads="1"/>
          </p:cNvSpPr>
          <p:nvPr>
            <p:ph type="title"/>
          </p:nvPr>
        </p:nvSpPr>
        <p:spPr/>
        <p:txBody>
          <a:bodyPr/>
          <a:lstStyle/>
          <a:p>
            <a:pPr eaLnBrk="1" fontAlgn="auto" hangingPunct="1">
              <a:spcAft>
                <a:spcPts val="0"/>
              </a:spcAft>
              <a:defRPr/>
            </a:pPr>
            <a:r>
              <a:rPr lang="en-US" sz="3200" dirty="0"/>
              <a:t>Neo-Classical Theory…back to the future (Wilson)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94DD0620-2892-9B0C-B9D4-783FF4BB2524}"/>
              </a:ext>
            </a:extLst>
          </p:cNvPr>
          <p:cNvSpPr>
            <a:spLocks noGrp="1"/>
          </p:cNvSpPr>
          <p:nvPr>
            <p:ph idx="1"/>
          </p:nvPr>
        </p:nvSpPr>
        <p:spPr>
          <a:xfrm>
            <a:off x="152400" y="1219200"/>
            <a:ext cx="8534400" cy="4787900"/>
          </a:xfrm>
        </p:spPr>
        <p:txBody>
          <a:bodyPr/>
          <a:lstStyle/>
          <a:p>
            <a:pPr eaLnBrk="1" hangingPunct="1">
              <a:buFontTx/>
              <a:buNone/>
            </a:pPr>
            <a:r>
              <a:rPr lang="en-US" altLang="en-US" sz="2800"/>
              <a:t>An interdisciplinary social science-based </a:t>
            </a:r>
          </a:p>
          <a:p>
            <a:pPr eaLnBrk="1" hangingPunct="1">
              <a:buFontTx/>
              <a:buNone/>
            </a:pPr>
            <a:r>
              <a:rPr lang="en-US" altLang="en-US" sz="2800"/>
              <a:t>field of study that seeks a core, etiological </a:t>
            </a:r>
          </a:p>
          <a:p>
            <a:pPr eaLnBrk="1" hangingPunct="1">
              <a:buFontTx/>
              <a:buNone/>
            </a:pPr>
            <a:r>
              <a:rPr lang="en-US" altLang="en-US" sz="2800"/>
              <a:t>understanding of the preventative and </a:t>
            </a:r>
          </a:p>
          <a:p>
            <a:pPr eaLnBrk="1" hangingPunct="1">
              <a:buFontTx/>
              <a:buNone/>
            </a:pPr>
            <a:r>
              <a:rPr lang="en-US" altLang="en-US" sz="2800"/>
              <a:t>curative aspects of crime that seeks to develop</a:t>
            </a:r>
          </a:p>
          <a:p>
            <a:pPr eaLnBrk="1" hangingPunct="1">
              <a:buFontTx/>
              <a:buNone/>
            </a:pPr>
            <a:r>
              <a:rPr lang="en-US" altLang="en-US" sz="2800"/>
              <a:t>and continually enhance a body of scientific</a:t>
            </a:r>
          </a:p>
          <a:p>
            <a:pPr eaLnBrk="1" hangingPunct="1">
              <a:buFontTx/>
              <a:buNone/>
            </a:pPr>
            <a:r>
              <a:rPr lang="en-US" altLang="en-US" sz="2800"/>
              <a:t>knowledge relative to preventative and curative</a:t>
            </a:r>
          </a:p>
          <a:p>
            <a:pPr eaLnBrk="1" hangingPunct="1">
              <a:buFontTx/>
              <a:buNone/>
            </a:pPr>
            <a:r>
              <a:rPr lang="en-US" altLang="en-US" sz="2800"/>
              <a:t>strategies; the seeks to create better</a:t>
            </a:r>
          </a:p>
          <a:p>
            <a:pPr eaLnBrk="1" hangingPunct="1">
              <a:buFontTx/>
              <a:buNone/>
            </a:pPr>
            <a:r>
              <a:rPr lang="en-US" altLang="en-US" sz="2800"/>
              <a:t>measurement instruments, better diagnostic</a:t>
            </a:r>
          </a:p>
          <a:p>
            <a:pPr eaLnBrk="1" hangingPunct="1">
              <a:buFontTx/>
              <a:buNone/>
            </a:pPr>
            <a:r>
              <a:rPr lang="en-US" altLang="en-US" sz="2800"/>
              <a:t>capabilities, and ultimately, better</a:t>
            </a:r>
          </a:p>
          <a:p>
            <a:pPr eaLnBrk="1" hangingPunct="1">
              <a:buFontTx/>
              <a:buNone/>
            </a:pPr>
            <a:r>
              <a:rPr lang="en-US" altLang="en-US" sz="2800"/>
              <a:t>preventative, control and treatment options.</a:t>
            </a:r>
          </a:p>
        </p:txBody>
      </p:sp>
      <p:sp>
        <p:nvSpPr>
          <p:cNvPr id="11266" name="Rectangle 2">
            <a:extLst>
              <a:ext uri="{FF2B5EF4-FFF2-40B4-BE49-F238E27FC236}">
                <a16:creationId xmlns:a16="http://schemas.microsoft.com/office/drawing/2014/main" id="{A94985E1-30CB-4913-A94C-5F251625EF13}"/>
              </a:ext>
            </a:extLst>
          </p:cNvPr>
          <p:cNvSpPr>
            <a:spLocks noGrp="1" noChangeArrowheads="1"/>
          </p:cNvSpPr>
          <p:nvPr>
            <p:ph type="title"/>
          </p:nvPr>
        </p:nvSpPr>
        <p:spPr/>
        <p:txBody>
          <a:bodyPr/>
          <a:lstStyle/>
          <a:p>
            <a:pPr eaLnBrk="1" fontAlgn="auto" hangingPunct="1">
              <a:spcAft>
                <a:spcPts val="0"/>
              </a:spcAft>
              <a:defRPr/>
            </a:pPr>
            <a:r>
              <a:rPr lang="en-US"/>
              <a:t>Scientific Criminology</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323B4B47-7E30-4743-82D6-E147F73F5A5D}"/>
              </a:ext>
            </a:extLst>
          </p:cNvPr>
          <p:cNvSpPr>
            <a:spLocks noGrp="1" noChangeArrowheads="1"/>
          </p:cNvSpPr>
          <p:nvPr>
            <p:ph idx="1"/>
          </p:nvPr>
        </p:nvSpPr>
        <p:spPr>
          <a:xfrm>
            <a:off x="0" y="1219200"/>
            <a:ext cx="9372600" cy="4787900"/>
          </a:xfrm>
        </p:spPr>
        <p:txBody>
          <a:bodyPr>
            <a:normAutofit fontScale="77500" lnSpcReduction="20000"/>
          </a:bodyPr>
          <a:lstStyle/>
          <a:p>
            <a:pPr marL="109728" indent="0" eaLnBrk="1" fontAlgn="auto" hangingPunct="1">
              <a:spcAft>
                <a:spcPts val="0"/>
              </a:spcAft>
              <a:buFont typeface="Wingdings 3" panose="05040102010807070707" pitchFamily="18" charset="2"/>
              <a:buNone/>
              <a:defRPr/>
            </a:pPr>
            <a:r>
              <a:rPr lang="en-US" sz="2400" dirty="0"/>
              <a:t>1. Self determinism – guilt and responsibility lie with the individual</a:t>
            </a:r>
          </a:p>
          <a:p>
            <a:pPr marL="109728" indent="0" eaLnBrk="1" fontAlgn="auto" hangingPunct="1">
              <a:spcAft>
                <a:spcPts val="0"/>
              </a:spcAft>
              <a:buFont typeface="Wingdings 3" panose="05040102010807070707" pitchFamily="18" charset="2"/>
              <a:buNone/>
              <a:defRPr/>
            </a:pPr>
            <a:br>
              <a:rPr lang="en-US" sz="2400" dirty="0"/>
            </a:br>
            <a:r>
              <a:rPr lang="en-US" sz="2400" dirty="0"/>
              <a:t>2. Avoid chaos/maintain stability – these are the over-riding concerns and</a:t>
            </a:r>
            <a:br>
              <a:rPr lang="en-US" sz="2400" dirty="0"/>
            </a:br>
            <a:r>
              <a:rPr lang="en-US" sz="2400" dirty="0"/>
              <a:t>    the costs of achieving these ends are acceptable collateral consequences</a:t>
            </a:r>
          </a:p>
          <a:p>
            <a:pPr marL="109728" indent="0" eaLnBrk="1" fontAlgn="auto" hangingPunct="1">
              <a:spcAft>
                <a:spcPts val="0"/>
              </a:spcAft>
              <a:buFont typeface="Wingdings 3" panose="05040102010807070707" pitchFamily="18" charset="2"/>
              <a:buNone/>
              <a:defRPr/>
            </a:pPr>
            <a:br>
              <a:rPr lang="en-US" sz="2400" dirty="0"/>
            </a:br>
            <a:r>
              <a:rPr lang="en-US" sz="2400" dirty="0"/>
              <a:t>3. Invoke the social contract to protect the State</a:t>
            </a:r>
            <a:br>
              <a:rPr lang="en-US" sz="2400" dirty="0"/>
            </a:br>
            <a:endParaRPr lang="en-US" sz="2400" dirty="0"/>
          </a:p>
          <a:p>
            <a:pPr marL="109728" indent="0" eaLnBrk="1" fontAlgn="auto" hangingPunct="1">
              <a:spcAft>
                <a:spcPts val="0"/>
              </a:spcAft>
              <a:buFont typeface="Wingdings 3" panose="05040102010807070707" pitchFamily="18" charset="2"/>
              <a:buNone/>
              <a:defRPr/>
            </a:pPr>
            <a:r>
              <a:rPr lang="en-US" sz="2400" dirty="0"/>
              <a:t>4. Utilitarianism/trickle down theory – protect not just the State but the most</a:t>
            </a:r>
            <a:br>
              <a:rPr lang="en-US" sz="2400" dirty="0"/>
            </a:br>
            <a:r>
              <a:rPr lang="en-US" sz="2400" dirty="0"/>
              <a:t>    powerful</a:t>
            </a:r>
          </a:p>
          <a:p>
            <a:pPr marL="109728" indent="0" eaLnBrk="1" fontAlgn="auto" hangingPunct="1">
              <a:spcAft>
                <a:spcPts val="0"/>
              </a:spcAft>
              <a:buFont typeface="Wingdings 3" panose="05040102010807070707" pitchFamily="18" charset="2"/>
              <a:buNone/>
              <a:defRPr/>
            </a:pPr>
            <a:endParaRPr lang="en-US" sz="2400" dirty="0"/>
          </a:p>
          <a:p>
            <a:pPr marL="109728" indent="0" eaLnBrk="1" fontAlgn="auto" hangingPunct="1">
              <a:spcAft>
                <a:spcPts val="0"/>
              </a:spcAft>
              <a:buFont typeface="Wingdings 3" panose="05040102010807070707" pitchFamily="18" charset="2"/>
              <a:buNone/>
              <a:defRPr/>
            </a:pPr>
            <a:r>
              <a:rPr lang="en-US" sz="2400" dirty="0"/>
              <a:t>5. Deterrence theory – crime prevented thought fear of receiving harsh</a:t>
            </a:r>
            <a:br>
              <a:rPr lang="en-US" sz="2400" dirty="0"/>
            </a:br>
            <a:r>
              <a:rPr lang="en-US" sz="2400" dirty="0"/>
              <a:t>    sanctions</a:t>
            </a:r>
          </a:p>
          <a:p>
            <a:pPr marL="109728" indent="0" eaLnBrk="1" fontAlgn="auto" hangingPunct="1">
              <a:spcAft>
                <a:spcPts val="0"/>
              </a:spcAft>
              <a:buFont typeface="Wingdings 3" panose="05040102010807070707" pitchFamily="18" charset="2"/>
              <a:buNone/>
              <a:defRPr/>
            </a:pPr>
            <a:endParaRPr lang="en-US" sz="2400" dirty="0"/>
          </a:p>
          <a:p>
            <a:pPr marL="109728" indent="0" eaLnBrk="1" fontAlgn="auto" hangingPunct="1">
              <a:spcAft>
                <a:spcPts val="0"/>
              </a:spcAft>
              <a:buFont typeface="Wingdings 3" panose="05040102010807070707" pitchFamily="18" charset="2"/>
              <a:buNone/>
              <a:defRPr/>
            </a:pPr>
            <a:r>
              <a:rPr lang="en-US" sz="2400" dirty="0"/>
              <a:t>6. Rational Man theory – people consider the costs and benefits of engaging </a:t>
            </a:r>
            <a:br>
              <a:rPr lang="en-US" sz="2400" dirty="0"/>
            </a:br>
            <a:r>
              <a:rPr lang="en-US" sz="2400" dirty="0"/>
              <a:t>    in any activity; if the State creates a high cost for engaging in crime,</a:t>
            </a:r>
            <a:br>
              <a:rPr lang="en-US" sz="2400" dirty="0"/>
            </a:br>
            <a:r>
              <a:rPr lang="en-US" sz="2400" dirty="0"/>
              <a:t>    fewer people will engage in such activity; deterrence theory again</a:t>
            </a:r>
          </a:p>
          <a:p>
            <a:pPr marL="365760" indent="-256032" eaLnBrk="1" fontAlgn="auto" hangingPunct="1">
              <a:spcAft>
                <a:spcPts val="0"/>
              </a:spcAft>
              <a:buFontTx/>
              <a:buNone/>
              <a:defRPr/>
            </a:pPr>
            <a:endParaRPr lang="en-US" dirty="0"/>
          </a:p>
        </p:txBody>
      </p:sp>
      <p:sp>
        <p:nvSpPr>
          <p:cNvPr id="32770" name="Rectangle 2">
            <a:extLst>
              <a:ext uri="{FF2B5EF4-FFF2-40B4-BE49-F238E27FC236}">
                <a16:creationId xmlns:a16="http://schemas.microsoft.com/office/drawing/2014/main" id="{F3EF68F1-112C-4E27-AA80-8C5B6675E743}"/>
              </a:ext>
            </a:extLst>
          </p:cNvPr>
          <p:cNvSpPr>
            <a:spLocks noGrp="1" noChangeArrowheads="1"/>
          </p:cNvSpPr>
          <p:nvPr>
            <p:ph type="title"/>
          </p:nvPr>
        </p:nvSpPr>
        <p:spPr>
          <a:xfrm>
            <a:off x="457200" y="274638"/>
            <a:ext cx="8458200" cy="1143000"/>
          </a:xfrm>
        </p:spPr>
        <p:txBody>
          <a:bodyPr/>
          <a:lstStyle/>
          <a:p>
            <a:pPr eaLnBrk="1" fontAlgn="auto" hangingPunct="1">
              <a:spcAft>
                <a:spcPts val="0"/>
              </a:spcAft>
              <a:defRPr/>
            </a:pPr>
            <a:r>
              <a:rPr lang="en-US" sz="3200" dirty="0"/>
              <a:t>Neo-Classical Theory (Wilson)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923D38C2-6142-4B6F-B5A4-7D22F03A5F7F}"/>
              </a:ext>
            </a:extLst>
          </p:cNvPr>
          <p:cNvSpPr>
            <a:spLocks noGrp="1"/>
          </p:cNvSpPr>
          <p:nvPr>
            <p:ph idx="1"/>
          </p:nvPr>
        </p:nvSpPr>
        <p:spPr>
          <a:xfrm>
            <a:off x="457200" y="1066800"/>
            <a:ext cx="8229600" cy="5334000"/>
          </a:xfrm>
        </p:spPr>
        <p:txBody>
          <a:bodyPr/>
          <a:lstStyle/>
          <a:p>
            <a:pPr eaLnBrk="1" hangingPunct="1">
              <a:buFont typeface="Wingdings 3" panose="05040102010807070707" pitchFamily="18" charset="2"/>
              <a:buChar char=""/>
              <a:defRPr/>
            </a:pPr>
            <a:r>
              <a:rPr lang="en-US" altLang="en-US" dirty="0"/>
              <a:t>Specific vs General</a:t>
            </a:r>
          </a:p>
          <a:p>
            <a:pPr eaLnBrk="1" hangingPunct="1">
              <a:buFont typeface="Wingdings 3" panose="05040102010807070707" pitchFamily="18" charset="2"/>
              <a:buChar char=""/>
              <a:defRPr/>
            </a:pPr>
            <a:endParaRPr lang="en-US" altLang="en-US" dirty="0"/>
          </a:p>
          <a:p>
            <a:pPr eaLnBrk="1" hangingPunct="1">
              <a:buFont typeface="Wingdings 3" panose="05040102010807070707" pitchFamily="18" charset="2"/>
              <a:buChar char=""/>
              <a:defRPr/>
            </a:pPr>
            <a:r>
              <a:rPr lang="en-US" altLang="en-US" dirty="0"/>
              <a:t>Four elements for a general deterrence policy to be effective:</a:t>
            </a:r>
          </a:p>
          <a:p>
            <a:pPr marL="109537" indent="0" eaLnBrk="1" hangingPunct="1">
              <a:buFont typeface="Wingdings 3" panose="05040102010807070707" pitchFamily="18" charset="2"/>
              <a:buNone/>
              <a:defRPr/>
            </a:pPr>
            <a:r>
              <a:rPr lang="en-US" altLang="en-US" dirty="0"/>
              <a:t>     * Swiftness</a:t>
            </a:r>
          </a:p>
          <a:p>
            <a:pPr marL="109537" indent="0" eaLnBrk="1" hangingPunct="1">
              <a:buFont typeface="Wingdings 3" panose="05040102010807070707" pitchFamily="18" charset="2"/>
              <a:buNone/>
              <a:defRPr/>
            </a:pPr>
            <a:r>
              <a:rPr lang="en-US" altLang="en-US" dirty="0"/>
              <a:t>     * Certainty</a:t>
            </a:r>
          </a:p>
          <a:p>
            <a:pPr marL="109537" indent="0" eaLnBrk="1" hangingPunct="1">
              <a:buFont typeface="Wingdings 3" panose="05040102010807070707" pitchFamily="18" charset="2"/>
              <a:buNone/>
              <a:defRPr/>
            </a:pPr>
            <a:r>
              <a:rPr lang="en-US" altLang="en-US" dirty="0"/>
              <a:t>     * Severity</a:t>
            </a:r>
          </a:p>
          <a:p>
            <a:pPr marL="109537" indent="0" eaLnBrk="1" hangingPunct="1">
              <a:buFont typeface="Wingdings 3" panose="05040102010807070707" pitchFamily="18" charset="2"/>
              <a:buNone/>
              <a:defRPr/>
            </a:pPr>
            <a:r>
              <a:rPr lang="en-US" altLang="en-US" dirty="0"/>
              <a:t>     * Clarity</a:t>
            </a:r>
          </a:p>
          <a:p>
            <a:pPr eaLnBrk="1" hangingPunct="1">
              <a:buFont typeface="Wingdings 3" panose="05040102010807070707" pitchFamily="18" charset="2"/>
              <a:buChar char=""/>
              <a:defRPr/>
            </a:pPr>
            <a:r>
              <a:rPr lang="en-US" altLang="en-US" dirty="0"/>
              <a:t>Certainty is the key factor </a:t>
            </a:r>
            <a:br>
              <a:rPr lang="en-US" altLang="en-US" dirty="0"/>
            </a:br>
            <a:endParaRPr lang="en-US" altLang="en-US" dirty="0"/>
          </a:p>
          <a:p>
            <a:pPr eaLnBrk="1" hangingPunct="1">
              <a:buFont typeface="Wingdings 3" panose="05040102010807070707" pitchFamily="18" charset="2"/>
              <a:buChar char=""/>
              <a:defRPr/>
            </a:pPr>
            <a:r>
              <a:rPr lang="en-US" altLang="en-US" dirty="0"/>
              <a:t>Severity is not a substitute for certainty</a:t>
            </a:r>
          </a:p>
        </p:txBody>
      </p:sp>
      <p:sp>
        <p:nvSpPr>
          <p:cNvPr id="35842" name="Rectangle 2">
            <a:extLst>
              <a:ext uri="{FF2B5EF4-FFF2-40B4-BE49-F238E27FC236}">
                <a16:creationId xmlns:a16="http://schemas.microsoft.com/office/drawing/2014/main" id="{71D0E2D7-BC49-4528-A4EC-3CCF8AB0635E}"/>
              </a:ext>
            </a:extLst>
          </p:cNvPr>
          <p:cNvSpPr>
            <a:spLocks noGrp="1" noChangeArrowheads="1"/>
          </p:cNvSpPr>
          <p:nvPr>
            <p:ph type="title"/>
          </p:nvPr>
        </p:nvSpPr>
        <p:spPr>
          <a:xfrm>
            <a:off x="457200" y="274638"/>
            <a:ext cx="8229600" cy="868362"/>
          </a:xfrm>
        </p:spPr>
        <p:txBody>
          <a:bodyPr/>
          <a:lstStyle/>
          <a:p>
            <a:pPr eaLnBrk="1" fontAlgn="auto" hangingPunct="1">
              <a:spcAft>
                <a:spcPts val="0"/>
              </a:spcAft>
              <a:defRPr/>
            </a:pPr>
            <a:r>
              <a:rPr lang="en-US" sz="3600" dirty="0"/>
              <a:t>Deterrence Theory</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5FE0CF56-65B6-1D76-B26E-1E22530F9189}"/>
              </a:ext>
            </a:extLst>
          </p:cNvPr>
          <p:cNvSpPr>
            <a:spLocks noGrp="1"/>
          </p:cNvSpPr>
          <p:nvPr>
            <p:ph idx="1"/>
          </p:nvPr>
        </p:nvSpPr>
        <p:spPr>
          <a:xfrm>
            <a:off x="0" y="1219200"/>
            <a:ext cx="9372600" cy="4787900"/>
          </a:xfrm>
        </p:spPr>
        <p:txBody>
          <a:bodyPr/>
          <a:lstStyle/>
          <a:p>
            <a:pPr eaLnBrk="1" hangingPunct="1">
              <a:buFontTx/>
              <a:buNone/>
            </a:pPr>
            <a:endParaRPr lang="en-US" altLang="en-US" sz="2800"/>
          </a:p>
          <a:p>
            <a:pPr eaLnBrk="1" hangingPunct="1">
              <a:buFontTx/>
              <a:buNone/>
            </a:pPr>
            <a:r>
              <a:rPr lang="en-US" altLang="en-US" sz="2800"/>
              <a:t>Neo-Classical theory in practice, clings to the </a:t>
            </a:r>
          </a:p>
          <a:p>
            <a:pPr eaLnBrk="1" hangingPunct="1">
              <a:buFontTx/>
              <a:buNone/>
            </a:pPr>
            <a:r>
              <a:rPr lang="en-US" altLang="en-US" sz="2800"/>
              <a:t>tenets of the Crime Control Model.</a:t>
            </a:r>
          </a:p>
        </p:txBody>
      </p:sp>
      <p:sp>
        <p:nvSpPr>
          <p:cNvPr id="32770" name="Rectangle 2">
            <a:extLst>
              <a:ext uri="{FF2B5EF4-FFF2-40B4-BE49-F238E27FC236}">
                <a16:creationId xmlns:a16="http://schemas.microsoft.com/office/drawing/2014/main" id="{18A3A6B8-7C7C-46B8-911F-4FF95001B934}"/>
              </a:ext>
            </a:extLst>
          </p:cNvPr>
          <p:cNvSpPr>
            <a:spLocks noGrp="1" noChangeArrowheads="1"/>
          </p:cNvSpPr>
          <p:nvPr>
            <p:ph type="title"/>
          </p:nvPr>
        </p:nvSpPr>
        <p:spPr>
          <a:xfrm>
            <a:off x="457200" y="274638"/>
            <a:ext cx="8458200" cy="1143000"/>
          </a:xfrm>
        </p:spPr>
        <p:txBody>
          <a:bodyPr/>
          <a:lstStyle/>
          <a:p>
            <a:pPr eaLnBrk="1" fontAlgn="auto" hangingPunct="1">
              <a:spcAft>
                <a:spcPts val="0"/>
              </a:spcAft>
              <a:defRPr/>
            </a:pPr>
            <a:r>
              <a:rPr lang="en-US" sz="3200" dirty="0"/>
              <a:t>Neo-Classical Theory (Wilson)…continued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5CB67F0-BBE8-4BFF-86A8-875F343ACCA1}"/>
              </a:ext>
            </a:extLst>
          </p:cNvPr>
          <p:cNvSpPr>
            <a:spLocks noGrp="1" noChangeArrowheads="1"/>
          </p:cNvSpPr>
          <p:nvPr>
            <p:ph type="title" idx="4294967295"/>
          </p:nvPr>
        </p:nvSpPr>
        <p:spPr>
          <a:xfrm>
            <a:off x="0" y="152400"/>
            <a:ext cx="8229600" cy="685800"/>
          </a:xfrm>
        </p:spPr>
        <p:txBody>
          <a:bodyPr/>
          <a:lstStyle/>
          <a:p>
            <a:pPr eaLnBrk="1" fontAlgn="auto" hangingPunct="1">
              <a:spcAft>
                <a:spcPts val="0"/>
              </a:spcAft>
              <a:defRPr/>
            </a:pPr>
            <a:r>
              <a:rPr lang="en-US" sz="3600" dirty="0"/>
              <a:t>Crime Control vs. Due Process</a:t>
            </a:r>
          </a:p>
        </p:txBody>
      </p:sp>
      <p:sp>
        <p:nvSpPr>
          <p:cNvPr id="103427" name="Rectangle 3">
            <a:extLst>
              <a:ext uri="{FF2B5EF4-FFF2-40B4-BE49-F238E27FC236}">
                <a16:creationId xmlns:a16="http://schemas.microsoft.com/office/drawing/2014/main" id="{0CFE157B-9C9F-0B4B-5613-48B0514231A5}"/>
              </a:ext>
            </a:extLst>
          </p:cNvPr>
          <p:cNvSpPr>
            <a:spLocks noGrp="1"/>
          </p:cNvSpPr>
          <p:nvPr>
            <p:ph type="body" idx="4294967295"/>
          </p:nvPr>
        </p:nvSpPr>
        <p:spPr>
          <a:xfrm>
            <a:off x="381000" y="838200"/>
            <a:ext cx="8915400" cy="5791200"/>
          </a:xfrm>
        </p:spPr>
        <p:txBody>
          <a:bodyPr/>
          <a:lstStyle/>
          <a:p>
            <a:pPr eaLnBrk="1" hangingPunct="1">
              <a:lnSpc>
                <a:spcPct val="80000"/>
              </a:lnSpc>
              <a:buFontTx/>
              <a:buNone/>
            </a:pPr>
            <a:r>
              <a:rPr lang="en-US" altLang="en-US" sz="1400" b="1"/>
              <a:t>Crime Control Model                                              	Due Process Model</a:t>
            </a:r>
          </a:p>
          <a:p>
            <a:pPr eaLnBrk="1" hangingPunct="1">
              <a:lnSpc>
                <a:spcPct val="80000"/>
              </a:lnSpc>
              <a:buFontTx/>
              <a:buNone/>
            </a:pPr>
            <a:r>
              <a:rPr lang="en-US" altLang="en-US" sz="1400"/>
              <a:t>Aggravates long-term stability                               	Aggravates short term contingencies</a:t>
            </a:r>
          </a:p>
          <a:p>
            <a:pPr eaLnBrk="1" hangingPunct="1">
              <a:lnSpc>
                <a:spcPct val="80000"/>
              </a:lnSpc>
              <a:buFontTx/>
              <a:buNone/>
            </a:pPr>
            <a:r>
              <a:rPr lang="en-US" altLang="en-US" sz="1400"/>
              <a:t>Apprehend the guilty                                              	Protect the innocent</a:t>
            </a:r>
          </a:p>
          <a:p>
            <a:pPr eaLnBrk="1" hangingPunct="1">
              <a:lnSpc>
                <a:spcPct val="80000"/>
              </a:lnSpc>
              <a:buFontTx/>
              <a:buNone/>
            </a:pPr>
            <a:r>
              <a:rPr lang="en-US" altLang="en-US" sz="1400"/>
              <a:t>Assumes deviance and explains conformity        	Assumes conformity and explains deviance</a:t>
            </a:r>
          </a:p>
          <a:p>
            <a:pPr eaLnBrk="1" hangingPunct="1">
              <a:lnSpc>
                <a:spcPct val="80000"/>
              </a:lnSpc>
              <a:buFontTx/>
              <a:buNone/>
            </a:pPr>
            <a:r>
              <a:rPr lang="en-US" altLang="en-US" sz="1400"/>
              <a:t>Authoritarian, trained police                                   	Social service, educated police</a:t>
            </a:r>
          </a:p>
          <a:p>
            <a:pPr eaLnBrk="1" hangingPunct="1">
              <a:lnSpc>
                <a:spcPct val="80000"/>
              </a:lnSpc>
              <a:buFontTx/>
              <a:buNone/>
            </a:pPr>
            <a:r>
              <a:rPr lang="en-US" altLang="en-US" sz="1400"/>
              <a:t>Burden of proof on defense to demonstrate           	Burden of proof on prosecutor to demonstrate</a:t>
            </a:r>
          </a:p>
          <a:p>
            <a:pPr eaLnBrk="1" hangingPunct="1">
              <a:lnSpc>
                <a:spcPct val="80000"/>
              </a:lnSpc>
              <a:buFontTx/>
              <a:buNone/>
            </a:pPr>
            <a:r>
              <a:rPr lang="en-US" altLang="en-US" sz="1400"/>
              <a:t>   innocence at beyond reasonable doubt                    guilt at reasonable doubt</a:t>
            </a:r>
          </a:p>
          <a:p>
            <a:pPr eaLnBrk="1" hangingPunct="1">
              <a:lnSpc>
                <a:spcPct val="80000"/>
              </a:lnSpc>
              <a:buFontTx/>
              <a:buNone/>
            </a:pPr>
            <a:r>
              <a:rPr lang="en-US" altLang="en-US" sz="1400"/>
              <a:t>Closed bureaucratic justice structures                    	Open, linking-pin justice structures                     </a:t>
            </a:r>
          </a:p>
          <a:p>
            <a:pPr eaLnBrk="1" hangingPunct="1">
              <a:lnSpc>
                <a:spcPct val="80000"/>
              </a:lnSpc>
              <a:buFontTx/>
              <a:buNone/>
            </a:pPr>
            <a:r>
              <a:rPr lang="en-US" altLang="en-US" sz="1400"/>
              <a:t>Corporal punishment	                               	Non-interventionist treatment</a:t>
            </a:r>
          </a:p>
          <a:p>
            <a:pPr eaLnBrk="1" hangingPunct="1">
              <a:lnSpc>
                <a:spcPct val="80000"/>
              </a:lnSpc>
              <a:buFontTx/>
              <a:buNone/>
            </a:pPr>
            <a:r>
              <a:rPr lang="en-US" altLang="en-US" sz="1400"/>
              <a:t>Criminal intent of little concern                              	Criminal intent of an overriding concern</a:t>
            </a:r>
          </a:p>
          <a:p>
            <a:pPr eaLnBrk="1" hangingPunct="1">
              <a:lnSpc>
                <a:spcPct val="80000"/>
              </a:lnSpc>
              <a:buFontTx/>
              <a:buNone/>
            </a:pPr>
            <a:r>
              <a:rPr lang="en-US" altLang="en-US" sz="1400"/>
              <a:t>Discretionary power to police and                          	Discretionary power to judicial and </a:t>
            </a:r>
          </a:p>
          <a:p>
            <a:pPr eaLnBrk="1" hangingPunct="1">
              <a:lnSpc>
                <a:spcPct val="80000"/>
              </a:lnSpc>
              <a:buFontTx/>
              <a:buNone/>
            </a:pPr>
            <a:r>
              <a:rPr lang="en-US" altLang="en-US" sz="1400"/>
              <a:t>   prosecutorial  officials                                              correctional officials</a:t>
            </a:r>
          </a:p>
          <a:p>
            <a:pPr eaLnBrk="1" hangingPunct="1">
              <a:lnSpc>
                <a:spcPct val="80000"/>
              </a:lnSpc>
              <a:buFontTx/>
              <a:buNone/>
            </a:pPr>
            <a:r>
              <a:rPr lang="en-US" altLang="en-US" sz="1400"/>
              <a:t>Emphasis on efficiency                                          	Emphasis on effectiveness</a:t>
            </a:r>
          </a:p>
          <a:p>
            <a:pPr eaLnBrk="1" hangingPunct="1">
              <a:lnSpc>
                <a:spcPct val="80000"/>
              </a:lnSpc>
              <a:buFontTx/>
              <a:buNone/>
            </a:pPr>
            <a:r>
              <a:rPr lang="en-US" altLang="en-US" sz="1400"/>
              <a:t>Emphasis on training                                             	Emphasis on education</a:t>
            </a:r>
          </a:p>
          <a:p>
            <a:pPr eaLnBrk="1" hangingPunct="1">
              <a:lnSpc>
                <a:spcPct val="80000"/>
              </a:lnSpc>
              <a:buFontTx/>
              <a:buNone/>
            </a:pPr>
            <a:r>
              <a:rPr lang="en-US" altLang="en-US" sz="1400"/>
              <a:t>Few confession extraction guidelines                    	Completely voluntary confessions                    </a:t>
            </a:r>
          </a:p>
          <a:p>
            <a:pPr eaLnBrk="1" hangingPunct="1">
              <a:lnSpc>
                <a:spcPct val="80000"/>
              </a:lnSpc>
              <a:buFontTx/>
              <a:buNone/>
            </a:pPr>
            <a:r>
              <a:rPr lang="en-US" altLang="en-US" sz="1400"/>
              <a:t>Few search and seizure rules                                 	Strict search and seizure rules</a:t>
            </a:r>
          </a:p>
          <a:p>
            <a:pPr eaLnBrk="1" hangingPunct="1">
              <a:lnSpc>
                <a:spcPct val="80000"/>
              </a:lnSpc>
              <a:buFontTx/>
              <a:buNone/>
            </a:pPr>
            <a:r>
              <a:rPr lang="en-US" altLang="en-US" sz="1400"/>
              <a:t>Frequent use of the death penalty                         	Abolition of the death penalty</a:t>
            </a:r>
          </a:p>
          <a:p>
            <a:pPr eaLnBrk="1" hangingPunct="1">
              <a:lnSpc>
                <a:spcPct val="80000"/>
              </a:lnSpc>
              <a:buFontTx/>
              <a:buNone/>
            </a:pPr>
            <a:r>
              <a:rPr lang="en-US" altLang="en-US" sz="1400"/>
              <a:t>Harm, frighten, scare, intimidate                           	Encourage, help, aid, assist</a:t>
            </a:r>
          </a:p>
          <a:p>
            <a:pPr eaLnBrk="1" hangingPunct="1">
              <a:lnSpc>
                <a:spcPct val="80000"/>
              </a:lnSpc>
              <a:buFontTx/>
              <a:buNone/>
            </a:pPr>
            <a:r>
              <a:rPr lang="en-US" altLang="en-US" sz="1400"/>
              <a:t>Harms innocent persons                                       	Allows known guilty to go free</a:t>
            </a:r>
          </a:p>
          <a:p>
            <a:pPr eaLnBrk="1" hangingPunct="1">
              <a:lnSpc>
                <a:spcPct val="80000"/>
              </a:lnSpc>
              <a:buFontTx/>
              <a:buNone/>
            </a:pPr>
            <a:r>
              <a:rPr lang="en-US" altLang="en-US" sz="1400"/>
              <a:t>Harsh sentences                                                    	Lenient sentences</a:t>
            </a:r>
          </a:p>
          <a:p>
            <a:pPr eaLnBrk="1" hangingPunct="1">
              <a:lnSpc>
                <a:spcPct val="80000"/>
              </a:lnSpc>
              <a:buFontTx/>
              <a:buNone/>
            </a:pPr>
            <a:r>
              <a:rPr lang="en-US" altLang="en-US" sz="1400"/>
              <a:t>High certainty of apprehension/justice system      	Low certainty of apprehension/justice system </a:t>
            </a:r>
          </a:p>
          <a:p>
            <a:pPr eaLnBrk="1" hangingPunct="1">
              <a:lnSpc>
                <a:spcPct val="80000"/>
              </a:lnSpc>
              <a:buFontTx/>
              <a:buNone/>
            </a:pPr>
            <a:r>
              <a:rPr lang="en-US" altLang="en-US" sz="1400"/>
              <a:t>  processing                                                                 processing</a:t>
            </a:r>
          </a:p>
          <a:p>
            <a:pPr eaLnBrk="1" hangingPunct="1">
              <a:lnSpc>
                <a:spcPct val="80000"/>
              </a:lnSpc>
              <a:buFontTx/>
              <a:buNone/>
            </a:pPr>
            <a:r>
              <a:rPr lang="en-US" altLang="en-US" sz="1400"/>
              <a:t>Large, demeaning prisons                                     	Community-based corrections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2B7F56C-D5A0-4A51-889A-4A59F9F665F0}"/>
              </a:ext>
            </a:extLst>
          </p:cNvPr>
          <p:cNvSpPr>
            <a:spLocks noGrp="1" noChangeArrowheads="1"/>
          </p:cNvSpPr>
          <p:nvPr>
            <p:ph type="title" idx="4294967295"/>
          </p:nvPr>
        </p:nvSpPr>
        <p:spPr>
          <a:xfrm>
            <a:off x="0" y="228600"/>
            <a:ext cx="8229600" cy="685800"/>
          </a:xfrm>
        </p:spPr>
        <p:txBody>
          <a:bodyPr/>
          <a:lstStyle/>
          <a:p>
            <a:pPr eaLnBrk="1" fontAlgn="auto" hangingPunct="1">
              <a:spcAft>
                <a:spcPts val="0"/>
              </a:spcAft>
              <a:defRPr/>
            </a:pPr>
            <a:r>
              <a:rPr lang="en-US" sz="3600" dirty="0"/>
              <a:t>Crime Control vs. Due Process</a:t>
            </a:r>
          </a:p>
        </p:txBody>
      </p:sp>
      <p:sp>
        <p:nvSpPr>
          <p:cNvPr id="104451" name="Rectangle 3">
            <a:extLst>
              <a:ext uri="{FF2B5EF4-FFF2-40B4-BE49-F238E27FC236}">
                <a16:creationId xmlns:a16="http://schemas.microsoft.com/office/drawing/2014/main" id="{99576F7F-D0A0-04BA-944D-8738EE5BCD69}"/>
              </a:ext>
            </a:extLst>
          </p:cNvPr>
          <p:cNvSpPr>
            <a:spLocks noGrp="1"/>
          </p:cNvSpPr>
          <p:nvPr>
            <p:ph type="body" idx="4294967295"/>
          </p:nvPr>
        </p:nvSpPr>
        <p:spPr>
          <a:xfrm>
            <a:off x="228600" y="1066800"/>
            <a:ext cx="8915400" cy="5410200"/>
          </a:xfrm>
        </p:spPr>
        <p:txBody>
          <a:bodyPr/>
          <a:lstStyle/>
          <a:p>
            <a:pPr eaLnBrk="1" hangingPunct="1">
              <a:lnSpc>
                <a:spcPct val="80000"/>
              </a:lnSpc>
              <a:buFontTx/>
              <a:buNone/>
            </a:pPr>
            <a:r>
              <a:rPr lang="en-US" altLang="en-US" sz="1400" b="1"/>
              <a:t>Crime Control Model                                             	Due Process Model</a:t>
            </a:r>
          </a:p>
          <a:p>
            <a:pPr eaLnBrk="1" hangingPunct="1">
              <a:lnSpc>
                <a:spcPct val="80000"/>
              </a:lnSpc>
              <a:buFontTx/>
              <a:buNone/>
            </a:pPr>
            <a:r>
              <a:rPr lang="en-US" altLang="en-US" sz="1400"/>
              <a:t>Large private sector police force                             	Small private sector police force</a:t>
            </a:r>
          </a:p>
          <a:p>
            <a:pPr eaLnBrk="1" hangingPunct="1">
              <a:lnSpc>
                <a:spcPct val="80000"/>
              </a:lnSpc>
              <a:buFontTx/>
              <a:buNone/>
            </a:pPr>
            <a:r>
              <a:rPr lang="en-US" altLang="en-US" sz="1400"/>
              <a:t>Legal counsel provided on rare occasions              	Legal counsel provided as a right at all stages</a:t>
            </a:r>
          </a:p>
          <a:p>
            <a:pPr eaLnBrk="1" hangingPunct="1">
              <a:lnSpc>
                <a:spcPct val="80000"/>
              </a:lnSpc>
              <a:buFontTx/>
              <a:buNone/>
            </a:pPr>
            <a:r>
              <a:rPr lang="en-US" altLang="en-US" sz="1400"/>
              <a:t>Maintain the status quo                                          	Respond to social inequities</a:t>
            </a:r>
          </a:p>
          <a:p>
            <a:pPr eaLnBrk="1" hangingPunct="1">
              <a:lnSpc>
                <a:spcPct val="80000"/>
              </a:lnSpc>
              <a:buFontTx/>
              <a:buNone/>
            </a:pPr>
            <a:r>
              <a:rPr lang="en-US" altLang="en-US" sz="1400"/>
              <a:t>Mandatory, determinate sentencing                       	Indeterminate sentencing</a:t>
            </a:r>
          </a:p>
          <a:p>
            <a:pPr eaLnBrk="1" hangingPunct="1">
              <a:lnSpc>
                <a:spcPct val="80000"/>
              </a:lnSpc>
              <a:buFontTx/>
              <a:buNone/>
            </a:pPr>
            <a:r>
              <a:rPr lang="en-US" altLang="en-US" sz="1400"/>
              <a:t>Many law enforcement officers                               	Few law enforcement officers</a:t>
            </a:r>
          </a:p>
          <a:p>
            <a:pPr eaLnBrk="1" hangingPunct="1">
              <a:lnSpc>
                <a:spcPct val="80000"/>
              </a:lnSpc>
              <a:buFontTx/>
              <a:buNone/>
            </a:pPr>
            <a:r>
              <a:rPr lang="en-US" altLang="en-US" sz="1400"/>
              <a:t>Many penalties                                                       	Few penalties</a:t>
            </a:r>
          </a:p>
          <a:p>
            <a:pPr eaLnBrk="1" hangingPunct="1">
              <a:lnSpc>
                <a:spcPct val="80000"/>
              </a:lnSpc>
              <a:buFontTx/>
              <a:buNone/>
            </a:pPr>
            <a:r>
              <a:rPr lang="en-US" altLang="en-US" sz="1400"/>
              <a:t>Maximize level of offender intrusion into system   	Minimize level of offender intrusion into system</a:t>
            </a:r>
          </a:p>
          <a:p>
            <a:pPr eaLnBrk="1" hangingPunct="1">
              <a:lnSpc>
                <a:spcPct val="80000"/>
              </a:lnSpc>
              <a:buFontTx/>
              <a:buNone/>
            </a:pPr>
            <a:r>
              <a:rPr lang="en-US" altLang="en-US" sz="1400"/>
              <a:t>National, centrally organized police force               	Local, autonomous, decentralized police force</a:t>
            </a:r>
          </a:p>
          <a:p>
            <a:pPr eaLnBrk="1" hangingPunct="1">
              <a:lnSpc>
                <a:spcPct val="80000"/>
              </a:lnSpc>
              <a:buFontTx/>
              <a:buNone/>
            </a:pPr>
            <a:r>
              <a:rPr lang="en-US" altLang="en-US" sz="1400"/>
              <a:t>No pretrial discovery for defense                            	Unlimited pretrial discovery for defense</a:t>
            </a:r>
          </a:p>
          <a:p>
            <a:pPr eaLnBrk="1" hangingPunct="1">
              <a:lnSpc>
                <a:spcPct val="80000"/>
              </a:lnSpc>
              <a:buFontTx/>
              <a:buNone/>
            </a:pPr>
            <a:r>
              <a:rPr lang="en-US" altLang="en-US" sz="1400"/>
              <a:t>Plea bargaining emphasis                                       	Complete adjudication</a:t>
            </a:r>
          </a:p>
          <a:p>
            <a:pPr eaLnBrk="1" hangingPunct="1">
              <a:lnSpc>
                <a:spcPct val="80000"/>
              </a:lnSpc>
              <a:buFontTx/>
              <a:buNone/>
            </a:pPr>
            <a:r>
              <a:rPr lang="en-US" altLang="en-US" sz="1400"/>
              <a:t>Presumption of guilt                                               	Presumption of innocence</a:t>
            </a:r>
          </a:p>
          <a:p>
            <a:pPr eaLnBrk="1" hangingPunct="1">
              <a:lnSpc>
                <a:spcPct val="80000"/>
              </a:lnSpc>
              <a:buFontTx/>
              <a:buNone/>
            </a:pPr>
            <a:r>
              <a:rPr lang="en-US" altLang="en-US" sz="1400"/>
              <a:t>Preventive deterrence policy                                   	Curative rehabilitation policy</a:t>
            </a:r>
          </a:p>
          <a:p>
            <a:pPr eaLnBrk="1" hangingPunct="1">
              <a:lnSpc>
                <a:spcPct val="80000"/>
              </a:lnSpc>
              <a:buFontTx/>
              <a:buNone/>
            </a:pPr>
            <a:r>
              <a:rPr lang="en-US" altLang="en-US" sz="1400"/>
              <a:t>Protect society from evolutionary change               	Protect society from revolutionary change</a:t>
            </a:r>
          </a:p>
          <a:p>
            <a:pPr eaLnBrk="1" hangingPunct="1">
              <a:lnSpc>
                <a:spcPct val="80000"/>
              </a:lnSpc>
              <a:buFontTx/>
              <a:buNone/>
            </a:pPr>
            <a:r>
              <a:rPr lang="en-US" altLang="en-US" sz="1400"/>
              <a:t>Protect society in the short run                               	Protect society in the long run</a:t>
            </a:r>
          </a:p>
          <a:p>
            <a:pPr eaLnBrk="1" hangingPunct="1">
              <a:lnSpc>
                <a:spcPct val="80000"/>
              </a:lnSpc>
              <a:buFontTx/>
              <a:buNone/>
            </a:pPr>
            <a:r>
              <a:rPr lang="en-US" altLang="en-US" sz="1400"/>
              <a:t>Punish the guilty                                                     	Protect the innocent</a:t>
            </a:r>
          </a:p>
          <a:p>
            <a:pPr eaLnBrk="1" hangingPunct="1">
              <a:lnSpc>
                <a:spcPct val="80000"/>
              </a:lnSpc>
              <a:buFontTx/>
              <a:buNone/>
            </a:pPr>
            <a:r>
              <a:rPr lang="en-US" altLang="en-US" sz="1400"/>
              <a:t>Punishment fits the crime                                       	Punishment fits the criminal</a:t>
            </a:r>
          </a:p>
          <a:p>
            <a:pPr eaLnBrk="1" hangingPunct="1">
              <a:lnSpc>
                <a:spcPct val="80000"/>
              </a:lnSpc>
              <a:buFontTx/>
              <a:buNone/>
            </a:pPr>
            <a:r>
              <a:rPr lang="en-US" altLang="en-US" sz="1400"/>
              <a:t>Quick, informal justice                                            	Formalized, individualized justice</a:t>
            </a:r>
          </a:p>
          <a:p>
            <a:pPr eaLnBrk="1" hangingPunct="1">
              <a:lnSpc>
                <a:spcPct val="80000"/>
              </a:lnSpc>
              <a:buFontTx/>
              <a:buNone/>
            </a:pPr>
            <a:r>
              <a:rPr lang="en-US" altLang="en-US" sz="1400"/>
              <a:t>Rational, economic man theory                              	Crime a psycho-sociological entity</a:t>
            </a:r>
          </a:p>
          <a:p>
            <a:pPr eaLnBrk="1" hangingPunct="1">
              <a:lnSpc>
                <a:spcPct val="80000"/>
              </a:lnSpc>
              <a:buFontTx/>
              <a:buNone/>
            </a:pPr>
            <a:r>
              <a:rPr lang="en-US" altLang="en-US" sz="1400"/>
              <a:t>Social order                                                             	Individual liberty</a:t>
            </a:r>
          </a:p>
          <a:p>
            <a:pPr eaLnBrk="1" hangingPunct="1">
              <a:lnSpc>
                <a:spcPct val="80000"/>
              </a:lnSpc>
              <a:buFontTx/>
              <a:buNone/>
            </a:pPr>
            <a:r>
              <a:rPr lang="en-US" altLang="en-US" sz="1400"/>
              <a:t>Supervision of offenders                                         	Advocate of offenders</a:t>
            </a:r>
          </a:p>
          <a:p>
            <a:pPr eaLnBrk="1" hangingPunct="1">
              <a:lnSpc>
                <a:spcPct val="80000"/>
              </a:lnSpc>
              <a:buFontTx/>
              <a:buNone/>
            </a:pPr>
            <a:r>
              <a:rPr lang="en-US" altLang="en-US" sz="1400"/>
              <a:t>Swift, certain punishment                                       	Treatment, but only when needed</a:t>
            </a:r>
          </a:p>
          <a:p>
            <a:pPr eaLnBrk="1" hangingPunct="1">
              <a:lnSpc>
                <a:spcPct val="80000"/>
              </a:lnSpc>
            </a:pPr>
            <a:endParaRPr lang="en-US" altLang="en-US" sz="1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E2FA2215-A3BE-49CF-B2FE-EA52ED925F18}"/>
              </a:ext>
            </a:extLst>
          </p:cNvPr>
          <p:cNvSpPr>
            <a:spLocks noGrp="1" noChangeArrowheads="1"/>
          </p:cNvSpPr>
          <p:nvPr>
            <p:ph idx="1"/>
          </p:nvPr>
        </p:nvSpPr>
        <p:spPr>
          <a:xfrm>
            <a:off x="0" y="1295400"/>
            <a:ext cx="9144000" cy="4711700"/>
          </a:xfrm>
        </p:spPr>
        <p:txBody>
          <a:bodyPr>
            <a:normAutofit/>
          </a:bodyPr>
          <a:lstStyle/>
          <a:p>
            <a:pPr marL="0" indent="0" eaLnBrk="1" fontAlgn="auto" hangingPunct="1">
              <a:spcAft>
                <a:spcPts val="0"/>
              </a:spcAft>
              <a:buFont typeface="Wingdings 3" panose="05040102010807070707" pitchFamily="18" charset="2"/>
              <a:buNone/>
              <a:defRPr/>
            </a:pPr>
            <a:r>
              <a:rPr lang="en-US" sz="2100" dirty="0"/>
              <a:t>1. Pragmatic logistic impossibility of obtaining the needed high levels of certainty.</a:t>
            </a:r>
          </a:p>
          <a:p>
            <a:pPr marL="0" indent="0" eaLnBrk="1" fontAlgn="auto" hangingPunct="1">
              <a:spcAft>
                <a:spcPts val="0"/>
              </a:spcAft>
              <a:buFont typeface="Wingdings 3" panose="05040102010807070707" pitchFamily="18" charset="2"/>
              <a:buNone/>
              <a:defRPr/>
            </a:pPr>
            <a:br>
              <a:rPr lang="en-US" sz="2100" dirty="0"/>
            </a:br>
            <a:r>
              <a:rPr lang="en-US" sz="2100" dirty="0"/>
              <a:t>2. Astronomic economic costs of obtaining the needed high levels of certainty.</a:t>
            </a:r>
          </a:p>
          <a:p>
            <a:pPr marL="609600" indent="-609600" eaLnBrk="1" fontAlgn="auto" hangingPunct="1">
              <a:spcAft>
                <a:spcPts val="0"/>
              </a:spcAft>
              <a:buFont typeface="Wingdings 3"/>
              <a:buNone/>
              <a:defRPr/>
            </a:pPr>
            <a:endParaRPr lang="en-US" sz="2100" dirty="0"/>
          </a:p>
          <a:p>
            <a:pPr marL="609600" indent="-609600" eaLnBrk="1" fontAlgn="auto" hangingPunct="1">
              <a:spcAft>
                <a:spcPts val="0"/>
              </a:spcAft>
              <a:buFont typeface="Wingdings 3"/>
              <a:buNone/>
              <a:defRPr/>
            </a:pPr>
            <a:r>
              <a:rPr lang="en-US" sz="2100" dirty="0"/>
              <a:t>3. Human rights concerns - macro.</a:t>
            </a:r>
          </a:p>
          <a:p>
            <a:pPr marL="609600" indent="-609600" eaLnBrk="1" fontAlgn="auto" hangingPunct="1">
              <a:spcAft>
                <a:spcPts val="0"/>
              </a:spcAft>
              <a:buFont typeface="Wingdings 3"/>
              <a:buNone/>
              <a:defRPr/>
            </a:pPr>
            <a:endParaRPr lang="en-US" sz="2100" dirty="0"/>
          </a:p>
          <a:p>
            <a:pPr marL="609600" indent="-609600" eaLnBrk="1" fontAlgn="auto" hangingPunct="1">
              <a:spcAft>
                <a:spcPts val="0"/>
              </a:spcAft>
              <a:buFont typeface="Wingdings 3"/>
              <a:buAutoNum type="arabicPeriod" startAt="5"/>
              <a:defRPr/>
            </a:pPr>
            <a:endParaRPr lang="en-US" dirty="0"/>
          </a:p>
        </p:txBody>
      </p:sp>
      <p:sp>
        <p:nvSpPr>
          <p:cNvPr id="37890" name="Rectangle 2">
            <a:extLst>
              <a:ext uri="{FF2B5EF4-FFF2-40B4-BE49-F238E27FC236}">
                <a16:creationId xmlns:a16="http://schemas.microsoft.com/office/drawing/2014/main" id="{7DA9BFDD-D047-4C4F-8794-72EC7A235075}"/>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600" dirty="0"/>
              <a:t>Neo-Classical Problems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0E09F826-BAE1-B0DA-1438-5529D6CB3CA2}"/>
              </a:ext>
            </a:extLst>
          </p:cNvPr>
          <p:cNvSpPr>
            <a:spLocks noGrp="1"/>
          </p:cNvSpPr>
          <p:nvPr>
            <p:ph idx="1"/>
          </p:nvPr>
        </p:nvSpPr>
        <p:spPr>
          <a:xfrm>
            <a:off x="0" y="1295400"/>
            <a:ext cx="9144000" cy="4711700"/>
          </a:xfrm>
        </p:spPr>
        <p:txBody>
          <a:bodyPr/>
          <a:lstStyle/>
          <a:p>
            <a:pPr marL="609600" indent="-609600" eaLnBrk="1" hangingPunct="1">
              <a:buFont typeface="Wingdings 3" pitchFamily="2" charset="2"/>
              <a:buNone/>
            </a:pPr>
            <a:r>
              <a:rPr lang="en-US" altLang="ko-KR" sz="2100">
                <a:ea typeface="굴림" panose="020B0600000101010101" pitchFamily="34" charset="-127"/>
              </a:rPr>
              <a:t>4. Human rights concerns – micro</a:t>
            </a:r>
          </a:p>
          <a:p>
            <a:pPr marL="609600" indent="-609600" eaLnBrk="1" hangingPunct="1">
              <a:buFont typeface="Wingdings 3" pitchFamily="2" charset="2"/>
              <a:buNone/>
            </a:pPr>
            <a:endParaRPr lang="en-US" altLang="ko-KR" sz="2100">
              <a:ea typeface="굴림" panose="020B0600000101010101" pitchFamily="34" charset="-127"/>
            </a:endParaRPr>
          </a:p>
          <a:p>
            <a:pPr marL="609600" indent="-609600" eaLnBrk="1" hangingPunct="1">
              <a:buFont typeface="Wingdings 3" pitchFamily="2" charset="2"/>
              <a:buNone/>
            </a:pPr>
            <a:r>
              <a:rPr lang="en-US" altLang="ko-KR" sz="2100">
                <a:ea typeface="굴림" panose="020B0600000101010101" pitchFamily="34" charset="-127"/>
              </a:rPr>
              <a:t>5. Certainty/Severity Reciprocity Phenomenon</a:t>
            </a:r>
          </a:p>
          <a:p>
            <a:pPr marL="609600" indent="-609600" eaLnBrk="1" hangingPunct="1">
              <a:buFont typeface="Wingdings 3" pitchFamily="2" charset="2"/>
              <a:buNone/>
            </a:pPr>
            <a:endParaRPr lang="en-US" altLang="ko-KR" sz="2100">
              <a:ea typeface="굴림" panose="020B0600000101010101" pitchFamily="34" charset="-127"/>
            </a:endParaRPr>
          </a:p>
          <a:p>
            <a:pPr marL="609600" indent="-609600" eaLnBrk="1" hangingPunct="1">
              <a:buFont typeface="Wingdings 3" pitchFamily="2" charset="2"/>
              <a:buNone/>
            </a:pPr>
            <a:r>
              <a:rPr lang="en-US" altLang="ko-KR" sz="2100">
                <a:ea typeface="굴림" panose="020B0600000101010101" pitchFamily="34" charset="-127"/>
              </a:rPr>
              <a:t>6. Inherent irrationality of some behavior:</a:t>
            </a:r>
          </a:p>
          <a:p>
            <a:pPr marL="609600" indent="-609600" eaLnBrk="1" hangingPunct="1">
              <a:buFont typeface="Wingdings 3" pitchFamily="2" charset="2"/>
              <a:buNone/>
            </a:pPr>
            <a:r>
              <a:rPr lang="en-US" altLang="ko-KR" sz="2100">
                <a:ea typeface="굴림" panose="020B0600000101010101" pitchFamily="34" charset="-127"/>
              </a:rPr>
              <a:t>     a. Temporary insanity (acts of ration vs. acts of passion)</a:t>
            </a:r>
          </a:p>
          <a:p>
            <a:pPr marL="609600" indent="-609600" eaLnBrk="1" hangingPunct="1">
              <a:buFont typeface="Wingdings 3" pitchFamily="2" charset="2"/>
              <a:buNone/>
            </a:pPr>
            <a:r>
              <a:rPr lang="en-US" altLang="ko-KR" sz="2100">
                <a:ea typeface="굴림" panose="020B0600000101010101" pitchFamily="34" charset="-127"/>
              </a:rPr>
              <a:t>     b. Situations involving permanent mental illness</a:t>
            </a:r>
          </a:p>
          <a:p>
            <a:pPr marL="609600" indent="-609600" eaLnBrk="1" hangingPunct="1">
              <a:buFont typeface="Wingdings 3" pitchFamily="2" charset="2"/>
              <a:buNone/>
            </a:pPr>
            <a:r>
              <a:rPr lang="en-US" altLang="ko-KR" sz="2100">
                <a:ea typeface="굴림" panose="020B0600000101010101" pitchFamily="34" charset="-127"/>
              </a:rPr>
              <a:t>     c.  Aware of the odds of capture/punishment/costs, but:</a:t>
            </a:r>
          </a:p>
          <a:p>
            <a:pPr marL="609600" indent="-609600" eaLnBrk="1" hangingPunct="1">
              <a:buFontTx/>
              <a:buNone/>
            </a:pPr>
            <a:r>
              <a:rPr lang="en-US" altLang="ko-KR" sz="2100">
                <a:ea typeface="굴림" panose="020B0600000101010101" pitchFamily="34" charset="-127"/>
              </a:rPr>
              <a:t>	     1.  worth the cost</a:t>
            </a:r>
          </a:p>
          <a:p>
            <a:pPr marL="609600" indent="-609600" eaLnBrk="1" hangingPunct="1">
              <a:buFontTx/>
              <a:buNone/>
            </a:pPr>
            <a:r>
              <a:rPr lang="en-US" altLang="ko-KR" sz="2100">
                <a:ea typeface="굴림" panose="020B0600000101010101" pitchFamily="34" charset="-127"/>
              </a:rPr>
              <a:t>	     2.  have a death wish</a:t>
            </a:r>
          </a:p>
          <a:p>
            <a:pPr marL="609600" indent="-609600" eaLnBrk="1" hangingPunct="1">
              <a:buFontTx/>
              <a:buNone/>
            </a:pPr>
            <a:r>
              <a:rPr lang="en-US" altLang="ko-KR" sz="2100">
                <a:ea typeface="굴림" panose="020B0600000101010101" pitchFamily="34" charset="-127"/>
              </a:rPr>
              <a:t>	     3.  excited by the challenge</a:t>
            </a:r>
          </a:p>
          <a:p>
            <a:pPr marL="609600" indent="-609600" eaLnBrk="1" hangingPunct="1">
              <a:buFont typeface="Wingdings 3" pitchFamily="2" charset="2"/>
              <a:buAutoNum type="arabicPeriod" startAt="5"/>
            </a:pPr>
            <a:endParaRPr lang="en-US" altLang="ko-KR">
              <a:ea typeface="굴림" panose="020B0600000101010101" pitchFamily="34" charset="-127"/>
            </a:endParaRPr>
          </a:p>
        </p:txBody>
      </p:sp>
      <p:sp>
        <p:nvSpPr>
          <p:cNvPr id="37890" name="Rectangle 2">
            <a:extLst>
              <a:ext uri="{FF2B5EF4-FFF2-40B4-BE49-F238E27FC236}">
                <a16:creationId xmlns:a16="http://schemas.microsoft.com/office/drawing/2014/main" id="{7DA9BFDD-D047-4C4F-8794-72EC7A235075}"/>
              </a:ext>
            </a:extLst>
          </p:cNvPr>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3600" dirty="0"/>
              <a:t>Neo-Classical Problems…continued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FFD30468-D948-112A-F131-1F305CA9FF5C}"/>
              </a:ext>
            </a:extLst>
          </p:cNvPr>
          <p:cNvSpPr>
            <a:spLocks noGrp="1"/>
          </p:cNvSpPr>
          <p:nvPr>
            <p:ph idx="1"/>
          </p:nvPr>
        </p:nvSpPr>
        <p:spPr/>
        <p:txBody>
          <a:bodyPr/>
          <a:lstStyle/>
          <a:p>
            <a:pPr marL="609600" indent="-609600" eaLnBrk="1" hangingPunct="1">
              <a:buFont typeface="Wingdings 3" pitchFamily="2" charset="2"/>
              <a:buNone/>
            </a:pPr>
            <a:r>
              <a:rPr lang="en-US" altLang="en-US"/>
              <a:t>7.  Displacement: </a:t>
            </a:r>
          </a:p>
          <a:p>
            <a:pPr marL="609600" indent="-609600" eaLnBrk="1" hangingPunct="1">
              <a:buFont typeface="Wingdings 3" pitchFamily="2" charset="2"/>
              <a:buNone/>
            </a:pPr>
            <a:r>
              <a:rPr lang="en-US" altLang="en-US"/>
              <a:t>	a.  geographic location</a:t>
            </a:r>
          </a:p>
          <a:p>
            <a:pPr marL="609600" indent="-609600" eaLnBrk="1" hangingPunct="1">
              <a:buFont typeface="Wingdings 3" pitchFamily="2" charset="2"/>
              <a:buNone/>
            </a:pPr>
            <a:r>
              <a:rPr lang="en-US" altLang="en-US"/>
              <a:t>	b.  nature/substantive offense</a:t>
            </a:r>
          </a:p>
          <a:p>
            <a:pPr marL="609600" indent="-609600" eaLnBrk="1" hangingPunct="1">
              <a:buFont typeface="Wingdings 3" pitchFamily="2" charset="2"/>
              <a:buNone/>
            </a:pPr>
            <a:r>
              <a:rPr lang="en-US" altLang="en-US"/>
              <a:t>	c.  offender</a:t>
            </a:r>
          </a:p>
          <a:p>
            <a:pPr marL="609600" indent="-609600" eaLnBrk="1" hangingPunct="1">
              <a:buFont typeface="Wingdings 3" pitchFamily="2" charset="2"/>
              <a:buNone/>
            </a:pPr>
            <a:r>
              <a:rPr lang="en-US" altLang="en-US"/>
              <a:t>8.  Pragmatic operational limitation</a:t>
            </a:r>
          </a:p>
          <a:p>
            <a:pPr marL="609600" indent="-609600" eaLnBrk="1" hangingPunct="1">
              <a:buFont typeface="Wingdings 3" pitchFamily="2" charset="2"/>
              <a:buNone/>
            </a:pPr>
            <a:r>
              <a:rPr lang="en-US" altLang="en-US"/>
              <a:t>9.  Overkill phenomenon</a:t>
            </a:r>
          </a:p>
          <a:p>
            <a:pPr marL="609600" indent="-609600" eaLnBrk="1" hangingPunct="1">
              <a:buFont typeface="Wingdings 3" pitchFamily="2" charset="2"/>
              <a:buNone/>
            </a:pPr>
            <a:r>
              <a:rPr lang="en-US" altLang="en-US"/>
              <a:t>10.  Overthrust irony</a:t>
            </a:r>
          </a:p>
          <a:p>
            <a:pPr marL="609600" indent="-609600" eaLnBrk="1" hangingPunct="1">
              <a:buFont typeface="Wingdings 3" pitchFamily="2" charset="2"/>
              <a:buNone/>
            </a:pPr>
            <a:r>
              <a:rPr lang="en-US" altLang="en-US"/>
              <a:t>11.  Potential for abuse (that have been realized</a:t>
            </a:r>
            <a:br>
              <a:rPr lang="en-US" altLang="en-US"/>
            </a:br>
            <a:r>
              <a:rPr lang="en-US" altLang="en-US"/>
              <a:t> all too often)</a:t>
            </a:r>
          </a:p>
        </p:txBody>
      </p:sp>
      <p:sp>
        <p:nvSpPr>
          <p:cNvPr id="39938" name="Rectangle 2">
            <a:extLst>
              <a:ext uri="{FF2B5EF4-FFF2-40B4-BE49-F238E27FC236}">
                <a16:creationId xmlns:a16="http://schemas.microsoft.com/office/drawing/2014/main" id="{3A396546-4A52-46F2-B561-B1CB0FC7A83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dirty="0"/>
              <a:t>Neo-Classical Problems…continued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C3A068E8-4492-EC2E-F84E-01AFC87BFF26}"/>
              </a:ext>
            </a:extLst>
          </p:cNvPr>
          <p:cNvSpPr>
            <a:spLocks noGrp="1"/>
          </p:cNvSpPr>
          <p:nvPr>
            <p:ph idx="1"/>
          </p:nvPr>
        </p:nvSpPr>
        <p:spPr/>
        <p:txBody>
          <a:bodyPr/>
          <a:lstStyle/>
          <a:p>
            <a:pPr marL="609600" indent="-609600" eaLnBrk="1" hangingPunct="1">
              <a:buFont typeface="Wingdings 3" pitchFamily="2" charset="2"/>
              <a:buNone/>
            </a:pPr>
            <a:r>
              <a:rPr lang="en-US" altLang="en-US"/>
              <a:t>There are issues with deterrence theory, but </a:t>
            </a:r>
          </a:p>
          <a:p>
            <a:pPr marL="609600" indent="-609600" eaLnBrk="1" hangingPunct="1">
              <a:buFont typeface="Wingdings 3" pitchFamily="2" charset="2"/>
              <a:buNone/>
            </a:pPr>
            <a:r>
              <a:rPr lang="en-US" altLang="en-US"/>
              <a:t>there is no question that specific deterrence can </a:t>
            </a:r>
          </a:p>
          <a:p>
            <a:pPr marL="609600" indent="-609600" eaLnBrk="1" hangingPunct="1">
              <a:buFont typeface="Wingdings 3" pitchFamily="2" charset="2"/>
              <a:buNone/>
            </a:pPr>
            <a:r>
              <a:rPr lang="en-US" altLang="en-US"/>
              <a:t>work and does work regularly.  When a police </a:t>
            </a:r>
          </a:p>
          <a:p>
            <a:pPr marL="609600" indent="-609600" eaLnBrk="1" hangingPunct="1">
              <a:buFont typeface="Wingdings 3" pitchFamily="2" charset="2"/>
              <a:buNone/>
            </a:pPr>
            <a:r>
              <a:rPr lang="en-US" altLang="en-US"/>
              <a:t>officer pulls in behind us on the freeway, we</a:t>
            </a:r>
          </a:p>
          <a:p>
            <a:pPr marL="609600" indent="-609600" eaLnBrk="1" hangingPunct="1">
              <a:buFont typeface="Wingdings 3" pitchFamily="2" charset="2"/>
              <a:buNone/>
            </a:pPr>
            <a:r>
              <a:rPr lang="en-US" altLang="en-US"/>
              <a:t>slow down.  Sanction threats can and do</a:t>
            </a:r>
          </a:p>
          <a:p>
            <a:pPr marL="609600" indent="-609600" eaLnBrk="1" hangingPunct="1">
              <a:buFont typeface="Wingdings 3" pitchFamily="2" charset="2"/>
              <a:buNone/>
            </a:pPr>
            <a:r>
              <a:rPr lang="en-US" altLang="en-US"/>
              <a:t>influence our behavior, but those threats</a:t>
            </a:r>
          </a:p>
          <a:p>
            <a:pPr marL="609600" indent="-609600" eaLnBrk="1" hangingPunct="1">
              <a:buFont typeface="Wingdings 3" pitchFamily="2" charset="2"/>
              <a:buNone/>
            </a:pPr>
            <a:r>
              <a:rPr lang="en-US" altLang="en-US"/>
              <a:t>influence the behavior of different people in</a:t>
            </a:r>
          </a:p>
          <a:p>
            <a:pPr marL="609600" indent="-609600" eaLnBrk="1" hangingPunct="1">
              <a:buFont typeface="Wingdings 3" pitchFamily="2" charset="2"/>
              <a:buNone/>
            </a:pPr>
            <a:r>
              <a:rPr lang="en-US" altLang="en-US"/>
              <a:t>different ways at different times and in different</a:t>
            </a:r>
          </a:p>
          <a:p>
            <a:pPr marL="609600" indent="-609600" eaLnBrk="1" hangingPunct="1">
              <a:buFont typeface="Wingdings 3" pitchFamily="2" charset="2"/>
              <a:buNone/>
            </a:pPr>
            <a:r>
              <a:rPr lang="en-US" altLang="en-US"/>
              <a:t>contexts.</a:t>
            </a:r>
          </a:p>
        </p:txBody>
      </p:sp>
      <p:sp>
        <p:nvSpPr>
          <p:cNvPr id="39938" name="Rectangle 2">
            <a:extLst>
              <a:ext uri="{FF2B5EF4-FFF2-40B4-BE49-F238E27FC236}">
                <a16:creationId xmlns:a16="http://schemas.microsoft.com/office/drawing/2014/main" id="{DE19867D-4965-4BB9-998A-099B8FA50E4F}"/>
              </a:ext>
            </a:extLst>
          </p:cNvPr>
          <p:cNvSpPr>
            <a:spLocks noGrp="1" noChangeArrowheads="1"/>
          </p:cNvSpPr>
          <p:nvPr>
            <p:ph type="title"/>
          </p:nvPr>
        </p:nvSpPr>
        <p:spPr>
          <a:xfrm>
            <a:off x="76200" y="274638"/>
            <a:ext cx="8991600" cy="1143000"/>
          </a:xfrm>
        </p:spPr>
        <p:txBody>
          <a:bodyPr>
            <a:normAutofit fontScale="90000"/>
          </a:bodyPr>
          <a:lstStyle/>
          <a:p>
            <a:pPr eaLnBrk="1" fontAlgn="auto" hangingPunct="1">
              <a:spcAft>
                <a:spcPts val="0"/>
              </a:spcAft>
              <a:defRPr/>
            </a:pPr>
            <a:r>
              <a:rPr lang="en-US" sz="4000" dirty="0"/>
              <a:t>Neo-Classical Problems…Counterpoint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1D4DD305-A1F6-E448-C125-A2858E362016}"/>
              </a:ext>
            </a:extLst>
          </p:cNvPr>
          <p:cNvSpPr>
            <a:spLocks noGrp="1"/>
          </p:cNvSpPr>
          <p:nvPr>
            <p:ph idx="1"/>
          </p:nvPr>
        </p:nvSpPr>
        <p:spPr/>
        <p:txBody>
          <a:bodyPr/>
          <a:lstStyle/>
          <a:p>
            <a:pPr eaLnBrk="1" hangingPunct="1">
              <a:lnSpc>
                <a:spcPct val="80000"/>
              </a:lnSpc>
              <a:buFontTx/>
              <a:buNone/>
            </a:pPr>
            <a:r>
              <a:rPr lang="en-US" altLang="en-US" sz="2000"/>
              <a:t>3.)  Conflict ‑ Marx</a:t>
            </a:r>
          </a:p>
          <a:p>
            <a:pPr eaLnBrk="1" hangingPunct="1">
              <a:lnSpc>
                <a:spcPct val="80000"/>
              </a:lnSpc>
              <a:buFontTx/>
              <a:buNone/>
            </a:pPr>
            <a:r>
              <a:rPr lang="en-US" altLang="en-US" sz="2000"/>
              <a:t>	 A. Class Conflict ‑ </a:t>
            </a:r>
            <a:r>
              <a:rPr lang="en-US" altLang="en-US" sz="2000" u="sng"/>
              <a:t>Bonger</a:t>
            </a:r>
            <a:r>
              <a:rPr lang="en-US" altLang="en-US" sz="2000"/>
              <a:t>, Vold</a:t>
            </a:r>
          </a:p>
          <a:p>
            <a:pPr eaLnBrk="1" hangingPunct="1">
              <a:lnSpc>
                <a:spcPct val="80000"/>
              </a:lnSpc>
              <a:buFontTx/>
              <a:buNone/>
            </a:pPr>
            <a:r>
              <a:rPr lang="en-US" altLang="en-US" sz="2000"/>
              <a:t>	 B. Economic Determinism ‑ Becker, Ehrlich, Mayr, Stigler</a:t>
            </a:r>
          </a:p>
          <a:p>
            <a:pPr eaLnBrk="1" hangingPunct="1">
              <a:lnSpc>
                <a:spcPct val="80000"/>
              </a:lnSpc>
              <a:buFontTx/>
              <a:buNone/>
            </a:pPr>
            <a:r>
              <a:rPr lang="en-US" altLang="en-US" sz="2000"/>
              <a:t>	 C. Radical ‑ Chambliss, </a:t>
            </a:r>
            <a:r>
              <a:rPr lang="en-US" altLang="en-US" sz="2000" u="sng"/>
              <a:t>Quinney</a:t>
            </a:r>
            <a:r>
              <a:rPr lang="en-US" altLang="en-US" sz="2000"/>
              <a:t>, Turk, Young</a:t>
            </a:r>
          </a:p>
          <a:p>
            <a:pPr eaLnBrk="1" hangingPunct="1">
              <a:lnSpc>
                <a:spcPct val="80000"/>
              </a:lnSpc>
              <a:buFontTx/>
              <a:buNone/>
            </a:pPr>
            <a:r>
              <a:rPr lang="en-US" altLang="en-US" sz="2000"/>
              <a:t> </a:t>
            </a:r>
          </a:p>
          <a:p>
            <a:pPr eaLnBrk="1" hangingPunct="1">
              <a:lnSpc>
                <a:spcPct val="80000"/>
              </a:lnSpc>
              <a:buFontTx/>
              <a:buNone/>
            </a:pPr>
            <a:r>
              <a:rPr lang="en-US" altLang="en-US" sz="2000"/>
              <a:t>4.)  Neo‑Classical ‑ Van den Haag, DiIulio, </a:t>
            </a:r>
            <a:r>
              <a:rPr lang="en-US" altLang="en-US" sz="2000" u="sng"/>
              <a:t>Wilson</a:t>
            </a:r>
          </a:p>
          <a:p>
            <a:pPr eaLnBrk="1" hangingPunct="1">
              <a:lnSpc>
                <a:spcPct val="80000"/>
              </a:lnSpc>
              <a:buFontTx/>
              <a:buNone/>
            </a:pPr>
            <a:endParaRPr lang="en-US" altLang="en-US" sz="2000"/>
          </a:p>
          <a:p>
            <a:pPr eaLnBrk="1" hangingPunct="1">
              <a:lnSpc>
                <a:spcPct val="80000"/>
              </a:lnSpc>
              <a:buFontTx/>
              <a:buNone/>
            </a:pPr>
            <a:r>
              <a:rPr lang="en-US" altLang="en-US" sz="2000"/>
              <a:t>5.)  Chaos - Lorenz, Poincare, Walker</a:t>
            </a:r>
          </a:p>
          <a:p>
            <a:pPr eaLnBrk="1" hangingPunct="1">
              <a:lnSpc>
                <a:spcPct val="80000"/>
              </a:lnSpc>
            </a:pPr>
            <a:endParaRPr lang="en-US" altLang="en-US" sz="2000"/>
          </a:p>
        </p:txBody>
      </p:sp>
      <p:sp>
        <p:nvSpPr>
          <p:cNvPr id="3074" name="Rectangle 2">
            <a:extLst>
              <a:ext uri="{FF2B5EF4-FFF2-40B4-BE49-F238E27FC236}">
                <a16:creationId xmlns:a16="http://schemas.microsoft.com/office/drawing/2014/main" id="{0AF9D0C4-5CC0-4887-B5F8-08504F3F117B}"/>
              </a:ext>
            </a:extLst>
          </p:cNvPr>
          <p:cNvSpPr>
            <a:spLocks noGrp="1" noChangeArrowheads="1"/>
          </p:cNvSpPr>
          <p:nvPr>
            <p:ph type="title"/>
          </p:nvPr>
        </p:nvSpPr>
        <p:spPr/>
        <p:txBody>
          <a:bodyPr/>
          <a:lstStyle/>
          <a:p>
            <a:pPr eaLnBrk="1" fontAlgn="auto" hangingPunct="1">
              <a:spcAft>
                <a:spcPts val="0"/>
              </a:spcAft>
              <a:defRPr/>
            </a:pPr>
            <a:r>
              <a:rPr lang="en-US" sz="3200" dirty="0"/>
              <a:t>Theories of Deviance…continued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Concourse</Template>
  <TotalTime>14944</TotalTime>
  <Words>10033</Words>
  <Application>Microsoft Macintosh PowerPoint</Application>
  <PresentationFormat>화면 슬라이드 쇼(4:3)</PresentationFormat>
  <Paragraphs>976</Paragraphs>
  <Slides>102</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102</vt:i4>
      </vt:variant>
    </vt:vector>
  </HeadingPairs>
  <TitlesOfParts>
    <vt:vector size="110" baseType="lpstr">
      <vt:lpstr>Arial</vt:lpstr>
      <vt:lpstr>Lucida Sans Unicode</vt:lpstr>
      <vt:lpstr>Wingdings 3</vt:lpstr>
      <vt:lpstr>Verdana</vt:lpstr>
      <vt:lpstr>Wingdings 2</vt:lpstr>
      <vt:lpstr>Calibri</vt:lpstr>
      <vt:lpstr>Times New Roman</vt:lpstr>
      <vt:lpstr>Concourse</vt:lpstr>
      <vt:lpstr>Criminology</vt:lpstr>
      <vt:lpstr>Criminology: Preliminary Thoughts</vt:lpstr>
      <vt:lpstr>Criminology:   Preliminary Thoughts…continued</vt:lpstr>
      <vt:lpstr>Criminology:   Preliminary Thoughts…continued</vt:lpstr>
      <vt:lpstr>Type 1 (Alpha Error)</vt:lpstr>
      <vt:lpstr>Type II (Beta Error)</vt:lpstr>
      <vt:lpstr>Type III Error</vt:lpstr>
      <vt:lpstr>Kohlberg Typology</vt:lpstr>
      <vt:lpstr>Scientific Criminology</vt:lpstr>
      <vt:lpstr>Public Criminology</vt:lpstr>
      <vt:lpstr>Role of Criminologists</vt:lpstr>
      <vt:lpstr> Theories of Deviance  </vt:lpstr>
      <vt:lpstr> Theories of Deviance  </vt:lpstr>
      <vt:lpstr> Theories of Deviance  </vt:lpstr>
      <vt:lpstr> Theories of Deviance  </vt:lpstr>
      <vt:lpstr>Classical Theory</vt:lpstr>
      <vt:lpstr>Classical Theory…continued</vt:lpstr>
      <vt:lpstr>Classical Theory…continued</vt:lpstr>
      <vt:lpstr>General Deterrence Theory</vt:lpstr>
      <vt:lpstr>Classical Theory…continued</vt:lpstr>
      <vt:lpstr> Theories of Deviance  </vt:lpstr>
      <vt:lpstr>Positivist Theory</vt:lpstr>
      <vt:lpstr>Positivist Theory…continued</vt:lpstr>
      <vt:lpstr>Bio-Criminology</vt:lpstr>
      <vt:lpstr>Bio-Criminology…continued</vt:lpstr>
      <vt:lpstr>Bio-Criminology…continued</vt:lpstr>
      <vt:lpstr>Bio-Criminology…continued</vt:lpstr>
      <vt:lpstr>Bio-Criminology…continued</vt:lpstr>
      <vt:lpstr>Bio-Criminology…continued</vt:lpstr>
      <vt:lpstr>Bio-Criminology…continued</vt:lpstr>
      <vt:lpstr>Bio-Criminology…continued</vt:lpstr>
      <vt:lpstr>Bio-Criminology…continued</vt:lpstr>
      <vt:lpstr>Bio-Criminology…continued</vt:lpstr>
      <vt:lpstr>Bio-Criminology…continued</vt:lpstr>
      <vt:lpstr>Bio-Criminology Summary</vt:lpstr>
      <vt:lpstr>Bio-Criminology Problems</vt:lpstr>
      <vt:lpstr> Theories of Deviance  </vt:lpstr>
      <vt:lpstr>Cultural Determinism</vt:lpstr>
      <vt:lpstr>Psychological School</vt:lpstr>
      <vt:lpstr>Psychological School…continued</vt:lpstr>
      <vt:lpstr>Psychological School…continued</vt:lpstr>
      <vt:lpstr>Theories of Deviance…continued</vt:lpstr>
      <vt:lpstr>Sociological School</vt:lpstr>
      <vt:lpstr>Social Structural Theories…continued</vt:lpstr>
      <vt:lpstr>Social Structural Theories…continued</vt:lpstr>
      <vt:lpstr>Social Structural Theories…continued</vt:lpstr>
      <vt:lpstr>Social Disorganization (Chicago school)</vt:lpstr>
      <vt:lpstr>Strain Theory (Merton)</vt:lpstr>
      <vt:lpstr>Strain Theory (Merton)…continued</vt:lpstr>
      <vt:lpstr>Strain Theory (Merton)…continued</vt:lpstr>
      <vt:lpstr>PowerPoint 프레젠테이션</vt:lpstr>
      <vt:lpstr>Strain Theory (Merton)…continued</vt:lpstr>
      <vt:lpstr>Strain Theory (Merton)…conclusion</vt:lpstr>
      <vt:lpstr>Differential Opportunity (Ohlin)</vt:lpstr>
      <vt:lpstr>Cultural Conflict (Philadelphia school)</vt:lpstr>
      <vt:lpstr>Sub-Cultural Conflict (Cohen)</vt:lpstr>
      <vt:lpstr>Sub-Cultural Conflict (Cohen)…continued</vt:lpstr>
      <vt:lpstr>Theories of Deviance…continued</vt:lpstr>
      <vt:lpstr>Social Process Theories (Sutherland)</vt:lpstr>
      <vt:lpstr>Social Process Theories…continued</vt:lpstr>
      <vt:lpstr>Social Process Theories…continued</vt:lpstr>
      <vt:lpstr>Social Process Theories…continued</vt:lpstr>
      <vt:lpstr>Social Process Theories…continued</vt:lpstr>
      <vt:lpstr>Social Process Theories…continued</vt:lpstr>
      <vt:lpstr>Social Process Theories…continued</vt:lpstr>
      <vt:lpstr>Sociological Theories, in Sum</vt:lpstr>
      <vt:lpstr>Rehabilitation – Positivist Cornerstone</vt:lpstr>
      <vt:lpstr> Rehabilitation Orientation Limitations</vt:lpstr>
      <vt:lpstr>Rehabilitation orientation limitations …continued</vt:lpstr>
      <vt:lpstr>Palmer and Gendreau</vt:lpstr>
      <vt:lpstr>Rehabilitation Program              Implementation Needs</vt:lpstr>
      <vt:lpstr>Palmer and Gendreau…key point</vt:lpstr>
      <vt:lpstr>Theories of Deviance…continued</vt:lpstr>
      <vt:lpstr>Conflict Theory</vt:lpstr>
      <vt:lpstr>Some Fundamental Concepts Regarding Law and Crime</vt:lpstr>
      <vt:lpstr>Fundamental Concepts…continued</vt:lpstr>
      <vt:lpstr>Radical Criminological Theory</vt:lpstr>
      <vt:lpstr>Radical Criminology Problems</vt:lpstr>
      <vt:lpstr>Values of Deviance (Durkheim)</vt:lpstr>
      <vt:lpstr>Values of Deviance (Durkheim)</vt:lpstr>
      <vt:lpstr>Radical Criminology Problems…continued</vt:lpstr>
      <vt:lpstr>Capitalism and Crime</vt:lpstr>
      <vt:lpstr>Capitalism and Crime…continued</vt:lpstr>
      <vt:lpstr>Capitalism and Crime…continued</vt:lpstr>
      <vt:lpstr>Capitalism and Crime…continued</vt:lpstr>
      <vt:lpstr>Radical Theory, in Sum</vt:lpstr>
      <vt:lpstr>Bureaucratic Gravitation Phenomenon…footnote point</vt:lpstr>
      <vt:lpstr>Theories of Deviance…continued</vt:lpstr>
      <vt:lpstr>Neo-Classical Theory…back to the future (Wilson)</vt:lpstr>
      <vt:lpstr>Neo-Classical Theory (Wilson)</vt:lpstr>
      <vt:lpstr>Deterrence Theory</vt:lpstr>
      <vt:lpstr>Neo-Classical Theory (Wilson)…continued</vt:lpstr>
      <vt:lpstr>Crime Control vs. Due Process</vt:lpstr>
      <vt:lpstr>Crime Control vs. Due Process</vt:lpstr>
      <vt:lpstr>Neo-Classical Problems</vt:lpstr>
      <vt:lpstr>Neo-Classical Problems…continued</vt:lpstr>
      <vt:lpstr>Neo-Classical Problems…continued</vt:lpstr>
      <vt:lpstr>Neo-Classical Problems…Counterpoint</vt:lpstr>
      <vt:lpstr>Theories of Deviance…continued</vt:lpstr>
      <vt:lpstr>Chaos Theory (Lorenz)</vt:lpstr>
      <vt:lpstr>Concluding Points</vt:lpstr>
      <vt:lpstr>Thanks for coming today</vt:lpstr>
    </vt:vector>
  </TitlesOfParts>
  <Company>UNO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DEVIANCE</dc:title>
  <dc:creator>Chris Eskridge</dc:creator>
  <cp:lastModifiedBy>이이구</cp:lastModifiedBy>
  <cp:revision>507</cp:revision>
  <dcterms:created xsi:type="dcterms:W3CDTF">2009-05-04T23:53:19Z</dcterms:created>
  <dcterms:modified xsi:type="dcterms:W3CDTF">2023-12-27T08:39:06Z</dcterms:modified>
</cp:coreProperties>
</file>