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4"/>
  </p:notesMasterIdLst>
  <p:sldIdLst>
    <p:sldId id="256" r:id="rId2"/>
    <p:sldId id="258" r:id="rId3"/>
    <p:sldId id="291" r:id="rId4"/>
    <p:sldId id="317" r:id="rId5"/>
    <p:sldId id="318" r:id="rId6"/>
    <p:sldId id="319" r:id="rId7"/>
    <p:sldId id="320" r:id="rId8"/>
    <p:sldId id="321" r:id="rId9"/>
    <p:sldId id="301" r:id="rId10"/>
    <p:sldId id="302" r:id="rId11"/>
    <p:sldId id="266" r:id="rId12"/>
    <p:sldId id="268" r:id="rId13"/>
    <p:sldId id="322" r:id="rId14"/>
    <p:sldId id="323" r:id="rId15"/>
    <p:sldId id="271" r:id="rId16"/>
    <p:sldId id="273" r:id="rId17"/>
    <p:sldId id="325" r:id="rId18"/>
    <p:sldId id="324" r:id="rId19"/>
    <p:sldId id="326" r:id="rId20"/>
    <p:sldId id="305" r:id="rId21"/>
    <p:sldId id="272" r:id="rId22"/>
    <p:sldId id="327" r:id="rId23"/>
    <p:sldId id="289" r:id="rId24"/>
    <p:sldId id="259" r:id="rId25"/>
    <p:sldId id="333" r:id="rId26"/>
    <p:sldId id="334" r:id="rId27"/>
    <p:sldId id="335" r:id="rId28"/>
    <p:sldId id="336" r:id="rId29"/>
    <p:sldId id="329" r:id="rId30"/>
    <p:sldId id="288" r:id="rId31"/>
    <p:sldId id="337" r:id="rId32"/>
    <p:sldId id="33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666A"/>
    <a:srgbClr val="3942F3"/>
    <a:srgbClr val="E36025"/>
    <a:srgbClr val="01AF8E"/>
    <a:srgbClr val="EB6C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9" autoAdjust="0"/>
    <p:restoredTop sz="94444" autoAdjust="0"/>
  </p:normalViewPr>
  <p:slideViewPr>
    <p:cSldViewPr snapToGrid="0">
      <p:cViewPr varScale="1">
        <p:scale>
          <a:sx n="105" d="100"/>
          <a:sy n="105" d="100"/>
        </p:scale>
        <p:origin x="6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65B5D-2E25-40FD-B063-B3EF28566BED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774B3-5877-4C28-8969-C3E05B4A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59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774B3-5877-4C28-8969-C3E05B4AB6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93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774B3-5877-4C28-8969-C3E05B4AB67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1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1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1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4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6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1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1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9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8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1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C7201-7153-4DCC-A7F4-52F030078F4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3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java/" TargetMode="External"/><Relationship Id="rId5" Type="http://schemas.openxmlformats.org/officeDocument/2006/relationships/hyperlink" Target="http://www.oracle.com/technetwork/java/javase/downloads/java-se-7-tutorial-2012-02-28-1536013.html" TargetMode="External"/><Relationship Id="rId4" Type="http://schemas.openxmlformats.org/officeDocument/2006/relationships/hyperlink" Target="http://docs.oracle.com/javase/tutorial/java/nutsandbolts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6C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594" y="1476184"/>
            <a:ext cx="9830873" cy="2387600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Pertemuan</a:t>
            </a:r>
            <a:r>
              <a:rPr lang="en-US" sz="3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4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</a:br>
            <a:r>
              <a:rPr lang="en-US" sz="3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Array, </a:t>
            </a:r>
            <a:r>
              <a:rPr lang="en-US" sz="32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percabangan</a:t>
            </a:r>
            <a:r>
              <a:rPr lang="en-US" sz="3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pengulangan</a:t>
            </a:r>
            <a:r>
              <a:rPr lang="en-US" sz="3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koleksi</a:t>
            </a:r>
            <a:r>
              <a:rPr lang="en-US" sz="3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object fundamental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581" y="443297"/>
            <a:ext cx="1450874" cy="140381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060264" y="4850842"/>
            <a:ext cx="9371625" cy="124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7616" y="2136071"/>
            <a:ext cx="8822029" cy="8372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7616" y="4164895"/>
            <a:ext cx="8822029" cy="8372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71960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Indikator</a:t>
            </a:r>
            <a:endParaRPr lang="en-US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85150"/>
            <a:ext cx="11109959" cy="870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>
                <a:latin typeface="Times New Roman" pitchFamily="18" charset="0"/>
              </a:rPr>
              <a:t>Mahasiswa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mampu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memahami</a:t>
            </a:r>
            <a:r>
              <a:rPr lang="en-US" sz="2200" b="1" dirty="0">
                <a:latin typeface="Times New Roman" pitchFamily="18" charset="0"/>
              </a:rPr>
              <a:t> array, </a:t>
            </a:r>
            <a:r>
              <a:rPr lang="en-US" sz="2200" b="1" dirty="0" err="1">
                <a:latin typeface="Times New Roman" pitchFamily="18" charset="0"/>
              </a:rPr>
              <a:t>percabangan</a:t>
            </a:r>
            <a:r>
              <a:rPr lang="en-US" sz="2200" b="1" dirty="0">
                <a:latin typeface="Times New Roman" pitchFamily="18" charset="0"/>
              </a:rPr>
              <a:t>, </a:t>
            </a:r>
            <a:r>
              <a:rPr lang="en-US" sz="2200" b="1" dirty="0" err="1">
                <a:latin typeface="Times New Roman" pitchFamily="18" charset="0"/>
              </a:rPr>
              <a:t>pengulangan</a:t>
            </a:r>
            <a:r>
              <a:rPr lang="en-US" sz="2200" b="1" dirty="0">
                <a:latin typeface="Times New Roman" pitchFamily="18" charset="0"/>
              </a:rPr>
              <a:t>, </a:t>
            </a:r>
            <a:r>
              <a:rPr lang="en-US" sz="2200" b="1" dirty="0" err="1">
                <a:latin typeface="Times New Roman" pitchFamily="18" charset="0"/>
              </a:rPr>
              <a:t>koleksi</a:t>
            </a:r>
            <a:r>
              <a:rPr lang="en-US" sz="2200" b="1" dirty="0">
                <a:latin typeface="Times New Roman" pitchFamily="18" charset="0"/>
              </a:rPr>
              <a:t> object fundamental</a:t>
            </a:r>
            <a:endParaRPr lang="en-US" sz="2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31520" y="29712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Koleksi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Object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7220" y="4136806"/>
            <a:ext cx="11109959" cy="1993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AutoNum type="arabicPeriod"/>
            </a:pPr>
            <a:r>
              <a:rPr lang="en-US" sz="2200" b="1" dirty="0">
                <a:latin typeface="Times New Roman" pitchFamily="18" charset="0"/>
              </a:rPr>
              <a:t>Array</a:t>
            </a:r>
          </a:p>
          <a:p>
            <a:pPr marL="342900" indent="-342900">
              <a:buFontTx/>
              <a:buAutoNum type="arabicPeriod"/>
            </a:pPr>
            <a:r>
              <a:rPr lang="en-US" sz="2200" b="1" dirty="0" err="1">
                <a:latin typeface="Times New Roman" pitchFamily="18" charset="0"/>
              </a:rPr>
              <a:t>Percabangan</a:t>
            </a:r>
            <a:endParaRPr lang="en-US" sz="2200" b="1" dirty="0">
              <a:latin typeface="Times New Roman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200" b="1" dirty="0">
                <a:latin typeface="Times New Roman" pitchFamily="18" charset="0"/>
              </a:rPr>
              <a:t>Loop</a:t>
            </a:r>
          </a:p>
          <a:p>
            <a:pPr marL="342900" indent="-342900">
              <a:buFontTx/>
              <a:buAutoNum type="arabicPeriod"/>
            </a:pPr>
            <a:r>
              <a:rPr lang="en-US" sz="2200" b="1" dirty="0">
                <a:latin typeface="Times New Roman" pitchFamily="18" charset="0"/>
              </a:rPr>
              <a:t>Collection &amp; Iterator</a:t>
            </a:r>
          </a:p>
          <a:p>
            <a:pPr marL="342900" indent="-342900">
              <a:buFontTx/>
              <a:buAutoNum type="arabicPeriod"/>
            </a:pPr>
            <a:endParaRPr lang="en-US" sz="2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6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81" y="2698604"/>
            <a:ext cx="10515600" cy="78842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558630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79843"/>
            <a:ext cx="11109959" cy="209397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Array </a:t>
            </a:r>
            <a:r>
              <a:rPr lang="en-US" sz="2400" dirty="0" err="1">
                <a:solidFill>
                  <a:schemeClr val="bg1"/>
                </a:solidFill>
              </a:rPr>
              <a:t>adalah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objek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menyimpan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beberapa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variabel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tipe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sama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 err="1">
                <a:solidFill>
                  <a:schemeClr val="bg1"/>
                </a:solidFill>
              </a:rPr>
              <a:t>homogen</a:t>
            </a:r>
            <a:r>
              <a:rPr lang="en-US" sz="2400" dirty="0">
                <a:solidFill>
                  <a:schemeClr val="bg1"/>
                </a:solidFill>
              </a:rPr>
              <a:t>).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Menyimpan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koleksi</a:t>
            </a:r>
            <a:r>
              <a:rPr lang="en-US" sz="2400" dirty="0">
                <a:solidFill>
                  <a:schemeClr val="bg1"/>
                </a:solidFill>
              </a:rPr>
              <a:t> linier </a:t>
            </a:r>
            <a:r>
              <a:rPr lang="en-US" sz="2400" dirty="0" err="1">
                <a:solidFill>
                  <a:schemeClr val="bg1"/>
                </a:solidFill>
              </a:rPr>
              <a:t>dari</a:t>
            </a:r>
            <a:r>
              <a:rPr lang="en-US" sz="2400" dirty="0">
                <a:solidFill>
                  <a:schemeClr val="bg1"/>
                </a:solidFill>
              </a:rPr>
              <a:t> element-element.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Diakses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indeks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id-ID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9507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Static Array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7220" y="1073549"/>
            <a:ext cx="11109959" cy="5189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Inisialisasi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Otomatis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myArr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{1,21,23,34,45};</a:t>
            </a:r>
          </a:p>
          <a:p>
            <a:r>
              <a:rPr lang="en-US" dirty="0" err="1">
                <a:solidFill>
                  <a:schemeClr val="bg1"/>
                </a:solidFill>
              </a:rPr>
              <a:t>Inisialisasi</a:t>
            </a:r>
            <a:r>
              <a:rPr lang="en-US" dirty="0">
                <a:solidFill>
                  <a:schemeClr val="bg1"/>
                </a:solidFill>
              </a:rPr>
              <a:t> Manual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double[]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myArr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new double[2];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myArr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[0] = 1.8;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myArr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[1] = 5.6;</a:t>
            </a:r>
          </a:p>
          <a:p>
            <a:r>
              <a:rPr lang="en-US" dirty="0" err="1">
                <a:solidFill>
                  <a:schemeClr val="bg1"/>
                </a:solidFill>
              </a:rPr>
              <a:t>Contoh</a:t>
            </a:r>
            <a:r>
              <a:rPr lang="en-US" dirty="0">
                <a:solidFill>
                  <a:schemeClr val="bg1"/>
                </a:solidFill>
              </a:rPr>
              <a:t> Array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tipe</a:t>
            </a:r>
            <a:r>
              <a:rPr lang="en-US" dirty="0">
                <a:solidFill>
                  <a:schemeClr val="bg1"/>
                </a:solidFill>
              </a:rPr>
              <a:t> data char: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char[]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nama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{‘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M’,’a’,’w’,’a’,’r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’};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nama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bg1"/>
                </a:solidFill>
              </a:rPr>
              <a:t>Contoh</a:t>
            </a:r>
            <a:r>
              <a:rPr lang="en-US" dirty="0">
                <a:solidFill>
                  <a:schemeClr val="bg1"/>
                </a:solidFill>
              </a:rPr>
              <a:t> Array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tipe</a:t>
            </a:r>
            <a:r>
              <a:rPr lang="en-US" dirty="0">
                <a:solidFill>
                  <a:schemeClr val="bg1"/>
                </a:solidFill>
              </a:rPr>
              <a:t> data String: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String[]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namaMhs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={“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Mawar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”,”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Bunga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”,”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Jono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”};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(name[0]);</a:t>
            </a:r>
          </a:p>
        </p:txBody>
      </p:sp>
    </p:spTree>
    <p:extLst>
      <p:ext uri="{BB962C8B-B14F-4D97-AF65-F5344CB8AC3E}">
        <p14:creationId xmlns:p14="http://schemas.microsoft.com/office/powerpoint/2010/main" val="4161920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Array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Multidimensi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7220" y="1655379"/>
            <a:ext cx="11109959" cy="4607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Contoh</a:t>
            </a:r>
            <a:r>
              <a:rPr lang="en-US" dirty="0">
                <a:solidFill>
                  <a:schemeClr val="bg1"/>
                </a:solidFill>
              </a:rPr>
              <a:t> Array 2D: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[][]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myArr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{ {1,2,3},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	      {4,5,6},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	      {6,7,8} };</a:t>
            </a:r>
          </a:p>
          <a:p>
            <a:r>
              <a:rPr lang="en-US" dirty="0" err="1">
                <a:solidFill>
                  <a:schemeClr val="bg1"/>
                </a:solidFill>
              </a:rPr>
              <a:t>Inisialiasi</a:t>
            </a:r>
            <a:r>
              <a:rPr lang="en-US" dirty="0">
                <a:solidFill>
                  <a:schemeClr val="bg1"/>
                </a:solidFill>
              </a:rPr>
              <a:t> Array: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[][]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myArr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[2][3];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380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81" y="2698604"/>
            <a:ext cx="10515600" cy="788426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Percabangan</a:t>
            </a:r>
            <a:endParaRPr lang="en-US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412998"/>
      </p:ext>
    </p:extLst>
  </p:cSld>
  <p:clrMapOvr>
    <a:masterClrMapping/>
  </p:clrMapOvr>
  <p:transition spd="slow">
    <p:wheel spokes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Percabangan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– If-else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655" y="1783830"/>
            <a:ext cx="10460929" cy="480547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Menggunakan</a:t>
            </a:r>
            <a:r>
              <a:rPr lang="en-US" dirty="0">
                <a:solidFill>
                  <a:schemeClr val="bg1"/>
                </a:solidFill>
              </a:rPr>
              <a:t> statement if-else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switch</a:t>
            </a:r>
          </a:p>
          <a:p>
            <a:r>
              <a:rPr lang="en-US" dirty="0">
                <a:solidFill>
                  <a:schemeClr val="bg1"/>
                </a:solidFill>
              </a:rPr>
              <a:t>Syntax </a:t>
            </a:r>
            <a:r>
              <a:rPr lang="en-US" dirty="0" err="1">
                <a:solidFill>
                  <a:schemeClr val="bg1"/>
                </a:solidFill>
              </a:rPr>
              <a:t>penulisan</a:t>
            </a:r>
            <a:r>
              <a:rPr lang="en-US" dirty="0">
                <a:solidFill>
                  <a:schemeClr val="bg1"/>
                </a:solidFill>
              </a:rPr>
              <a:t> if-else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907655" y="3168867"/>
            <a:ext cx="4309963" cy="24313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if 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kondisi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	statement1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	statement2</a:t>
            </a:r>
            <a:endParaRPr lang="id-ID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6071370" y="2382299"/>
            <a:ext cx="5297214" cy="40044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if 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kondisi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	if (kondisi1)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		statement1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	else if (kondisi2)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		statement2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	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		statement3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	statement4</a:t>
            </a:r>
            <a:endParaRPr lang="id-ID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35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Percabangan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– If-else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775137" y="1266444"/>
            <a:ext cx="10765222" cy="54891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SimpleIf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	public static void main(String[]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		float IPK = 45f;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		if(IPK&gt;=3.5 &amp;&amp; IPK&lt;=4)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Cumlaude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		else if(IPK&gt;=3 &amp;&amp; IPK&lt;3.5){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			String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kategori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= "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Sugoi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kategori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		}else if(IPK&gt;0 &amp;&amp; IPK&lt;3)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Belajar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lagi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ya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		else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("Salah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itu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berat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kamu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enggak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akan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kuat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biar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aku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saja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");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		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id-ID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92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Percabangan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-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655" y="1783830"/>
            <a:ext cx="10460929" cy="48054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Syntax </a:t>
            </a:r>
            <a:r>
              <a:rPr lang="en-US" dirty="0" err="1">
                <a:solidFill>
                  <a:schemeClr val="bg1"/>
                </a:solidFill>
              </a:rPr>
              <a:t>penulisan</a:t>
            </a:r>
            <a:r>
              <a:rPr lang="en-US" dirty="0">
                <a:solidFill>
                  <a:schemeClr val="bg1"/>
                </a:solidFill>
              </a:rPr>
              <a:t> switch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816654" y="2389294"/>
            <a:ext cx="4669746" cy="35945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Switch 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ekspresi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case consonant1: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	statement1; break;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case consonant2: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	statement2; break;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default: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defaultStatement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id-ID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177626" y="1123922"/>
            <a:ext cx="5245629" cy="55921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StudentDemo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public static void main(String[]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char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nilaiHuruf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= 'A';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String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predikat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switch(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nilaiHuruf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case 'A':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predikat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= "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Cumlaude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break;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case 'B':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predikat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= "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Hebat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break;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case 'C':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predikat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= "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Cukup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break;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default: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predikat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= "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Belajar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lagi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!";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predikat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d-ID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93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Ekuivalensi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Kode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Switch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Kode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If Else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5583621" y="1219147"/>
            <a:ext cx="5990634" cy="53575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StudentDemo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public static void main(String[]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char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nilaiHuruf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= 'A';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String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predikat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if(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nilaiHuruf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== 'A')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predikat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= "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Cumlaude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else if(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nilaiHuruf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== 'B')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predikat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= "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Hebat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else if(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nilaiHuruf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== 'C')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predikat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= "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Cukup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else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predikat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= "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Belajar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lagi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!";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predikat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17220" y="1810237"/>
            <a:ext cx="4556234" cy="39546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nilaiSwitch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ekspresi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if(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nilaiSwitch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== nilai_1)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statement1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else if(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nilaiSwitch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== nilai_2)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statement2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statement 3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05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10487" y="2528275"/>
            <a:ext cx="10515600" cy="788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Mengingat</a:t>
            </a:r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Pertemuan</a:t>
            </a:r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3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0487" y="3316701"/>
            <a:ext cx="10515600" cy="788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Interaksi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Antar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Objek</a:t>
            </a:r>
            <a:endParaRPr lang="en-US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05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81" y="2698604"/>
            <a:ext cx="10515600" cy="788426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Perulangan</a:t>
            </a:r>
            <a:endParaRPr lang="en-US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279450"/>
      </p:ext>
    </p:extLst>
  </p:cSld>
  <p:clrMapOvr>
    <a:masterClrMapping/>
  </p:clrMapOvr>
  <p:transition spd="slow">
    <p:wheel spokes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For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9206" y="1780112"/>
            <a:ext cx="5736283" cy="411356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b="1" dirty="0">
                <a:solidFill>
                  <a:schemeClr val="bg1"/>
                </a:solidFill>
                <a:latin typeface="Consolas" panose="020B0609020204030204" pitchFamily="49" charset="0"/>
              </a:rPr>
              <a:t>for(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inisialisasi</a:t>
            </a:r>
            <a:r>
              <a:rPr lang="id-ID" b="1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batas</a:t>
            </a:r>
            <a:r>
              <a:rPr lang="id-ID" b="1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iterasi</a:t>
            </a:r>
            <a:r>
              <a:rPr lang="id-ID" b="1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d-ID" b="1" dirty="0">
                <a:solidFill>
                  <a:schemeClr val="bg1"/>
                </a:solidFill>
                <a:latin typeface="Consolas" panose="020B0609020204030204" pitchFamily="49" charset="0"/>
              </a:rPr>
              <a:t>   // Statements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d-ID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[] numbers = {10, 20, 30, 40, 50};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x = 0;x&lt;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numbers.length;x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++ )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 numbers[x] 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(",");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("\n");</a:t>
            </a: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6324187" y="1787991"/>
            <a:ext cx="5619284" cy="390861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for(d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eklarasi</a:t>
            </a:r>
            <a:r>
              <a:rPr lang="id-ID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: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ekspresi</a:t>
            </a:r>
            <a:r>
              <a:rPr lang="id-ID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// Statements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[] numbers = {10, 20, 30, 40, 50};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for(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x : numbers 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 x 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(",");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("\n");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endParaRPr lang="id-ID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49206" y="2948152"/>
            <a:ext cx="5736283" cy="157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324187" y="2963917"/>
            <a:ext cx="561928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89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While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9206" y="1780112"/>
            <a:ext cx="5736283" cy="411356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while(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Boolean_expression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// Statements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chemeClr val="bg1"/>
                </a:solidFill>
                <a:latin typeface="Consolas" panose="020B0609020204030204" pitchFamily="49" charset="0"/>
              </a:rPr>
              <a:t>int i=1;</a:t>
            </a:r>
          </a:p>
          <a:p>
            <a:pPr marL="0" indent="0">
              <a:buNone/>
            </a:pPr>
            <a:r>
              <a:rPr lang="nn-NO" sz="2000" dirty="0">
                <a:solidFill>
                  <a:schemeClr val="bg1"/>
                </a:solidFill>
                <a:latin typeface="Consolas" panose="020B0609020204030204" pitchFamily="49" charset="0"/>
              </a:rPr>
              <a:t>while(i&lt;=5){</a:t>
            </a:r>
          </a:p>
          <a:p>
            <a:pPr marL="0" indent="0">
              <a:buNone/>
            </a:pPr>
            <a:r>
              <a:rPr lang="nn-NO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	System.out.println(i);</a:t>
            </a:r>
          </a:p>
          <a:p>
            <a:pPr marL="0" indent="0">
              <a:buNone/>
            </a:pPr>
            <a:r>
              <a:rPr lang="nn-NO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i++;</a:t>
            </a:r>
          </a:p>
          <a:p>
            <a:pPr marL="0" indent="0">
              <a:buNone/>
            </a:pPr>
            <a:r>
              <a:rPr lang="nn-NO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6324187" y="1787695"/>
            <a:ext cx="5619284" cy="390861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// Statements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}while(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Boolean_expression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chemeClr val="bg1"/>
                </a:solidFill>
                <a:latin typeface="Consolas" panose="020B0609020204030204" pitchFamily="49" charset="0"/>
              </a:rPr>
              <a:t>int i=1;</a:t>
            </a:r>
          </a:p>
          <a:p>
            <a:pPr marL="0" indent="0">
              <a:buNone/>
            </a:pPr>
            <a:r>
              <a:rPr lang="nn-NO" sz="2000" dirty="0">
                <a:solidFill>
                  <a:schemeClr val="bg1"/>
                </a:solidFill>
                <a:latin typeface="Consolas" panose="020B0609020204030204" pitchFamily="49" charset="0"/>
              </a:rPr>
              <a:t>do{</a:t>
            </a:r>
          </a:p>
          <a:p>
            <a:pPr marL="0" indent="0">
              <a:buNone/>
            </a:pPr>
            <a:r>
              <a:rPr lang="nn-NO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System.out.println(i);</a:t>
            </a:r>
          </a:p>
          <a:p>
            <a:pPr marL="0" indent="0">
              <a:buNone/>
            </a:pPr>
            <a:r>
              <a:rPr lang="nn-NO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i++;</a:t>
            </a:r>
          </a:p>
          <a:p>
            <a:pPr marL="0" indent="0">
              <a:buNone/>
            </a:pPr>
            <a:r>
              <a:rPr lang="nn-NO" sz="2000" dirty="0">
                <a:solidFill>
                  <a:schemeClr val="bg1"/>
                </a:solidFill>
                <a:latin typeface="Consolas" panose="020B0609020204030204" pitchFamily="49" charset="0"/>
              </a:rPr>
              <a:t>}while(i&lt;=5);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endParaRPr lang="id-ID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49206" y="2948152"/>
            <a:ext cx="5736283" cy="157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324187" y="2963917"/>
            <a:ext cx="561928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4"/>
          <p:cNvSpPr txBox="1">
            <a:spLocks/>
          </p:cNvSpPr>
          <p:nvPr/>
        </p:nvSpPr>
        <p:spPr>
          <a:xfrm>
            <a:off x="349206" y="1203850"/>
            <a:ext cx="4607188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While</a:t>
            </a:r>
            <a:endParaRPr lang="id-ID" dirty="0"/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6324187" y="1151732"/>
            <a:ext cx="4607188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Do-while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5567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81" y="2698604"/>
            <a:ext cx="10515600" cy="78842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2185869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38689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Collection</a:t>
            </a:r>
            <a:endParaRPr lang="en-US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16429" y="1938337"/>
            <a:ext cx="10515600" cy="4351338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Masih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ingat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struktur</a:t>
            </a:r>
            <a:r>
              <a:rPr lang="en-US" dirty="0">
                <a:solidFill>
                  <a:schemeClr val="bg1"/>
                </a:solidFill>
              </a:rPr>
              <a:t> data? Mata </a:t>
            </a:r>
            <a:r>
              <a:rPr lang="en-US" dirty="0" err="1">
                <a:solidFill>
                  <a:schemeClr val="bg1"/>
                </a:solidFill>
              </a:rPr>
              <a:t>kuliah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mempelajari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bagaimana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menyimpan</a:t>
            </a:r>
            <a:r>
              <a:rPr lang="en-US" dirty="0">
                <a:solidFill>
                  <a:schemeClr val="bg1"/>
                </a:solidFill>
              </a:rPr>
              <a:t> data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memori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 err="1">
                <a:solidFill>
                  <a:schemeClr val="bg1"/>
                </a:solidFill>
              </a:rPr>
              <a:t>Pada</a:t>
            </a:r>
            <a:r>
              <a:rPr lang="en-US" dirty="0">
                <a:solidFill>
                  <a:schemeClr val="bg1"/>
                </a:solidFill>
              </a:rPr>
              <a:t> Java, </a:t>
            </a:r>
            <a:r>
              <a:rPr lang="en-US" dirty="0" err="1">
                <a:solidFill>
                  <a:schemeClr val="bg1"/>
                </a:solidFill>
              </a:rPr>
              <a:t>menggunakan</a:t>
            </a:r>
            <a:r>
              <a:rPr lang="en-US" dirty="0">
                <a:solidFill>
                  <a:schemeClr val="bg1"/>
                </a:solidFill>
              </a:rPr>
              <a:t> Collection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menyimpan</a:t>
            </a:r>
            <a:r>
              <a:rPr lang="en-US" dirty="0">
                <a:solidFill>
                  <a:schemeClr val="bg1"/>
                </a:solidFill>
              </a:rPr>
              <a:t> data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memori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Collection </a:t>
            </a:r>
            <a:r>
              <a:rPr lang="en-US" dirty="0" err="1">
                <a:solidFill>
                  <a:schemeClr val="bg1"/>
                </a:solidFill>
              </a:rPr>
              <a:t>mendefinisikan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operasi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umum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lists, vectors, stacks, queues, priority queues, and sets.</a:t>
            </a:r>
          </a:p>
        </p:txBody>
      </p:sp>
    </p:spTree>
    <p:extLst>
      <p:ext uri="{BB962C8B-B14F-4D97-AF65-F5344CB8AC3E}">
        <p14:creationId xmlns:p14="http://schemas.microsoft.com/office/powerpoint/2010/main" val="3693745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38689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Collection</a:t>
            </a:r>
            <a:endParaRPr lang="en-US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991" y="1712459"/>
            <a:ext cx="8249718" cy="380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38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38689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Collection</a:t>
            </a:r>
            <a:endParaRPr lang="en-US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1391444"/>
            <a:ext cx="72199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46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66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38689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List</a:t>
            </a:r>
            <a:endParaRPr lang="en-US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1785937"/>
            <a:ext cx="69151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727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66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38689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List</a:t>
            </a:r>
            <a:endParaRPr lang="en-US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16429" y="1938337"/>
            <a:ext cx="10515600" cy="4351338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Menyimpan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koleksi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elemen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dipesan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 err="1">
                <a:solidFill>
                  <a:schemeClr val="bg1"/>
                </a:solidFill>
              </a:rPr>
              <a:t>Elemen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tipe</a:t>
            </a:r>
            <a:r>
              <a:rPr lang="en-US" dirty="0">
                <a:solidFill>
                  <a:schemeClr val="bg1"/>
                </a:solidFill>
              </a:rPr>
              <a:t> data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berupa</a:t>
            </a:r>
            <a:r>
              <a:rPr lang="en-US" dirty="0">
                <a:solidFill>
                  <a:schemeClr val="bg1"/>
                </a:solidFill>
              </a:rPr>
              <a:t> string, integer, long,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bahkan</a:t>
            </a:r>
            <a:r>
              <a:rPr lang="en-US" dirty="0">
                <a:solidFill>
                  <a:schemeClr val="bg1"/>
                </a:solidFill>
              </a:rPr>
              <a:t> object.</a:t>
            </a:r>
          </a:p>
          <a:p>
            <a:r>
              <a:rPr lang="en-US" dirty="0" err="1">
                <a:solidFill>
                  <a:schemeClr val="bg1"/>
                </a:solidFill>
              </a:rPr>
              <a:t>Tipe</a:t>
            </a:r>
            <a:r>
              <a:rPr lang="en-US" dirty="0">
                <a:solidFill>
                  <a:schemeClr val="bg1"/>
                </a:solidFill>
              </a:rPr>
              <a:t> data </a:t>
            </a:r>
            <a:r>
              <a:rPr lang="en-US" dirty="0" err="1">
                <a:solidFill>
                  <a:schemeClr val="bg1"/>
                </a:solidFill>
              </a:rPr>
              <a:t>dicantumkan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mendeklarasikan</a:t>
            </a:r>
            <a:r>
              <a:rPr lang="en-US" dirty="0">
                <a:solidFill>
                  <a:schemeClr val="bg1"/>
                </a:solidFill>
              </a:rPr>
              <a:t> List.</a:t>
            </a:r>
          </a:p>
        </p:txBody>
      </p:sp>
    </p:spTree>
    <p:extLst>
      <p:ext uri="{BB962C8B-B14F-4D97-AF65-F5344CB8AC3E}">
        <p14:creationId xmlns:p14="http://schemas.microsoft.com/office/powerpoint/2010/main" val="21710616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66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38689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List</a:t>
            </a:r>
            <a:endParaRPr lang="en-US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36594" y="126609"/>
            <a:ext cx="6919418" cy="6541477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ArrayListDemo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public static void main(String args[])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List&lt;String&gt; mhs = new ArrayList&lt;String&gt;();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mhs.add("Dilan")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mhs.add("Milea");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mhs.add("Cinta");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mhs.add("Rangga");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System.out.println("Menampilkan list mhs dengan iterator sebelum menghapus element");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for (Iterator&lt;String&gt; iterator = mhs.iterator(); iterator.hasNext();) {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String m = (String) iterator.next();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System.out.print(m+", ");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System.out.println("");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mhs.remove(2);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mhs.add(1,"Anisa");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System.out.println("\nMenampilkan list mhs dengan for biasa");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for(String m: mhs){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System.out.print(m+", ");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System.out.println("");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2807" y="1691278"/>
            <a:ext cx="2108078" cy="646331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Buat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id-ID" dirty="0">
                <a:solidFill>
                  <a:schemeClr val="bg1"/>
                </a:solidFill>
              </a:rPr>
              <a:t>list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id-ID" dirty="0">
                <a:solidFill>
                  <a:schemeClr val="bg1"/>
                </a:solidFill>
              </a:rPr>
              <a:t>import java.util.List;;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6158" y="2796443"/>
            <a:ext cx="2859565" cy="369332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Tambahkan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elemen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pada</a:t>
            </a:r>
            <a:r>
              <a:rPr lang="id-ID" dirty="0">
                <a:solidFill>
                  <a:schemeClr val="bg1"/>
                </a:solidFill>
              </a:rPr>
              <a:t> list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1481" y="3606859"/>
            <a:ext cx="2039404" cy="369332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Tampilkan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id-ID" dirty="0">
                <a:solidFill>
                  <a:schemeClr val="bg1"/>
                </a:solidFill>
              </a:rPr>
              <a:t>array list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6689" y="4205514"/>
            <a:ext cx="2801986" cy="369332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Hapus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elemen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id-ID" dirty="0">
                <a:solidFill>
                  <a:schemeClr val="bg1"/>
                </a:solidFill>
              </a:rPr>
              <a:t>array list</a:t>
            </a:r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3250885" y="874748"/>
            <a:ext cx="2447607" cy="113969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</p:cNvCxnSpPr>
          <p:nvPr/>
        </p:nvCxnSpPr>
        <p:spPr>
          <a:xfrm flipV="1">
            <a:off x="3885723" y="1209822"/>
            <a:ext cx="2022708" cy="177128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</p:cNvCxnSpPr>
          <p:nvPr/>
        </p:nvCxnSpPr>
        <p:spPr>
          <a:xfrm flipV="1">
            <a:off x="3250885" y="2349518"/>
            <a:ext cx="2516281" cy="144200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428675" y="4164744"/>
            <a:ext cx="2479756" cy="24893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816429" y="4710204"/>
            <a:ext cx="4320165" cy="1957882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Menampilkan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list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mhs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dengan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iterator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sebelum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menghapus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element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Dilan,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Milea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Cinta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Rangga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Menampilkan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list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mhs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dengan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for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biasa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Dilan,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Anisa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Milea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Rangga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endParaRPr lang="id-ID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4185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3301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Keyword Static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5450240"/>
            <a:ext cx="10515600" cy="8527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Method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variabel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menjadi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milik</a:t>
            </a:r>
            <a:r>
              <a:rPr lang="en-US" dirty="0">
                <a:solidFill>
                  <a:schemeClr val="bg1"/>
                </a:solidFill>
              </a:rPr>
              <a:t> class, </a:t>
            </a:r>
            <a:r>
              <a:rPr lang="en-US" dirty="0" err="1">
                <a:solidFill>
                  <a:schemeClr val="bg1"/>
                </a:solidFill>
              </a:rPr>
              <a:t>bukan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menjadi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milik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suatu</a:t>
            </a:r>
            <a:r>
              <a:rPr lang="en-US" dirty="0">
                <a:solidFill>
                  <a:schemeClr val="bg1"/>
                </a:solidFill>
              </a:rPr>
              <a:t> instance</a:t>
            </a:r>
          </a:p>
        </p:txBody>
      </p:sp>
      <p:pic>
        <p:nvPicPr>
          <p:cNvPr id="5" name="Content Placeholder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64" y="1068658"/>
            <a:ext cx="5940112" cy="310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909" y="1178967"/>
            <a:ext cx="4067175" cy="288607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69620" y="1090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Hak</a:t>
            </a:r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Akses</a:t>
            </a:r>
            <a:endParaRPr lang="en-US" sz="36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01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948" y="-102358"/>
            <a:ext cx="12563186" cy="70627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07551" y="1149303"/>
            <a:ext cx="7976898" cy="5109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024" y="731691"/>
            <a:ext cx="2917844" cy="835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3026" y="649188"/>
            <a:ext cx="2726646" cy="917727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Tugas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43717" y="1814218"/>
            <a:ext cx="797047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Tuliskan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if-else </a:t>
            </a:r>
            <a:r>
              <a:rPr lang="en-US" dirty="0" err="1"/>
              <a:t>dan</a:t>
            </a:r>
            <a:r>
              <a:rPr lang="en-US" dirty="0"/>
              <a:t> switch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Tuliskan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while </a:t>
            </a:r>
            <a:r>
              <a:rPr lang="en-US" dirty="0" err="1"/>
              <a:t>dan</a:t>
            </a:r>
            <a:r>
              <a:rPr lang="en-US" dirty="0"/>
              <a:t> do-while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Tulis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dibawah</a:t>
            </a:r>
            <a:endParaRPr lang="en-US" dirty="0"/>
          </a:p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percabangan</a:t>
            </a:r>
            <a:r>
              <a:rPr lang="en-US" dirty="0"/>
              <a:t>, </a:t>
            </a:r>
            <a:r>
              <a:rPr lang="en-US" dirty="0" err="1"/>
              <a:t>perulangan</a:t>
            </a:r>
            <a:r>
              <a:rPr lang="en-US" dirty="0"/>
              <a:t>, </a:t>
            </a:r>
            <a:r>
              <a:rPr lang="en-US" dirty="0" err="1"/>
              <a:t>println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print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Kumpulkan</a:t>
            </a:r>
            <a:r>
              <a:rPr lang="en-US" dirty="0"/>
              <a:t> di 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, </a:t>
            </a:r>
            <a:r>
              <a:rPr lang="en-US" dirty="0" err="1"/>
              <a:t>tulis</a:t>
            </a:r>
            <a:r>
              <a:rPr lang="en-US" dirty="0"/>
              <a:t> di folio (NIM,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Kelompok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957" y="3066353"/>
            <a:ext cx="863506" cy="27200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0917" y="3090727"/>
            <a:ext cx="1396214" cy="26946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0962" y="3066353"/>
            <a:ext cx="1112988" cy="271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4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948" y="-102358"/>
            <a:ext cx="12563186" cy="70627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07551" y="1149303"/>
            <a:ext cx="7976898" cy="5109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024" y="731691"/>
            <a:ext cx="2917844" cy="835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3026" y="649188"/>
            <a:ext cx="2726646" cy="91772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Referensi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11311" y="1927864"/>
            <a:ext cx="73100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First With Java, Fifth edition, David J. Barnes &amp; Michael </a:t>
            </a:r>
            <a:r>
              <a:rPr lang="en-US" dirty="0" err="1"/>
              <a:t>Koling</a:t>
            </a:r>
            <a:r>
              <a:rPr lang="en-US" dirty="0"/>
              <a:t>, Prentice Hall/ Pearson Education, 2012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JavaTM</a:t>
            </a:r>
            <a:r>
              <a:rPr lang="en-US" dirty="0"/>
              <a:t> Tutorial, </a:t>
            </a:r>
            <a:r>
              <a:rPr lang="en-US" dirty="0">
                <a:hlinkClick r:id="rId4"/>
              </a:rPr>
              <a:t>http://docs.oracle.com/javase/tutorial/java/nutsandbolts/</a:t>
            </a:r>
            <a:r>
              <a:rPr lang="en-US" dirty="0"/>
              <a:t>, Oracle, 1995-2014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SE Tutorial, </a:t>
            </a:r>
            <a:r>
              <a:rPr lang="en-US" dirty="0">
                <a:hlinkClick r:id="rId5"/>
              </a:rPr>
              <a:t>http://www.oracle.com/technetwork/java/javase/downloads/java-se-7-tutorial-2012-02-28-1536013.html</a:t>
            </a:r>
            <a:r>
              <a:rPr lang="en-US" dirty="0"/>
              <a:t>, Oracle,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SCJP Sun Certified Programmer for </a:t>
            </a:r>
            <a:r>
              <a:rPr lang="en-US" dirty="0" err="1"/>
              <a:t>JavaTM</a:t>
            </a:r>
            <a:r>
              <a:rPr lang="en-US" dirty="0"/>
              <a:t> 6 Study Guide Exam (210-065), Kathy Sierra &amp; Bert Bates, </a:t>
            </a:r>
            <a:r>
              <a:rPr lang="en-US" dirty="0" err="1"/>
              <a:t>Mc</a:t>
            </a:r>
            <a:r>
              <a:rPr lang="en-US" dirty="0"/>
              <a:t> </a:t>
            </a:r>
            <a:r>
              <a:rPr lang="en-US" dirty="0" err="1"/>
              <a:t>Graw</a:t>
            </a:r>
            <a:r>
              <a:rPr lang="en-US" dirty="0"/>
              <a:t> Hill, 2008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Oriented Programming with Java, </a:t>
            </a:r>
            <a:r>
              <a:rPr lang="en-US" dirty="0" err="1"/>
              <a:t>Romi</a:t>
            </a:r>
            <a:r>
              <a:rPr lang="en-US" dirty="0"/>
              <a:t> </a:t>
            </a:r>
            <a:r>
              <a:rPr lang="en-US" dirty="0" err="1"/>
              <a:t>Satria</a:t>
            </a:r>
            <a:r>
              <a:rPr lang="en-US" dirty="0"/>
              <a:t> </a:t>
            </a:r>
            <a:r>
              <a:rPr lang="en-US" dirty="0" err="1"/>
              <a:t>Wahono</a:t>
            </a:r>
            <a:r>
              <a:rPr lang="en-US" dirty="0"/>
              <a:t>, 2008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to Java Programming, Comprehensive Version (10th Edition) by Y. Daniel Liang, 2015, Pearson Education, Inc.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>
                <a:hlinkClick r:id="rId6"/>
              </a:rPr>
              <a:t>https://www.tutorialspoint.com/java/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556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948" y="-102358"/>
            <a:ext cx="12563186" cy="70627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07551" y="1149303"/>
            <a:ext cx="7976898" cy="5109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024" y="731691"/>
            <a:ext cx="2917844" cy="835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3026" y="649188"/>
            <a:ext cx="2726646" cy="9177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Perjanjian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11311" y="1927864"/>
            <a:ext cx="73100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15 </a:t>
            </a:r>
            <a:r>
              <a:rPr lang="en-US" dirty="0" err="1"/>
              <a:t>menit</a:t>
            </a:r>
            <a:r>
              <a:rPr lang="en-US" dirty="0"/>
              <a:t>,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ngrangkum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dikumpulkan</a:t>
            </a:r>
            <a:r>
              <a:rPr lang="en-US" dirty="0"/>
              <a:t> </a:t>
            </a:r>
            <a:r>
              <a:rPr lang="en-US" dirty="0" err="1"/>
              <a:t>sehari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pelajaran</a:t>
            </a:r>
            <a:r>
              <a:rPr lang="en-US" dirty="0"/>
              <a:t> </a:t>
            </a:r>
            <a:r>
              <a:rPr lang="en-US" dirty="0" err="1"/>
              <a:t>tulis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pakai</a:t>
            </a:r>
            <a:r>
              <a:rPr lang="en-US"/>
              <a:t> folio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10.20 =&gt; 10.35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12.30 =&gt; 12.45</a:t>
            </a:r>
          </a:p>
        </p:txBody>
      </p:sp>
    </p:spTree>
    <p:extLst>
      <p:ext uri="{BB962C8B-B14F-4D97-AF65-F5344CB8AC3E}">
        <p14:creationId xmlns:p14="http://schemas.microsoft.com/office/powerpoint/2010/main" val="315184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Static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Variabel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14107" y="1767589"/>
            <a:ext cx="10018713" cy="442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901391" y="260157"/>
            <a:ext cx="3556553" cy="1728990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Bila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suatu</a:t>
            </a:r>
            <a:r>
              <a:rPr lang="en-US" sz="1800" dirty="0">
                <a:solidFill>
                  <a:schemeClr val="bg1"/>
                </a:solidFill>
              </a:rPr>
              <a:t> class </a:t>
            </a:r>
            <a:r>
              <a:rPr lang="en-US" sz="1800" dirty="0" err="1">
                <a:solidFill>
                  <a:schemeClr val="bg1"/>
                </a:solidFill>
              </a:rPr>
              <a:t>memiliki</a:t>
            </a:r>
            <a:r>
              <a:rPr lang="en-US" sz="1800" dirty="0">
                <a:solidFill>
                  <a:schemeClr val="bg1"/>
                </a:solidFill>
              </a:rPr>
              <a:t> static </a:t>
            </a:r>
            <a:r>
              <a:rPr lang="en-US" sz="1800" dirty="0" err="1">
                <a:solidFill>
                  <a:schemeClr val="bg1"/>
                </a:solidFill>
              </a:rPr>
              <a:t>variabel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maka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variabel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tersebut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dipakai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bersama-sama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oleh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objek-objek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dari</a:t>
            </a:r>
            <a:r>
              <a:rPr lang="en-US" sz="1800" dirty="0">
                <a:solidFill>
                  <a:schemeClr val="bg1"/>
                </a:solidFill>
              </a:rPr>
              <a:t> class </a:t>
            </a:r>
            <a:r>
              <a:rPr lang="en-US" sz="1800" dirty="0" err="1">
                <a:solidFill>
                  <a:schemeClr val="bg1"/>
                </a:solidFill>
              </a:rPr>
              <a:t>tersebut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1400175"/>
            <a:ext cx="10668000" cy="5457825"/>
            <a:chOff x="789463" y="1897928"/>
            <a:chExt cx="10668000" cy="54578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9463" y="1897928"/>
              <a:ext cx="10668000" cy="545782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431230" y="3196197"/>
              <a:ext cx="2280961" cy="20209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8332740" y="249680"/>
            <a:ext cx="3859260" cy="1728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bg1"/>
                </a:solidFill>
              </a:rPr>
              <a:t>Setiap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objek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dari</a:t>
            </a:r>
            <a:r>
              <a:rPr lang="en-US" sz="2000" dirty="0">
                <a:solidFill>
                  <a:schemeClr val="bg1"/>
                </a:solidFill>
              </a:rPr>
              <a:t> class </a:t>
            </a:r>
            <a:r>
              <a:rPr lang="en-US" sz="2000" dirty="0" err="1">
                <a:solidFill>
                  <a:schemeClr val="bg1"/>
                </a:solidFill>
              </a:rPr>
              <a:t>tersebut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mengakses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variabel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sama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6742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Static Method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14107" y="1767589"/>
            <a:ext cx="10018713" cy="442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901391" y="260157"/>
            <a:ext cx="3556553" cy="172899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Method static </a:t>
            </a:r>
            <a:r>
              <a:rPr lang="en-US" sz="2000" dirty="0" err="1">
                <a:solidFill>
                  <a:schemeClr val="bg1"/>
                </a:solidFill>
              </a:rPr>
              <a:t>akses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langsung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dari</a:t>
            </a:r>
            <a:r>
              <a:rPr lang="en-US" sz="2000" dirty="0">
                <a:solidFill>
                  <a:schemeClr val="bg1"/>
                </a:solidFill>
              </a:rPr>
              <a:t> class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32740" y="249680"/>
            <a:ext cx="3859260" cy="1728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Method </a:t>
            </a:r>
            <a:r>
              <a:rPr lang="en-US" sz="2000" dirty="0" err="1">
                <a:solidFill>
                  <a:schemeClr val="bg1"/>
                </a:solidFill>
              </a:rPr>
              <a:t>biasa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harus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melalui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nama</a:t>
            </a:r>
            <a:r>
              <a:rPr lang="en-US" sz="2000" dirty="0">
                <a:solidFill>
                  <a:schemeClr val="bg1"/>
                </a:solidFill>
              </a:rPr>
              <a:t> object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0340"/>
            <a:ext cx="10820400" cy="54197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50949" y="3217058"/>
            <a:ext cx="3670926" cy="63161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75020" y="4379393"/>
            <a:ext cx="2955081" cy="21990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5598" y="6494540"/>
            <a:ext cx="1379429" cy="16556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31308" y="246509"/>
            <a:ext cx="3528728" cy="63161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50949" y="3872427"/>
            <a:ext cx="3670926" cy="63161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91601" y="235942"/>
            <a:ext cx="3670926" cy="63161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75019" y="4599296"/>
            <a:ext cx="2955082" cy="32772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7870" y="6660588"/>
            <a:ext cx="1379429" cy="16556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04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Overloading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64976" y="2660834"/>
            <a:ext cx="5155783" cy="352266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class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Mobil </a:t>
            </a: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public String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warna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public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tahunProduksi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Mobil</a:t>
            </a:r>
            <a:r>
              <a:rPr lang="id-ID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endParaRPr lang="id-ID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Mobil</a:t>
            </a:r>
            <a:r>
              <a:rPr lang="id-ID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 w,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tp</a:t>
            </a:r>
            <a:r>
              <a:rPr lang="id-ID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 warna = w;</a:t>
            </a:r>
          </a:p>
          <a:p>
            <a:pPr marL="0" indent="0">
              <a:buNone/>
            </a:pP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        tahunProduksi = 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5866420" y="2672369"/>
            <a:ext cx="5923128" cy="352266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sz="1800" dirty="0">
                <a:solidFill>
                  <a:schemeClr val="bg1"/>
                </a:solidFill>
                <a:latin typeface="Consolas" panose="020B0609020204030204" pitchFamily="49" charset="0"/>
              </a:rPr>
              <a:t>class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Mobil</a:t>
            </a:r>
            <a:r>
              <a:rPr lang="id-ID" sz="18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18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id-ID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public void </a:t>
            </a: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suara</a:t>
            </a:r>
            <a:r>
              <a:rPr lang="id-ID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id-ID" sz="18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System.out.println(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“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brum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”</a:t>
            </a:r>
            <a:r>
              <a:rPr lang="id-ID" sz="18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18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id-ID" sz="18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id-ID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public void </a:t>
            </a: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suara</a:t>
            </a:r>
            <a:r>
              <a:rPr lang="id-ID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(int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id-ID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id-ID" sz="18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	for(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=0;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&lt;s;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++)</a:t>
            </a:r>
            <a:r>
              <a:rPr lang="id-ID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id-ID" sz="1800" dirty="0">
                <a:solidFill>
                  <a:schemeClr val="bg1"/>
                </a:solidFill>
                <a:latin typeface="Consolas" panose="020B0609020204030204" pitchFamily="49" charset="0"/>
              </a:rPr>
              <a:t>System.out.println(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“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brum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”</a:t>
            </a:r>
            <a:r>
              <a:rPr lang="id-ID" sz="18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18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18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4976" y="2096107"/>
            <a:ext cx="4607188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Constructor</a:t>
            </a:r>
            <a:endParaRPr lang="id-ID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5722777" y="2096107"/>
            <a:ext cx="4607188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Method</a:t>
            </a:r>
            <a:endParaRPr lang="id-ID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617219" y="1183264"/>
            <a:ext cx="10639359" cy="5762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>
                <a:solidFill>
                  <a:schemeClr val="bg1"/>
                </a:solidFill>
              </a:rPr>
              <a:t>memperbolehkan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beberapa</a:t>
            </a:r>
            <a:r>
              <a:rPr lang="en-US" b="1" dirty="0">
                <a:solidFill>
                  <a:schemeClr val="bg1"/>
                </a:solidFill>
              </a:rPr>
              <a:t> method </a:t>
            </a:r>
            <a:r>
              <a:rPr lang="en-US" b="1" dirty="0" err="1">
                <a:solidFill>
                  <a:schemeClr val="bg1"/>
                </a:solidFill>
              </a:rPr>
              <a:t>atau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konstruktor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dengan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nama</a:t>
            </a:r>
            <a:r>
              <a:rPr lang="en-US" b="1" dirty="0">
                <a:solidFill>
                  <a:schemeClr val="bg1"/>
                </a:solidFill>
              </a:rPr>
              <a:t> yang </a:t>
            </a:r>
            <a:r>
              <a:rPr lang="en-US" b="1" dirty="0" err="1">
                <a:solidFill>
                  <a:schemeClr val="bg1"/>
                </a:solidFill>
              </a:rPr>
              <a:t>sama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tetapi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memiliki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nilai</a:t>
            </a:r>
            <a:r>
              <a:rPr lang="en-US" b="1" dirty="0">
                <a:solidFill>
                  <a:schemeClr val="bg1"/>
                </a:solidFill>
              </a:rPr>
              <a:t> parameter/argument yang </a:t>
            </a:r>
            <a:r>
              <a:rPr lang="en-US" b="1" dirty="0" err="1">
                <a:solidFill>
                  <a:schemeClr val="bg1"/>
                </a:solidFill>
              </a:rPr>
              <a:t>berbeda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2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Keterhubunan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Antar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Class -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Asosiasi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429970"/>
            <a:ext cx="11109959" cy="5189537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Asosiasi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merupakan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keterhubungan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secara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umum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antar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dua</a:t>
            </a:r>
            <a:r>
              <a:rPr lang="en-US" sz="2400" b="1" dirty="0">
                <a:solidFill>
                  <a:schemeClr val="bg1"/>
                </a:solidFill>
              </a:rPr>
              <a:t> Class.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 err="1">
                <a:solidFill>
                  <a:schemeClr val="bg1"/>
                </a:solidFill>
              </a:rPr>
              <a:t>Asosiasi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antar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dua</a:t>
            </a:r>
            <a:r>
              <a:rPr lang="en-US" sz="2400" b="1" dirty="0">
                <a:solidFill>
                  <a:schemeClr val="bg1"/>
                </a:solidFill>
              </a:rPr>
              <a:t> Class </a:t>
            </a:r>
            <a:r>
              <a:rPr lang="en-US" sz="2400" b="1" dirty="0" err="1">
                <a:solidFill>
                  <a:schemeClr val="bg1"/>
                </a:solidFill>
              </a:rPr>
              <a:t>disimbolkan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dengan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garis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lurus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dengan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keterangan</a:t>
            </a:r>
            <a:r>
              <a:rPr lang="en-US" sz="2400" b="1" dirty="0">
                <a:solidFill>
                  <a:schemeClr val="bg1"/>
                </a:solidFill>
              </a:rPr>
              <a:t> label “Take” </a:t>
            </a:r>
            <a:r>
              <a:rPr lang="en-US" sz="2400" b="1" dirty="0" err="1">
                <a:solidFill>
                  <a:schemeClr val="bg1"/>
                </a:solidFill>
              </a:rPr>
              <a:t>dan</a:t>
            </a:r>
            <a:r>
              <a:rPr lang="en-US" sz="2400" b="1" dirty="0">
                <a:solidFill>
                  <a:schemeClr val="bg1"/>
                </a:solidFill>
              </a:rPr>
              <a:t> “Teach”.</a:t>
            </a:r>
          </a:p>
          <a:p>
            <a:r>
              <a:rPr lang="en-US" sz="2400" b="1" dirty="0" err="1">
                <a:solidFill>
                  <a:schemeClr val="bg1"/>
                </a:solidFill>
              </a:rPr>
              <a:t>Gambaran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dari</a:t>
            </a:r>
            <a:r>
              <a:rPr lang="en-US" sz="2400" b="1" dirty="0">
                <a:solidFill>
                  <a:schemeClr val="bg1"/>
                </a:solidFill>
              </a:rPr>
              <a:t> UML </a:t>
            </a:r>
            <a:r>
              <a:rPr lang="en-US" sz="2400" b="1" dirty="0" err="1">
                <a:solidFill>
                  <a:schemeClr val="bg1"/>
                </a:solidFill>
              </a:rPr>
              <a:t>sederhana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diatas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adalah</a:t>
            </a:r>
            <a:r>
              <a:rPr lang="en-US" sz="2400" b="1" dirty="0">
                <a:solidFill>
                  <a:schemeClr val="bg1"/>
                </a:solidFill>
              </a:rPr>
              <a:t> 5 </a:t>
            </a:r>
            <a:r>
              <a:rPr lang="en-US" sz="2400" b="1" dirty="0" err="1">
                <a:solidFill>
                  <a:schemeClr val="bg1"/>
                </a:solidFill>
              </a:rPr>
              <a:t>sampai</a:t>
            </a:r>
            <a:r>
              <a:rPr lang="en-US" sz="2400" b="1" dirty="0">
                <a:solidFill>
                  <a:schemeClr val="bg1"/>
                </a:solidFill>
              </a:rPr>
              <a:t> 60 Student “take” </a:t>
            </a:r>
            <a:r>
              <a:rPr lang="en-US" sz="2400" b="1" dirty="0" err="1">
                <a:solidFill>
                  <a:schemeClr val="bg1"/>
                </a:solidFill>
              </a:rPr>
              <a:t>banyak</a:t>
            </a:r>
            <a:r>
              <a:rPr lang="en-US" sz="2400" b="1" dirty="0">
                <a:solidFill>
                  <a:schemeClr val="bg1"/>
                </a:solidFill>
              </a:rPr>
              <a:t> Course, </a:t>
            </a:r>
            <a:r>
              <a:rPr lang="en-US" sz="2400" b="1" dirty="0" err="1">
                <a:solidFill>
                  <a:schemeClr val="bg1"/>
                </a:solidFill>
              </a:rPr>
              <a:t>dan</a:t>
            </a:r>
            <a:r>
              <a:rPr lang="en-US" sz="2400" b="1" dirty="0">
                <a:solidFill>
                  <a:schemeClr val="bg1"/>
                </a:solidFill>
              </a:rPr>
              <a:t> 0 </a:t>
            </a:r>
            <a:r>
              <a:rPr lang="en-US" sz="2400" b="1" dirty="0" err="1">
                <a:solidFill>
                  <a:schemeClr val="bg1"/>
                </a:solidFill>
              </a:rPr>
              <a:t>sampai</a:t>
            </a:r>
            <a:r>
              <a:rPr lang="en-US" sz="2400" b="1" dirty="0">
                <a:solidFill>
                  <a:schemeClr val="bg1"/>
                </a:solidFill>
              </a:rPr>
              <a:t> 3 Course “Teach” </a:t>
            </a:r>
            <a:r>
              <a:rPr lang="en-US" sz="2400" b="1" dirty="0" err="1">
                <a:solidFill>
                  <a:schemeClr val="bg1"/>
                </a:solidFill>
              </a:rPr>
              <a:t>oleh</a:t>
            </a:r>
            <a:r>
              <a:rPr lang="en-US" sz="2400" b="1" dirty="0">
                <a:solidFill>
                  <a:schemeClr val="bg1"/>
                </a:solidFill>
              </a:rPr>
              <a:t> 1 Faculty Member (Teacher).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13" y="1990155"/>
            <a:ext cx="8793572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0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Keterhubunan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Antar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Class -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Agregrasi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Komposisi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429970"/>
            <a:ext cx="11109959" cy="5189537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Agregasi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(</a:t>
            </a:r>
            <a:r>
              <a:rPr lang="en-US" sz="2400" b="1" dirty="0" err="1">
                <a:solidFill>
                  <a:schemeClr val="bg1"/>
                </a:solidFill>
              </a:rPr>
              <a:t>gabungan</a:t>
            </a:r>
            <a:r>
              <a:rPr lang="en-US" sz="2400" b="1" dirty="0">
                <a:solidFill>
                  <a:schemeClr val="bg1"/>
                </a:solidFill>
              </a:rPr>
              <a:t>) </a:t>
            </a:r>
            <a:r>
              <a:rPr lang="en-US" sz="2400" b="1" dirty="0" err="1">
                <a:solidFill>
                  <a:schemeClr val="bg1"/>
                </a:solidFill>
              </a:rPr>
              <a:t>adalah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bentuk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khusus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dari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asosiasi</a:t>
            </a:r>
            <a:r>
              <a:rPr lang="en-US" sz="2400" b="1" dirty="0">
                <a:solidFill>
                  <a:schemeClr val="bg1"/>
                </a:solidFill>
              </a:rPr>
              <a:t> yang </a:t>
            </a:r>
            <a:r>
              <a:rPr lang="en-US" sz="2400" b="1" dirty="0" err="1">
                <a:solidFill>
                  <a:schemeClr val="bg1"/>
                </a:solidFill>
              </a:rPr>
              <a:t>mewakili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hubungan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kepemilikan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antara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dua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objek</a:t>
            </a:r>
            <a:r>
              <a:rPr lang="en-US" sz="2400" b="1" dirty="0">
                <a:solidFill>
                  <a:schemeClr val="bg1"/>
                </a:solidFill>
              </a:rPr>
              <a:t>. </a:t>
            </a:r>
          </a:p>
          <a:p>
            <a:r>
              <a:rPr lang="en-US" sz="2400" b="1" dirty="0" err="1">
                <a:solidFill>
                  <a:schemeClr val="bg1"/>
                </a:solidFill>
              </a:rPr>
              <a:t>Jika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suatu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objek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eksklusif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dimiliki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oleh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sebuah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objek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diagregasi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en-US" sz="2400" b="1" dirty="0" err="1">
                <a:solidFill>
                  <a:schemeClr val="bg1"/>
                </a:solidFill>
              </a:rPr>
              <a:t>hubungan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antara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objek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objek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agregat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disebut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sebagai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/>
              <a:t>komposisi</a:t>
            </a:r>
            <a:r>
              <a:rPr lang="en-US" sz="2400" b="1" dirty="0">
                <a:solidFill>
                  <a:schemeClr val="bg1"/>
                </a:solidFill>
              </a:rPr>
              <a:t>. </a:t>
            </a:r>
          </a:p>
          <a:p>
            <a:r>
              <a:rPr lang="en-US" sz="2400" b="1" dirty="0" err="1">
                <a:solidFill>
                  <a:schemeClr val="bg1"/>
                </a:solidFill>
              </a:rPr>
              <a:t>Misalnya</a:t>
            </a:r>
            <a:r>
              <a:rPr lang="en-US" sz="2400" b="1" dirty="0">
                <a:solidFill>
                  <a:schemeClr val="bg1"/>
                </a:solidFill>
              </a:rPr>
              <a:t>, "</a:t>
            </a:r>
            <a:r>
              <a:rPr lang="en-US" sz="2400" b="1" dirty="0" err="1">
                <a:solidFill>
                  <a:schemeClr val="bg1"/>
                </a:solidFill>
              </a:rPr>
              <a:t>seorang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siswa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memiliki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nama</a:t>
            </a:r>
            <a:r>
              <a:rPr lang="en-US" sz="2400" b="1" dirty="0">
                <a:solidFill>
                  <a:schemeClr val="bg1"/>
                </a:solidFill>
              </a:rPr>
              <a:t>" </a:t>
            </a:r>
            <a:r>
              <a:rPr lang="en-US" sz="2400" b="1" dirty="0" err="1">
                <a:solidFill>
                  <a:schemeClr val="bg1"/>
                </a:solidFill>
              </a:rPr>
              <a:t>adalah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hubungan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komposisi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antara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mahasiswa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nama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en-US" sz="2400" b="1" dirty="0" err="1">
                <a:solidFill>
                  <a:schemeClr val="bg1"/>
                </a:solidFill>
              </a:rPr>
              <a:t>sedangkan</a:t>
            </a:r>
            <a:r>
              <a:rPr lang="en-US" sz="2400" b="1" dirty="0">
                <a:solidFill>
                  <a:schemeClr val="bg1"/>
                </a:solidFill>
              </a:rPr>
              <a:t> "</a:t>
            </a:r>
            <a:r>
              <a:rPr lang="en-US" sz="2400" b="1" dirty="0" err="1">
                <a:solidFill>
                  <a:schemeClr val="bg1"/>
                </a:solidFill>
              </a:rPr>
              <a:t>mahasiswa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memiliki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alamat</a:t>
            </a:r>
            <a:r>
              <a:rPr lang="en-US" sz="2400" b="1" dirty="0">
                <a:solidFill>
                  <a:schemeClr val="bg1"/>
                </a:solidFill>
              </a:rPr>
              <a:t>" </a:t>
            </a:r>
            <a:r>
              <a:rPr lang="en-US" sz="2400" b="1" dirty="0" err="1">
                <a:solidFill>
                  <a:schemeClr val="bg1"/>
                </a:solidFill>
              </a:rPr>
              <a:t>adalah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hubungan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agregasi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antara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mahasiswa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Alamat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en-US" sz="2400" b="1" dirty="0" err="1">
                <a:solidFill>
                  <a:schemeClr val="bg1"/>
                </a:solidFill>
              </a:rPr>
              <a:t>karena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alamat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bisa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dibagi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oleh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beberapa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siswa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162" y="4714994"/>
            <a:ext cx="8751658" cy="180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8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10487" y="2528275"/>
            <a:ext cx="10515600" cy="788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Pertemuan</a:t>
            </a:r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4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0487" y="3316701"/>
            <a:ext cx="10515600" cy="788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Koleksi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Object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101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2182</TotalTime>
  <Words>1713</Words>
  <Application>Microsoft Macintosh PowerPoint</Application>
  <PresentationFormat>Widescreen</PresentationFormat>
  <Paragraphs>288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Segoe UI</vt:lpstr>
      <vt:lpstr>Segoe UI Black</vt:lpstr>
      <vt:lpstr>Times New Roman</vt:lpstr>
      <vt:lpstr>Office Theme</vt:lpstr>
      <vt:lpstr>Pertemuan 4 Array, percabangan, pengulangan, koleksi object fundamental</vt:lpstr>
      <vt:lpstr>PowerPoint Presentation</vt:lpstr>
      <vt:lpstr>Keyword Static</vt:lpstr>
      <vt:lpstr>Static Variabel</vt:lpstr>
      <vt:lpstr>Static Method</vt:lpstr>
      <vt:lpstr>Overloading</vt:lpstr>
      <vt:lpstr>Keterhubunan Antar Class - Asosiasi</vt:lpstr>
      <vt:lpstr>Keterhubunan Antar Class - Agregrasi dan Komposisi</vt:lpstr>
      <vt:lpstr>PowerPoint Presentation</vt:lpstr>
      <vt:lpstr>Indikator</vt:lpstr>
      <vt:lpstr>Array</vt:lpstr>
      <vt:lpstr>Array</vt:lpstr>
      <vt:lpstr>Static Array</vt:lpstr>
      <vt:lpstr>Array Multidimensi</vt:lpstr>
      <vt:lpstr>Percabangan</vt:lpstr>
      <vt:lpstr>Percabangan – If-else</vt:lpstr>
      <vt:lpstr>Percabangan – If-else</vt:lpstr>
      <vt:lpstr>Percabangan - Switch</vt:lpstr>
      <vt:lpstr>Ekuivalensi Kode Switch dengan Kode If Else</vt:lpstr>
      <vt:lpstr>Perulangan</vt:lpstr>
      <vt:lpstr>For</vt:lpstr>
      <vt:lpstr>While</vt:lpstr>
      <vt:lpstr>Collection</vt:lpstr>
      <vt:lpstr>Collection</vt:lpstr>
      <vt:lpstr>Collection</vt:lpstr>
      <vt:lpstr>Collection</vt:lpstr>
      <vt:lpstr>List</vt:lpstr>
      <vt:lpstr>List</vt:lpstr>
      <vt:lpstr>List</vt:lpstr>
      <vt:lpstr>Tugas</vt:lpstr>
      <vt:lpstr>Referensi</vt:lpstr>
      <vt:lpstr>Perjanjian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R. Danny Oka</cp:lastModifiedBy>
  <cp:revision>139</cp:revision>
  <dcterms:created xsi:type="dcterms:W3CDTF">2018-02-25T05:08:34Z</dcterms:created>
  <dcterms:modified xsi:type="dcterms:W3CDTF">2024-03-26T02:50:19Z</dcterms:modified>
</cp:coreProperties>
</file>