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8" r:id="rId3"/>
    <p:sldId id="291" r:id="rId4"/>
    <p:sldId id="339" r:id="rId5"/>
    <p:sldId id="340" r:id="rId6"/>
    <p:sldId id="341" r:id="rId7"/>
    <p:sldId id="344" r:id="rId8"/>
    <p:sldId id="342" r:id="rId9"/>
    <p:sldId id="343" r:id="rId10"/>
    <p:sldId id="301" r:id="rId11"/>
    <p:sldId id="302" r:id="rId12"/>
    <p:sldId id="266" r:id="rId13"/>
    <p:sldId id="268" r:id="rId14"/>
    <p:sldId id="347" r:id="rId15"/>
    <p:sldId id="271" r:id="rId16"/>
    <p:sldId id="348" r:id="rId17"/>
    <p:sldId id="273" r:id="rId18"/>
    <p:sldId id="350" r:id="rId19"/>
    <p:sldId id="325" r:id="rId20"/>
    <p:sldId id="349" r:id="rId21"/>
    <p:sldId id="289" r:id="rId22"/>
    <p:sldId id="332" r:id="rId23"/>
    <p:sldId id="328" r:id="rId24"/>
    <p:sldId id="337" r:id="rId25"/>
    <p:sldId id="351" r:id="rId26"/>
    <p:sldId id="336" r:id="rId27"/>
    <p:sldId id="352" r:id="rId28"/>
    <p:sldId id="353" r:id="rId29"/>
    <p:sldId id="354" r:id="rId30"/>
    <p:sldId id="355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258"/>
    <a:srgbClr val="0CAC32"/>
    <a:srgbClr val="800080"/>
    <a:srgbClr val="FFFFFF"/>
    <a:srgbClr val="10666A"/>
    <a:srgbClr val="3942F3"/>
    <a:srgbClr val="E36025"/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4410" autoAdjust="0"/>
  </p:normalViewPr>
  <p:slideViewPr>
    <p:cSldViewPr snapToGrid="0">
      <p:cViewPr varScale="1">
        <p:scale>
          <a:sx n="105" d="100"/>
          <a:sy n="10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5B5D-2E25-40FD-B063-B3EF28566BED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74B3-5877-4C28-8969-C3E05B4A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" TargetMode="External"/><Relationship Id="rId5" Type="http://schemas.openxmlformats.org/officeDocument/2006/relationships/hyperlink" Target="http://www.oracle.com/technetwork/java/javase/downloads/java-se-7-tutorial-2012-02-28-1536013.html" TargetMode="External"/><Relationship Id="rId4" Type="http://schemas.openxmlformats.org/officeDocument/2006/relationships/hyperlink" Target="http://docs.oracle.com/javase/tutorial/java/nutsandbol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594" y="1476184"/>
            <a:ext cx="9830873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5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 part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 part 2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19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Indikator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85150"/>
            <a:ext cx="11109959" cy="87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Times New Roman" pitchFamily="18" charset="0"/>
              </a:rPr>
              <a:t>Mahasiswa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mampu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memahami</a:t>
            </a:r>
            <a:r>
              <a:rPr lang="en-US" sz="2200" b="1" dirty="0">
                <a:latin typeface="Times New Roman" pitchFamily="18" charset="0"/>
              </a:rPr>
              <a:t> array, </a:t>
            </a:r>
            <a:r>
              <a:rPr lang="en-US" sz="2200" b="1" dirty="0" err="1">
                <a:latin typeface="Times New Roman" pitchFamily="18" charset="0"/>
              </a:rPr>
              <a:t>percabangan</a:t>
            </a:r>
            <a:r>
              <a:rPr lang="en-US" sz="2200" b="1" dirty="0">
                <a:latin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</a:rPr>
              <a:t>pengulangan</a:t>
            </a:r>
            <a:r>
              <a:rPr lang="en-US" sz="2200" b="1" dirty="0">
                <a:latin typeface="Times New Roman" pitchFamily="18" charset="0"/>
              </a:rPr>
              <a:t>, </a:t>
            </a:r>
            <a:r>
              <a:rPr lang="en-US" sz="2200" b="1" dirty="0" err="1">
                <a:latin typeface="Times New Roman" pitchFamily="18" charset="0"/>
              </a:rPr>
              <a:t>koleksi</a:t>
            </a:r>
            <a:r>
              <a:rPr lang="en-US" sz="2200" b="1" dirty="0">
                <a:latin typeface="Times New Roman" pitchFamily="18" charset="0"/>
              </a:rPr>
              <a:t> object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" y="297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" y="4136806"/>
            <a:ext cx="11109959" cy="199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Array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Percabangan</a:t>
            </a:r>
            <a:endParaRPr lang="en-US" sz="2200" b="1" dirty="0">
              <a:latin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Loop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Collection &amp; Iterator</a:t>
            </a:r>
          </a:p>
          <a:p>
            <a:pPr marL="342900" indent="-342900">
              <a:buFontTx/>
              <a:buAutoNum type="arabicPeriod"/>
            </a:pP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 of Object</a:t>
            </a: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Asosiasi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Hubungan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19" y="2954308"/>
            <a:ext cx="11109959" cy="209397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Gambaran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UML </a:t>
            </a:r>
            <a:r>
              <a:rPr lang="en-US" sz="2400" b="1" dirty="0" err="1">
                <a:solidFill>
                  <a:schemeClr val="bg1"/>
                </a:solidFill>
              </a:rPr>
              <a:t>sederhana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diatas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5 </a:t>
            </a:r>
            <a:r>
              <a:rPr lang="en-US" sz="2400" b="1" dirty="0" err="1">
                <a:solidFill>
                  <a:schemeClr val="bg1"/>
                </a:solidFill>
              </a:rPr>
              <a:t>sampai</a:t>
            </a:r>
            <a:r>
              <a:rPr lang="en-US" sz="2400" b="1" dirty="0">
                <a:solidFill>
                  <a:schemeClr val="bg1"/>
                </a:solidFill>
              </a:rPr>
              <a:t> 60 Student “take” </a:t>
            </a:r>
            <a:r>
              <a:rPr lang="en-US" sz="2400" b="1" dirty="0" err="1">
                <a:solidFill>
                  <a:schemeClr val="bg1"/>
                </a:solidFill>
              </a:rPr>
              <a:t>banyak</a:t>
            </a:r>
            <a:r>
              <a:rPr lang="en-US" sz="2400" b="1" dirty="0">
                <a:solidFill>
                  <a:schemeClr val="bg1"/>
                </a:solidFill>
              </a:rPr>
              <a:t> Course,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0 </a:t>
            </a:r>
            <a:r>
              <a:rPr lang="en-US" sz="2400" b="1" dirty="0" err="1">
                <a:solidFill>
                  <a:schemeClr val="bg1"/>
                </a:solidFill>
              </a:rPr>
              <a:t>sampai</a:t>
            </a:r>
            <a:r>
              <a:rPr lang="en-US" sz="2400" b="1" dirty="0">
                <a:solidFill>
                  <a:schemeClr val="bg1"/>
                </a:solidFill>
              </a:rPr>
              <a:t> 3 Course “Teach”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1 Faculty Member (Teacher).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13" y="1439863"/>
            <a:ext cx="8793572" cy="113347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4" y="3898901"/>
            <a:ext cx="10422108" cy="26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79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Student &amp; Course</a:t>
            </a: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1495" y="1166464"/>
            <a:ext cx="6744344" cy="555394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nim;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nama;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Course[] courseList = new Course[60];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countCourse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Student(int id, String n){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nim = id;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nama = n;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addCours(Course s){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courseList[countCourse] = s;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//countCourse[0] = s;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countCourse++;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int getCountCourse(){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countCourse;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15839" y="1166465"/>
            <a:ext cx="5155783" cy="2476387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Course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Course(String n, String c){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910523" y="3649113"/>
            <a:ext cx="5155783" cy="307129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StudentDemo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//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objek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Student p = new Student(123,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p.addCourse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(new Course("PBO“, “4410”));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p.addCourse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(new Course("IMK“, “4414”));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Kelasnya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p.getNumCourse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445" y="2035277"/>
            <a:ext cx="4041058" cy="280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6429" y="4395018"/>
            <a:ext cx="2619945" cy="25072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602501" y="5520986"/>
            <a:ext cx="3315996" cy="11994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Kelasnya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</p:spTree>
    <p:extLst>
      <p:ext uri="{BB962C8B-B14F-4D97-AF65-F5344CB8AC3E}">
        <p14:creationId xmlns:p14="http://schemas.microsoft.com/office/powerpoint/2010/main" val="401593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Collection, Iteration,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perulangan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Collection &amp; Iterator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638300"/>
            <a:ext cx="7219950" cy="5219700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650773" y="1825625"/>
            <a:ext cx="3483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Collection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f</a:t>
            </a:r>
            <a:r>
              <a:rPr lang="sv-SE" sz="2400" dirty="0">
                <a:solidFill>
                  <a:schemeClr val="bg1"/>
                </a:solidFill>
              </a:rPr>
              <a:t>ramework Java yang menyediakan tempat untuk menyimpan dan memanipulasi sekumpulan objek.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Iterator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memudahkan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mengambil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elemen-elemen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di collection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maju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833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310185"/>
            <a:ext cx="10460929" cy="527911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Himpunan</a:t>
            </a:r>
            <a:r>
              <a:rPr lang="en-US" dirty="0">
                <a:solidFill>
                  <a:schemeClr val="bg1"/>
                </a:solidFill>
              </a:rPr>
              <a:t> (set)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kumpulan</a:t>
            </a:r>
            <a:r>
              <a:rPr lang="en-US" dirty="0">
                <a:solidFill>
                  <a:schemeClr val="bg1"/>
                </a:solidFill>
              </a:rPr>
              <a:t> Object yang </a:t>
            </a:r>
            <a:r>
              <a:rPr lang="en-US" dirty="0" err="1">
                <a:solidFill>
                  <a:schemeClr val="bg1"/>
                </a:solidFill>
              </a:rPr>
              <a:t>tidah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duplikat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himpunan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mengimplementasikan</a:t>
            </a:r>
            <a:r>
              <a:rPr lang="en-US" dirty="0">
                <a:solidFill>
                  <a:schemeClr val="bg1"/>
                </a:solidFill>
              </a:rPr>
              <a:t> interface Set,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TreeSet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elemen-elemen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terurut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menaik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elemen-elemen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acak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020" y="286604"/>
            <a:ext cx="7589960" cy="65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Set – </a:t>
            </a:r>
            <a:r>
              <a:rPr lang="en-US" b="1" dirty="0" err="1">
                <a:solidFill>
                  <a:schemeClr val="bg1"/>
                </a:solidFill>
              </a:rPr>
              <a:t>TreeSet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HashSet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5137" y="1266445"/>
            <a:ext cx="7181508" cy="5181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SetDemo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gajah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Set&lt;String&gt;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TreeSet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Masukkan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doraemon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sinchan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("sponge bob");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naruto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("one piece");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inuyasa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inuyasa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Tampilkan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menggunakan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Iterator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(Iterator&lt;String&gt; iterator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kartun.iterator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iterator.hasNext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(String)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iterator.next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(string);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79214" y="1266445"/>
            <a:ext cx="2620882" cy="917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java.util.Iterator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java.util.TreeSet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379214" y="3854541"/>
            <a:ext cx="2620882" cy="25935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doraemon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inuyasa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naruto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one piece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sinchan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sponge bob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79214" y="2313908"/>
            <a:ext cx="4121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Elemen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akan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terurut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ascending/ </a:t>
            </a:r>
          </a:p>
          <a:p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kecil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ke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besar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/ a-z</a:t>
            </a:r>
          </a:p>
        </p:txBody>
      </p:sp>
    </p:spTree>
    <p:extLst>
      <p:ext uri="{BB962C8B-B14F-4D97-AF65-F5344CB8AC3E}">
        <p14:creationId xmlns:p14="http://schemas.microsoft.com/office/powerpoint/2010/main" val="12719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Mengingat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4804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array,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pengulangan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koleksi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 fundamental</a:t>
            </a:r>
          </a:p>
          <a:p>
            <a:endParaRPr lang="en-US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Set – </a:t>
            </a:r>
            <a:r>
              <a:rPr lang="en-US" sz="2800" dirty="0" err="1">
                <a:solidFill>
                  <a:schemeClr val="bg1"/>
                </a:solidFill>
              </a:rPr>
              <a:t>TreeSet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5137" y="1266444"/>
            <a:ext cx="7181508" cy="54891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SetDemo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gajah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Set&lt;String&gt;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HashSet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Masukkan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doraemon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sinchan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("sponge bob");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naruto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("one piece");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inuyasa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kartun.add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inuyasa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Tampilkan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menggunakan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for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tanpa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akses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x = 0;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(String k 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(k);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if (x !=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kartun.size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 - 1)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(", 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x++;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79214" y="1266445"/>
            <a:ext cx="2620882" cy="8899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java.util.HashSet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java.util.Iterator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379214" y="3854541"/>
            <a:ext cx="2620882" cy="25935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naruto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doraemon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inuyasa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sinchan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one piece, sponge bob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79214" y="2313908"/>
            <a:ext cx="4121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Elemen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urut</a:t>
            </a:r>
            <a:r>
              <a:rPr lang="en-US" sz="24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acak</a:t>
            </a:r>
            <a:endParaRPr lang="en-US" sz="2400" dirty="0">
              <a:solidFill>
                <a:schemeClr val="bg1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18586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ArrayList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Merupakan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turunan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List yang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ukuran</a:t>
            </a:r>
            <a:r>
              <a:rPr lang="en-US" dirty="0">
                <a:solidFill>
                  <a:schemeClr val="bg1"/>
                </a:solidFill>
              </a:rPr>
              <a:t> list yang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bertambah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dinamis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growable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Salah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Generic Programming di Java.</a:t>
            </a:r>
          </a:p>
          <a:p>
            <a:r>
              <a:rPr lang="en-US" dirty="0">
                <a:solidFill>
                  <a:schemeClr val="bg1"/>
                </a:solidFill>
              </a:rPr>
              <a:t>Generic Programming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teknik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pemorgraman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pembentukan</a:t>
            </a:r>
            <a:r>
              <a:rPr lang="en-US" dirty="0">
                <a:solidFill>
                  <a:schemeClr val="bg1"/>
                </a:solidFill>
              </a:rPr>
              <a:t> variable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method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class yang 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jenis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tipe</a:t>
            </a:r>
            <a:r>
              <a:rPr lang="en-US" dirty="0">
                <a:solidFill>
                  <a:schemeClr val="bg1"/>
                </a:solidFill>
              </a:rPr>
              <a:t> data.</a:t>
            </a:r>
          </a:p>
          <a:p>
            <a:r>
              <a:rPr lang="en-US" dirty="0" err="1">
                <a:solidFill>
                  <a:schemeClr val="bg1"/>
                </a:solidFill>
              </a:rPr>
              <a:t>Termasuk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java framework collection.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25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 </a:t>
            </a:r>
            <a:r>
              <a:rPr lang="en-US" sz="4000" dirty="0" err="1">
                <a:solidFill>
                  <a:schemeClr val="bg1"/>
                </a:solidFill>
              </a:rPr>
              <a:t>pada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ArrayList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/>
          <a:lstStyle/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add(element)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menambah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elemen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clear() 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menghapus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semua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elemen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clone()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mengembalikan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objek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yang di copy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pada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contains(element)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mencari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element yang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terkandung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dalam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get(index) 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mengambil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elemen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tertentu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dari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index list</a:t>
            </a:r>
          </a:p>
          <a:p>
            <a:pPr lvl="1"/>
            <a:r>
              <a:rPr lang="en-US" b="1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isEmpty</a:t>
            </a:r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mengecek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kosong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atau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tidak</a:t>
            </a:r>
            <a:endParaRPr lang="en-US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remove(index)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mengahapus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element list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melalui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index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size()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ukuran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dari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set(index, element)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mengisi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elemen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dari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dengan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posisi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indek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yang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diinginkan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313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ArrayList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6594" y="595831"/>
            <a:ext cx="6919418" cy="607225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ArrayListDemo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public static void main(String args[])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ArrayList al = new ArrayList();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System.out.println("Ukuran awal al: " + al.size());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al.add(3.14);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al.add('D');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al.add(4);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al.add(1, "A2");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System.out.println("Ukuran al setelah penambahan: " + al.size());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System.out.println("Isi dari al: " + al);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al.remove("F");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al.remove(2);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System.out.println("Ukuran al setelah pengurangan: " + al.size());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System.out.println("Isi dari al: " + al);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1481" y="1716862"/>
            <a:ext cx="2546018" cy="646331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import java.util.ArrayList;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158" y="2796443"/>
            <a:ext cx="3442033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id-ID" dirty="0">
                <a:solidFill>
                  <a:schemeClr val="bg1"/>
                </a:solidFill>
              </a:rPr>
              <a:t> array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1481" y="3606859"/>
            <a:ext cx="2039404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689" y="4205514"/>
            <a:ext cx="2801986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757499" y="1390540"/>
            <a:ext cx="2009667" cy="6494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4468191" y="2868607"/>
            <a:ext cx="1298975" cy="11250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3250885" y="3791525"/>
            <a:ext cx="2516281" cy="27863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8675" y="4413683"/>
            <a:ext cx="2338491" cy="510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211481" y="4710204"/>
            <a:ext cx="3925113" cy="195788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Ukuran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awal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al: 0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Ukuran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al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penambahan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4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Isi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al: [3.14, A2, D, 4]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Ukuran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al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setelah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pengurangan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Isi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dari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al: [3.14, A2, 4]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</p:spTree>
    <p:extLst>
      <p:ext uri="{BB962C8B-B14F-4D97-AF65-F5344CB8AC3E}">
        <p14:creationId xmlns:p14="http://schemas.microsoft.com/office/powerpoint/2010/main" val="237624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</a:t>
            </a:r>
            <a:r>
              <a:rPr lang="en-US" sz="4000" dirty="0" err="1">
                <a:solidFill>
                  <a:schemeClr val="bg1"/>
                </a:solidFill>
              </a:rPr>
              <a:t>vs</a:t>
            </a:r>
            <a:r>
              <a:rPr lang="en-US" sz="4000" dirty="0">
                <a:solidFill>
                  <a:schemeClr val="bg1"/>
                </a:solidFill>
              </a:rPr>
              <a:t> List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list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diakses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indeks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Namun</a:t>
            </a:r>
            <a:r>
              <a:rPr lang="en-US" dirty="0">
                <a:solidFill>
                  <a:schemeClr val="bg1"/>
                </a:solidFill>
              </a:rPr>
              <a:t>, set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mendukung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pengindeksan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set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berurutan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runtime, set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jauh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lebih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cepat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daripada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list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untuk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sym typeface="Wingdings" pitchFamily="2" charset="2"/>
              </a:rPr>
              <a:t>pengujian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718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Map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Map </a:t>
            </a:r>
            <a:r>
              <a:rPr lang="en-US" dirty="0" err="1">
                <a:solidFill>
                  <a:schemeClr val="bg1"/>
                </a:solidFill>
              </a:rPr>
              <a:t>menyimpan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berpasangan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‘key’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‘value’. </a:t>
            </a:r>
          </a:p>
          <a:p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Map,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key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Apabila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memasukkan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key yang </a:t>
            </a:r>
            <a:r>
              <a:rPr lang="en-US" dirty="0" err="1">
                <a:solidFill>
                  <a:schemeClr val="bg1"/>
                </a:solidFill>
              </a:rPr>
              <a:t>sama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value </a:t>
            </a:r>
            <a:r>
              <a:rPr lang="en-US" dirty="0" err="1">
                <a:solidFill>
                  <a:schemeClr val="bg1"/>
                </a:solidFill>
              </a:rPr>
              <a:t>terakhirlah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Map.</a:t>
            </a:r>
          </a:p>
        </p:txBody>
      </p:sp>
    </p:spTree>
    <p:extLst>
      <p:ext uri="{BB962C8B-B14F-4D97-AF65-F5344CB8AC3E}">
        <p14:creationId xmlns:p14="http://schemas.microsoft.com/office/powerpoint/2010/main" val="2171061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Map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5137" y="1266445"/>
            <a:ext cx="7181508" cy="5181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MapDemo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Map&lt;Integer, String&gt;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&lt;Integer, String&gt;();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indoEng.put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(1, "one");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indoEng.put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(2, "two");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indoEng.put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(3, "three");  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Key: 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for(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indoEng.keySet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+", 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Value: 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for(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i: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indoEng.keySet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indoEng.get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)+", 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("");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semua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");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indoEng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8379214" y="1266445"/>
            <a:ext cx="2620882" cy="8899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java.util.HashMap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java.util.Iterator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java.util.Map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379214" y="4123480"/>
            <a:ext cx="3419496" cy="2266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Key: 1, 2, 3,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Value: one, two, three, 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Cetak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semua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: {1=one, 2=two, 3=three}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79214" y="2459202"/>
            <a:ext cx="3419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TreeMap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: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elemen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terurut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ascending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kunci</a:t>
            </a:r>
            <a:endParaRPr lang="en-US" sz="2000" dirty="0">
              <a:solidFill>
                <a:schemeClr val="bg1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HashMap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: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Elemen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ada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jaminan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terurut</a:t>
            </a:r>
            <a:r>
              <a:rPr lang="en-US" sz="2000" dirty="0">
                <a:solidFill>
                  <a:schemeClr val="bg1"/>
                </a:solidFill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2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Latihan</a:t>
            </a:r>
            <a:r>
              <a:rPr lang="en-US" dirty="0">
                <a:solidFill>
                  <a:schemeClr val="bg1"/>
                </a:solidFill>
              </a:rPr>
              <a:t> Collection No.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Seorang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petugas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perpustakaan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ingin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mengurutkan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buku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secara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abjad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Buku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antara</a:t>
            </a:r>
            <a:r>
              <a:rPr lang="en-US" sz="2400" dirty="0">
                <a:solidFill>
                  <a:schemeClr val="bg1"/>
                </a:solidFill>
              </a:rPr>
              <a:t> lain: Dilan 1990, </a:t>
            </a:r>
            <a:r>
              <a:rPr lang="en-US" sz="2400" dirty="0" err="1">
                <a:solidFill>
                  <a:schemeClr val="bg1"/>
                </a:solidFill>
              </a:rPr>
              <a:t>Laskar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Pelangi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Mahaguru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Mengejar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Matahari</a:t>
            </a:r>
            <a:r>
              <a:rPr lang="en-US" sz="2400" dirty="0">
                <a:solidFill>
                  <a:schemeClr val="bg1"/>
                </a:solidFill>
              </a:rPr>
              <a:t>, Dilan 1991, </a:t>
            </a:r>
            <a:r>
              <a:rPr lang="en-US" sz="2400" dirty="0" err="1">
                <a:solidFill>
                  <a:schemeClr val="bg1"/>
                </a:solidFill>
              </a:rPr>
              <a:t>Milea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Perahu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Kertas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Laskar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Pelangi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Perahu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Kertas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Buatlah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daftar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petugas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perpustakaan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hilangkan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duplikat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daftar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Tampilkan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daftar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iteration.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40" y="3782382"/>
            <a:ext cx="4173705" cy="25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1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Latihan</a:t>
            </a:r>
            <a:r>
              <a:rPr lang="en-US" dirty="0">
                <a:solidFill>
                  <a:schemeClr val="bg1"/>
                </a:solidFill>
              </a:rPr>
              <a:t> Collection No.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88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Lanjutan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Nomor</a:t>
            </a:r>
            <a:r>
              <a:rPr lang="en-US" sz="2400" dirty="0">
                <a:solidFill>
                  <a:schemeClr val="bg1"/>
                </a:solidFill>
              </a:rPr>
              <a:t> 2.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Ada </a:t>
            </a:r>
            <a:r>
              <a:rPr lang="en-US" sz="2400" dirty="0" err="1">
                <a:solidFill>
                  <a:schemeClr val="bg1"/>
                </a:solidFill>
              </a:rPr>
              <a:t>seorang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pengunjung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ingin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meminjam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buku</a:t>
            </a:r>
            <a:r>
              <a:rPr lang="en-US" sz="2400" dirty="0">
                <a:solidFill>
                  <a:schemeClr val="bg1"/>
                </a:solidFill>
              </a:rPr>
              <a:t> “</a:t>
            </a:r>
            <a:r>
              <a:rPr lang="en-US" sz="2400" dirty="0" err="1">
                <a:solidFill>
                  <a:schemeClr val="bg1"/>
                </a:solidFill>
              </a:rPr>
              <a:t>Mahaguru</a:t>
            </a:r>
            <a:r>
              <a:rPr lang="en-US" sz="2400" dirty="0">
                <a:solidFill>
                  <a:schemeClr val="bg1"/>
                </a:solidFill>
              </a:rPr>
              <a:t>”.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Bantu </a:t>
            </a:r>
            <a:r>
              <a:rPr lang="en-US" sz="2400" dirty="0" err="1">
                <a:solidFill>
                  <a:schemeClr val="bg1"/>
                </a:solidFill>
              </a:rPr>
              <a:t>petugas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mengecek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apakah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buku</a:t>
            </a:r>
            <a:r>
              <a:rPr lang="en-US" sz="2400" dirty="0">
                <a:solidFill>
                  <a:schemeClr val="bg1"/>
                </a:solidFill>
              </a:rPr>
              <a:t> “</a:t>
            </a:r>
            <a:r>
              <a:rPr lang="en-US" sz="2400" dirty="0" err="1">
                <a:solidFill>
                  <a:schemeClr val="bg1"/>
                </a:solidFill>
              </a:rPr>
              <a:t>Mahaguru</a:t>
            </a:r>
            <a:r>
              <a:rPr lang="en-US" sz="2400" dirty="0">
                <a:solidFill>
                  <a:schemeClr val="bg1"/>
                </a:solidFill>
              </a:rPr>
              <a:t>”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Clue: </a:t>
            </a:r>
            <a:r>
              <a:rPr lang="en-US" sz="2400" dirty="0" err="1">
                <a:solidFill>
                  <a:schemeClr val="bg1"/>
                </a:solidFill>
              </a:rPr>
              <a:t>Gunakan</a:t>
            </a:r>
            <a:r>
              <a:rPr lang="en-US" sz="2400" dirty="0">
                <a:solidFill>
                  <a:schemeClr val="bg1"/>
                </a:solidFill>
              </a:rPr>
              <a:t> method contains.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nama_objek.contains</a:t>
            </a:r>
            <a:r>
              <a:rPr lang="en-US" sz="2400" dirty="0">
                <a:solidFill>
                  <a:schemeClr val="bg1"/>
                </a:solidFill>
              </a:rPr>
              <a:t>(“</a:t>
            </a:r>
            <a:r>
              <a:rPr lang="en-US" sz="2400" dirty="0" err="1">
                <a:solidFill>
                  <a:schemeClr val="bg1"/>
                </a:solidFill>
              </a:rPr>
              <a:t>inputan</a:t>
            </a:r>
            <a:r>
              <a:rPr lang="en-US" sz="2400" dirty="0">
                <a:solidFill>
                  <a:schemeClr val="bg1"/>
                </a:solidFill>
              </a:rPr>
              <a:t>”)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Lalu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cetak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looping for </a:t>
            </a:r>
            <a:r>
              <a:rPr lang="en-US" sz="2400" dirty="0" err="1">
                <a:solidFill>
                  <a:schemeClr val="bg1"/>
                </a:solidFill>
              </a:rPr>
              <a:t>tanpa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index.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96" y="1323537"/>
            <a:ext cx="4239904" cy="47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64843"/>
            <a:ext cx="10515600" cy="8527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objek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menyimpan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beberapa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variabel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tipe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sama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homogen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Inisialisasi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Otomatis</a:t>
            </a:r>
            <a:endParaRPr 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{1,21,23,34,45};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Inisialisasi</a:t>
            </a:r>
            <a:r>
              <a:rPr lang="en-US" sz="2400" dirty="0">
                <a:solidFill>
                  <a:schemeClr val="bg1"/>
                </a:solidFill>
              </a:rPr>
              <a:t> Manual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double[]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new double[2];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[0] = 1.8;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myArr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[1]=5.6;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Contoh</a:t>
            </a:r>
            <a:r>
              <a:rPr lang="en-US" sz="2000" dirty="0">
                <a:solidFill>
                  <a:schemeClr val="bg1"/>
                </a:solidFill>
              </a:rPr>
              <a:t> Array 2D: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[][] </a:t>
            </a:r>
            <a:r>
              <a:rPr lang="en-US" sz="2000" dirty="0" err="1">
                <a:solidFill>
                  <a:schemeClr val="bg1"/>
                </a:solidFill>
              </a:rPr>
              <a:t>myArr</a:t>
            </a:r>
            <a:r>
              <a:rPr lang="en-US" sz="2000" dirty="0">
                <a:solidFill>
                  <a:schemeClr val="bg1"/>
                </a:solidFill>
              </a:rPr>
              <a:t> = { {1,2,3},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		      {4,5,6},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		      {6,7,8} };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Inisialiasi</a:t>
            </a:r>
            <a:r>
              <a:rPr lang="en-US" sz="2000" dirty="0">
                <a:solidFill>
                  <a:schemeClr val="bg1"/>
                </a:solidFill>
              </a:rPr>
              <a:t> Array: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[][] </a:t>
            </a:r>
            <a:r>
              <a:rPr lang="en-US" sz="2000" dirty="0" err="1">
                <a:solidFill>
                  <a:schemeClr val="bg1"/>
                </a:solidFill>
              </a:rPr>
              <a:t>myArr</a:t>
            </a:r>
            <a:r>
              <a:rPr lang="en-US" sz="2000" dirty="0">
                <a:solidFill>
                  <a:schemeClr val="bg1"/>
                </a:solidFill>
              </a:rPr>
              <a:t> = new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[2][3];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9620" y="1090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8890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Latihan</a:t>
            </a:r>
            <a:r>
              <a:rPr lang="en-US" dirty="0">
                <a:solidFill>
                  <a:schemeClr val="bg1"/>
                </a:solidFill>
              </a:rPr>
              <a:t> Collection No.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Gunakan</a:t>
            </a:r>
            <a:r>
              <a:rPr lang="en-US" sz="2400" dirty="0">
                <a:solidFill>
                  <a:schemeClr val="bg1"/>
                </a:solidFill>
              </a:rPr>
              <a:t> Map (Slide 27)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menampilkan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ouput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samping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Masukkan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object </a:t>
            </a:r>
            <a:r>
              <a:rPr lang="en-US" sz="2400" dirty="0" err="1">
                <a:solidFill>
                  <a:schemeClr val="bg1"/>
                </a:solidFill>
              </a:rPr>
              <a:t>berdasarkan</a:t>
            </a:r>
            <a:r>
              <a:rPr lang="en-US" sz="2400" dirty="0">
                <a:solidFill>
                  <a:schemeClr val="bg1"/>
                </a:solidFill>
              </a:rPr>
              <a:t> table di </a:t>
            </a:r>
            <a:r>
              <a:rPr lang="en-US" sz="2400" dirty="0" err="1">
                <a:solidFill>
                  <a:schemeClr val="bg1"/>
                </a:solidFill>
              </a:rPr>
              <a:t>bawah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81615"/>
              </p:ext>
            </p:extLst>
          </p:nvPr>
        </p:nvGraphicFramePr>
        <p:xfrm>
          <a:off x="988325" y="3240656"/>
          <a:ext cx="4893860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r>
                        <a:rPr lang="en-US" dirty="0"/>
                        <a:t>/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Menggembangkan</a:t>
                      </a:r>
                      <a:r>
                        <a:rPr lang="en-US" dirty="0"/>
                        <a:t>/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Steven Paul 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 Benedict Torvalds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Zuckerberg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Dorsey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Instagram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Kevin </a:t>
                      </a:r>
                      <a:r>
                        <a:rPr lang="en-US" dirty="0" err="1"/>
                        <a:t>Systrom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81" y="1813433"/>
            <a:ext cx="4482183" cy="155902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04295" y="3779530"/>
            <a:ext cx="5398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</a:rPr>
              <a:t>Cetak</a:t>
            </a:r>
            <a:r>
              <a:rPr lang="en-US" sz="2000" dirty="0">
                <a:solidFill>
                  <a:schemeClr val="bg1"/>
                </a:solidFill>
              </a:rPr>
              <a:t> key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huruf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semua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Clue: </a:t>
            </a:r>
            <a:r>
              <a:rPr lang="en-US" sz="2000" dirty="0" err="1">
                <a:solidFill>
                  <a:schemeClr val="bg1"/>
                </a:solidFill>
              </a:rPr>
              <a:t>menggunakan</a:t>
            </a:r>
            <a:r>
              <a:rPr lang="en-US" sz="2000" dirty="0">
                <a:solidFill>
                  <a:schemeClr val="bg1"/>
                </a:solidFill>
              </a:rPr>
              <a:t> method </a:t>
            </a:r>
            <a:r>
              <a:rPr lang="en-US" sz="2000" dirty="0" err="1">
                <a:solidFill>
                  <a:schemeClr val="bg1"/>
                </a:solidFill>
              </a:rPr>
              <a:t>toUpperCase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Contoh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System.out.println</a:t>
            </a:r>
            <a:r>
              <a:rPr lang="en-US" sz="2000" dirty="0">
                <a:solidFill>
                  <a:schemeClr val="bg1"/>
                </a:solidFill>
              </a:rPr>
              <a:t>("</a:t>
            </a:r>
            <a:r>
              <a:rPr lang="en-US" sz="2000" dirty="0" err="1">
                <a:solidFill>
                  <a:schemeClr val="bg1"/>
                </a:solidFill>
              </a:rPr>
              <a:t>pbo</a:t>
            </a:r>
            <a:r>
              <a:rPr lang="en-US" sz="2000" dirty="0">
                <a:solidFill>
                  <a:schemeClr val="bg1"/>
                </a:solidFill>
              </a:rPr>
              <a:t>". </a:t>
            </a:r>
            <a:r>
              <a:rPr lang="en-US" sz="2000" dirty="0" err="1">
                <a:solidFill>
                  <a:schemeClr val="bg1"/>
                </a:solidFill>
              </a:rPr>
              <a:t>toUpperCase</a:t>
            </a:r>
            <a:r>
              <a:rPr lang="en-US" sz="2000" dirty="0">
                <a:solidFill>
                  <a:schemeClr val="bg1"/>
                </a:solidFill>
              </a:rPr>
              <a:t>()); =&gt; PBO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String p = “</a:t>
            </a:r>
            <a:r>
              <a:rPr lang="en-US" sz="2000" dirty="0" err="1">
                <a:solidFill>
                  <a:schemeClr val="bg1"/>
                </a:solidFill>
              </a:rPr>
              <a:t>Pbo</a:t>
            </a:r>
            <a:r>
              <a:rPr lang="en-US" sz="2000" dirty="0">
                <a:solidFill>
                  <a:schemeClr val="bg1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System.out.println</a:t>
            </a:r>
            <a:r>
              <a:rPr lang="en-US" sz="2000" dirty="0">
                <a:solidFill>
                  <a:schemeClr val="bg1"/>
                </a:solidFill>
              </a:rPr>
              <a:t>(p. </a:t>
            </a:r>
            <a:r>
              <a:rPr lang="en-US" sz="2000" dirty="0" err="1">
                <a:solidFill>
                  <a:schemeClr val="bg1"/>
                </a:solidFill>
              </a:rPr>
              <a:t>toUpperCase</a:t>
            </a:r>
            <a:r>
              <a:rPr lang="en-US" sz="2000" dirty="0">
                <a:solidFill>
                  <a:schemeClr val="bg1"/>
                </a:solidFill>
              </a:rPr>
              <a:t>()); =&gt;  PBO</a:t>
            </a:r>
          </a:p>
        </p:txBody>
      </p:sp>
    </p:spTree>
    <p:extLst>
      <p:ext uri="{BB962C8B-B14F-4D97-AF65-F5344CB8AC3E}">
        <p14:creationId xmlns:p14="http://schemas.microsoft.com/office/powerpoint/2010/main" val="3265314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First With Java, Fifth edition, David J. Barnes &amp; Michael </a:t>
            </a:r>
            <a:r>
              <a:rPr lang="en-US" dirty="0" err="1"/>
              <a:t>Koling</a:t>
            </a:r>
            <a:r>
              <a:rPr lang="en-US" dirty="0"/>
              <a:t>, Prentice Hall/ Pearson Education,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JavaTM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http://docs.oracle.com/javase/tutorial/java/nutsandbolts/</a:t>
            </a:r>
            <a:r>
              <a:rPr lang="en-US" dirty="0"/>
              <a:t>, Oracle, 1995-2014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Tutorial, </a:t>
            </a:r>
            <a:r>
              <a:rPr lang="en-US" dirty="0">
                <a:hlinkClick r:id="rId5"/>
              </a:rPr>
              <a:t>http://www.oracle.com/technetwork/java/javase/downloads/java-se-7-tutorial-2012-02-28-1536013.html</a:t>
            </a:r>
            <a:r>
              <a:rPr lang="en-US" dirty="0"/>
              <a:t>, Oracle,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SCJP Sun Certified Programmer for </a:t>
            </a:r>
            <a:r>
              <a:rPr lang="en-US" dirty="0" err="1"/>
              <a:t>JavaTM</a:t>
            </a:r>
            <a:r>
              <a:rPr lang="en-US" dirty="0"/>
              <a:t> 6 Study Guide Exam (210-065), Kathy Sierra &amp; Bert Bates,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r>
              <a:rPr lang="en-US" dirty="0"/>
              <a:t>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Java Programming, Comprehensive Version (10th Edition) by Y. Daniel Liang, 2015,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https://www.tutorialspoint.com/java/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3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Percabangan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229711"/>
            <a:ext cx="10460929" cy="250671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statement if-else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switch</a:t>
            </a:r>
          </a:p>
          <a:p>
            <a:r>
              <a:rPr lang="en-US" dirty="0" err="1"/>
              <a:t>Perbedaan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If-else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ekspresi</a:t>
            </a:r>
            <a:r>
              <a:rPr lang="en-US" dirty="0">
                <a:solidFill>
                  <a:schemeClr val="bg1"/>
                </a:solidFill>
              </a:rPr>
              <a:t> Boolean,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terakhir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bernama</a:t>
            </a:r>
            <a:r>
              <a:rPr lang="en-US" dirty="0">
                <a:solidFill>
                  <a:schemeClr val="bg1"/>
                </a:solidFill>
              </a:rPr>
              <a:t> else</a:t>
            </a:r>
          </a:p>
          <a:p>
            <a:pPr lvl="1"/>
            <a:r>
              <a:rPr lang="en-US" dirty="0"/>
              <a:t>Switch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ekspresi</a:t>
            </a:r>
            <a:r>
              <a:rPr lang="en-US" dirty="0">
                <a:solidFill>
                  <a:schemeClr val="bg1"/>
                </a:solidFill>
              </a:rPr>
              <a:t> Boolean,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bilangan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bulat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karakter</a:t>
            </a:r>
            <a:r>
              <a:rPr lang="en-US" dirty="0">
                <a:solidFill>
                  <a:schemeClr val="bg1"/>
                </a:solidFill>
              </a:rPr>
              <a:t>/ string,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mengatasi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kondisi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terakhir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bernama</a:t>
            </a:r>
            <a:r>
              <a:rPr lang="en-US" dirty="0">
                <a:solidFill>
                  <a:schemeClr val="bg1"/>
                </a:solidFill>
              </a:rPr>
              <a:t> default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475214" y="3925613"/>
            <a:ext cx="3576408" cy="24313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kondisi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else if (kondisi2)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statement3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875020" y="3809421"/>
            <a:ext cx="4669746" cy="26636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Switch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case consonant1: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statement1;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case consonant2: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statement2;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defaultStatement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Perulangan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- For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9206" y="1780112"/>
            <a:ext cx="5736283" cy="4113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inisialisasi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batas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iterasi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[] numbers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x = 0;x&lt;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numbers.length;x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++ 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 numbers[x]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(",");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324187" y="1787991"/>
            <a:ext cx="5619284" cy="39086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for(d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eklarasi</a:t>
            </a: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ekspresi</a:t>
            </a: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// Statements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[] numbers = {10, 20, 30, 40, 50};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x : numbers 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 x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(",");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endParaRPr lang="id-ID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49206" y="2948152"/>
            <a:ext cx="5736283" cy="15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187" y="2963917"/>
            <a:ext cx="56192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Perulangan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– While &amp; Do While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7674" y="3497573"/>
            <a:ext cx="11594266" cy="3013588"/>
            <a:chOff x="349205" y="2469713"/>
            <a:chExt cx="11594266" cy="3013588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349206" y="2469713"/>
              <a:ext cx="5736283" cy="30135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while(</a:t>
              </a:r>
              <a:r>
                <a:rPr lang="en-US" sz="18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Boolean_expression</a:t>
              </a: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// Statements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int i=1;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while(i&lt;=5){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System.out.println(i);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i++;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endParaRPr lang="en-US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Content Placeholder 6"/>
            <p:cNvSpPr txBox="1">
              <a:spLocks/>
            </p:cNvSpPr>
            <p:nvPr/>
          </p:nvSpPr>
          <p:spPr>
            <a:xfrm>
              <a:off x="6324187" y="2477295"/>
              <a:ext cx="5619284" cy="30060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do {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// Statements</a:t>
              </a: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}while(</a:t>
              </a:r>
              <a:r>
                <a:rPr lang="en-US" sz="18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Boolean_expression</a:t>
              </a:r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int i=1;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do{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System.out.println(i);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i++;</a:t>
              </a:r>
            </a:p>
            <a:p>
              <a:pPr marL="0" indent="0">
                <a:buNone/>
              </a:pPr>
              <a:r>
                <a:rPr lang="nn-NO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}while(i&lt;=5);</a:t>
              </a:r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 </a:t>
              </a:r>
              <a:endParaRPr lang="id-ID" sz="18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9205" y="3572303"/>
              <a:ext cx="5736283" cy="1576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24187" y="3584701"/>
              <a:ext cx="561928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5330" y="1227718"/>
            <a:ext cx="10460929" cy="2506718"/>
          </a:xfrm>
        </p:spPr>
        <p:txBody>
          <a:bodyPr>
            <a:normAutofit/>
          </a:bodyPr>
          <a:lstStyle/>
          <a:p>
            <a:r>
              <a:rPr lang="en-US" dirty="0" err="1"/>
              <a:t>Perbedaan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While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koreksi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terlebih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dahulu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eksekusi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penulisan</a:t>
            </a:r>
            <a:r>
              <a:rPr lang="en-US" dirty="0">
                <a:solidFill>
                  <a:schemeClr val="bg1"/>
                </a:solidFill>
              </a:rPr>
              <a:t> while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Do-while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mengeksekusi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minimal </a:t>
            </a:r>
            <a:r>
              <a:rPr lang="en-US" dirty="0" err="1">
                <a:solidFill>
                  <a:schemeClr val="bg1"/>
                </a:solidFill>
              </a:rPr>
              <a:t>sekali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dikoreksi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penulisan</a:t>
            </a:r>
            <a:r>
              <a:rPr lang="en-US" dirty="0">
                <a:solidFill>
                  <a:schemeClr val="bg1"/>
                </a:solidFill>
              </a:rPr>
              <a:t> while </a:t>
            </a:r>
            <a:r>
              <a:rPr lang="en-US" dirty="0" err="1">
                <a:solidFill>
                  <a:schemeClr val="bg1"/>
                </a:solidFill>
              </a:rPr>
              <a:t>ditambahi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titik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Collection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223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Masih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ingat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struktur</a:t>
            </a:r>
            <a:r>
              <a:rPr lang="en-US" sz="2400" dirty="0">
                <a:solidFill>
                  <a:schemeClr val="bg1"/>
                </a:solidFill>
              </a:rPr>
              <a:t> data? Mata </a:t>
            </a:r>
            <a:r>
              <a:rPr lang="en-US" sz="2400" dirty="0" err="1">
                <a:solidFill>
                  <a:schemeClr val="bg1"/>
                </a:solidFill>
              </a:rPr>
              <a:t>kuliah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mempelajari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menyimpan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memori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Java, </a:t>
            </a:r>
            <a:r>
              <a:rPr lang="en-US" sz="2400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 Collection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menyimpan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memori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Collection </a:t>
            </a:r>
            <a:r>
              <a:rPr lang="en-US" sz="2400" dirty="0" err="1">
                <a:solidFill>
                  <a:schemeClr val="bg1"/>
                </a:solidFill>
              </a:rPr>
              <a:t>mendefinisikan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operasi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umum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lists, vectors, stacks, queues, priority queues, and sets.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41" y="3056548"/>
            <a:ext cx="8249718" cy="38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58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Collection &amp; Iterator</a:t>
            </a:r>
            <a:endParaRPr lang="en-U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654066"/>
            <a:ext cx="7219950" cy="5219700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838200" y="8962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Iterator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memudahkan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mengambil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elemen-elemen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di collection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maju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176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92" y="-2680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List</a:t>
            </a:r>
            <a:endParaRPr lang="en-US" sz="40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6594" y="126609"/>
            <a:ext cx="6919418" cy="6541477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ArrayListDemo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public static void main(String args[])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List&lt;String&gt; mhs = new ArrayList&lt;String&gt;();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mhs.add("Dilan")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mhs.add("Milea");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mhs.add("Cinta");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mhs.add("Rangga");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System.out.println("Menampilkan list mhs dengan iterator sebelum menghapus element");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(Iterator&lt;String&gt; iterator = mhs.iterator(); iterator.hasNext();) 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String m = (String) iterator.next();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System.out.print(m+", 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mhs.remove(2);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mhs.add(1,"Anisa");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System.out.println("\nMenampilkan list mhs dengan for biasa");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for(String m: mhs){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System.out.print(m+", ");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System.out.println("");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689" y="1430063"/>
            <a:ext cx="2624196" cy="92333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import java.util.List;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java.util.ArrayList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6158" y="2592477"/>
            <a:ext cx="2859565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id-ID" dirty="0">
                <a:solidFill>
                  <a:schemeClr val="bg1"/>
                </a:solidFill>
              </a:rPr>
              <a:t> list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1481" y="3195248"/>
            <a:ext cx="2381165" cy="646331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java.util.Iterator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689" y="4205514"/>
            <a:ext cx="2801986" cy="36933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array list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50885" y="936698"/>
            <a:ext cx="2447607" cy="8402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3885723" y="1524658"/>
            <a:ext cx="2071183" cy="125248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3592646" y="2318354"/>
            <a:ext cx="2334047" cy="120006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8675" y="4164744"/>
            <a:ext cx="2479756" cy="2489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816429" y="4710204"/>
            <a:ext cx="4320165" cy="195788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list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mhs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iterator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sebelum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menghapus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element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Dilan,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Milea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Cinta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Rangga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list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mhs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for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biasa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Dilan,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Anisa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Milea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Rangga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endParaRPr lang="id-ID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079" y="595802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Menyimpan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koleksi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dipesan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93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4401</TotalTime>
  <Words>2609</Words>
  <Application>Microsoft Macintosh PowerPoint</Application>
  <PresentationFormat>Widescreen</PresentationFormat>
  <Paragraphs>371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Segoe UI</vt:lpstr>
      <vt:lpstr>Segoe UI Black</vt:lpstr>
      <vt:lpstr>Times New Roman</vt:lpstr>
      <vt:lpstr>Wingdings</vt:lpstr>
      <vt:lpstr>Office Theme</vt:lpstr>
      <vt:lpstr>Pertemuan 5 Koleksi Object part 2</vt:lpstr>
      <vt:lpstr>PowerPoint Presentation</vt:lpstr>
      <vt:lpstr>PowerPoint Presentation</vt:lpstr>
      <vt:lpstr>Percabangan</vt:lpstr>
      <vt:lpstr>Perulangan - For</vt:lpstr>
      <vt:lpstr>Perulangan – While &amp; Do While</vt:lpstr>
      <vt:lpstr>Collection</vt:lpstr>
      <vt:lpstr>Collection &amp; Iterator</vt:lpstr>
      <vt:lpstr>List</vt:lpstr>
      <vt:lpstr>PowerPoint Presentation</vt:lpstr>
      <vt:lpstr>Indikator</vt:lpstr>
      <vt:lpstr>Array of Object</vt:lpstr>
      <vt:lpstr>Asosiasi – Hubungan antar Class</vt:lpstr>
      <vt:lpstr>Class Student &amp; Course</vt:lpstr>
      <vt:lpstr>Collection, Iteration, percabangan, perulangan</vt:lpstr>
      <vt:lpstr>Collection &amp; Iterator</vt:lpstr>
      <vt:lpstr>Set</vt:lpstr>
      <vt:lpstr>Set</vt:lpstr>
      <vt:lpstr>Set – TreeSet vs HashSet </vt:lpstr>
      <vt:lpstr>Set – TreeSet vs HashSet </vt:lpstr>
      <vt:lpstr>List</vt:lpstr>
      <vt:lpstr>ArrayList</vt:lpstr>
      <vt:lpstr>Method pada ArrayList</vt:lpstr>
      <vt:lpstr>ArrayList</vt:lpstr>
      <vt:lpstr>Set vs List</vt:lpstr>
      <vt:lpstr>Map</vt:lpstr>
      <vt:lpstr>Map</vt:lpstr>
      <vt:lpstr>Latihan Collection No. 1</vt:lpstr>
      <vt:lpstr>Latihan Collection No. 2</vt:lpstr>
      <vt:lpstr>Latihan Collection No. 3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Danny Oka</cp:lastModifiedBy>
  <cp:revision>165</cp:revision>
  <dcterms:created xsi:type="dcterms:W3CDTF">2018-02-25T05:08:34Z</dcterms:created>
  <dcterms:modified xsi:type="dcterms:W3CDTF">2024-04-02T01:25:15Z</dcterms:modified>
</cp:coreProperties>
</file>