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8" r:id="rId3"/>
    <p:sldId id="291" r:id="rId4"/>
    <p:sldId id="347" r:id="rId5"/>
    <p:sldId id="339" r:id="rId6"/>
    <p:sldId id="340" r:id="rId7"/>
    <p:sldId id="341" r:id="rId8"/>
    <p:sldId id="356" r:id="rId9"/>
    <p:sldId id="344" r:id="rId10"/>
    <p:sldId id="301" r:id="rId11"/>
    <p:sldId id="302" r:id="rId12"/>
    <p:sldId id="266" r:id="rId13"/>
    <p:sldId id="268" r:id="rId14"/>
    <p:sldId id="357" r:id="rId15"/>
    <p:sldId id="271" r:id="rId16"/>
    <p:sldId id="348" r:id="rId17"/>
    <p:sldId id="358" r:id="rId18"/>
    <p:sldId id="359" r:id="rId19"/>
    <p:sldId id="325" r:id="rId20"/>
    <p:sldId id="273" r:id="rId21"/>
    <p:sldId id="360" r:id="rId22"/>
    <p:sldId id="361" r:id="rId23"/>
    <p:sldId id="362" r:id="rId24"/>
    <p:sldId id="363" r:id="rId25"/>
    <p:sldId id="365" r:id="rId26"/>
    <p:sldId id="366" r:id="rId27"/>
    <p:sldId id="368" r:id="rId28"/>
    <p:sldId id="36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258"/>
    <a:srgbClr val="FFFFFF"/>
    <a:srgbClr val="0CAC32"/>
    <a:srgbClr val="800080"/>
    <a:srgbClr val="10666A"/>
    <a:srgbClr val="3942F3"/>
    <a:srgbClr val="E36025"/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 autoAdjust="0"/>
    <p:restoredTop sz="94444" autoAdjust="0"/>
  </p:normalViewPr>
  <p:slideViewPr>
    <p:cSldViewPr snapToGrid="0">
      <p:cViewPr varScale="1">
        <p:scale>
          <a:sx n="105" d="100"/>
          <a:sy n="10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5B5D-2E25-40FD-B063-B3EF28566BE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74B3-5877-4C28-8969-C3E05B4A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" TargetMode="External"/><Relationship Id="rId5" Type="http://schemas.openxmlformats.org/officeDocument/2006/relationships/hyperlink" Target="http://www.oracle.com/technetwork/java/javase/downloads/java-se-7-tutorial-2012-02-28-1536013.html" TargetMode="External"/><Relationship Id="rId4" Type="http://schemas.openxmlformats.org/officeDocument/2006/relationships/hyperlink" Target="http://docs.oracle.com/javase/tutorial/java/nutsandbol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594" y="1476184"/>
            <a:ext cx="9830873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6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 &amp;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 &amp;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19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Indikator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85150"/>
            <a:ext cx="11109959" cy="87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Times New Roman" pitchFamily="18" charset="0"/>
              </a:rPr>
              <a:t>Mahasiswa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mampu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memahami</a:t>
            </a:r>
            <a:r>
              <a:rPr lang="en-US" sz="2200" b="1" dirty="0">
                <a:latin typeface="Times New Roman" pitchFamily="18" charset="0"/>
              </a:rPr>
              <a:t> package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library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" y="297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" y="4136806"/>
            <a:ext cx="11109959" cy="199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itchFamily="18" charset="0"/>
              </a:rPr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itchFamily="18" charset="0"/>
              </a:rPr>
              <a:t>Inheritance (</a:t>
            </a:r>
            <a:r>
              <a:rPr lang="en-US" sz="2200" b="1" dirty="0" err="1">
                <a:latin typeface="Times New Roman" pitchFamily="18" charset="0"/>
              </a:rPr>
              <a:t>Pewarisan</a:t>
            </a:r>
            <a:r>
              <a:rPr lang="en-US" sz="2200" b="1" dirty="0">
                <a:latin typeface="Times New Roman" pitchFamily="18" charset="0"/>
              </a:rPr>
              <a:t>) Fundamental - Additional</a:t>
            </a:r>
          </a:p>
        </p:txBody>
      </p:sp>
    </p:spTree>
    <p:extLst>
      <p:ext uri="{BB962C8B-B14F-4D97-AF65-F5344CB8AC3E}">
        <p14:creationId xmlns:p14="http://schemas.microsoft.com/office/powerpoint/2010/main" val="3105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553211"/>
            <a:ext cx="11109959" cy="20939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Package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koleksi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class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interface yang </a:t>
            </a:r>
            <a:r>
              <a:rPr lang="en-US" sz="2400" b="1" dirty="0" err="1">
                <a:solidFill>
                  <a:schemeClr val="bg1"/>
                </a:solidFill>
              </a:rPr>
              <a:t>berhubungan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menyediakan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proteksi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akses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pengelolaan</a:t>
            </a:r>
            <a:r>
              <a:rPr lang="en-US" sz="2400" b="1" dirty="0">
                <a:solidFill>
                  <a:schemeClr val="bg1"/>
                </a:solidFill>
              </a:rPr>
              <a:t> namespace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 package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1 subfolder di file system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Package sangat </a:t>
            </a:r>
            <a:r>
              <a:rPr lang="en-US" sz="2400" b="1" dirty="0" err="1">
                <a:solidFill>
                  <a:schemeClr val="bg1"/>
                </a:solidFill>
              </a:rPr>
              <a:t>berguna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mengorganisir</a:t>
            </a:r>
            <a:r>
              <a:rPr lang="en-US" sz="2400" b="1" dirty="0">
                <a:solidFill>
                  <a:schemeClr val="bg1"/>
                </a:solidFill>
              </a:rPr>
              <a:t> file </a:t>
            </a:r>
            <a:r>
              <a:rPr lang="en-US" sz="2400" b="1" dirty="0" err="1">
                <a:solidFill>
                  <a:schemeClr val="bg1"/>
                </a:solidFill>
              </a:rPr>
              <a:t>dalam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suatu</a:t>
            </a:r>
            <a:r>
              <a:rPr lang="en-US" sz="2400" b="1" dirty="0">
                <a:solidFill>
                  <a:schemeClr val="bg1"/>
                </a:solidFill>
              </a:rPr>
              <a:t> project </a:t>
            </a:r>
            <a:r>
              <a:rPr lang="en-US" sz="2400" b="1" dirty="0" err="1">
                <a:solidFill>
                  <a:schemeClr val="bg1"/>
                </a:solidFill>
              </a:rPr>
              <a:t>atau</a:t>
            </a:r>
            <a:r>
              <a:rPr lang="en-US" sz="2400" b="1" dirty="0">
                <a:solidFill>
                  <a:schemeClr val="bg1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11639" y="1504616"/>
            <a:ext cx="6380890" cy="20205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package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info(){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adik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11639" y="3525150"/>
            <a:ext cx="6380890" cy="20205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package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info(){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92529" y="1504616"/>
            <a:ext cx="5456036" cy="4041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package test;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Mahasiswa.Ipin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Mahasiswa.Upin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Absensi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objectUpin.info();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objectIpin.info();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Packages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64511" y="5563613"/>
            <a:ext cx="5456036" cy="11778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Upin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adik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betul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Ipin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8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Libraries</a:t>
            </a:r>
          </a:p>
        </p:txBody>
      </p:sp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Libraries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32843" y="1325563"/>
            <a:ext cx="103758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kumpulan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program yang </a:t>
            </a:r>
            <a:r>
              <a:rPr lang="en-US" sz="2400" dirty="0" err="1">
                <a:solidFill>
                  <a:schemeClr val="bg1"/>
                </a:solidFill>
              </a:rPr>
              <a:t>disertakan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Java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Pemrograman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menjadi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mudah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33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Libraries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78" y="919388"/>
            <a:ext cx="8606118" cy="59460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871" y="1524000"/>
            <a:ext cx="11851338" cy="340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Collection &amp; Iteration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Library Math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66" y="1166532"/>
            <a:ext cx="9429868" cy="54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1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Library Math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5136" y="1266444"/>
            <a:ext cx="8781240" cy="40406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LibMath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("Absolut -25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Math.abs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(-25));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("Sin 0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Math.sin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("Cos 0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Math.cos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("Tan 0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Math.tan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("9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pangkat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2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Math.pow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(9,2));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Pembulatan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bawah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3.14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(3.14));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Angka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random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Math.random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37376" y="4171687"/>
            <a:ext cx="3738684" cy="25935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Absolut -25 = 25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Sin 0 = 0.0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Cos 0 = 1.0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Tan 0 = 0.0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9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pangkat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2 = 81.0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Pembulatan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bawah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3.14 = 3.0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Angka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random = 0.40656115956591543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Mengingat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4804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array,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pengulangan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  <a:p>
            <a:endParaRPr lang="en-US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Library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310185"/>
            <a:ext cx="10460929" cy="527911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class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mendapatkan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tanggal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Terletak</a:t>
            </a:r>
            <a:r>
              <a:rPr lang="en-US" dirty="0">
                <a:solidFill>
                  <a:schemeClr val="bg1"/>
                </a:solidFill>
              </a:rPr>
              <a:t> di package </a:t>
            </a:r>
            <a:r>
              <a:rPr lang="en-US" dirty="0" err="1">
                <a:solidFill>
                  <a:schemeClr val="bg1"/>
                </a:solidFill>
              </a:rPr>
              <a:t>java.util.Date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class Date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17220" y="3370729"/>
            <a:ext cx="5927014" cy="28149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Date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System.out.println("Original = "+tanggal);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544234" y="3727936"/>
            <a:ext cx="4860208" cy="217084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Original = Sun Apr 01 07:11:03 ICT 2018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Format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Tanggal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298540" y="1165411"/>
            <a:ext cx="9548757" cy="45002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Date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sdf1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-MM-YYYY");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sdf2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MMMM YYYY");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("Original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("Format 1 = "+sdf1.format(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("Format 2 = "+sdf2.format(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072918" y="4985924"/>
            <a:ext cx="4774379" cy="174880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Original = Sun Apr 01 07:14:16 ICT 2018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Format 1 = 01-04-2018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Format 2 = 01 April 2018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</p:spTree>
    <p:extLst>
      <p:ext uri="{BB962C8B-B14F-4D97-AF65-F5344CB8AC3E}">
        <p14:creationId xmlns:p14="http://schemas.microsoft.com/office/powerpoint/2010/main" val="28946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Calendar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48282" y="1165410"/>
            <a:ext cx="7307578" cy="4912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Date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sdf1 =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-MM-YYYY");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sdf2 =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MMMM YYYY");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("Original = "+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("Format 1 = "+sdf1.format(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("Format 2 = "+sdf2.format(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Calendar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Calendar.getInstance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cal.add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Calendar.DATE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Date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tigaHariLagi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cal.getTime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("3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hari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"+sdf2.format(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tigaHariLagi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55860" y="4150658"/>
            <a:ext cx="4200637" cy="192741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Original = Sun Apr 01 07:18:20 ICT 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Format 1 = 01-04-2018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Format 2 = 01 April 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3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hari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04 April 2018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655860" y="1165410"/>
            <a:ext cx="3745898" cy="1048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java.util.Calendar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id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Inheritance (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Pewarisan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) Fundamental</a:t>
            </a:r>
          </a:p>
        </p:txBody>
      </p:sp>
    </p:spTree>
    <p:extLst>
      <p:ext uri="{BB962C8B-B14F-4D97-AF65-F5344CB8AC3E}">
        <p14:creationId xmlns:p14="http://schemas.microsoft.com/office/powerpoint/2010/main" val="2491069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Inheritance (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Pewarisan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 Fundamental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Memungkinkan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mewariskan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atribut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method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class yang </a:t>
            </a:r>
            <a:r>
              <a:rPr lang="en-US" dirty="0" err="1">
                <a:solidFill>
                  <a:schemeClr val="bg1"/>
                </a:solidFill>
              </a:rPr>
              <a:t>lainnya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subclass,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membentuk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hirarki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mencegah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redudansi</a:t>
            </a:r>
            <a:r>
              <a:rPr lang="en-US" dirty="0">
                <a:solidFill>
                  <a:schemeClr val="bg1"/>
                </a:solidFill>
              </a:rPr>
              <a:t> class,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dipahami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di maintain.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76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Inheritance – Superclass Subclass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9912" y="1582074"/>
            <a:ext cx="59608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Superclass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sperclass</a:t>
            </a:r>
            <a:r>
              <a:rPr lang="en-US" dirty="0">
                <a:solidFill>
                  <a:schemeClr val="bg1"/>
                </a:solidFill>
              </a:rPr>
              <a:t>, base class,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parent class</a:t>
            </a:r>
          </a:p>
          <a:p>
            <a:r>
              <a:rPr lang="en-US" dirty="0">
                <a:solidFill>
                  <a:schemeClr val="bg1"/>
                </a:solidFill>
              </a:rPr>
              <a:t>Subclass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turunannya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child class, derived class,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extended class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71" y="1580487"/>
            <a:ext cx="5172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69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11639" y="1308847"/>
            <a:ext cx="6380890" cy="4041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Bicycle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speed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gear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changeGear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gear = gear +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("Gear = "+gear);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speedUp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increment){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speed = speed + increment;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("Speed = "+speed);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92529" y="1308847"/>
            <a:ext cx="5456036" cy="4041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MountainBike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extends Bicycle{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seatHeight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seatHeight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("Seat Height: "+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seatHeight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7572" y="186018"/>
            <a:ext cx="11234121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1. Superclass Bicycle     2.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MountainBike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7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1251545" y="1290918"/>
            <a:ext cx="7157349" cy="35858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BikeInheritedDemo {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args){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MountainBike mbike = new MountainBike();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mbike.speedUp(10);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mbike.changeGear(2);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mbike.setHeight(20);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33616" y="4894730"/>
            <a:ext cx="5456036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Speed = 10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Gear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Seat Height: 20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3. </a:t>
            </a:r>
            <a:r>
              <a:rPr lang="id-ID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BikeInheritedDemo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Latihan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8" y="1582074"/>
            <a:ext cx="929575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subclass </a:t>
            </a:r>
            <a:r>
              <a:rPr lang="en-US" dirty="0" err="1">
                <a:solidFill>
                  <a:schemeClr val="bg1"/>
                </a:solidFill>
              </a:rPr>
              <a:t>RacingBike</a:t>
            </a:r>
            <a:r>
              <a:rPr lang="en-US" dirty="0">
                <a:solidFill>
                  <a:schemeClr val="bg1"/>
                </a:solidFill>
              </a:rPr>
              <a:t> extends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Bicycle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variable </a:t>
            </a:r>
            <a:r>
              <a:rPr lang="en-US" dirty="0" err="1">
                <a:solidFill>
                  <a:schemeClr val="bg1"/>
                </a:solidFill>
              </a:rPr>
              <a:t>tireSize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method +</a:t>
            </a:r>
            <a:r>
              <a:rPr lang="en-US" dirty="0" err="1">
                <a:solidFill>
                  <a:schemeClr val="bg1"/>
                </a:solidFill>
              </a:rPr>
              <a:t>changTireSize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newTireSize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): void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ukuran</a:t>
            </a:r>
            <a:r>
              <a:rPr lang="en-US" dirty="0">
                <a:solidFill>
                  <a:schemeClr val="bg1"/>
                </a:solidFill>
              </a:rPr>
              <a:t> ban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subclass </a:t>
            </a:r>
            <a:r>
              <a:rPr lang="en-US" dirty="0" err="1">
                <a:solidFill>
                  <a:schemeClr val="bg1"/>
                </a:solidFill>
              </a:rPr>
              <a:t>TandemBike</a:t>
            </a:r>
            <a:r>
              <a:rPr lang="en-US" dirty="0">
                <a:solidFill>
                  <a:schemeClr val="bg1"/>
                </a:solidFill>
              </a:rPr>
              <a:t> extends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Bicycle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variable seat: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method +</a:t>
            </a:r>
            <a:r>
              <a:rPr lang="en-US" dirty="0" err="1">
                <a:solidFill>
                  <a:schemeClr val="bg1"/>
                </a:solidFill>
              </a:rPr>
              <a:t>totalSeat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newSeat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): void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kursi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id-ID" dirty="0">
                <a:solidFill>
                  <a:schemeClr val="bg1"/>
                </a:solidFill>
              </a:rPr>
              <a:t>BikeInheritedDemo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object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RacingBike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TandemBike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tampilkan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27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First With Java, Fifth edition, David J. Barnes &amp; Michael </a:t>
            </a:r>
            <a:r>
              <a:rPr lang="en-US" dirty="0" err="1"/>
              <a:t>Koling</a:t>
            </a:r>
            <a:r>
              <a:rPr lang="en-US" dirty="0"/>
              <a:t>, Prentice Hall/ Pearson Education,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JavaTM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http://docs.oracle.com/javase/tutorial/java/nutsandbolts/</a:t>
            </a:r>
            <a:r>
              <a:rPr lang="en-US" dirty="0"/>
              <a:t>, Oracle, 1995-2014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Tutorial, </a:t>
            </a:r>
            <a:r>
              <a:rPr lang="en-US" dirty="0">
                <a:hlinkClick r:id="rId5"/>
              </a:rPr>
              <a:t>http://www.oracle.com/technetwork/java/javase/downloads/java-se-7-tutorial-2012-02-28-1536013.html</a:t>
            </a:r>
            <a:r>
              <a:rPr lang="en-US" dirty="0"/>
              <a:t>, Oracle,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SCJP Sun Certified Programmer for </a:t>
            </a:r>
            <a:r>
              <a:rPr lang="en-US" dirty="0" err="1"/>
              <a:t>JavaTM</a:t>
            </a:r>
            <a:r>
              <a:rPr lang="en-US" dirty="0"/>
              <a:t> 6 Study Guide Exam (210-065), Kathy Sierra &amp; Bert Bates,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r>
              <a:rPr lang="en-US" dirty="0"/>
              <a:t>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Java Programming, Comprehensive Version (10th Edition) by Y. Daniel Liang, 2015,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https://www.tutorialspoint.com/java/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3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64843"/>
            <a:ext cx="10515600" cy="852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menyimpan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sama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homogen</a:t>
            </a:r>
            <a:r>
              <a:rPr lang="en-US" sz="2000" dirty="0">
                <a:solidFill>
                  <a:schemeClr val="bg1"/>
                </a:solidFill>
              </a:rPr>
              <a:t>).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Inisialisasi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Otomatis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{1,21,23,34,45};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Inisialisasi</a:t>
            </a:r>
            <a:r>
              <a:rPr lang="en-US" sz="2000" dirty="0">
                <a:solidFill>
                  <a:schemeClr val="bg1"/>
                </a:solidFill>
              </a:rPr>
              <a:t> Manual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double[]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new double[2];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[0] = 1.8;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[1]=5.6;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Contoh</a:t>
            </a:r>
            <a:r>
              <a:rPr lang="en-US" sz="1800" dirty="0">
                <a:solidFill>
                  <a:schemeClr val="bg1"/>
                </a:solidFill>
              </a:rPr>
              <a:t> Array 2D: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[][] </a:t>
            </a:r>
            <a:r>
              <a:rPr lang="en-US" sz="1800" dirty="0" err="1">
                <a:solidFill>
                  <a:schemeClr val="bg1"/>
                </a:solidFill>
              </a:rPr>
              <a:t>myArr</a:t>
            </a:r>
            <a:r>
              <a:rPr lang="en-US" sz="1800" dirty="0">
                <a:solidFill>
                  <a:schemeClr val="bg1"/>
                </a:solidFill>
              </a:rPr>
              <a:t> = { {1,2,3},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		      {4,5,6},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		      {6,7,8} };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Inisialiasi</a:t>
            </a:r>
            <a:r>
              <a:rPr lang="en-US" sz="1800" dirty="0">
                <a:solidFill>
                  <a:schemeClr val="bg1"/>
                </a:solidFill>
              </a:rPr>
              <a:t> Array: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[][] </a:t>
            </a:r>
            <a:r>
              <a:rPr lang="en-US" sz="1800" dirty="0" err="1">
                <a:solidFill>
                  <a:schemeClr val="bg1"/>
                </a:solidFill>
              </a:rPr>
              <a:t>myArr</a:t>
            </a:r>
            <a:r>
              <a:rPr lang="en-US" sz="1800" dirty="0">
                <a:solidFill>
                  <a:schemeClr val="bg1"/>
                </a:solidFill>
              </a:rPr>
              <a:t> = new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[2][3];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9620" y="109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495499" y="1591240"/>
            <a:ext cx="6309814" cy="506886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MatrixExample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array[][]= {{1,3},{2,4},{6,7}};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("Row size= " +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array.length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("Column size = " + array[1].length);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outputArray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(array);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outputArray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[][] array)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rowSize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array.length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columnSize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array[0].length;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for(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rowSize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("[");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for(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columnSize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 j++)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 " + array[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][j]);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 ]");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9914966" y="4742597"/>
            <a:ext cx="1890348" cy="191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Row size=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Column size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[ 1 3 ]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[ 2 4 ]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[ 6 7 ]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7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 of Object - Class Student &amp; Course</a:t>
            </a: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1495" y="1166464"/>
            <a:ext cx="6744344" cy="555394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nim;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nama;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Course[] courseList = new Course[60];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countCourse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Student(int id, String n){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nim = id;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nama = n;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addCours(Course s){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courseList[countCourse] = s;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//countCourse[0] = s;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countCourse++;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int getCountCourse(){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countCourse;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15839" y="1166465"/>
            <a:ext cx="5155783" cy="24763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Course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Course(String n, String c){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910523" y="3649113"/>
            <a:ext cx="5155783" cy="307129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StudentDemo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//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objek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Student p = new Student(123,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p.addCourse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(new Course("PBO“, “4410”));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p.addCourse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(new Course("IMK“, “4414”));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Kelasnya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p.getNumCourse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445" y="2035277"/>
            <a:ext cx="4041058" cy="28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584572" y="5520986"/>
            <a:ext cx="3315996" cy="1199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Kelasnya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807" y="4380950"/>
            <a:ext cx="4041058" cy="28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60252" y="4868682"/>
            <a:ext cx="4252452" cy="616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229711"/>
            <a:ext cx="10460929" cy="250671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statement if-else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switch</a:t>
            </a:r>
          </a:p>
          <a:p>
            <a:r>
              <a:rPr lang="en-US" dirty="0" err="1"/>
              <a:t>Perbedaan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If-else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ekspresi</a:t>
            </a:r>
            <a:r>
              <a:rPr lang="en-US" dirty="0">
                <a:solidFill>
                  <a:schemeClr val="bg1"/>
                </a:solidFill>
              </a:rPr>
              <a:t> Boolean,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terakhir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bernama</a:t>
            </a:r>
            <a:r>
              <a:rPr lang="en-US" dirty="0">
                <a:solidFill>
                  <a:schemeClr val="bg1"/>
                </a:solidFill>
              </a:rPr>
              <a:t> else</a:t>
            </a:r>
          </a:p>
          <a:p>
            <a:pPr lvl="1"/>
            <a:r>
              <a:rPr lang="en-US" dirty="0"/>
              <a:t>Switch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ekspresi</a:t>
            </a:r>
            <a:r>
              <a:rPr lang="en-US" dirty="0">
                <a:solidFill>
                  <a:schemeClr val="bg1"/>
                </a:solidFill>
              </a:rPr>
              <a:t> Boolean,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bilangan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karakter</a:t>
            </a:r>
            <a:r>
              <a:rPr lang="en-US" dirty="0">
                <a:solidFill>
                  <a:schemeClr val="bg1"/>
                </a:solidFill>
              </a:rPr>
              <a:t>/ string,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terakhir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bernama</a:t>
            </a:r>
            <a:r>
              <a:rPr lang="en-US" dirty="0">
                <a:solidFill>
                  <a:schemeClr val="bg1"/>
                </a:solidFill>
              </a:rPr>
              <a:t> default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475214" y="3925613"/>
            <a:ext cx="3576408" cy="24313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else if (kondisi2)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statement3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875020" y="3809421"/>
            <a:ext cx="4669746" cy="26636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Switch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case consonant1: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statement1;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case consonant2: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statement2;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defaultStatement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Perulangan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- For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206" y="1780112"/>
            <a:ext cx="5736283" cy="4113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inisialisasi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batas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iterasi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[] numbers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x = 0;x&lt;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numbers.length;x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 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 numbers[x]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(",");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324187" y="1787991"/>
            <a:ext cx="5619284" cy="39086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for(d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eklarasi</a:t>
            </a: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[] numbers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x : numbers 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 x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(",");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9206" y="2948152"/>
            <a:ext cx="5736283" cy="15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187" y="2963917"/>
            <a:ext cx="56192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Perulangan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– While &amp; Do While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7674" y="3497573"/>
            <a:ext cx="11594266" cy="3013588"/>
            <a:chOff x="349205" y="2469713"/>
            <a:chExt cx="11594266" cy="301358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349206" y="2469713"/>
              <a:ext cx="5736283" cy="30135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while(</a:t>
              </a:r>
              <a:r>
                <a:rPr lang="en-US" sz="18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Boolean_expression</a:t>
              </a: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// Statements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int i=1;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while(i&lt;=5){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System.out.println(i);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i++;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endParaRPr lang="en-US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Content Placeholder 6"/>
            <p:cNvSpPr txBox="1">
              <a:spLocks/>
            </p:cNvSpPr>
            <p:nvPr/>
          </p:nvSpPr>
          <p:spPr>
            <a:xfrm>
              <a:off x="6324187" y="2477295"/>
              <a:ext cx="5619284" cy="30060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do {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// Statements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}while(</a:t>
              </a:r>
              <a:r>
                <a:rPr lang="en-US" sz="18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Boolean_expression</a:t>
              </a: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int i=1;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do{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System.out.println(i);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i++;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}while(i&lt;=5);</a:t>
              </a: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</a:t>
              </a:r>
              <a:endParaRPr lang="id-ID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9205" y="3572303"/>
              <a:ext cx="5736283" cy="1576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24187" y="3584701"/>
              <a:ext cx="561928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5330" y="1227718"/>
            <a:ext cx="10460929" cy="2506718"/>
          </a:xfrm>
        </p:spPr>
        <p:txBody>
          <a:bodyPr>
            <a:normAutofit/>
          </a:bodyPr>
          <a:lstStyle/>
          <a:p>
            <a:r>
              <a:rPr lang="en-US" dirty="0" err="1"/>
              <a:t>Perbedaan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While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koreksi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dahulu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eksekusi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penulisan</a:t>
            </a:r>
            <a:r>
              <a:rPr lang="en-US" dirty="0">
                <a:solidFill>
                  <a:schemeClr val="bg1"/>
                </a:solidFill>
              </a:rPr>
              <a:t> while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Do-while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mengeksekusi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minimal </a:t>
            </a:r>
            <a:r>
              <a:rPr lang="en-US" dirty="0" err="1">
                <a:solidFill>
                  <a:schemeClr val="bg1"/>
                </a:solidFill>
              </a:rPr>
              <a:t>sekali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dikoreksi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penulisan</a:t>
            </a:r>
            <a:r>
              <a:rPr lang="en-US" dirty="0">
                <a:solidFill>
                  <a:schemeClr val="bg1"/>
                </a:solidFill>
              </a:rPr>
              <a:t> while </a:t>
            </a:r>
            <a:r>
              <a:rPr lang="en-US" dirty="0" err="1">
                <a:solidFill>
                  <a:schemeClr val="bg1"/>
                </a:solidFill>
              </a:rPr>
              <a:t>ditambahi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Collection &amp; Iterator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38300"/>
            <a:ext cx="7219950" cy="5219700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650773" y="1825625"/>
            <a:ext cx="3483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Collection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f</a:t>
            </a:r>
            <a:r>
              <a:rPr lang="sv-SE" sz="2400" dirty="0">
                <a:solidFill>
                  <a:schemeClr val="bg1"/>
                </a:solidFill>
              </a:rPr>
              <a:t>ramework Java yang menyediakan tempat untuk menyimpan dan memanipulasi sekumpulan objek.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Iterator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memudahkan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mengambil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elemen-elemen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di collection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maju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157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Collection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223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Collection </a:t>
            </a:r>
            <a:r>
              <a:rPr lang="en-US" sz="2400" dirty="0" err="1">
                <a:solidFill>
                  <a:schemeClr val="bg1"/>
                </a:solidFill>
              </a:rPr>
              <a:t>mendefinisikan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operasi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lists, vectors, stacks, queues, priority queues, and sets.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70" y="2347933"/>
            <a:ext cx="9787518" cy="4510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2477" y="3539613"/>
            <a:ext cx="92914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2476" y="4530402"/>
            <a:ext cx="92914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4012" y="4708849"/>
            <a:ext cx="92914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4011" y="2483310"/>
            <a:ext cx="92914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64010" y="3578851"/>
            <a:ext cx="92914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8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</TotalTime>
  <Words>2240</Words>
  <Application>Microsoft Macintosh PowerPoint</Application>
  <PresentationFormat>Widescreen</PresentationFormat>
  <Paragraphs>348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Segoe UI Black</vt:lpstr>
      <vt:lpstr>Times New Roman</vt:lpstr>
      <vt:lpstr>Office Theme</vt:lpstr>
      <vt:lpstr>Pertemuan 6 Package &amp; Library</vt:lpstr>
      <vt:lpstr>PowerPoint Presentation</vt:lpstr>
      <vt:lpstr>PowerPoint Presentation</vt:lpstr>
      <vt:lpstr>Array of Object - Class Student &amp; Course</vt:lpstr>
      <vt:lpstr>Percabangan</vt:lpstr>
      <vt:lpstr>Perulangan - For</vt:lpstr>
      <vt:lpstr>Perulangan – While &amp; Do While</vt:lpstr>
      <vt:lpstr>Collection &amp; Iterator</vt:lpstr>
      <vt:lpstr>Collection</vt:lpstr>
      <vt:lpstr>PowerPoint Presentation</vt:lpstr>
      <vt:lpstr>Indikator</vt:lpstr>
      <vt:lpstr>Packages</vt:lpstr>
      <vt:lpstr>Packages</vt:lpstr>
      <vt:lpstr>Packages</vt:lpstr>
      <vt:lpstr>Class Libraries</vt:lpstr>
      <vt:lpstr>Libraries</vt:lpstr>
      <vt:lpstr>Libraries</vt:lpstr>
      <vt:lpstr>Library Math</vt:lpstr>
      <vt:lpstr>Library Math</vt:lpstr>
      <vt:lpstr>Class Library Date</vt:lpstr>
      <vt:lpstr>Format Tanggal</vt:lpstr>
      <vt:lpstr>Calendar</vt:lpstr>
      <vt:lpstr>Inheritance (Pewarisan) Fundamental</vt:lpstr>
      <vt:lpstr>Inheritance (Pewarisan) Fundamental</vt:lpstr>
      <vt:lpstr>Inheritance – Superclass Subclass</vt:lpstr>
      <vt:lpstr>1. Superclass Bicycle     2. MountainBike </vt:lpstr>
      <vt:lpstr>3. BikeInheritedDemo </vt:lpstr>
      <vt:lpstr>Latihan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Danny Oka</cp:lastModifiedBy>
  <cp:revision>185</cp:revision>
  <dcterms:created xsi:type="dcterms:W3CDTF">2018-02-25T05:08:34Z</dcterms:created>
  <dcterms:modified xsi:type="dcterms:W3CDTF">2024-04-15T13:41:42Z</dcterms:modified>
</cp:coreProperties>
</file>