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8" r:id="rId3"/>
    <p:sldId id="357" r:id="rId4"/>
    <p:sldId id="348" r:id="rId5"/>
    <p:sldId id="361" r:id="rId6"/>
    <p:sldId id="301" r:id="rId7"/>
    <p:sldId id="302" r:id="rId8"/>
    <p:sldId id="266" r:id="rId9"/>
    <p:sldId id="363" r:id="rId10"/>
    <p:sldId id="370" r:id="rId11"/>
    <p:sldId id="365" r:id="rId12"/>
    <p:sldId id="366" r:id="rId13"/>
    <p:sldId id="368" r:id="rId14"/>
    <p:sldId id="369" r:id="rId15"/>
    <p:sldId id="371" r:id="rId16"/>
    <p:sldId id="372" r:id="rId17"/>
    <p:sldId id="373" r:id="rId18"/>
    <p:sldId id="374" r:id="rId19"/>
    <p:sldId id="271" r:id="rId20"/>
    <p:sldId id="273" r:id="rId21"/>
    <p:sldId id="375" r:id="rId22"/>
    <p:sldId id="376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C0F"/>
    <a:srgbClr val="467258"/>
    <a:srgbClr val="FFFFFF"/>
    <a:srgbClr val="0CAC32"/>
    <a:srgbClr val="800080"/>
    <a:srgbClr val="10666A"/>
    <a:srgbClr val="3942F3"/>
    <a:srgbClr val="E36025"/>
    <a:srgbClr val="01AF8E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1" autoAdjust="0"/>
    <p:restoredTop sz="94499" autoAdjust="0"/>
  </p:normalViewPr>
  <p:slideViewPr>
    <p:cSldViewPr snapToGrid="0">
      <p:cViewPr>
        <p:scale>
          <a:sx n="155" d="100"/>
          <a:sy n="155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65B5D-2E25-40FD-B063-B3EF28566BE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74B3-5877-4C28-8969-C3E05B4A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" TargetMode="External"/><Relationship Id="rId5" Type="http://schemas.openxmlformats.org/officeDocument/2006/relationships/hyperlink" Target="http://www.oracle.com/technetwork/java/javase/downloads/java-se-7-tutorial-2012-02-28-1536013.html" TargetMode="External"/><Relationship Id="rId4" Type="http://schemas.openxmlformats.org/officeDocument/2006/relationships/hyperlink" Target="http://docs.oracle.com/javase/tutorial/java/nutsandbol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594" y="1476184"/>
            <a:ext cx="9830873" cy="23876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7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Pewarisan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/Inheritance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81" y="443297"/>
            <a:ext cx="1450874" cy="14038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0264" y="4850842"/>
            <a:ext cx="9371625" cy="124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616" y="2136071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7616" y="4164895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Jenis-jenis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Pewarisan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 Inheritance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452" y="1412875"/>
            <a:ext cx="6176646" cy="51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Inheritance – Superclass Subclass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9912" y="1582074"/>
            <a:ext cx="59608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Superclass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sperclass</a:t>
            </a:r>
            <a:r>
              <a:rPr lang="en-US" dirty="0">
                <a:solidFill>
                  <a:schemeClr val="bg1"/>
                </a:solidFill>
              </a:rPr>
              <a:t>, base class,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parent class</a:t>
            </a:r>
          </a:p>
          <a:p>
            <a:r>
              <a:rPr lang="en-US" dirty="0">
                <a:solidFill>
                  <a:schemeClr val="bg1"/>
                </a:solidFill>
              </a:rPr>
              <a:t>Subclass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turunannya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child class, derived class,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extended class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71" y="1580487"/>
            <a:ext cx="51720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69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11639" y="1308847"/>
            <a:ext cx="6380890" cy="40410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Bicycle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speed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gear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changeGear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gear = gear +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("Gear = "+gear);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speedUp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increment){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speed = speed + increment;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("Speed = "+speed);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92529" y="1308847"/>
            <a:ext cx="5456036" cy="40410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MountainBike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extends Bicycle{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seatHeight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seatHeight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("Seat Height: "+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seatHeight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7572" y="186018"/>
            <a:ext cx="11234121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1. Superclass Bicycle     2.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MountainBike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77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1251545" y="1290918"/>
            <a:ext cx="7157349" cy="35858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BikeInheritedDemo {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args){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MountainBike mbike = new MountainBike();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mbike.speedUp(10);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mbike.changeGear(2);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mbike.setHeight(20);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233616" y="4894730"/>
            <a:ext cx="5456036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Speed = 10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Gear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Seat Height: 20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3. </a:t>
            </a:r>
            <a:r>
              <a:rPr lang="id-ID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BikeInheritedDemo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0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Latihan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8" y="1582074"/>
            <a:ext cx="929575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subclass </a:t>
            </a:r>
            <a:r>
              <a:rPr lang="en-US" dirty="0" err="1">
                <a:solidFill>
                  <a:schemeClr val="bg1"/>
                </a:solidFill>
              </a:rPr>
              <a:t>RacingBike</a:t>
            </a:r>
            <a:r>
              <a:rPr lang="en-US" dirty="0">
                <a:solidFill>
                  <a:schemeClr val="bg1"/>
                </a:solidFill>
              </a:rPr>
              <a:t> extends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Bicycle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variable </a:t>
            </a:r>
            <a:r>
              <a:rPr lang="en-US" dirty="0" err="1">
                <a:solidFill>
                  <a:schemeClr val="bg1"/>
                </a:solidFill>
              </a:rPr>
              <a:t>tireSize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method +</a:t>
            </a:r>
            <a:r>
              <a:rPr lang="en-US" dirty="0" err="1">
                <a:solidFill>
                  <a:schemeClr val="bg1"/>
                </a:solidFill>
              </a:rPr>
              <a:t>changTireSize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newTireSize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): void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ukuran</a:t>
            </a:r>
            <a:r>
              <a:rPr lang="en-US" dirty="0">
                <a:solidFill>
                  <a:schemeClr val="bg1"/>
                </a:solidFill>
              </a:rPr>
              <a:t> ban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subclass </a:t>
            </a:r>
            <a:r>
              <a:rPr lang="en-US" dirty="0" err="1">
                <a:solidFill>
                  <a:schemeClr val="bg1"/>
                </a:solidFill>
              </a:rPr>
              <a:t>TandemBike</a:t>
            </a:r>
            <a:r>
              <a:rPr lang="en-US" dirty="0">
                <a:solidFill>
                  <a:schemeClr val="bg1"/>
                </a:solidFill>
              </a:rPr>
              <a:t> extends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Bicycle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variable seat: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method +</a:t>
            </a:r>
            <a:r>
              <a:rPr lang="en-US" dirty="0" err="1">
                <a:solidFill>
                  <a:schemeClr val="bg1"/>
                </a:solidFill>
              </a:rPr>
              <a:t>totalSeat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newSeat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): void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kursi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id-ID" dirty="0">
                <a:solidFill>
                  <a:schemeClr val="bg1"/>
                </a:solidFill>
              </a:rPr>
              <a:t>BikeInheritedDemo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object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RacingBike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TandemBike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tampilkan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27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4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Keyword ‘Super’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8" y="1582074"/>
            <a:ext cx="9295759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Keyword “super”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merujuk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variable/method/</a:t>
            </a:r>
            <a:r>
              <a:rPr lang="en-US" dirty="0" err="1">
                <a:solidFill>
                  <a:schemeClr val="bg1"/>
                </a:solidFill>
              </a:rPr>
              <a:t>konstruktor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super class.</a:t>
            </a:r>
          </a:p>
          <a:p>
            <a:r>
              <a:rPr lang="en-US" dirty="0" err="1">
                <a:solidFill>
                  <a:schemeClr val="bg1"/>
                </a:solidFill>
              </a:rPr>
              <a:t>Sintak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Super();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Atau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super(parameter list);</a:t>
            </a:r>
          </a:p>
        </p:txBody>
      </p:sp>
    </p:spTree>
    <p:extLst>
      <p:ext uri="{BB962C8B-B14F-4D97-AF65-F5344CB8AC3E}">
        <p14:creationId xmlns:p14="http://schemas.microsoft.com/office/powerpoint/2010/main" val="2065007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4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Super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merujuk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variable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pada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super class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04895" y="1712459"/>
            <a:ext cx="5158105" cy="4749301"/>
          </a:xfrm>
          <a:ln>
            <a:solidFill>
              <a:schemeClr val="bg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class Animal{ 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="white";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class Dog extends Animal{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String color="black";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 void printColor(){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d-ID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id-ID" dirty="0" err="1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d-ID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id-ID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super.color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} 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class TestSuper1{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args){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Dog d=new Dog();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d.printColor();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63000" y="5669280"/>
            <a:ext cx="777240" cy="79248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76060" y="3675629"/>
            <a:ext cx="1196340" cy="2715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9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4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Super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merujuk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method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pada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super class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1800" y="1371600"/>
            <a:ext cx="5791201" cy="531876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Animal 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String color="white";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eat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("Animal 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eating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...” + 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	}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 Dog extends Animal{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eat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String e = "Dog 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eating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” + 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super.eat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(“balung”) + </a:t>
            </a:r>
            <a:r>
              <a:rPr lang="id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void bark(){System.out.println("Guk guk");}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 TestSuper2{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 args[]){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Dog d=new Dog();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System.out.println(d.eat());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d.bark();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63000" y="5669279"/>
            <a:ext cx="2895600" cy="10210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Animal eating...Dog eating bones.</a:t>
            </a:r>
          </a:p>
          <a:p>
            <a:pPr marL="0" indent="0">
              <a:buNone/>
            </a:pP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Guk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guk</a:t>
            </a:r>
            <a:endParaRPr lang="id-ID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1040" y="3611879"/>
            <a:ext cx="1097280" cy="24486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3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4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Super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merujuk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konstruktor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pada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super class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18360" y="1371600"/>
            <a:ext cx="6644641" cy="531876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lass Animal{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	Animal(){System.out.println("animal is created");}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 Dog extends Animal{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Dog(){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super();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	System.out.println("dog is created");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 TestSuper3{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 args[]){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	Dog d=new Dog();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63000" y="5669279"/>
            <a:ext cx="2057400" cy="10210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animal is created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dog is created</a:t>
            </a:r>
            <a:endParaRPr lang="id-ID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11780" y="2969759"/>
            <a:ext cx="1287780" cy="2611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75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Generic Type (additional)</a:t>
            </a:r>
          </a:p>
        </p:txBody>
      </p:sp>
    </p:spTree>
    <p:extLst>
      <p:ext uri="{BB962C8B-B14F-4D97-AF65-F5344CB8AC3E}">
        <p14:creationId xmlns:p14="http://schemas.microsoft.com/office/powerpoint/2010/main" val="1418412998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Mengingat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4804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Package </a:t>
            </a:r>
            <a:r>
              <a:rPr lang="en-US" sz="2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library</a:t>
            </a:r>
          </a:p>
          <a:p>
            <a:endParaRPr lang="en-US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Generic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5" y="1310185"/>
            <a:ext cx="10460929" cy="5279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Type/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Generik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interface </a:t>
            </a:r>
            <a:r>
              <a:rPr lang="en-US" dirty="0" err="1">
                <a:solidFill>
                  <a:schemeClr val="bg1"/>
                </a:solidFill>
              </a:rPr>
              <a:t>generik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memperbolehkan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jenis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parameter.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16276" y="2635748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Non Generic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14108" y="3131841"/>
            <a:ext cx="4895056" cy="3352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Box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object;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set(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object) { 			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this.object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object;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get()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return object;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10283" y="2635748"/>
            <a:ext cx="4622537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Generic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237764" y="3131841"/>
            <a:ext cx="4895056" cy="33528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Box&lt;T&gt;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set(T t)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this.t = 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T get()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return 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Versi Generik dari “Box” Class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5" y="1310185"/>
            <a:ext cx="10460929" cy="527911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non-generic “Box Class” </a:t>
            </a:r>
            <a:r>
              <a:rPr lang="en-US" dirty="0" err="1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seandainya</a:t>
            </a:r>
            <a:r>
              <a:rPr lang="en-US" dirty="0">
                <a:solidFill>
                  <a:schemeClr val="bg1"/>
                </a:solidFill>
              </a:rPr>
              <a:t> instance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Box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Kotak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Kotak.set</a:t>
            </a:r>
            <a:r>
              <a:rPr lang="en-US" dirty="0">
                <a:solidFill>
                  <a:schemeClr val="bg1"/>
                </a:solidFill>
              </a:rPr>
              <a:t>(“50”),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menghasilkan</a:t>
            </a:r>
            <a:r>
              <a:rPr lang="en-US" dirty="0">
                <a:solidFill>
                  <a:schemeClr val="bg1"/>
                </a:solidFill>
              </a:rPr>
              <a:t> error.</a:t>
            </a:r>
          </a:p>
          <a:p>
            <a:r>
              <a:rPr lang="en-US" dirty="0">
                <a:solidFill>
                  <a:schemeClr val="bg1"/>
                </a:solidFill>
              </a:rPr>
              <a:t>Error </a:t>
            </a:r>
            <a:r>
              <a:rPr lang="en-US" dirty="0" err="1">
                <a:solidFill>
                  <a:schemeClr val="bg1"/>
                </a:solidFill>
              </a:rPr>
              <a:t>disebabkan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integer </a:t>
            </a:r>
            <a:r>
              <a:rPr lang="en-US" dirty="0" err="1">
                <a:solidFill>
                  <a:schemeClr val="bg1"/>
                </a:solidFill>
              </a:rPr>
              <a:t>saja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generic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di set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data,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primitive </a:t>
            </a:r>
            <a:r>
              <a:rPr lang="en-US" dirty="0" err="1">
                <a:solidFill>
                  <a:schemeClr val="bg1"/>
                </a:solidFill>
              </a:rPr>
              <a:t>maupun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bentukan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bahkan</a:t>
            </a:r>
            <a:r>
              <a:rPr lang="en-US" dirty="0">
                <a:solidFill>
                  <a:schemeClr val="bg1"/>
                </a:solidFill>
              </a:rPr>
              <a:t> array/list.</a:t>
            </a:r>
          </a:p>
          <a:p>
            <a:r>
              <a:rPr lang="en-US" dirty="0">
                <a:solidFill>
                  <a:schemeClr val="bg1"/>
                </a:solidFill>
              </a:rPr>
              <a:t>Format class generic: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 name&lt;T1, T2, ..., </a:t>
            </a:r>
            <a:r>
              <a:rPr lang="en-US" dirty="0" err="1">
                <a:solidFill>
                  <a:schemeClr val="bg1"/>
                </a:solidFill>
              </a:rPr>
              <a:t>Tn</a:t>
            </a:r>
            <a:r>
              <a:rPr lang="en-US" dirty="0">
                <a:solidFill>
                  <a:schemeClr val="bg1"/>
                </a:solidFill>
              </a:rPr>
              <a:t>&gt; { /* ... */ }</a:t>
            </a:r>
          </a:p>
          <a:p>
            <a:r>
              <a:rPr lang="en-US" dirty="0">
                <a:solidFill>
                  <a:schemeClr val="bg1"/>
                </a:solidFill>
              </a:rPr>
              <a:t>Instance: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Box&lt;Integer&gt; </a:t>
            </a:r>
            <a:r>
              <a:rPr lang="en-US" dirty="0" err="1">
                <a:solidFill>
                  <a:schemeClr val="bg1"/>
                </a:solidFill>
              </a:rPr>
              <a:t>integerBox</a:t>
            </a:r>
            <a:r>
              <a:rPr lang="en-US" dirty="0">
                <a:solidFill>
                  <a:schemeClr val="bg1"/>
                </a:solidFill>
              </a:rPr>
              <a:t> = new Box&lt;Integer&gt;();</a:t>
            </a:r>
          </a:p>
        </p:txBody>
      </p:sp>
    </p:spTree>
    <p:extLst>
      <p:ext uri="{BB962C8B-B14F-4D97-AF65-F5344CB8AC3E}">
        <p14:creationId xmlns:p14="http://schemas.microsoft.com/office/powerpoint/2010/main" val="34455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Generic Type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99747" y="1260179"/>
            <a:ext cx="3129280" cy="3352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Box&lt;T&gt; {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private T t;</a:t>
            </a:r>
          </a:p>
          <a:p>
            <a:pPr marL="0" indent="0">
              <a:buNone/>
            </a:pP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public void set(T t) {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this.t = t;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public T get() {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return t;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8421368" y="5129213"/>
            <a:ext cx="3200401" cy="136971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Integer Value :10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String Value :Hello World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629027" y="1260179"/>
            <a:ext cx="7992742" cy="38690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Box&lt;Integer&gt; integerBox = new Box&lt;Integer&gt;();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Box&lt;String&gt; stringBox = new Box&lt;String&gt;();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integerBox.set(new Integer(10));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stringBox.set(new String("Hello World"));</a:t>
            </a:r>
          </a:p>
          <a:p>
            <a:pPr marL="0" indent="0">
              <a:buNone/>
            </a:pP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System.out.printf("Integer Value :%d\n\n", integerBox.get());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System.out.printf("String Value :%s\n", stringBox.get());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2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48" y="-102358"/>
            <a:ext cx="12563186" cy="7062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026" y="649188"/>
            <a:ext cx="2726646" cy="91772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Referensi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311" y="1927864"/>
            <a:ext cx="7310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First With Java, Fifth edition, David J. Barnes &amp; Michael </a:t>
            </a:r>
            <a:r>
              <a:rPr lang="en-US" dirty="0" err="1"/>
              <a:t>Koling</a:t>
            </a:r>
            <a:r>
              <a:rPr lang="en-US" dirty="0"/>
              <a:t>, Prentice Hall/ Pearson Education,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JavaTM</a:t>
            </a:r>
            <a:r>
              <a:rPr lang="en-US" dirty="0"/>
              <a:t> Tutorial, </a:t>
            </a:r>
            <a:r>
              <a:rPr lang="en-US" dirty="0">
                <a:hlinkClick r:id="rId4"/>
              </a:rPr>
              <a:t>http://docs.oracle.com/javase/tutorial/java/nutsandbolts/</a:t>
            </a:r>
            <a:r>
              <a:rPr lang="en-US" dirty="0"/>
              <a:t>, Oracle, 1995-2014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SE Tutorial, </a:t>
            </a:r>
            <a:r>
              <a:rPr lang="en-US" dirty="0">
                <a:hlinkClick r:id="rId5"/>
              </a:rPr>
              <a:t>http://www.oracle.com/technetwork/java/javase/downloads/java-se-7-tutorial-2012-02-28-1536013.html</a:t>
            </a:r>
            <a:r>
              <a:rPr lang="en-US" dirty="0"/>
              <a:t>, Oracle,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SCJP Sun Certified Programmer for </a:t>
            </a:r>
            <a:r>
              <a:rPr lang="en-US" dirty="0" err="1"/>
              <a:t>JavaTM</a:t>
            </a:r>
            <a:r>
              <a:rPr lang="en-US" dirty="0"/>
              <a:t> 6 Study Guide Exam (210-065), Kathy Sierra &amp; Bert Bates,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Programming with Java, </a:t>
            </a:r>
            <a:r>
              <a:rPr lang="en-US" dirty="0" err="1"/>
              <a:t>Romi</a:t>
            </a:r>
            <a:r>
              <a:rPr lang="en-US" dirty="0"/>
              <a:t>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/>
              <a:t>Wahono</a:t>
            </a:r>
            <a:r>
              <a:rPr lang="en-US" dirty="0"/>
              <a:t>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Java Programming, Comprehensive Version (10th Edition) by Y. Daniel Liang, 2015,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hlinkClick r:id="rId6"/>
              </a:rPr>
              <a:t>https://www.tutorialspoint.com/java/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3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11639" y="1691226"/>
            <a:ext cx="6380890" cy="20205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package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info(){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adik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11639" y="3711760"/>
            <a:ext cx="6380890" cy="20205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package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info(){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92529" y="1691226"/>
            <a:ext cx="5456036" cy="40410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package test;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Mahasiswa.Ipin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Mahasiswa.Upin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Absensi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objectUpin.info();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objectIpin.info();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7220" y="114301"/>
            <a:ext cx="10515600" cy="8001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Packages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864510" y="5747657"/>
            <a:ext cx="5857987" cy="11103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adik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1639" y="840957"/>
            <a:ext cx="10921181" cy="2093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Package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koleksi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beberapa</a:t>
            </a:r>
            <a:r>
              <a:rPr lang="en-US" sz="2400" b="1" dirty="0">
                <a:solidFill>
                  <a:schemeClr val="bg1"/>
                </a:solidFill>
              </a:rPr>
              <a:t> class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interface yang </a:t>
            </a:r>
            <a:r>
              <a:rPr lang="en-US" sz="2400" b="1" dirty="0" err="1">
                <a:solidFill>
                  <a:schemeClr val="bg1"/>
                </a:solidFill>
              </a:rPr>
              <a:t>berhubungan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menyediakan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proteksi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akses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pengelolaan</a:t>
            </a:r>
            <a:r>
              <a:rPr lang="en-US" sz="2400" b="1" dirty="0">
                <a:solidFill>
                  <a:schemeClr val="bg1"/>
                </a:solidFill>
              </a:rPr>
              <a:t> namespace</a:t>
            </a:r>
          </a:p>
        </p:txBody>
      </p:sp>
    </p:spTree>
    <p:extLst>
      <p:ext uri="{BB962C8B-B14F-4D97-AF65-F5344CB8AC3E}">
        <p14:creationId xmlns:p14="http://schemas.microsoft.com/office/powerpoint/2010/main" val="2844989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Libraries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32843" y="1325563"/>
            <a:ext cx="103758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kumpulan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program yang </a:t>
            </a:r>
            <a:r>
              <a:rPr lang="en-US" sz="2400" dirty="0" err="1">
                <a:solidFill>
                  <a:schemeClr val="bg1"/>
                </a:solidFill>
              </a:rPr>
              <a:t>disertakan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Java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Pemrograman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menjadi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mudah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: Library Math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Math.abs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(-25);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 f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(3.14);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sinNol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Math.sin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(0);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42554"/>
            <a:ext cx="7467600" cy="43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33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Library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48282" y="1165410"/>
            <a:ext cx="7307578" cy="49126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Date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new Date();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sdf1 =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-MM-YYYY");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sdf2 =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MMMM YYYY");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("Original = "+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("Format 1 = "+sdf1.format(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("Format 2 = "+sdf2.format(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Calendar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Calendar.getInstance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cal.add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Calendar.DATE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Date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tigaHariLagi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cal.getTime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("3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hari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lagi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"+sdf2.format(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tigaHariLagi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55860" y="4150658"/>
            <a:ext cx="4200637" cy="192741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Original = Sun Apr 01 07:18:20 ICT 2018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Format 1 = 01-04-2018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Format 2 = 01 April 2018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3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hari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lagi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04 April 2018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655860" y="1165410"/>
            <a:ext cx="3745898" cy="104887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java.util.Calendar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java.util.Date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id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1524" y="2100263"/>
            <a:ext cx="6173675" cy="688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1525" y="3934753"/>
            <a:ext cx="4040076" cy="42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1524" y="1800836"/>
            <a:ext cx="4040076" cy="299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7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316701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Pewarisan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/Inheritance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0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196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Indikator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85150"/>
            <a:ext cx="11109959" cy="87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Times New Roman" pitchFamily="18" charset="0"/>
              </a:rPr>
              <a:t>Mahasiswa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mampu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memahami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pewarisan</a:t>
            </a:r>
            <a:r>
              <a:rPr lang="en-US" sz="2200" b="1" dirty="0">
                <a:latin typeface="Times New Roman" pitchFamily="18" charset="0"/>
              </a:rPr>
              <a:t>/inheritance</a:t>
            </a: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1520" y="2971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Materi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220" y="4136806"/>
            <a:ext cx="11109959" cy="199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Pewarisan</a:t>
            </a:r>
            <a:r>
              <a:rPr lang="en-US" sz="2200" b="1" dirty="0">
                <a:latin typeface="Times New Roman" pitchFamily="18" charset="0"/>
              </a:rPr>
              <a:t>/inheritance</a:t>
            </a: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itchFamily="18" charset="0"/>
              </a:rPr>
              <a:t>Generic Type - Additional</a:t>
            </a:r>
          </a:p>
        </p:txBody>
      </p:sp>
    </p:spTree>
    <p:extLst>
      <p:ext uri="{BB962C8B-B14F-4D97-AF65-F5344CB8AC3E}">
        <p14:creationId xmlns:p14="http://schemas.microsoft.com/office/powerpoint/2010/main" val="3105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55863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Pewarisan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 Inheritance Fundamental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9" y="1600200"/>
            <a:ext cx="10515600" cy="468947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Memungkinkan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suatu</a:t>
            </a:r>
            <a:r>
              <a:rPr lang="en-US" sz="2400" dirty="0">
                <a:solidFill>
                  <a:schemeClr val="bg1"/>
                </a:solidFill>
              </a:rPr>
              <a:t> class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mewariskan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atribut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method </a:t>
            </a:r>
            <a:r>
              <a:rPr lang="en-US" sz="2400" dirty="0" err="1">
                <a:solidFill>
                  <a:schemeClr val="bg1"/>
                </a:solidFill>
              </a:rPr>
              <a:t>kepada</a:t>
            </a:r>
            <a:r>
              <a:rPr lang="en-US" sz="2400" dirty="0">
                <a:solidFill>
                  <a:schemeClr val="bg1"/>
                </a:solidFill>
              </a:rPr>
              <a:t> class yang </a:t>
            </a:r>
            <a:r>
              <a:rPr lang="en-US" sz="2400" dirty="0" err="1">
                <a:solidFill>
                  <a:schemeClr val="bg1"/>
                </a:solidFill>
              </a:rPr>
              <a:t>lainnya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subclass, </a:t>
            </a:r>
            <a:r>
              <a:rPr lang="en-US" sz="2400" dirty="0" err="1">
                <a:solidFill>
                  <a:schemeClr val="bg1"/>
                </a:solidFill>
              </a:rPr>
              <a:t>sehingga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membentuk</a:t>
            </a:r>
            <a:r>
              <a:rPr lang="en-US" sz="2400" dirty="0">
                <a:solidFill>
                  <a:schemeClr val="bg1"/>
                </a:solidFill>
              </a:rPr>
              <a:t> class </a:t>
            </a:r>
            <a:r>
              <a:rPr lang="en-US" sz="2400" dirty="0" err="1">
                <a:solidFill>
                  <a:schemeClr val="bg1"/>
                </a:solidFill>
              </a:rPr>
              <a:t>hirarki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mencegah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redudansi</a:t>
            </a:r>
            <a:r>
              <a:rPr lang="en-US" sz="2400" dirty="0">
                <a:solidFill>
                  <a:schemeClr val="bg1"/>
                </a:solidFill>
              </a:rPr>
              <a:t> class, </a:t>
            </a: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sistem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mudah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dipahami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sistem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mudah</a:t>
            </a:r>
            <a:r>
              <a:rPr lang="en-US" sz="2400" dirty="0">
                <a:solidFill>
                  <a:schemeClr val="bg1"/>
                </a:solidFill>
              </a:rPr>
              <a:t> di maintain.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85437" y="3409314"/>
            <a:ext cx="5467819" cy="312420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public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Animal{ 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} 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public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Mammal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Animal{ 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} 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public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Reptile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Animal{ 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} 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public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Dog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 Mammal{ 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476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18591</TotalTime>
  <Words>1642</Words>
  <Application>Microsoft Macintosh PowerPoint</Application>
  <PresentationFormat>Widescreen</PresentationFormat>
  <Paragraphs>271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Segoe UI Black</vt:lpstr>
      <vt:lpstr>Times New Roman</vt:lpstr>
      <vt:lpstr>Office Theme</vt:lpstr>
      <vt:lpstr>Pertemuan 7 Pewarisan/Inheritance</vt:lpstr>
      <vt:lpstr>PowerPoint Presentation</vt:lpstr>
      <vt:lpstr>Packages</vt:lpstr>
      <vt:lpstr>Libraries</vt:lpstr>
      <vt:lpstr>Class Library</vt:lpstr>
      <vt:lpstr>PowerPoint Presentation</vt:lpstr>
      <vt:lpstr>Indikator</vt:lpstr>
      <vt:lpstr>Packages</vt:lpstr>
      <vt:lpstr>Pewarisan/ Inheritance Fundamental</vt:lpstr>
      <vt:lpstr>Jenis-jenis Pewarisan/ Inheritance</vt:lpstr>
      <vt:lpstr>Inheritance – Superclass Subclass</vt:lpstr>
      <vt:lpstr>1. Superclass Bicycle     2. MountainBike </vt:lpstr>
      <vt:lpstr>3. BikeInheritedDemo </vt:lpstr>
      <vt:lpstr>Latihan</vt:lpstr>
      <vt:lpstr>Keyword ‘Super’</vt:lpstr>
      <vt:lpstr>Super untuk merujuk variable pada super class </vt:lpstr>
      <vt:lpstr>Super untuk merujuk method pada super class </vt:lpstr>
      <vt:lpstr>Super untuk merujuk konstruktor pada super class </vt:lpstr>
      <vt:lpstr>Generic Type (additional)</vt:lpstr>
      <vt:lpstr>Generic Type</vt:lpstr>
      <vt:lpstr>Versi Generik dari “Box” Class</vt:lpstr>
      <vt:lpstr>Generic Type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R. Danny Oka</cp:lastModifiedBy>
  <cp:revision>196</cp:revision>
  <dcterms:created xsi:type="dcterms:W3CDTF">2018-02-25T05:08:34Z</dcterms:created>
  <dcterms:modified xsi:type="dcterms:W3CDTF">2024-04-25T00:44:45Z</dcterms:modified>
</cp:coreProperties>
</file>