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90" r:id="rId4"/>
    <p:sldId id="291" r:id="rId5"/>
    <p:sldId id="292" r:id="rId6"/>
    <p:sldId id="293" r:id="rId7"/>
    <p:sldId id="289" r:id="rId8"/>
    <p:sldId id="259" r:id="rId9"/>
    <p:sldId id="285" r:id="rId10"/>
    <p:sldId id="286" r:id="rId11"/>
    <p:sldId id="287" r:id="rId12"/>
    <p:sldId id="266" r:id="rId13"/>
    <p:sldId id="268" r:id="rId14"/>
    <p:sldId id="267" r:id="rId15"/>
    <p:sldId id="269" r:id="rId16"/>
    <p:sldId id="270" r:id="rId17"/>
    <p:sldId id="271" r:id="rId18"/>
    <p:sldId id="273" r:id="rId19"/>
    <p:sldId id="294" r:id="rId20"/>
    <p:sldId id="297" r:id="rId21"/>
    <p:sldId id="299" r:id="rId22"/>
    <p:sldId id="300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2F3"/>
    <a:srgbClr val="E36025"/>
    <a:srgbClr val="01AF8E"/>
    <a:srgbClr val="EB6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660"/>
  </p:normalViewPr>
  <p:slideViewPr>
    <p:cSldViewPr snapToGrid="0">
      <p:cViewPr>
        <p:scale>
          <a:sx n="66" d="100"/>
          <a:sy n="66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1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8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7201-7153-4DCC-A7F4-52F030078F4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C7201-7153-4DCC-A7F4-52F030078F4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B0FF-34FB-40A8-B044-F5CFF423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java/" TargetMode="External"/><Relationship Id="rId5" Type="http://schemas.openxmlformats.org/officeDocument/2006/relationships/hyperlink" Target="http://www.oracle.com/technetwork/java/javase/downloads/java-se-7-tutorial-2012-02-28-1536013.html" TargetMode="External"/><Relationship Id="rId4" Type="http://schemas.openxmlformats.org/officeDocument/2006/relationships/hyperlink" Target="http://docs.oracle.com/javase/tutorial/java/nutsandbolt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Berkas:Java_Logo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6C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594" y="1418904"/>
            <a:ext cx="9830873" cy="23876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Pemrograman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Berorientasi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Objek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(OOP)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81" y="443297"/>
            <a:ext cx="1450874" cy="140381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60264" y="4850842"/>
            <a:ext cx="9371625" cy="124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7616" y="2136071"/>
            <a:ext cx="8822029" cy="837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7616" y="4164895"/>
            <a:ext cx="8822029" cy="837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497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Object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membungkus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data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fungsi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bersama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menjadi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unit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sebuah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program.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Merepresentasikan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entitas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didunia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nyata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. Object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memiliki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sifat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independen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(modularity).</a:t>
            </a: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Contoh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class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Mahasiswa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kita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bisa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membuat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object Dilan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Milea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Class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Mahasiswa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  <a:p>
            <a:pPr lvl="1">
              <a:defRPr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Data/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atribut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/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variabel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Mahasiswa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:</a:t>
            </a:r>
          </a:p>
          <a:p>
            <a:pPr lvl="2">
              <a:defRPr/>
            </a:pP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Nim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nama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jenis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kelamin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alamat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, semester,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jurusan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kelas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diambil</a:t>
            </a:r>
            <a:endParaRPr lang="en-US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 lvl="1">
              <a:defRPr/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Fungsi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/ behavior/ method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Mobil:</a:t>
            </a:r>
          </a:p>
          <a:p>
            <a:pPr lvl="2">
              <a:defRPr/>
            </a:pP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membuat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tugas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bermain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meneliti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Object </a:t>
            </a:r>
          </a:p>
          <a:p>
            <a:pPr lvl="1">
              <a:defRPr/>
            </a:pP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Dilan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merupakan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mahasiswa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Teknik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Informatika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semester 8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nim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A11.2014.07228,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jenis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kelamin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laki-laki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berasal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Bandung,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mengambil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mata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kuliah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PBO, IMK,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tugas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akhir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. Dilan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kegiatan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seperti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membuat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tugas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PBO,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bermain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games,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meneliti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data-mining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tugas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akhir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lvl="1">
              <a:defRPr/>
            </a:pP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Milea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merupakan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mahasiswa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Teknik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Informatika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semester 8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dengan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nim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A11.2014.07250,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jenis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kelamin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perempuan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berasal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Bandung,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mengambil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tugas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akhir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.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Milea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kegiatan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belajar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meneliti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sistem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pembantu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pengambilan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keputusan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tugas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</a:rPr>
              <a:t>akhir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lvl="1">
              <a:defRPr/>
            </a:pPr>
            <a:endParaRPr lang="en-US" sz="1600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18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Penerapan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Class, </a:t>
            </a:r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Atribut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, Method, </a:t>
            </a:r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dan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Object </a:t>
            </a:r>
            <a:r>
              <a:rPr lang="en-US" sz="3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pada</a:t>
            </a:r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Mobil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82" y="1518086"/>
            <a:ext cx="9105094" cy="49664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54390" y="2746370"/>
            <a:ext cx="3477265" cy="2064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25745" y="2438832"/>
            <a:ext cx="795517" cy="292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4824" y="2942123"/>
            <a:ext cx="1327253" cy="46340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72351" y="2942980"/>
            <a:ext cx="835081" cy="25139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accent6"/>
                </a:solidFill>
              </a:rPr>
              <a:t>Att</a:t>
            </a:r>
            <a:r>
              <a:rPr lang="en-US" sz="1000" dirty="0">
                <a:solidFill>
                  <a:schemeClr val="accent6"/>
                </a:solidFill>
              </a:rPr>
              <a:t>/</a:t>
            </a:r>
            <a:r>
              <a:rPr lang="en-US" sz="1000" dirty="0" err="1">
                <a:solidFill>
                  <a:schemeClr val="accent6"/>
                </a:solidFill>
              </a:rPr>
              <a:t>variabel</a:t>
            </a:r>
            <a:endParaRPr lang="en-US" sz="1000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4823" y="3505126"/>
            <a:ext cx="3196832" cy="120043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60484" y="3318602"/>
            <a:ext cx="760778" cy="18954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method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05825" y="3065607"/>
            <a:ext cx="760778" cy="18954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C000"/>
                </a:solidFill>
              </a:rPr>
              <a:t>object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56296" y="3072518"/>
            <a:ext cx="1949529" cy="33301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56296" y="3494077"/>
            <a:ext cx="1954658" cy="33301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56296" y="4928136"/>
            <a:ext cx="1954658" cy="33301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15873" y="3494077"/>
            <a:ext cx="1100548" cy="20294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modulariti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15873" y="4926588"/>
            <a:ext cx="1100548" cy="20294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modulariti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90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Kata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kunci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this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dan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konstruktor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30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Kata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Kunci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pembuatan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class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menyatakan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object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sekarang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defRPr/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Pemggunaan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this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field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terjadi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apabila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penamaan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field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sama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penamaan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parameter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method.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267" y="3403565"/>
            <a:ext cx="3495675" cy="2733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620" y="3403565"/>
            <a:ext cx="3476625" cy="27908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60586" y="3681794"/>
            <a:ext cx="1730330" cy="617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18959" y="4512167"/>
            <a:ext cx="2498473" cy="468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0586" y="5280306"/>
            <a:ext cx="3204356" cy="526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61182" y="3681794"/>
            <a:ext cx="1720291" cy="53934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36220" y="4499365"/>
            <a:ext cx="2142559" cy="4808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36220" y="5260250"/>
            <a:ext cx="2992791" cy="5469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50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Konstruktor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Metod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memberi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nilai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awal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saat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object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diciptakan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Dipanggil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secara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otomatis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ketika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new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membuat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id-ID" smtClean="0">
                <a:solidFill>
                  <a:schemeClr val="bg1"/>
                </a:solidFill>
                <a:latin typeface="Times New Roman" pitchFamily="18" charset="0"/>
              </a:rPr>
              <a:t>instance </a:t>
            </a:r>
            <a:r>
              <a:rPr lang="en-US" smtClean="0">
                <a:solidFill>
                  <a:schemeClr val="bg1"/>
                </a:solidFill>
                <a:latin typeface="Times New Roman" pitchFamily="18" charset="0"/>
              </a:rPr>
              <a:t>class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Sifat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konstruktor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:</a:t>
            </a:r>
          </a:p>
          <a:p>
            <a:pPr marL="800100" lvl="1" indent="-342900">
              <a:buFontTx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Nama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konstrutor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nama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class</a:t>
            </a:r>
          </a:p>
          <a:p>
            <a:pPr marL="800100" lvl="1" indent="-342900">
              <a:buFontTx/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</a:rPr>
              <a:t>Tida</a:t>
            </a:r>
            <a:r>
              <a:rPr lang="id-ID" dirty="0" smtClean="0">
                <a:solidFill>
                  <a:schemeClr val="bg1"/>
                </a:solidFill>
                <a:latin typeface="Times New Roman" pitchFamily="18" charset="0"/>
              </a:rPr>
              <a:t>k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nilai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</a:rPr>
              <a:t>ba</a:t>
            </a:r>
            <a:r>
              <a:rPr lang="id-ID" dirty="0" smtClean="0">
                <a:solidFill>
                  <a:schemeClr val="bg1"/>
                </a:solidFill>
                <a:latin typeface="Times New Roman" pitchFamily="18" charset="0"/>
              </a:rPr>
              <a:t>likan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boleh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ada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kata </a:t>
            </a:r>
            <a:r>
              <a:rPr lang="en-US" dirty="0" err="1">
                <a:solidFill>
                  <a:schemeClr val="bg1"/>
                </a:solidFill>
                <a:latin typeface="Times New Roman" pitchFamily="18" charset="0"/>
              </a:rPr>
              <a:t>kunci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void</a:t>
            </a:r>
          </a:p>
        </p:txBody>
      </p:sp>
    </p:spTree>
    <p:extLst>
      <p:ext uri="{BB962C8B-B14F-4D97-AF65-F5344CB8AC3E}">
        <p14:creationId xmlns:p14="http://schemas.microsoft.com/office/powerpoint/2010/main" val="244549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Penerapan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this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Konstruktor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361" y="1310481"/>
            <a:ext cx="52578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0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Multipel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Konstruktor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31" y="1825625"/>
            <a:ext cx="9626937" cy="280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Getter - Setter Method,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Enkapsulasi</a:t>
            </a:r>
            <a:endParaRPr 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412998"/>
      </p:ext>
    </p:extLst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Getter - Setter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656" y="1783830"/>
            <a:ext cx="5313264" cy="48054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Setter : method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suatu</a:t>
            </a:r>
            <a:r>
              <a:rPr lang="en-US" dirty="0">
                <a:solidFill>
                  <a:schemeClr val="bg1"/>
                </a:solidFill>
              </a:rPr>
              <a:t> property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class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parameter </a:t>
            </a:r>
            <a:r>
              <a:rPr lang="en-US" dirty="0" err="1">
                <a:solidFill>
                  <a:schemeClr val="bg1"/>
                </a:solidFill>
              </a:rPr>
              <a:t>tertentu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Getter: method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mengambil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sudah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diatur</a:t>
            </a:r>
            <a:r>
              <a:rPr lang="en-US" dirty="0">
                <a:solidFill>
                  <a:schemeClr val="bg1"/>
                </a:solidFill>
              </a:rPr>
              <a:t> di setter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868375" y="1663908"/>
            <a:ext cx="407894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</a:rPr>
              <a:t>public class Mobil {</a:t>
            </a:r>
          </a:p>
          <a:p>
            <a:r>
              <a:rPr lang="id-ID" dirty="0">
                <a:solidFill>
                  <a:schemeClr val="bg1"/>
                </a:solidFill>
              </a:rPr>
              <a:t>    public String warna;</a:t>
            </a:r>
          </a:p>
          <a:p>
            <a:r>
              <a:rPr lang="id-ID" dirty="0">
                <a:solidFill>
                  <a:schemeClr val="bg1"/>
                </a:solidFill>
              </a:rPr>
              <a:t>    public int tahunProduksi;</a:t>
            </a:r>
          </a:p>
          <a:p>
            <a:endParaRPr lang="id-ID" dirty="0">
              <a:solidFill>
                <a:schemeClr val="bg1"/>
              </a:solidFill>
            </a:endParaRPr>
          </a:p>
          <a:p>
            <a:r>
              <a:rPr lang="id-ID" dirty="0">
                <a:solidFill>
                  <a:schemeClr val="bg1"/>
                </a:solidFill>
              </a:rPr>
              <a:t>    public void setTahunProduksi(int tp){</a:t>
            </a:r>
          </a:p>
          <a:p>
            <a:r>
              <a:rPr lang="id-ID" dirty="0">
                <a:solidFill>
                  <a:schemeClr val="bg1"/>
                </a:solidFill>
              </a:rPr>
              <a:t>        tahunProduksi = tp;</a:t>
            </a:r>
          </a:p>
          <a:p>
            <a:r>
              <a:rPr lang="id-ID" dirty="0">
                <a:solidFill>
                  <a:schemeClr val="bg1"/>
                </a:solidFill>
              </a:rPr>
              <a:t>    }</a:t>
            </a:r>
          </a:p>
          <a:p>
            <a:r>
              <a:rPr lang="id-ID" dirty="0">
                <a:solidFill>
                  <a:schemeClr val="bg1"/>
                </a:solidFill>
              </a:rPr>
              <a:t>    </a:t>
            </a:r>
          </a:p>
          <a:p>
            <a:r>
              <a:rPr lang="id-ID" dirty="0">
                <a:solidFill>
                  <a:schemeClr val="bg1"/>
                </a:solidFill>
              </a:rPr>
              <a:t>    public int getTahunProduksi(){</a:t>
            </a:r>
          </a:p>
          <a:p>
            <a:r>
              <a:rPr lang="id-ID" dirty="0">
                <a:solidFill>
                  <a:schemeClr val="bg1"/>
                </a:solidFill>
              </a:rPr>
              <a:t>        return tahunProduksi;</a:t>
            </a:r>
          </a:p>
          <a:p>
            <a:r>
              <a:rPr lang="id-ID" dirty="0">
                <a:solidFill>
                  <a:schemeClr val="bg1"/>
                </a:solidFill>
              </a:rPr>
              <a:t>    }</a:t>
            </a:r>
          </a:p>
          <a:p>
            <a:r>
              <a:rPr lang="id-ID" dirty="0">
                <a:solidFill>
                  <a:schemeClr val="bg1"/>
                </a:solidFill>
              </a:rPr>
              <a:t>    </a:t>
            </a:r>
          </a:p>
          <a:p>
            <a:r>
              <a:rPr lang="id-ID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35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Pemanggilan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Getter - Setter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4107" y="1767589"/>
            <a:ext cx="10018713" cy="44233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</a:rPr>
              <a:t>public class MobilDemo {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</a:rPr>
              <a:t>    public static void main(String[] args){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</a:rPr>
              <a:t>        Mobil mobilku = new Mobil();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</a:rPr>
              <a:t>        mobilku.setTahunProduksi(2018);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</a:rPr>
              <a:t>        System.out.println("Tahun = "+mobilku.getTahunProduksi());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</a:rPr>
              <a:t>        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</a:rPr>
              <a:t>    }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</a:rPr>
              <a:t>}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============= output ================</a:t>
            </a:r>
          </a:p>
          <a:p>
            <a:pPr marL="0" indent="0">
              <a:buNone/>
            </a:pPr>
            <a:r>
              <a:rPr lang="id-ID" dirty="0">
                <a:solidFill>
                  <a:schemeClr val="bg1"/>
                </a:solidFill>
              </a:rPr>
              <a:t>Tahun = 2018</a:t>
            </a:r>
          </a:p>
        </p:txBody>
      </p:sp>
    </p:spTree>
    <p:extLst>
      <p:ext uri="{BB962C8B-B14F-4D97-AF65-F5344CB8AC3E}">
        <p14:creationId xmlns:p14="http://schemas.microsoft.com/office/powerpoint/2010/main" val="2916407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34" y="3034781"/>
            <a:ext cx="10515600" cy="788426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Lupa</a:t>
            </a:r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itu</a:t>
            </a:r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berat</a:t>
            </a:r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kamu</a:t>
            </a:r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enggak</a:t>
            </a:r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akan</a:t>
            </a:r>
            <a:r>
              <a:rPr lang="en-US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kuat</a:t>
            </a:r>
            <a:endParaRPr lang="en-US" sz="20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10487" y="2528275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Mengingat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Pertemuan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1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0487" y="3836654"/>
            <a:ext cx="10515600" cy="788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Kompilasi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dan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OOP</a:t>
            </a:r>
          </a:p>
        </p:txBody>
      </p:sp>
    </p:spTree>
    <p:extLst>
      <p:ext uri="{BB962C8B-B14F-4D97-AF65-F5344CB8AC3E}">
        <p14:creationId xmlns:p14="http://schemas.microsoft.com/office/powerpoint/2010/main" val="3635905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Class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dan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Notasi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UML (Unified Modeling Language)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91416"/>
            <a:ext cx="5746265" cy="51089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265" y="1191416"/>
            <a:ext cx="6445735" cy="274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56294"/>
      </p:ext>
    </p:extLst>
  </p:cSld>
  <p:clrMapOvr>
    <a:masterClrMapping/>
  </p:clrMapOvr>
  <p:transition spd="slow"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Latihan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Praktik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,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buat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koding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dari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UML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ini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7220" y="1439863"/>
            <a:ext cx="10515600" cy="4351338"/>
          </a:xfrm>
        </p:spPr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TV.java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class TV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86" y="2037300"/>
            <a:ext cx="7810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01076"/>
      </p:ext>
    </p:extLst>
  </p:cSld>
  <p:clrMapOvr>
    <a:masterClrMapping/>
  </p:clrMapOvr>
  <p:transition spd="slow">
    <p:comb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Latihan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Praktik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,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buat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koding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dari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UML </a:t>
            </a:r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ini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7220" y="1439863"/>
            <a:ext cx="10515600" cy="4351338"/>
          </a:xfrm>
        </p:spPr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TestTV.java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object tv1 </a:t>
            </a:r>
            <a:r>
              <a:rPr lang="en-US" dirty="0" err="1"/>
              <a:t>dan</a:t>
            </a:r>
            <a:r>
              <a:rPr lang="en-US" dirty="0"/>
              <a:t> tv2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class TV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32" y="2336702"/>
            <a:ext cx="6800948" cy="428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29166"/>
      </p:ext>
    </p:extLst>
  </p:cSld>
  <p:clrMapOvr>
    <a:masterClrMapping/>
  </p:clrMapOvr>
  <p:transition spd="slow">
    <p:comb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69" y="0"/>
            <a:ext cx="12199036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07551" y="1149303"/>
            <a:ext cx="7976898" cy="5109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024" y="731691"/>
            <a:ext cx="2917844" cy="835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026" y="649188"/>
            <a:ext cx="2726646" cy="91772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Referensi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11311" y="1927864"/>
            <a:ext cx="73100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First With Java, Fifth edition, David J. Barnes &amp; Michael </a:t>
            </a:r>
            <a:r>
              <a:rPr lang="en-US" dirty="0" err="1"/>
              <a:t>Koling</a:t>
            </a:r>
            <a:r>
              <a:rPr lang="en-US" dirty="0"/>
              <a:t>, Prentice Hall/ Pearson Education,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JavaTM</a:t>
            </a:r>
            <a:r>
              <a:rPr lang="en-US" dirty="0"/>
              <a:t> Tutorial, </a:t>
            </a:r>
            <a:r>
              <a:rPr lang="en-US" dirty="0">
                <a:hlinkClick r:id="rId4"/>
              </a:rPr>
              <a:t>http://docs.oracle.com/javase/tutorial/java/nutsandbolts/</a:t>
            </a:r>
            <a:r>
              <a:rPr lang="en-US" dirty="0"/>
              <a:t>, Oracle, 1995-2014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SE Tutorial, </a:t>
            </a:r>
            <a:r>
              <a:rPr lang="en-US" dirty="0">
                <a:hlinkClick r:id="rId5"/>
              </a:rPr>
              <a:t>http://www.oracle.com/technetwork/java/javase/downloads/java-se-7-tutorial-2012-02-28-1536013.html</a:t>
            </a:r>
            <a:r>
              <a:rPr lang="en-US" dirty="0"/>
              <a:t>, Oracle,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SCJP Sun Certified Programmer for </a:t>
            </a:r>
            <a:r>
              <a:rPr lang="en-US" dirty="0" err="1"/>
              <a:t>JavaTM</a:t>
            </a:r>
            <a:r>
              <a:rPr lang="en-US" dirty="0"/>
              <a:t> 6 Study Guide Exam (210-065), Kathy Sierra &amp; Bert Bates, </a:t>
            </a:r>
            <a:r>
              <a:rPr lang="en-US" dirty="0" err="1"/>
              <a:t>Mc</a:t>
            </a:r>
            <a:r>
              <a:rPr lang="en-US" dirty="0"/>
              <a:t> </a:t>
            </a:r>
            <a:r>
              <a:rPr lang="en-US" dirty="0" err="1"/>
              <a:t>Graw</a:t>
            </a:r>
            <a:r>
              <a:rPr lang="en-US" dirty="0"/>
              <a:t> Hill,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Oriented Programming with Java, </a:t>
            </a:r>
            <a:r>
              <a:rPr lang="en-US" dirty="0" err="1"/>
              <a:t>Romi</a:t>
            </a:r>
            <a:r>
              <a:rPr lang="en-US" dirty="0"/>
              <a:t> </a:t>
            </a:r>
            <a:r>
              <a:rPr lang="en-US" dirty="0" err="1"/>
              <a:t>Satria</a:t>
            </a:r>
            <a:r>
              <a:rPr lang="en-US" dirty="0"/>
              <a:t> </a:t>
            </a:r>
            <a:r>
              <a:rPr lang="en-US" dirty="0" err="1"/>
              <a:t>Wahono</a:t>
            </a:r>
            <a:r>
              <a:rPr lang="en-US" dirty="0"/>
              <a:t>,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Java Programming, Comprehensive Version (10th Edition) by Y. Daniel Liang, 2015, Pearson Education, Inc.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hlinkClick r:id="rId6"/>
              </a:rPr>
              <a:t>https://www.tutorialspoint.com/java/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334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   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kompilasi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9" y="1516914"/>
            <a:ext cx="7834228" cy="5341086"/>
          </a:xfrm>
          <a:prstGeom prst="rect">
            <a:avLst/>
          </a:prstGeom>
        </p:spPr>
      </p:pic>
      <p:pic>
        <p:nvPicPr>
          <p:cNvPr id="7" name="Picture 6" descr="100px-Java_Logo">
            <a:hlinkClick r:id="rId3" tooltip="&quot;Java Logo.svg&quot;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1198"/>
            <a:ext cx="731644" cy="120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873544" y="1712459"/>
            <a:ext cx="2365990" cy="2110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Java Virtual Machine </a:t>
            </a:r>
            <a:r>
              <a:rPr lang="en-US" sz="1800" dirty="0" err="1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atau</a:t>
            </a:r>
            <a:r>
              <a:rPr lang="en-US" sz="18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disingkat</a:t>
            </a:r>
            <a:r>
              <a:rPr lang="en-US" sz="18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JVM </a:t>
            </a:r>
            <a:r>
              <a:rPr lang="en-US" sz="1800" dirty="0" err="1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merupakan</a:t>
            </a:r>
            <a:r>
              <a:rPr lang="en-US" sz="18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mesin</a:t>
            </a:r>
            <a:r>
              <a:rPr lang="en-US" sz="18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virtual yang </a:t>
            </a:r>
            <a:r>
              <a:rPr lang="en-US" sz="1800" dirty="0" err="1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digunakan</a:t>
            </a:r>
            <a:r>
              <a:rPr lang="en-US" sz="18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secara</a:t>
            </a:r>
            <a:r>
              <a:rPr lang="en-US" sz="18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khusus</a:t>
            </a:r>
            <a:r>
              <a:rPr lang="en-US" sz="18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mengeksekusi</a:t>
            </a:r>
            <a:r>
              <a:rPr lang="en-US" sz="18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berkas</a:t>
            </a:r>
            <a:r>
              <a:rPr lang="en-US" sz="18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bytecode</a:t>
            </a:r>
            <a:r>
              <a:rPr lang="en-US" sz="1800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java.</a:t>
            </a:r>
          </a:p>
        </p:txBody>
      </p:sp>
    </p:spTree>
    <p:extLst>
      <p:ext uri="{BB962C8B-B14F-4D97-AF65-F5344CB8AC3E}">
        <p14:creationId xmlns:p14="http://schemas.microsoft.com/office/powerpoint/2010/main" val="25167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143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/ </a:t>
            </a:r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karakteristik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OOP (today’s topic)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pPr marL="342900" indent="-342900">
              <a:buFontTx/>
              <a:buAutoNum type="arabicPeriod"/>
            </a:pPr>
            <a:r>
              <a:rPr lang="en-US" sz="2200" b="1" dirty="0" err="1">
                <a:latin typeface="Times New Roman" pitchFamily="18" charset="0"/>
              </a:rPr>
              <a:t>Kelas</a:t>
            </a:r>
            <a:r>
              <a:rPr lang="en-US" sz="2200" dirty="0">
                <a:latin typeface="Times New Roman" pitchFamily="18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kumpulan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atas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definisi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data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fungsi-fungsi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dalam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unit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tujuan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tertentu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err="1">
                <a:latin typeface="Times New Roman" pitchFamily="18" charset="0"/>
              </a:rPr>
              <a:t>Objek</a:t>
            </a:r>
            <a:r>
              <a:rPr lang="en-US" sz="2200" dirty="0">
                <a:latin typeface="Times New Roman" pitchFamily="18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membungkus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data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fungsi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bersama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menjadi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unit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dalam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sebuah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program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err="1">
                <a:latin typeface="Times New Roman" pitchFamily="18" charset="0"/>
              </a:rPr>
              <a:t>Abstraksi</a:t>
            </a:r>
            <a:r>
              <a:rPr lang="en-US" sz="2200" dirty="0">
                <a:latin typeface="Times New Roman" pitchFamily="18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cara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melihat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objek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dalam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bentuk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yang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sederhana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.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yaitu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sebagai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kumpulan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subsistem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(object) yang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saling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berinteraksi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. 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Mobil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adalah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kumpulan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sistem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pengapian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sistem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kemudi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sistem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pengereman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sz="2200" b="1" dirty="0" err="1">
                <a:latin typeface="Times New Roman" pitchFamily="18" charset="0"/>
              </a:rPr>
              <a:t>Enkapsulasi</a:t>
            </a:r>
            <a:r>
              <a:rPr lang="en-US" sz="2200" b="1" dirty="0">
                <a:latin typeface="Times New Roman" pitchFamily="18" charset="0"/>
              </a:rPr>
              <a:t> :</a:t>
            </a:r>
            <a:r>
              <a:rPr lang="en-US" sz="2200" dirty="0"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mekanisme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menyembunyikan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atau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memproteksi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proses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kemungkinan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interfensi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luar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sistem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Tongkat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transmisi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gigi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)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mobil</a:t>
            </a:r>
            <a:endParaRPr lang="en-US" sz="18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Tombol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on/off/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pengaturan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suhu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Times New Roman" pitchFamily="18" charset="0"/>
              </a:rPr>
              <a:t>pada</a:t>
            </a:r>
            <a:r>
              <a:rPr lang="en-US" sz="1800" dirty="0">
                <a:solidFill>
                  <a:schemeClr val="bg1"/>
                </a:solidFill>
                <a:latin typeface="Times New Roman" pitchFamily="18" charset="0"/>
              </a:rPr>
              <a:t> AC </a:t>
            </a:r>
            <a:endParaRPr lang="en-US" sz="22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200" b="1" dirty="0" err="1">
                <a:latin typeface="Times New Roman" pitchFamily="18" charset="0"/>
              </a:rPr>
              <a:t>Modulariti</a:t>
            </a:r>
            <a:r>
              <a:rPr lang="en-US" sz="2200" b="1" dirty="0">
                <a:latin typeface="Times New Roman" pitchFamily="18" charset="0"/>
              </a:rPr>
              <a:t> :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Sifat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object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adalah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modular. Object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dapat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ditulis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dimaintain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terpisah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(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independen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) </a:t>
            </a:r>
            <a:r>
              <a:rPr lang="en-US" sz="22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200" dirty="0">
                <a:solidFill>
                  <a:schemeClr val="bg1"/>
                </a:solidFill>
                <a:latin typeface="Times New Roman" pitchFamily="18" charset="0"/>
              </a:rPr>
              <a:t> object lain.</a:t>
            </a:r>
          </a:p>
        </p:txBody>
      </p:sp>
    </p:spTree>
    <p:extLst>
      <p:ext uri="{BB962C8B-B14F-4D97-AF65-F5344CB8AC3E}">
        <p14:creationId xmlns:p14="http://schemas.microsoft.com/office/powerpoint/2010/main" val="188901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400" b="1" dirty="0" err="1">
                <a:latin typeface="Times New Roman" pitchFamily="18" charset="0"/>
              </a:rPr>
              <a:t>Inheritas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Penurunan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atribut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class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mewariskan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atribut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method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kepada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class lain (subclass),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serta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membentuk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class hierarchy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1" y="2203443"/>
            <a:ext cx="3469696" cy="265356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69620" y="266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/ </a:t>
            </a:r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karakteristik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OOP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967" y="2203443"/>
            <a:ext cx="3829050" cy="3914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017" y="2203443"/>
            <a:ext cx="45243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279842"/>
            <a:ext cx="11109959" cy="51895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400" b="1" dirty="0" err="1">
                <a:latin typeface="Times New Roman" pitchFamily="18" charset="0"/>
              </a:rPr>
              <a:t>Polimorphism</a:t>
            </a:r>
            <a:r>
              <a:rPr lang="en-US" sz="2400" b="1" dirty="0"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object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memiliki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berbagai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bentuk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sebagai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object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classnya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sendiri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atau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object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super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classnya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Overloadding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: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penggunaan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satu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nama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beberapa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method yang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berbeda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(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beda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parameter).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Overriding: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terjadi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ketika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deklarasi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method subclass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nama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parameter yang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sama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dengan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method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superclassnya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 startAt="7"/>
            </a:pPr>
            <a:endParaRPr lang="en-US" sz="2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9620" y="2667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Konsep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/ </a:t>
            </a:r>
            <a:r>
              <a:rPr lang="en-US" sz="36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karakteristik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OOP</a:t>
            </a:r>
          </a:p>
        </p:txBody>
      </p:sp>
      <p:pic>
        <p:nvPicPr>
          <p:cNvPr id="1026" name="Picture 2" descr="https://www.programcreek.com/wp-content/uploads/2009/02/overloading-vs-overrid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795" y="3358480"/>
            <a:ext cx="69532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03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981" y="2698604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Class, </a:t>
            </a:r>
            <a:r>
              <a:rPr lang="en-U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atribut</a:t>
            </a:r>
            <a:r>
              <a:rPr 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, method, object</a:t>
            </a:r>
          </a:p>
        </p:txBody>
      </p:sp>
    </p:spTree>
    <p:extLst>
      <p:ext uri="{BB962C8B-B14F-4D97-AF65-F5344CB8AC3E}">
        <p14:creationId xmlns:p14="http://schemas.microsoft.com/office/powerpoint/2010/main" val="2185869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38689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Class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kumpulan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atas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definisi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data (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atribut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)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fungsi-fungsi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(method)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unit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untuk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tujuan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tertentu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Atribut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berbagai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variable yang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mengitari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class,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nilai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datanya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bisa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ditentukan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di object. </a:t>
            </a: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Method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implementasi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bagaimana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bekerjanya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sebuah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class.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Dalam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bahasa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manusia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yaitu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tingkah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laku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(behavior)</a:t>
            </a:r>
          </a:p>
          <a:p>
            <a:pPr>
              <a:defRPr/>
            </a:pP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Perhatikan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class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Manusia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disamping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,</a:t>
            </a: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Contoh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data/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atribut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/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variabel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:</a:t>
            </a:r>
          </a:p>
          <a:p>
            <a:pPr lvl="1">
              <a:defRPr/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Topi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baju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tas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punggung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jaket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tangan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, kaki,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mata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dll</a:t>
            </a:r>
            <a:endParaRPr lang="en-US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Contoh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fungsi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/ behavior/ method:</a:t>
            </a:r>
          </a:p>
          <a:p>
            <a:pPr lvl="1">
              <a:defRPr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Cara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jalan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ke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depan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cara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jalan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mundur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cara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belok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dll</a:t>
            </a:r>
            <a:endParaRPr lang="en-US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486" y="3815482"/>
            <a:ext cx="2283503" cy="274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45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9" y="67559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Class Mobil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2763"/>
            <a:ext cx="10515600" cy="181020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Contoh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data/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atribut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/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variabel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Mobil:</a:t>
            </a:r>
          </a:p>
          <a:p>
            <a:pPr lvl="1">
              <a:defRPr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Ban, stir, pedal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kopling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/ gas/ rem,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warna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tahun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produksi</a:t>
            </a:r>
            <a:endParaRPr lang="en-US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Contoh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fungsi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/ behavior/ method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Mobil:</a:t>
            </a:r>
          </a:p>
          <a:p>
            <a:pPr lvl="1">
              <a:defRPr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Cara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menghidupkan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mesin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cara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menjalankan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mobil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cara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memundurkan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mobil</a:t>
            </a:r>
            <a:endParaRPr lang="en-US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457200" lvl="1" indent="0">
              <a:buNone/>
              <a:defRPr/>
            </a:pPr>
            <a:endParaRPr lang="en-US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6429" y="33745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Class </a:t>
            </a:r>
            <a:r>
              <a:rPr lang="en-US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Mahasiswa</a:t>
            </a:r>
            <a:endParaRPr lang="en-US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6429" y="4481740"/>
            <a:ext cx="10515600" cy="181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Contoh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data/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atribut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/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variabel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Mahasiswa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:</a:t>
            </a:r>
          </a:p>
          <a:p>
            <a:pPr lvl="1">
              <a:defRPr/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Nim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nama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jenis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kelamin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alamat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, semester,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jurusan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kelas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yang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diambil</a:t>
            </a:r>
            <a:endParaRPr lang="en-US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Contoh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fungsi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/ behavior/ method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</a:rPr>
              <a:t>Mahasiswa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:</a:t>
            </a:r>
          </a:p>
          <a:p>
            <a:pPr lvl="1">
              <a:defRPr/>
            </a:pP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Belajar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membuat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tugas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bermain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Times New Roman" pitchFamily="18" charset="0"/>
              </a:rPr>
              <a:t>meneliti</a:t>
            </a:r>
            <a:endParaRPr lang="en-US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sz="2000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defRPr/>
            </a:pP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AutoShape 4" descr="data:image/jpeg;base64,/9j/4AAQSkZJRgABAQAAAQABAAD/2wCEAAkGBxMTEhUSEhIVFRUWFRUVFRUWFRgVFRUVFhcXFhUXFxgYHSggGB0lGxgVITEhJSkrLi4uFx8zODMsNygtLysBCgoKDg0OFxAQGi0dHR0rKy0rLS0tLSstLSsrLS0tLS0rLS0tLSstKy0rLS0tLS0tLS0rKy0rNy0tOCsrLSstLf/AABEIAJ8BPgMBIgACEQEDEQH/xAAcAAAABwEBAAAAAAAAAAAAAAAAAQIDBAUHBgj/xABIEAACAQIDBQMIBQkGBgMAAAABAhEAAwQSIQUGMUFRImFxBxMUMoGRobFCUnLB8CMzQ2JzgpKi0RUkNFOy0hZEY7PC4YOT8f/EABkBAQEBAQEBAAAAAAAAAAAAAAABAgMEBf/EACERAQEAAgMBAAIDAQAAAAAAAAABAhEDITESE0EEIjJh/9oADAMBAAIRAxEAPwDcaFEDQNZ3NbAmhULF4nKNDUO1tfXUV5/z9+Os4crNxc0KZs3wwkVGxG0lWeorpeTGTbMwyt0n0liBx/E8Ko12/wBRXM727Ye8fNq/mkUMyNBJe8gzJw4LmyCftHkJuGUyuoueFx9aHQiqfdna/pFvUy6ZQ5AgNIkN3HkR1B5Qaua1ZpjZBpJFORQiouzZFCKcihFNGzcUBTkUVNGxHWiKaUvLQFDZjJQIqRFIK1LFmRkCjillaKKjWzbCkstOkUkii7R2WmytSGWkZaqGCtKCVD23jGtW8ygSWC68pBM/CuMxW8mKW4QLummmRCOA6rWpjcvEuWmjpbUiKcsgDSs3t734kcch8Vj5EV3dq6YB6gH3iplhZ6SyrErSFtVFW6Zp3zxrj+Kb2vZ6BTV1gKZz60TCr8RqQ4MVrUi24aq8rRoxHCt6SyLG4gIqsv2YNTLWJB0ajfChtQaqTr1WBNaWbdShgyDSntVK1E81CxzNlMGptN3Lc1z/AJOGVm8XPC6rlijEkk0xdkV07YJaiX9mzXiuVx9e6c2FU9jHOvCnGm4ZirL+yRFN49fMWbl0AEopaCYBjqeVanJu6S8mE7Ve0wEA+sdNI07zWf7wYpXvZZ9SV10Oae1xGvCpmJ2y912OZVkknJGn79wgD41S+dnUkOZ4n0d/fDKTX1uDj/H68PNyXNO2HtpsPeV1dyuuZA+jdkgaAwYJnhWxbJ2ol5AVYEwCQCDEjurDc6HT8mSIkZLgOvD1XI+FdJuVj2tYhLSIoW64DT5wHQHgHQfOtc+PX1PYxhZ5WvA0KhYbMCQeFTFavJx80zum8sdDoUdJdwASdABJPcK7MmcdiRattcOoUEwOJ6D31xuA24VxD3GuSGADIAYPDRekA6SNYMxmpe8m1xeIS2ZQa5hPaJA4iOVZ5jdbjsVI7Uc+A0HDwrvx473tjO6bwpo6zzcPelUUYa8QoBi00OWdncmDppxAHCtDrlnjcbqtY3c2FChQrDQooitHQFZDZFJin6SVpY1KYYUnLTzLSSKjW3P72j8iP2g+TVnuOH5Q+z5Cu38omMNqxbyic10LwLH1WiI7+ulZjdxl8y0POYDW2vDTkG4d9d+LxzyqyIrWLK9lfsj5CsVbH3RMrwA4225zzBg+yu83N3nv4h7SXAkMhPZUg6IWESe4cq1yY2zc/SYZSOwApYo7gABJMAaknQADjVZf29h0H5wMeigsT7tPjXn9dfFiVoqp7e9VgnVbi95UH4KSasMFtOzeMW3DGJIggx7QOtNWEp+iIp0rSYopuKAB5GngBRCgNsSwRiTGhgnrGlcRc2tduai8zHWVDgAcOSn8TVdvJiit9x2mPnWEamFzRoTp4Cq3ZeGKX3v9gq6wsmDxB10gcDXox4ut1xuc3ps7NQD0qKILXhs5JluVroqiy0Io67e/6iCK1V7zL/db0f5bdfuBPuFWtVm8o/ut/wDZt+OI+dPjG3wYthyBdaTBzNxIUzPVwzTx4CfjTL3xHaYDXndB/wC7aHzpeCEYho5gjsh+EjT8lMjhoDHfSizAcH58sUo+TV7MvXLHxX5O22h4JxAPPuI+ddPujbPpmH9aM44KwHqnjlusvv0rlygDt4Jyjmev310W6eT03Dnsk+cWDNgngegVvcK1y9xnjbTkpQWjoV4JxYzuR32Oub38xj2rCm2+QtdCE6aqUcka+A4AnThXRVy3lFaMPb/bLxMfQufrr8z4dOmN3UZyMYW4lgBMktp7gyD31FW/AkMSOiuVH8l8/Khs9u2wWZHQHnw1VSfiKb2ltC3Z7N1ma5/lKxzA/wDULqRb8NW7o1r0WSZMTdiRhMY7QyBwRqDmLQQdIPmng+2ta3ZxxODtvcZnfKxY6u57TRwAJMRyFYxs3aN1iGthbY19RQq+1nkn2k101vZW0MVbDrjiitMHztwnQxwXTl1rHJZVxmo7vEbbxZJ8zs9jBib9+3ZB7+x5w/CnMNjMefXw+FT7OJu3PnYWvPe9FzE4fEvYOPv3SkBmF26ihiAxUDOZiRr1mhu95u8SMVtPEWDPY7V1lIiSWfNC9BNY1GnpK1dv/SFsfZLH5gVIF09BWG7M3Zwl1wtva2IuE8B2wD4EmDXQbX2Z6FYzpfvO3Qs05QpZm0PICamorS8XtEWwC7KoJgZjEnoOp7hVbtLbl9VmzYV/1r1zzFtfElS892X21nW7DnD232tjLr622TDq7M35NiuZ4JntNlCgcdPrCOJ23vbjMY7FWdEAZgiGCqASWd17uMQv36+YjX8TvBjh61/Z9rnAW9ej2yvyFV1zfC8DB2rs4cdPMmdNTxvjpWMWcNYIlsUiMeINq8QPtOEj3TSts7Ju4a8bF4JOUMCpLKytwIOnfx6GmobabtvbPpOUXdr4SFMhUQoJ6mL2tVAwWH1A2lgtTMQV16/nJrOyGkAFdYjsnj76sBsxok3BoY/NNE/M+6tT/iVo+B3YfEKTh8VhbpHrFHugxy0BMceNWew93toYO4lxbeFuhAVym/cQkFSvrGyddayd7Ny0ZR3ggZiga2wnvER4zT9rbWIUArir8cj5657tTxq7p03HE7bxpRkfZw7Sss2sUjxII4MqVz6bNvRJsup5gkTw5lWM1ym6W0sRiBcVtp4m3cRS6JKuHQDU9sHUHiOhHfTeN3z2jhbgHpQvKQGAuWrfgQcgU8utZkk8WurewV0ZCPFY++au9zR+Xb9m3+pK5O1v0mLVFa0bdxZLAS6twgpAmOOhGmmprrtzPz5/ZN/qT21MvFx9djFFlpyKEVwdTWWhFOxQK1Ri2+A/vV7tfpn0knSYGn44VCw+PKW8nHtSNAOs8fEVO3sB9Mv66C63MdaqInievMtz+FfSx/zHzsr/AGr0RR0VCvmbexHx+NSyjXbjZUX1jBMSY4DXnVQN88Cf04/guf7aVvsf7ld1j1OcfpFrLRE6ke321348JlN1jK2Nd2dt7D32yWroZoJiGBgcTqB1FDeX/C3/ANm3Tp3gj4Vn24BHp4gj82/An9U8OFaFvD/hr0T+bfhM8Dwy6+6s54/OWmsbtieGQnENz0JI1YcRylR7TA7uFD0c8l58rY/8LtFbA9IbMRw+lk0M8fyp0PHqaac2zztnU8Wwp/pXpy9c54jwM7QeIXmR14RrXTbrl/TMPOaPOLxa98ntx8RXGW0i4NfiD/Suw3XU+mYfp51OCRz6i8R8DWuXxnjbTQoqFeHbuOuY8oKn0ZI0i6CTJAACXJJIIgd5Ip/fTeO3gsM9xr1q3ciLYuEmW7kXtPHGBxjiONefN498HxEocQ7282Y531uNyZlHZQD6KAQo6ntVrGIl7T24FdlwxJZjBvR2vCyOK/bPaPKOJp7Nj1pVzcnQEZVXqXJ1mj2JtTD2yXdhm5aFiPABhTmL3sBlUCx1YtPuDx867b77Z/XS92Zcy21BY+rHEDn+0U/OtM2LtBbWz1vOezbt3HYzOiljxzGeHU1hQ3kuAQLir4c/jVtiN/nfAtgmCdqB50MQ2TOHZSuoJPCZGh4VOT+3hj1O3PYvFtcZ7r+tcdnbnqxLH4mtD2zu7atbLw7eZQXibJuXMozyylmBbjEkD2Cs0LA6TpXa7c8oVzEW3s+atJZYAAHMzqFIKnNmAkQPo1m76aDDY4WMrL6ykMPEGRWhupx2IQKYwq4cPecHit4q4tDvZEWTxCsfrCsl2Bs6/jrq2rCltRmeCUtjmztwEdOJrasZ5nZuCyBSbdm2zueDXWUCZPVmK9wGnCqMv8pG8ZxWI8yhixYOWBoC66HhyXUAdS3dHKWMayecCGBctm03ehZWPxRaZuYlZJgCdcqiEE6woPADpSrTTrl8JC/ewNENNXR7x4vz1rAXjObzDWXPVrNxk+WU/vCqTHYbIV7SnMobsNmAMnSeug076aR9ACeBEd2smKB66YEjkZ++rsYoFCwuLMhoz3J5czw8BpVVdUQfCmLa8xPiP/VXYJsQ7TmdjPHtH5U7lyhXOqvMjmCDx+X4Ap3DbLvv6li63hbaPfEV0GwdxMZfdVuWblq0D2mZSpImYWdNevKg5/C2WDhrbQw1VgdR+AYrqGw6Yq1D5VuroDw4nUjqDzFavs3dPDWkCizbJAAmOnz8TUx9gYVh2rFs+yg8820a1cnmp1HhxFaVsba1xVW5ZcrmWORgaSNQeYrrL24uAb/lkH2ZX5VR7T2Vg8MhFi+pIbWz562z68coLAyOlaxsl7Sy3x3u7d57mGtu7ZmOaT1h2HLuAqxisvO9F4WEsWke3kJOcXArMCWMHsmBr8KPA724u2SYzyAPyt1nA8AFGtccsN22OkysafRhazV988aeAsr+4T99MNvZjz+ltjwtf1Y1n8dX6VG96N6bfjh51uVUotsdSevGBz5RV1imdzcuXCjOVuMSbaasFJB1HWKiYK25QHPBI1i3aHySvZOXUeW8VtbxNCaRNHNfHnK9OlLvr/gr3gn/AHFrLAD+B41qe+WuDvDuX/WtZbkM+t8fHvr6H8bLeNc815uHPp68fUudOg9taDvF/hb/AOyfp9U9dPfWe7iLGPX7FzWP1R9Kuh353guWXGHRFIu29W1LDMWUwBx4Cs8u7nJFx8ZvhyRfJBjs9VUceRVT8BRPeb63M/pG/wDK1T2FtO2JIXMCRBIDA8dcxzrpz1PL3aDu7hsNYQEXVe6RLs7yQ3MBWYlI4R3V6Mr2xj4zbZ262MuuGWy+X6z5EH8/H2A12+wdzrtu7bvXHQZHVsqrbYmOWbzSx4g11gxSng4PgQaS9xjwJqZZXJccZiszifAfGkNjB1qtW03OfjTwEfRPurn8SNbC/wCbc5mtIxiJZVJjpJE0z5lOVtB4ClXMSq+syr4kD51CubdwimDibM9BcUt/CDNXQl+aHQe4UlsOp4qD4iqnEb54FPWv/wArAe8gCq+75Q8NwtWr10/qqCPepb5UHRts+2eNq2f3FPzFMPsaweOHs+22n+2uf/4rxdzS3gvNj691mKjvIyqR+NajYTaO0MVcVbN62EDDz1y2gNpVB7YW4xJZ40yrw5kU2rp/+HcKRrhcP/8ASn9KYbYGDBhMJh8/7FCF/WbT4c/iLfzKcxP2iWHuOlLUgaAADuFEN4XDrbQIihVUAAAAcPCqnebZS4q01h2KrcVkzCCQ2jgwePqn3d9XRao99eB6FT7Jg/Amhtk1nyVNqHxHPQqkCO8ZpmptnyR2z62JJ8Ej5sa01rdNM0cqK4MeS/CL67Xm8GCD3AT8asMN5P8AAL+gzfaZj8ZBrqLjk8qr9p4F7iqLeINogyYUsGHQwyn4+w1UIsbuYRIKYa1xiSoY66cTJ41ZWbKJ6tm2O8IoPwFVeB2W1tjdbEO5CkZcqgTyJPH2TVw1wVFPDFEcqUuJnlUfOKNXHWgj4jeTDKWBurKkhhIBBUwR2iOdWGExC3FV0Mq4kHT7vxpQVbZ1yrJ4nKJPjSy4093wohbKTwJHhH3iuG3r8n63GOJwYVL0lntHS3eJ1JH+W54zwJmRzruGboYPvo1udTNSzay2XcZGu18OoAuXgjgAOjLcLKwEMrQnEGRSTt7Cf58+Fu5961S78Ycf2jico0NyfaVUt8SaqFwdC3brzvDhB+kY+FtvvikNvLhR/mnwtj73FcuuCpYwVN0dA+9OGggJfMhh6tscQR9emrG81hQALV0x1KCqYYKj9Cpui/tb8bQLMPSn0mPya/7asML5Q8baJzMt7MQB5y2QFhiNMmWdPlVdnPU++hnPU0vFhZrSbq22nv8A4m/aa09qzlYa5UuA6EkRLdVFUKY64Toi+0NH0u/w99SPOHqffQ84ep99awxxwmsZpLurXdTa4sYgXrqHKA47AJOogaExUne7bNvF4m21tWhECtnAEnMTpJjgeelUJc9T76IuevxpcZ9fX7Ey5iLuDt3sYEAQo9q2TlkuWlQoGkGIkdDWWYqwYDXbDydTcDlix5lpBAJ46xWo+VLHpdwWGS00I5GU/RhQog9DGb3Gs0/s8gdi+Qe91A/1AipldkmnT4HYeFtWC9yC+VdHR2h2KMAptwCCjrEkGZPDhyu3FtW8RcS27lVdgOAIg6qeRIOkjQxIqYtzFBAi3wQIIJyllIBAhtTIBIB5co0qHb2ffH0/iSajSKMRHBrvsipGGV3jtXWkwqSSWPIBV1PhTtjB3i6qWZixCqiky7EwAAY5xW67hbk2cEovXij4lhqZBW0D9C3Pxbie4U0jK8JuVi/WbB3y89kBVIA4zJ0n5fGrP/hPHN/yF5hr691enJSw5jTXnW6HEoPpr7xSTjrf11rUuh5yxWPsNcFpcPdssrBLoKloIYBjCywgT2ZMwIia6ndHFY+wTbwmDN+SQGYZbKjNo5c5QW0Ok8Dz0rYGx1odoEdZAj40ZxYPCTU3RQYPY9+72sff84ePo9uUsj7XO58us10Fu2AAqgKoEAAQAOgHKmrlwH7u6kNjAoJcgKBJY6AAc26eNVEqKQzd9ZLvZ5WWDFMIFCjQXXElu9E5DvPHpWf47fnGXdWxF791/N/9uKm109Lm6BzpnFX+w2vI/KvNGB3zxdpgy4i9pya61xfaryK3Dc/b64/DC6AA2qXFHANzI7iDI/8AVNjoGunqffTeemrROUE8wD7xTbEmqHzcHWh50daiZDR5TQP3Log68j8qX6QKiXEMHwPypzzRqB/0gUpb1RvNUXCgk4raaWbbXbpyogzMeg+891ZFvJ5WsQ7FcPFlBwhVa5+8zSo8ANOpqV5Xtv8AqYRW0EXLkHixnzamOglo71NZhbwbPwHvqbV1uzvKdjrdwO15riz2keGUjpwkew1vOw9prirNu/b9W4oYdRI1B7xqPZXlS/hmQwwj5HwrY/IttY+i3LBJ/J3JHctwT8w9JRK382OUxTXuKXu0D0ZQAyn3A+2qFbFdxvY9u4LaswBBYwTB4Ada570O3ycfxn+tUVi4eljD1ZjAoeDfzn+tGNnj6385oK30ah6PVp/Zo6t/EaMbNHU/xNUHJnaF39T+E/7qHp939X+E/wBaYihXQPenXfrL/D/7oemXfrD+EUzQoHTi7n1/5V/pTV/FXcrHOfVPJenhQikX7JdWRSAWVhJMAaGT7qgc2pu/fXAJcu3mLPlvpZUQtqVOpJkyVOoEd8xXE5z9Y/xV6GfD27lsW7qnLlAECeUcuUVkW927Iw2IFuyLt5Gth9FbMhLOuWBM8Bx461hHMnEPGXM0e2ffFJzN9c/Opj4WBravL42yPnVvu9uxdxwY2LlvNbIzJdOQww0YQGkSI5VNLbtV7t7UGHxdrEXAWFskkCMx7LARrHE1rGyt4doYtTcw2zSbX0XuXsgb7OZRm8RIqg3c8ml9MTbu4o2TaRs5VXzlyNVEQBGaCZ5AjnWsJtFvVzRHDTlViMU2jv8AY4M9s5UZSVYLbgqRxHbLa1Q4rfDFvxv3fY5Ue5QBWl+UfdYYkHEWRGIUajh51RyP63Q+w8ox5CoJzL3EcCCO6gmWVvYjM5h8pE5ySSTwAJPGATJgaVrfkk2qWwb2yfzV0he5HAdRr3ltPCsfweMZAwQaNxEE9RzHQmuv8m+13sC9GGxF9XyBTZt5gHWZDMYC6Mv4NBsxxPfWd+VXecqowaH1lD3iPqz2EnviT3QOdWb7cx5BNvZpVQCS9++iQAJJKjtGse2rjWxF5rrevdYuegngB3AQPZVEEoXM6k/AU+uy2I0qdZsEZUtrmdjoO/qeX9KF7Cwzq14ZkUs0KWQQyqRmmZBYTAPtrKqbEYdkMMCK7zyM7WNrFvYmFvoY/aW5Zf5S/wAK5jEIw/JXhxAKk8RPAju7qPdK4bWOw7zBW/bBHcWCsPcTQeicPcJUCfD2UsWz1qKjASP1m+LEj4EUpsbA1YADiTHzraJIt+NKFqs83k31xJYWsFZvFZh7/mzqOYs5hl/eYR0HOudx+D2lfUZExxMyxuXwqnTkMwXj0FTathxDqoOZlXQ8SB86rcTvTgLchsZYkcQLisfcs61lmzdwMU1xXxACgambgZtNY1P3xXXpsrZ1iSbeGUzJa84cz11mPYAKkta+ZP2nXvKRs8HKjXLrdEtPr/EBTB36uP8Amdl4ph9Zx5tR7YI+NNHerA2xC4mwvdaSR/L/AEqr3j3xsthLxs4gu7DzagKUMvo3rDkpY6U7Tpnu1cYcVibl0/SZm06cFHfACie6l3MN+SNxmIQFQFX13JnmdFEA6mfComBMAjmxA9lS8RicyshEdtYYaArbLBZ7wG48xHEjWIjY2wUlJLIWYKSIIZSRPdMe0Guh8muzlv3Lyu91UVFYi3cNsMZIAcgSRE6aVz98zLMSOGVY5A8e4RU3dlyGvKCQDlkAkAwWiY48aQdjt/Z+Es5UwyIp7RuEMzE8IzFmPf76qcgpUUK6aCMg6UMg6Cl0IoEebHSjijoVQqKKhQBqATQoZqOgIVN2RjFs3Q721urDKyMAQQwjnOo5VDoooLHFeUS/buMDZULmOXs5uzPZ1zLyjrVFvXt9cc1u5PmXtqVEKdZMzIaRGvvqWyTxAPjrVVtnAgWy6QpGpgesPurNgYwuLvIjJbxSw3GS4YfZdgCvsNdHuFt1cLcvNin855xLaqwcOQULRq5GkNWftdfr8qNbjHxrI2476YVmgZMv1tCw6wqq0++pOB2th7rwjCSdAyMk9wzAAnurCBdbrTtrGMvAkeBq7R6E2phLotThrdu5cJgKzpbVePaM8Y6D4VnN/wAnePe4124llndixm9bAk9ACa5fCb2X10a5cYd7tPvmrFN6weN68O4sx+RqqvsP5OcS7AYi7ZtW/pZH87cI6KAIHtPsNaFgrFuzbWzZXJbQQq/EknmSZJPfWRLvQJnz9z2l6n2d7053Pfm/pQdrv9tHzez75HFlFof/ACEIf5S1YjhzrPsFdvt3ebD3sLdtG4CSoygAzmBBXl1rhsPxH2hUoucJfRSpz5bmdXBOilVb82T9GSJnhoPGlBAuIvMRmEtA+sRcDrPdK+6aYuWVcrDiQBmQ/jvFMqYEsukAcdTpI1EmI5CoFYu891S7GQDoTpqeKqOnd3T1pnZ1wLibLNMC7aYwCTAYTAGp05VKYqyElSpCNlgzbPKAeXhoary8XbZHIoR7CDQaft7fsWnMYS4Z1DXHNsN4Zc3Thoapb3lEvn1MNaXoSDcPvMUjHb4JBV8EGB5NJH+oiqFtv25/J4KyD3rnj+OYq7Fpc8oGOPC5bT7KqD8STTD7W2nd/SYgz9VXHxRQPjUzB7YfLq6qeltRbA7tBJoruNB4uW8WJ+dXSK25snFv+ddo/wCrdX5M5PwpCbvAHtXrS9ylnb3KkfGrA4pe6kNjgKaioD7Ow6+tfuH7Fg/NmPyppsXhraXES3cYusTcIgH6LAADUVNfaNUu13zMH7oPs4VKG8I/aXxqVeuyZY+qe0QIkzBMDv8AwKrbbRVgXDrlWAefKTKwddOANQOXVuLnVjIKyDxB1ABE8PDvq62ZgVtjMJzMFLT1idOnGqm5cDOttTI7OboSqgTHLQV0KGtSBdFQFHPdWgKEUVCKA6I0IoRQCaE0gGlTQHFCKTQoDmhmotOdFQHmpDwQQeBEHwNBqbag5LHYY23Kn2HqORqOrQZFdZjMOHEMJ6dR4VR4jZJHqknxrFghBx0pDt0qT/Z709a2eRqRUCLNoZIIknWeY7hRejL31MFk9KI2z0qiF6P+sfdTgsrzk08UpBFQQ76AGBwiaCNTuJSRPT5VGBoLW5LhAi+tAMcXf6IPdEfGp6wmJtWyQysEt3OatmZkbQ9Gkj7NV+x9oG03Hj+B+P8A8qXbNpWtv2mKDgYAJDs4JYGTqw5axQHjMGqKxUMhzFGQmQMjasrcwY56/fBXEwI76d2jjmukkmSTJgQPYKhrZJqh84iaLzndRrYpxbPdQNZzQk1JGHPSlLhDQRYPWiKHrVguDNOrgqoqxaNB8Mx0q8TCAU8LA6U0OUbAPyE0u1gLp5RXVC0KWtunyK3Zez8mp1PM1bqopMUIqwKmhNJijC99UHJoSaFFQCjFJBo89AiaImhmos1QHNGKSWog1AuhSM1DNTYXFEYohQIoCIpLIKXQmgZNoUPNDpT4o4oI5td1J80OlSYo6CL6MOlJOCXpUs0VBBbZ6moOI2IDqDHs0q8mhNQcwdk3B0pdvZT8yK6KKMoKmhU2dnAcqkrghU4KKOaoijCilrYFP0YqhrzY6UYUU7FERQEqUcUdFNAdHNJmhNAuKKKTnopoFzRE0j30dAqaGehSTQHNCaANFFAoUdJC0Jo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64" y="1079726"/>
            <a:ext cx="2812144" cy="1406074"/>
          </a:xfrm>
          <a:prstGeom prst="rect">
            <a:avLst/>
          </a:prstGeom>
        </p:spPr>
      </p:pic>
      <p:pic>
        <p:nvPicPr>
          <p:cNvPr id="2054" name="Picture 6" descr="http://dinus.ac.id/img/apply-mi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326" y="3404329"/>
            <a:ext cx="3394420" cy="148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337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</TotalTime>
  <Words>998</Words>
  <Application>Microsoft Office PowerPoint</Application>
  <PresentationFormat>Widescreen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Segoe UI</vt:lpstr>
      <vt:lpstr>Segoe UI Black</vt:lpstr>
      <vt:lpstr>Segoe UI Light</vt:lpstr>
      <vt:lpstr>Times New Roman</vt:lpstr>
      <vt:lpstr>Office Theme</vt:lpstr>
      <vt:lpstr>Konsep Pemrograman Berorientasi Objek (OOP)</vt:lpstr>
      <vt:lpstr>Lupa itu berat, kamu enggak akan kuat</vt:lpstr>
      <vt:lpstr>     Konsep kompilasi</vt:lpstr>
      <vt:lpstr>Konsep/ karakteristik OOP (today’s topic)</vt:lpstr>
      <vt:lpstr>PowerPoint Presentation</vt:lpstr>
      <vt:lpstr>PowerPoint Presentation</vt:lpstr>
      <vt:lpstr>Class, atribut, method, object</vt:lpstr>
      <vt:lpstr>Class</vt:lpstr>
      <vt:lpstr>Class Mobil</vt:lpstr>
      <vt:lpstr>Object</vt:lpstr>
      <vt:lpstr>Penerapan Class, Atribut, Method, dan Object pada Mobil</vt:lpstr>
      <vt:lpstr>Kata kunci this dan konstruktor</vt:lpstr>
      <vt:lpstr>Kata Kunci this</vt:lpstr>
      <vt:lpstr>Konstruktor</vt:lpstr>
      <vt:lpstr>Penerapan this dan Konstruktor</vt:lpstr>
      <vt:lpstr>Multipel Konstruktor</vt:lpstr>
      <vt:lpstr>Getter - Setter Method, Enkapsulasi</vt:lpstr>
      <vt:lpstr>Getter - Setter Method</vt:lpstr>
      <vt:lpstr>Pemanggilan Getter - Setter</vt:lpstr>
      <vt:lpstr>Class dan Notasi UML (Unified Modeling Language)</vt:lpstr>
      <vt:lpstr>Latihan Praktik, buat koding dari UML ini</vt:lpstr>
      <vt:lpstr>Latihan Praktik, buat koding dari UML ini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rdannyoka</cp:lastModifiedBy>
  <cp:revision>87</cp:revision>
  <dcterms:created xsi:type="dcterms:W3CDTF">2018-02-25T05:08:34Z</dcterms:created>
  <dcterms:modified xsi:type="dcterms:W3CDTF">2023-03-09T10:06:21Z</dcterms:modified>
</cp:coreProperties>
</file>