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58" r:id="rId3"/>
    <p:sldId id="291" r:id="rId4"/>
    <p:sldId id="301" r:id="rId5"/>
    <p:sldId id="302" r:id="rId6"/>
    <p:sldId id="266" r:id="rId7"/>
    <p:sldId id="268" r:id="rId8"/>
    <p:sldId id="269" r:id="rId9"/>
    <p:sldId id="270" r:id="rId10"/>
    <p:sldId id="303" r:id="rId11"/>
    <p:sldId id="271" r:id="rId12"/>
    <p:sldId id="273" r:id="rId13"/>
    <p:sldId id="294" r:id="rId14"/>
    <p:sldId id="304" r:id="rId15"/>
    <p:sldId id="305" r:id="rId16"/>
    <p:sldId id="272" r:id="rId17"/>
    <p:sldId id="306" r:id="rId18"/>
    <p:sldId id="289" r:id="rId19"/>
    <p:sldId id="259" r:id="rId20"/>
    <p:sldId id="314" r:id="rId21"/>
    <p:sldId id="315" r:id="rId22"/>
    <p:sldId id="285" r:id="rId23"/>
    <p:sldId id="307" r:id="rId24"/>
    <p:sldId id="308" r:id="rId25"/>
    <p:sldId id="309" r:id="rId26"/>
    <p:sldId id="310" r:id="rId27"/>
    <p:sldId id="311" r:id="rId28"/>
    <p:sldId id="316" r:id="rId29"/>
    <p:sldId id="312" r:id="rId30"/>
    <p:sldId id="313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66A"/>
    <a:srgbClr val="3942F3"/>
    <a:srgbClr val="E36025"/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86970" autoAdjust="0"/>
  </p:normalViewPr>
  <p:slideViewPr>
    <p:cSldViewPr snapToGrid="0">
      <p:cViewPr varScale="1">
        <p:scale>
          <a:sx n="95" d="100"/>
          <a:sy n="95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5B5D-2E25-40FD-B063-B3EF28566BED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74B3-5877-4C28-8969-C3E05B4A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774B3-5877-4C28-8969-C3E05B4AB6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" TargetMode="External"/><Relationship Id="rId5" Type="http://schemas.openxmlformats.org/officeDocument/2006/relationships/hyperlink" Target="http://www.oracle.com/technetwork/java/javase/downloads/java-se-7-tutorial-2012-02-28-1536013.html" TargetMode="External"/><Relationship Id="rId4" Type="http://schemas.openxmlformats.org/officeDocument/2006/relationships/hyperlink" Target="http://docs.oracle.com/javase/tutorial/java/nutsandbol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594" y="1476184"/>
            <a:ext cx="9830873" cy="2387600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3</a:t>
            </a:r>
            <a:b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Interaksi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Hak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Akses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- default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Mahasiswa.java				MahasiswaDemo.java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70" y="2381884"/>
            <a:ext cx="5667943" cy="4176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20" y="2222173"/>
            <a:ext cx="66484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Keyword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5" y="1783830"/>
            <a:ext cx="10460929" cy="48054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variabel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milik</a:t>
            </a:r>
            <a:r>
              <a:rPr lang="en-US" dirty="0">
                <a:solidFill>
                  <a:schemeClr val="bg1"/>
                </a:solidFill>
              </a:rPr>
              <a:t> class, </a:t>
            </a:r>
            <a:r>
              <a:rPr lang="en-US" dirty="0" err="1">
                <a:solidFill>
                  <a:schemeClr val="bg1"/>
                </a:solidFill>
              </a:rPr>
              <a:t>bukan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dipanggil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format: </a:t>
            </a:r>
            <a:r>
              <a:rPr lang="en-US" dirty="0" err="1">
                <a:solidFill>
                  <a:schemeClr val="bg1"/>
                </a:solidFill>
              </a:rPr>
              <a:t>NamaClass.namaStaticVariabelAtauMethod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Static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Variabel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107" y="1767589"/>
            <a:ext cx="10018713" cy="442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01391" y="260157"/>
            <a:ext cx="3556553" cy="1728990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Bila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class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static </a:t>
            </a:r>
            <a:r>
              <a:rPr lang="en-US" sz="1800" dirty="0" err="1">
                <a:solidFill>
                  <a:schemeClr val="bg1"/>
                </a:solidFill>
              </a:rPr>
              <a:t>variabel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maka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variabel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tersebut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dipakai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bersama-sama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oleh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objek-objek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dari</a:t>
            </a:r>
            <a:r>
              <a:rPr lang="en-US" sz="1800" dirty="0">
                <a:solidFill>
                  <a:schemeClr val="bg1"/>
                </a:solidFill>
              </a:rPr>
              <a:t> class </a:t>
            </a:r>
            <a:r>
              <a:rPr lang="en-US" sz="1800" dirty="0" err="1">
                <a:solidFill>
                  <a:schemeClr val="bg1"/>
                </a:solidFill>
              </a:rPr>
              <a:t>tersebut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400175"/>
            <a:ext cx="10668000" cy="5457825"/>
            <a:chOff x="789463" y="1897928"/>
            <a:chExt cx="10668000" cy="54578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463" y="1897928"/>
              <a:ext cx="10668000" cy="54578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31230" y="3196197"/>
              <a:ext cx="2280961" cy="20209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8332740" y="249680"/>
            <a:ext cx="3859260" cy="172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Setiap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objek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class </a:t>
            </a:r>
            <a:r>
              <a:rPr lang="en-US" sz="2000" dirty="0" err="1">
                <a:solidFill>
                  <a:schemeClr val="bg1"/>
                </a:solidFill>
              </a:rPr>
              <a:t>tersebut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variabel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sama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40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Static Method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107" y="1767589"/>
            <a:ext cx="10018713" cy="442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01391" y="260157"/>
            <a:ext cx="3556553" cy="17289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Method static </a:t>
            </a:r>
            <a:r>
              <a:rPr lang="en-US" sz="2000" dirty="0" err="1">
                <a:solidFill>
                  <a:schemeClr val="bg1"/>
                </a:solidFill>
              </a:rPr>
              <a:t>akses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langsung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32740" y="249680"/>
            <a:ext cx="3859260" cy="172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Method </a:t>
            </a:r>
            <a:r>
              <a:rPr lang="en-US" sz="2000" dirty="0" err="1">
                <a:solidFill>
                  <a:schemeClr val="bg1"/>
                </a:solidFill>
              </a:rPr>
              <a:t>biasa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melalui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340"/>
            <a:ext cx="10820400" cy="54197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0949" y="3217058"/>
            <a:ext cx="3670926" cy="6316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75020" y="4379393"/>
            <a:ext cx="2955081" cy="21990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5598" y="6494540"/>
            <a:ext cx="1379429" cy="16556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31308" y="246509"/>
            <a:ext cx="3528728" cy="63161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0949" y="3872427"/>
            <a:ext cx="3670926" cy="6316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91601" y="235942"/>
            <a:ext cx="3670926" cy="6316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75019" y="4599296"/>
            <a:ext cx="2955082" cy="32772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7870" y="6660588"/>
            <a:ext cx="1379429" cy="1655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7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Overloading</a:t>
            </a:r>
          </a:p>
        </p:txBody>
      </p:sp>
    </p:spTree>
    <p:extLst>
      <p:ext uri="{BB962C8B-B14F-4D97-AF65-F5344CB8AC3E}">
        <p14:creationId xmlns:p14="http://schemas.microsoft.com/office/powerpoint/2010/main" val="3120279450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29970"/>
            <a:ext cx="11109959" cy="518953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Overloading </a:t>
            </a:r>
            <a:r>
              <a:rPr lang="en-US" sz="2400" b="1" dirty="0" err="1">
                <a:solidFill>
                  <a:schemeClr val="bg1"/>
                </a:solidFill>
              </a:rPr>
              <a:t>pada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pemrograman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memperbolehkan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method </a:t>
            </a:r>
            <a:r>
              <a:rPr lang="en-US" sz="2400" b="1" dirty="0" err="1">
                <a:solidFill>
                  <a:schemeClr val="bg1"/>
                </a:solidFill>
              </a:rPr>
              <a:t>atau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konstruktor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nama</a:t>
            </a:r>
            <a:r>
              <a:rPr lang="en-US" sz="2400" b="1" dirty="0">
                <a:solidFill>
                  <a:schemeClr val="bg1"/>
                </a:solidFill>
              </a:rPr>
              <a:t> yang </a:t>
            </a:r>
            <a:r>
              <a:rPr lang="en-US" sz="2400" b="1" dirty="0" err="1">
                <a:solidFill>
                  <a:schemeClr val="bg1"/>
                </a:solidFill>
              </a:rPr>
              <a:t>sama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tetapi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nilai</a:t>
            </a:r>
            <a:r>
              <a:rPr lang="en-US" sz="2400" b="1" dirty="0">
                <a:solidFill>
                  <a:schemeClr val="bg1"/>
                </a:solidFill>
              </a:rPr>
              <a:t> parameter/argument yang </a:t>
            </a:r>
            <a:r>
              <a:rPr lang="en-US" sz="2400" b="1" dirty="0" err="1">
                <a:solidFill>
                  <a:schemeClr val="bg1"/>
                </a:solidFill>
              </a:rPr>
              <a:t>berbeda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Dapat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ditemukan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pada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konstruktor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atau</a:t>
            </a:r>
            <a:r>
              <a:rPr lang="en-US" sz="2400" b="1" dirty="0">
                <a:solidFill>
                  <a:schemeClr val="bg1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40089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Contoh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Overloading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80742" y="2187868"/>
            <a:ext cx="5155783" cy="3522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Mobil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public String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warna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public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tahunProduksi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Mobil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endParaRPr lang="id-ID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Mobil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w,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tp</a:t>
            </a:r>
            <a:r>
              <a:rPr lang="id-ID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warna = w;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       tahunProduksi = 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5882186" y="2199403"/>
            <a:ext cx="5923128" cy="3522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class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Mobil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suara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brum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”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suara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(int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id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for(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&lt;s;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++)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System.out.println(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brum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”</a:t>
            </a: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80742" y="1623141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Constructor</a:t>
            </a:r>
            <a:endParaRPr lang="id-ID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738543" y="1623141"/>
            <a:ext cx="460718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65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</a:rPr>
              <a:t>Manipulasi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 method </a:t>
            </a:r>
            <a:r>
              <a:rPr lang="en-US" sz="3600" b="1" dirty="0" err="1">
                <a:solidFill>
                  <a:schemeClr val="bg1"/>
                </a:solidFill>
                <a:latin typeface="Times New Roman" pitchFamily="18" charset="0"/>
              </a:rPr>
              <a:t>melalui</a:t>
            </a:r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</a:rPr>
              <a:t> class lain</a:t>
            </a:r>
          </a:p>
        </p:txBody>
      </p:sp>
    </p:spTree>
    <p:extLst>
      <p:ext uri="{BB962C8B-B14F-4D97-AF65-F5344CB8AC3E}">
        <p14:creationId xmlns:p14="http://schemas.microsoft.com/office/powerpoint/2010/main" val="218586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NumberDisplay</a:t>
            </a:r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ClockDisplay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6429" y="193833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2109432"/>
            <a:ext cx="5934075" cy="2981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24" y="1939214"/>
            <a:ext cx="241935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924" y="3814407"/>
            <a:ext cx="2876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Mengingat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UML 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NumberDisplay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15750"/>
              </p:ext>
            </p:extLst>
          </p:nvPr>
        </p:nvGraphicFramePr>
        <p:xfrm>
          <a:off x="362169" y="2016088"/>
          <a:ext cx="3552802" cy="170688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55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NumberDisplay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-limit: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-value: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NumberDisplay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rollOverLimit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getValue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():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setValue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effectLst/>
                        </a:rPr>
                        <a:t>replacementValue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): void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effectLst/>
                        </a:rPr>
                        <a:t>getDisplayValue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(): String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+increment(): void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>
          <a:xfrm>
            <a:off x="362169" y="4311968"/>
            <a:ext cx="3099488" cy="47338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+public    -private    #protected</a:t>
            </a:r>
            <a:endParaRPr lang="id-ID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67916"/>
              </p:ext>
            </p:extLst>
          </p:nvPr>
        </p:nvGraphicFramePr>
        <p:xfrm>
          <a:off x="4663438" y="1947923"/>
          <a:ext cx="6061168" cy="3291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6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26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Atribut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limit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data integer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FFC000"/>
                          </a:solidFill>
                        </a:rPr>
                        <a:t>Atribut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value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data integer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Konstruktor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      -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inisialisasi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limit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parameter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inputan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rollOverLimit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     -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inisialisasi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getValue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mengembalikan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nilai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value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setValue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jika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parameter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effectLst/>
                        </a:rPr>
                        <a:t>inputan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effectLst/>
                        </a:rPr>
                        <a:t>replacementValue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lebih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besar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0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dan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lebih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kecil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dari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limit,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effectLst/>
                        </a:rPr>
                        <a:t>lalu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set value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  <a:effectLst/>
                        </a:rPr>
                        <a:t>dengan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d-ID" sz="1400" dirty="0">
                          <a:solidFill>
                            <a:schemeClr val="bg1"/>
                          </a:solidFill>
                          <a:effectLst/>
                        </a:rPr>
                        <a:t>replacementValue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id-ID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getDisplayValue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mengembalikan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nilai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value.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Jika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</a:rPr>
                        <a:t> v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alue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kurang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dari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10,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kembalikan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value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tambahan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0 di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depan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jika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tidak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kembalikan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value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tanpa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1"/>
                          </a:solidFill>
                        </a:rPr>
                        <a:t>tambahan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Method increment: </a:t>
                      </a:r>
                      <a:r>
                        <a:rPr lang="en-US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Tambah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value </a:t>
                      </a:r>
                      <a:r>
                        <a:rPr lang="en-US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angka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lalu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modulo </a:t>
                      </a:r>
                      <a:r>
                        <a:rPr lang="en-US" sz="1400" b="1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70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UML </a:t>
            </a:r>
            <a:r>
              <a:rPr lang="en-US" sz="4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ClockDisplay</a:t>
            </a:r>
            <a:endParaRPr lang="en-US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aphicFrame>
        <p:nvGraphicFramePr>
          <p:cNvPr id="9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4607"/>
              </p:ext>
            </p:extLst>
          </p:nvPr>
        </p:nvGraphicFramePr>
        <p:xfrm>
          <a:off x="531987" y="1712459"/>
          <a:ext cx="3552802" cy="192024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55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ClockDisplay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-hours: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-minutes: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displayString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String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(hour: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minute: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timeTick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void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(hour: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minute: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void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void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>
          <a:xfrm>
            <a:off x="518924" y="3828642"/>
            <a:ext cx="3099488" cy="47338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+public    -private    #protected</a:t>
            </a:r>
            <a:endParaRPr lang="id-ID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47268"/>
              </p:ext>
            </p:extLst>
          </p:nvPr>
        </p:nvGraphicFramePr>
        <p:xfrm>
          <a:off x="4336868" y="1447371"/>
          <a:ext cx="7471955" cy="5242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4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01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hours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data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NumberDisplay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minutes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dengan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data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NumberDisplay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displayString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String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Konstruktor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ClockDisplay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 Set hours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 24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 Set minutes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 60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updateDisplay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Konstruktor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ClockDisplay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 (parameter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inputan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hour: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minute: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 Set hours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 parameter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 Set minutes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NumberDisplay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 parameter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minute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id-ID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updateDisplay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timeTick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increment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minutes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minutes yang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getValue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minutes) = 0,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maka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method increment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updateDisplay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en-US" sz="1600" b="1" kern="1200" dirty="0" err="1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setTime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setValue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hours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setValue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minutes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inputan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minute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Panggil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updateDisplay</a:t>
                      </a:r>
                      <a:endParaRPr lang="en-US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Method </a:t>
                      </a:r>
                      <a:r>
                        <a:rPr lang="id-ID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updateDisplay</a:t>
                      </a: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-</a:t>
                      </a:r>
                      <a:r>
                        <a:rPr lang="en-US" sz="1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displayString dengan format jj : mm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57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79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NumberDisplay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1495" y="1166465"/>
            <a:ext cx="6744344" cy="537081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NumberDisplay 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limit;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value;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NumberDisplay(int rollOverLimit){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limit = rollOverLimit;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0;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int getValue(){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value;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setValue(int replacementValue){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if(replacementValue &gt;= 0 &amp;&amp; replacementValue &lt; limit)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value = replacementValue;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15839" y="1166465"/>
            <a:ext cx="5155783" cy="4395417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String getDisplayValue(){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if(value&lt;10)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"0"+value;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""+value;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increment(){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(value + 1) % limit;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337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79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ClockDisplay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57847" y="1166465"/>
            <a:ext cx="6744344" cy="537081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ClockDisplay 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private NumberDisplay hours;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private NumberDisplay minutes;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String displayString;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ClockDisplay(){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hours = new NumberDisplay(24);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minutes = new NumberDisplay(60);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updateDisplay();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public ClockDisplay(int hour, int minute){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hours = new NumberDisplay(hour);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minutes = new NumberDisplay(minute);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updateDisplay();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02191" y="1166465"/>
            <a:ext cx="5155783" cy="537081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timeTick(){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minutes.increment();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if(minutes.getValue() == 0)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hours.increment();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updateDisplay();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setTime(int hour, int minute){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hours.setValue(hour);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minutes.setValue(minute);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updateDisplay();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updateDisplay(){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displayString = hours.getDisplayValue() + " : " + minutes.getDisplayValue();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943425" y="3075578"/>
            <a:ext cx="3287378" cy="66390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23996" y="2843992"/>
            <a:ext cx="3178195" cy="5732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4"/>
                </a:solidFill>
              </a:rPr>
              <a:t>Objek</a:t>
            </a:r>
            <a:endParaRPr lang="en-US" sz="1600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17A42-EEB4-264C-8515-4E8BD0BBADCD}"/>
              </a:ext>
            </a:extLst>
          </p:cNvPr>
          <p:cNvSpPr/>
          <p:nvPr/>
        </p:nvSpPr>
        <p:spPr>
          <a:xfrm>
            <a:off x="943425" y="4945540"/>
            <a:ext cx="3287378" cy="66390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824C1-2397-964D-912B-DED59E779372}"/>
              </a:ext>
            </a:extLst>
          </p:cNvPr>
          <p:cNvSpPr/>
          <p:nvPr/>
        </p:nvSpPr>
        <p:spPr>
          <a:xfrm>
            <a:off x="3723996" y="4713954"/>
            <a:ext cx="3178195" cy="5732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4"/>
                </a:solidFill>
              </a:rPr>
              <a:t>Objek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20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79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ClockDemo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57847" y="973394"/>
            <a:ext cx="6744344" cy="5825613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ClockDemo 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args){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ClockDisplay cd = new ClockDisplay();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System.out.println(cd.displayString);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cd.setTime(11, 56);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System.out.println("After setTime  = "+cd.displayString);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cd.timeTick();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System.out.println("After timeTick = "+cd.displayString);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System.out.println("");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ClockDisplay cd1 = new ClockDisplay(12, 60);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System.out.println(cd1.displayString);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cd1.setTime(11, 59);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System.out.println("After setTime     = "+cd1.displayString);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cd1.timeTick();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System.out.println("After timeTick #1 = "+cd1.displayString);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cd1.timeTick();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System.out.println("After timeTick #2 = "+cd1.displayString);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02191" y="1166465"/>
            <a:ext cx="5155783" cy="5370812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run: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00 : 00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= 11 : 56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timeTick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11 : 57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00 : 00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= 11 : 59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timeTick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#1 = 00 : 00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timeTick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#2 = 00 : 01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BUILD SUCCESSFUL (total time: 0 seconds)</a:t>
            </a:r>
            <a:endParaRPr lang="id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34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Keterhubunan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229542108"/>
      </p:ext>
    </p:extLst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Asosiasi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29970"/>
            <a:ext cx="11109959" cy="518953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Asosiasi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merupakan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keterhubungan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secara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umum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dua</a:t>
            </a:r>
            <a:r>
              <a:rPr lang="en-US" sz="2400" b="1" dirty="0">
                <a:solidFill>
                  <a:schemeClr val="bg1"/>
                </a:solidFill>
              </a:rPr>
              <a:t> Class.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Asosiasi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dua</a:t>
            </a:r>
            <a:r>
              <a:rPr lang="en-US" sz="2400" b="1" dirty="0">
                <a:solidFill>
                  <a:schemeClr val="bg1"/>
                </a:solidFill>
              </a:rPr>
              <a:t> Class </a:t>
            </a:r>
            <a:r>
              <a:rPr lang="en-US" sz="2400" b="1" dirty="0" err="1">
                <a:solidFill>
                  <a:schemeClr val="bg1"/>
                </a:solidFill>
              </a:rPr>
              <a:t>disimbolkan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garis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lurus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dengan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keterangan</a:t>
            </a:r>
            <a:r>
              <a:rPr lang="en-US" sz="2400" b="1" dirty="0">
                <a:solidFill>
                  <a:schemeClr val="bg1"/>
                </a:solidFill>
              </a:rPr>
              <a:t> label “Take”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“Teach”.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Gambaran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UML </a:t>
            </a:r>
            <a:r>
              <a:rPr lang="en-US" sz="2400" b="1" dirty="0" err="1">
                <a:solidFill>
                  <a:schemeClr val="bg1"/>
                </a:solidFill>
              </a:rPr>
              <a:t>sederhana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diatas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5 </a:t>
            </a:r>
            <a:r>
              <a:rPr lang="en-US" sz="2400" b="1" dirty="0" err="1">
                <a:solidFill>
                  <a:schemeClr val="bg1"/>
                </a:solidFill>
              </a:rPr>
              <a:t>sampai</a:t>
            </a:r>
            <a:r>
              <a:rPr lang="en-US" sz="2400" b="1" dirty="0">
                <a:solidFill>
                  <a:schemeClr val="bg1"/>
                </a:solidFill>
              </a:rPr>
              <a:t> 60 Student “take” </a:t>
            </a:r>
            <a:r>
              <a:rPr lang="en-US" sz="2400" b="1" dirty="0" err="1">
                <a:solidFill>
                  <a:schemeClr val="bg1"/>
                </a:solidFill>
              </a:rPr>
              <a:t>banyak</a:t>
            </a:r>
            <a:r>
              <a:rPr lang="en-US" sz="2400" b="1" dirty="0">
                <a:solidFill>
                  <a:schemeClr val="bg1"/>
                </a:solidFill>
              </a:rPr>
              <a:t> Course,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0 </a:t>
            </a:r>
            <a:r>
              <a:rPr lang="en-US" sz="2400" b="1" dirty="0" err="1">
                <a:solidFill>
                  <a:schemeClr val="bg1"/>
                </a:solidFill>
              </a:rPr>
              <a:t>sampai</a:t>
            </a:r>
            <a:r>
              <a:rPr lang="en-US" sz="2400" b="1" dirty="0">
                <a:solidFill>
                  <a:schemeClr val="bg1"/>
                </a:solidFill>
              </a:rPr>
              <a:t> 3 Course “Teach”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1 Faculty Member (Teacher).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13" y="1990155"/>
            <a:ext cx="8793572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Implemenasi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Kode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Asosiasi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94" y="1936014"/>
            <a:ext cx="10422108" cy="26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79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Student &amp; Course</a:t>
            </a: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1495" y="1166464"/>
            <a:ext cx="6744344" cy="555394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nim;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nama;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Course[] courseList = new Course[60];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private int countCourse;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Student(int id, String n){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nim = id;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nama = n;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void addCours(Course s){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courseList[countCourse] = s;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//countCourse[0] = s;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countCourse++;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public int getCountCourse(){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countCourse;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d-ID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15839" y="1166465"/>
            <a:ext cx="5155783" cy="2476387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Course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private String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Course(String n){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courseName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910523" y="3649113"/>
            <a:ext cx="5155783" cy="307129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StudentDemo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//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objek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Student p = new Student(123, 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Pevita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p.addCourse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(new Course("PBO"));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p.addCourse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(new Course("IMK"));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Kelas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"+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p.getNumCourse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309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Agregrasi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Komposisi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429970"/>
            <a:ext cx="11109959" cy="5189537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Agregasi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gabungan</a:t>
            </a:r>
            <a:r>
              <a:rPr lang="en-US" sz="2400" b="1" dirty="0">
                <a:solidFill>
                  <a:schemeClr val="bg1"/>
                </a:solidFill>
              </a:rPr>
              <a:t>)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bentuk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khusus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dari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asosiasi</a:t>
            </a:r>
            <a:r>
              <a:rPr lang="en-US" sz="2400" b="1" dirty="0">
                <a:solidFill>
                  <a:schemeClr val="bg1"/>
                </a:solidFill>
              </a:rPr>
              <a:t> yang </a:t>
            </a:r>
            <a:r>
              <a:rPr lang="en-US" sz="2400" b="1" dirty="0" err="1">
                <a:solidFill>
                  <a:schemeClr val="bg1"/>
                </a:solidFill>
              </a:rPr>
              <a:t>mewakili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kepemilikan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dua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Sebuah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dapat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agregrat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lainnya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Jika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suatu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eksklusif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sebuah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diagregasi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objek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agregat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disebut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sebagai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komposisi</a:t>
            </a:r>
            <a:r>
              <a:rPr lang="en-US" sz="2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Misalnya</a:t>
            </a:r>
            <a:r>
              <a:rPr lang="en-US" sz="2400" b="1" dirty="0">
                <a:solidFill>
                  <a:schemeClr val="bg1"/>
                </a:solidFill>
              </a:rPr>
              <a:t>, "</a:t>
            </a:r>
            <a:r>
              <a:rPr lang="en-US" sz="2400" b="1" dirty="0" err="1">
                <a:solidFill>
                  <a:schemeClr val="bg1"/>
                </a:solidFill>
              </a:rPr>
              <a:t>seorang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nama</a:t>
            </a:r>
            <a:r>
              <a:rPr lang="en-US" sz="2400" b="1" dirty="0">
                <a:solidFill>
                  <a:schemeClr val="bg1"/>
                </a:solidFill>
              </a:rPr>
              <a:t>"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komposisi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mahasiswa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nam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sedangkan</a:t>
            </a:r>
            <a:r>
              <a:rPr lang="en-US" sz="2400" b="1" dirty="0">
                <a:solidFill>
                  <a:schemeClr val="bg1"/>
                </a:solidFill>
              </a:rPr>
              <a:t> "</a:t>
            </a:r>
            <a:r>
              <a:rPr lang="en-US" sz="2400" b="1" dirty="0" err="1">
                <a:solidFill>
                  <a:schemeClr val="bg1"/>
                </a:solidFill>
              </a:rPr>
              <a:t>mahasiswa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memiliki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alamat</a:t>
            </a:r>
            <a:r>
              <a:rPr lang="en-US" sz="2400" b="1" dirty="0">
                <a:solidFill>
                  <a:schemeClr val="bg1"/>
                </a:solidFill>
              </a:rPr>
              <a:t>" </a:t>
            </a:r>
            <a:r>
              <a:rPr lang="en-US" sz="2400" b="1" dirty="0" err="1">
                <a:solidFill>
                  <a:schemeClr val="bg1"/>
                </a:solidFill>
              </a:rPr>
              <a:t>adalah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hubungan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agregasi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antara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mahasiswa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Alamat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karena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alamat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bisa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dibagi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oleh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beberapa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siswa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62" y="4714994"/>
            <a:ext cx="8751658" cy="1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karakteristik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Kelas</a:t>
            </a:r>
            <a:r>
              <a:rPr lang="en-US" sz="2200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definisi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fungsi-fungsi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tujuan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tertentu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Objek</a:t>
            </a:r>
            <a:r>
              <a:rPr lang="en-US" sz="2200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membungkus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bersama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menjadi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program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Abstraksi</a:t>
            </a:r>
            <a:r>
              <a:rPr lang="en-US" sz="2200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sederhana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sebagai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subsistem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(object)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saling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berinteraksi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Mobil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pengapian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kemudi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pengereman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Enkapsulasi</a:t>
            </a:r>
            <a:r>
              <a:rPr lang="en-US" sz="2200" b="1" dirty="0">
                <a:latin typeface="Times New Roman" pitchFamily="18" charset="0"/>
              </a:rPr>
              <a:t> :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mekanisme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menyembunyikan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memproteksi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proses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kemungkinan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interfensi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luar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Tongkat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transmisi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gigi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endParaRPr lang="en-US" sz="18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Tombol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on/off/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suhu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AC 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Modulariti</a:t>
            </a:r>
            <a:r>
              <a:rPr lang="en-US" sz="2200" b="1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Sifat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modular. Object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ditulis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dimaintain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terpisah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independen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object lain.</a:t>
            </a:r>
          </a:p>
        </p:txBody>
      </p:sp>
    </p:spTree>
    <p:extLst>
      <p:ext uri="{BB962C8B-B14F-4D97-AF65-F5344CB8AC3E}">
        <p14:creationId xmlns:p14="http://schemas.microsoft.com/office/powerpoint/2010/main" val="18890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Implemenasi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Kode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Agregrasi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Komposisi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1" y="2397006"/>
            <a:ext cx="9588501" cy="20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948" y="-102358"/>
            <a:ext cx="12563186" cy="7062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First With Java, Fifth edition, David J. Barnes &amp; Michael </a:t>
            </a:r>
            <a:r>
              <a:rPr lang="en-US" dirty="0" err="1"/>
              <a:t>Koling</a:t>
            </a:r>
            <a:r>
              <a:rPr lang="en-US" dirty="0"/>
              <a:t>, Prentice Hall/ Pearson Education,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JavaTM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http://docs.oracle.com/javase/tutorial/java/nutsandbolts/</a:t>
            </a:r>
            <a:r>
              <a:rPr lang="en-US" dirty="0"/>
              <a:t>, Oracle, 1995-2014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Tutorial, </a:t>
            </a:r>
            <a:r>
              <a:rPr lang="en-US" dirty="0">
                <a:hlinkClick r:id="rId5"/>
              </a:rPr>
              <a:t>http://www.oracle.com/technetwork/java/javase/downloads/java-se-7-tutorial-2012-02-28-1536013.html</a:t>
            </a:r>
            <a:r>
              <a:rPr lang="en-US" dirty="0"/>
              <a:t>, Oracle,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SCJP Sun Certified Programmer for </a:t>
            </a:r>
            <a:r>
              <a:rPr lang="en-US" dirty="0" err="1"/>
              <a:t>JavaTM</a:t>
            </a:r>
            <a:r>
              <a:rPr lang="en-US" dirty="0"/>
              <a:t> 6 Study Guide Exam (210-065), Kathy Sierra &amp; Bert Bates,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r>
              <a:rPr lang="en-US" dirty="0"/>
              <a:t>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Java Programming, Comprehensive Version (10th Edition) by Y. Daniel Liang, 2015,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https://www.tutorialspoint.com/java/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3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316701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Interaksi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19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Indikator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85150"/>
            <a:ext cx="11109959" cy="87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Times New Roman" pitchFamily="18" charset="0"/>
              </a:rPr>
              <a:t>Mahasiswa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mampu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memahami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interaksi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antar</a:t>
            </a:r>
            <a:r>
              <a:rPr lang="en-US" sz="2200" b="1" dirty="0">
                <a:latin typeface="Times New Roman" pitchFamily="18" charset="0"/>
              </a:rPr>
              <a:t> object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" y="297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Interaksi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antar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" y="4136806"/>
            <a:ext cx="11109959" cy="1993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Hak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Akses</a:t>
            </a:r>
            <a:endParaRPr lang="en-US" sz="2200" b="1" dirty="0">
              <a:latin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Static class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>
                <a:latin typeface="Times New Roman" pitchFamily="18" charset="0"/>
              </a:rPr>
              <a:t>Overloading 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Manipulasi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atribut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dan</a:t>
            </a:r>
            <a:r>
              <a:rPr lang="en-US" sz="2200" b="1" dirty="0">
                <a:latin typeface="Times New Roman" pitchFamily="18" charset="0"/>
              </a:rPr>
              <a:t> method </a:t>
            </a:r>
            <a:r>
              <a:rPr lang="en-US" sz="2200" b="1" dirty="0" err="1">
                <a:latin typeface="Times New Roman" pitchFamily="18" charset="0"/>
              </a:rPr>
              <a:t>melalui</a:t>
            </a:r>
            <a:r>
              <a:rPr lang="en-US" sz="2200" b="1" dirty="0">
                <a:latin typeface="Times New Roman" pitchFamily="18" charset="0"/>
              </a:rPr>
              <a:t> class lain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Keterhubungan</a:t>
            </a:r>
            <a:r>
              <a:rPr lang="en-US" sz="2200" b="1" dirty="0">
                <a:latin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</a:rPr>
              <a:t>antar</a:t>
            </a:r>
            <a:r>
              <a:rPr lang="en-US" sz="2200" b="1" dirty="0">
                <a:latin typeface="Times New Roman" pitchFamily="18" charset="0"/>
              </a:rPr>
              <a:t> class</a:t>
            </a:r>
            <a:endParaRPr lang="en-US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Hak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Akses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Hak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Akses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(Access Modifier)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melindungi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members Class (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poperty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/method) yang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di Class.</a:t>
            </a: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Private: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Melindungi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members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sehingga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diakses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luar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Terkait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konsep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enkapsulasi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Protected: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Memperbolehkan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members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diakses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yang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turunan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Public: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Memperbolehkan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members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diakses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oleh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yang lain.</a:t>
            </a:r>
          </a:p>
          <a:p>
            <a:pPr>
              <a:defRPr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Package: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organisasi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class-class.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Hak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Akses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pic>
        <p:nvPicPr>
          <p:cNvPr id="6" name="Content Placeholder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5" y="2079459"/>
            <a:ext cx="5940112" cy="310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70" y="2189768"/>
            <a:ext cx="4067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Hak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Akses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- private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Mahasiswa.java				MahasiswaDemo.java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96" y="2556754"/>
            <a:ext cx="5819775" cy="401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79" y="2408857"/>
            <a:ext cx="6696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1881</Words>
  <Application>Microsoft Macintosh PowerPoint</Application>
  <PresentationFormat>Widescreen</PresentationFormat>
  <Paragraphs>292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Segoe UI</vt:lpstr>
      <vt:lpstr>Segoe UI Black</vt:lpstr>
      <vt:lpstr>Times New Roman</vt:lpstr>
      <vt:lpstr>Office Theme</vt:lpstr>
      <vt:lpstr>Pertemuan 3 Interaksi antar Object</vt:lpstr>
      <vt:lpstr>PowerPoint Presentation</vt:lpstr>
      <vt:lpstr>Konsep/ karakteristik OOP</vt:lpstr>
      <vt:lpstr>PowerPoint Presentation</vt:lpstr>
      <vt:lpstr>Indikator</vt:lpstr>
      <vt:lpstr>Hak Akses</vt:lpstr>
      <vt:lpstr>Hak Akses (Access Modifier)</vt:lpstr>
      <vt:lpstr>Hak Akses</vt:lpstr>
      <vt:lpstr>Hak Akses - private</vt:lpstr>
      <vt:lpstr>Hak Akses - default</vt:lpstr>
      <vt:lpstr>Static</vt:lpstr>
      <vt:lpstr>Keyword Static</vt:lpstr>
      <vt:lpstr>Static Variabel</vt:lpstr>
      <vt:lpstr>Static Method</vt:lpstr>
      <vt:lpstr>Overloading</vt:lpstr>
      <vt:lpstr>Overloading</vt:lpstr>
      <vt:lpstr>Contoh Overloading</vt:lpstr>
      <vt:lpstr>Manipulasi atribut dan method melalui class lain</vt:lpstr>
      <vt:lpstr>Class NumberDisplay dan ClockDisplay</vt:lpstr>
      <vt:lpstr>UML NumberDisplay</vt:lpstr>
      <vt:lpstr>UML ClockDisplay</vt:lpstr>
      <vt:lpstr>Class NumberDisplay </vt:lpstr>
      <vt:lpstr>Class ClockDisplay</vt:lpstr>
      <vt:lpstr>Class ClockDemo</vt:lpstr>
      <vt:lpstr>Keterhubunan Antar Class</vt:lpstr>
      <vt:lpstr>Asosiasi</vt:lpstr>
      <vt:lpstr>Implemenasi Kode Asosiasi</vt:lpstr>
      <vt:lpstr>Class Student &amp; Course</vt:lpstr>
      <vt:lpstr>Agregrasi dan Komposisi</vt:lpstr>
      <vt:lpstr>Implemenasi Kode Agregrasi dan Komposisi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R. Danny Oka</cp:lastModifiedBy>
  <cp:revision>115</cp:revision>
  <dcterms:created xsi:type="dcterms:W3CDTF">2018-02-25T05:08:34Z</dcterms:created>
  <dcterms:modified xsi:type="dcterms:W3CDTF">2024-03-19T13:26:54Z</dcterms:modified>
</cp:coreProperties>
</file>