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17.xml.rels" ContentType="application/vnd.openxmlformats-package.relationships+xml"/>
  <Override PartName="/ppt/notesSlides/_rels/notesSlide1.xml.rels" ContentType="application/vnd.openxmlformats-package.relationships+xml"/>
  <Override PartName="/ppt/notesSlides/_rels/notesSlide14.xml.rels" ContentType="application/vnd.openxmlformats-package.relationships+xml"/>
  <Override PartName="/ppt/notesSlides/_rels/notesSlide3.xml.rels" ContentType="application/vnd.openxmlformats-package.relationships+xml"/>
  <Override PartName="/ppt/notesSlides/_rels/notesSlide18.xml.rels" ContentType="application/vnd.openxmlformats-package.relationships+xml"/>
  <Override PartName="/ppt/notesSlides/_rels/notesSlide2.xml.rels" ContentType="application/vnd.openxmlformats-package.relationships+xml"/>
  <Override PartName="/ppt/notesSlides/_rels/notesSlide7.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99.png" ContentType="image/png"/>
  <Override PartName="/ppt/media/image98.png" ContentType="image/png"/>
  <Override PartName="/ppt/media/image97.png" ContentType="image/png"/>
  <Override PartName="/ppt/media/image96.png" ContentType="image/png"/>
  <Override PartName="/ppt/media/image95.png" ContentType="image/png"/>
  <Override PartName="/ppt/media/image94.png" ContentType="image/png"/>
  <Override PartName="/ppt/media/image93.png" ContentType="image/png"/>
  <Override PartName="/ppt/media/image92.png" ContentType="image/png"/>
  <Override PartName="/ppt/media/image91.png" ContentType="image/png"/>
  <Override PartName="/ppt/media/image90.png" ContentType="image/png"/>
  <Override PartName="/ppt/media/image81.png" ContentType="image/png"/>
  <Override PartName="/ppt/media/image80.png" ContentType="image/png"/>
  <Override PartName="/ppt/media/image79.png" ContentType="image/png"/>
  <Override PartName="/ppt/media/image87.png" ContentType="image/png"/>
  <Override PartName="/ppt/media/image6.png" ContentType="image/png"/>
  <Override PartName="/ppt/media/image61.png" ContentType="image/png"/>
  <Override PartName="/ppt/media/image86.png" ContentType="image/png"/>
  <Override PartName="/ppt/media/image5.png" ContentType="image/png"/>
  <Override PartName="/ppt/media/image60.png" ContentType="image/png"/>
  <Override PartName="/ppt/media/image85.png" ContentType="image/png"/>
  <Override PartName="/ppt/media/image4.png" ContentType="image/png"/>
  <Override PartName="/ppt/media/image84.png" ContentType="image/png"/>
  <Override PartName="/ppt/media/image3.png" ContentType="image/png"/>
  <Override PartName="/ppt/media/image100.png" ContentType="image/png"/>
  <Override PartName="/ppt/media/image82.png" ContentType="image/png"/>
  <Override PartName="/ppt/media/image1.png" ContentType="image/png"/>
  <Override PartName="/ppt/media/image83.png" ContentType="image/png"/>
  <Override PartName="/ppt/media/image2.png" ContentType="image/png"/>
  <Override PartName="/ppt/media/image88.png" ContentType="image/png"/>
  <Override PartName="/ppt/media/image7.png" ContentType="image/png"/>
  <Override PartName="/ppt/media/image62.png" ContentType="image/png"/>
  <Override PartName="/ppt/media/image89.png" ContentType="image/png"/>
  <Override PartName="/ppt/media/image8.png" ContentType="image/png"/>
  <Override PartName="/ppt/media/image63.png" ContentType="image/png"/>
  <Override PartName="/ppt/media/image9.png" ContentType="image/png"/>
  <Override PartName="/ppt/media/image64.png" ContentType="image/png"/>
  <Override PartName="/ppt/media/image36.png" ContentType="image/png"/>
  <Override PartName="/ppt/media/image11.png" ContentType="image/png"/>
  <Override PartName="/ppt/media/image35.png" ContentType="image/png"/>
  <Override PartName="/ppt/media/image10.png" ContentType="image/png"/>
  <Override PartName="/ppt/media/image34.png" ContentType="image/png"/>
  <Override PartName="/ppt/media/image59.png" ContentType="image/png"/>
  <Override PartName="/ppt/media/image33.png" ContentType="image/png"/>
  <Override PartName="/ppt/media/image58.png" ContentType="image/png"/>
  <Override PartName="/ppt/media/image32.png" ContentType="image/png"/>
  <Override PartName="/ppt/media/image57.png" ContentType="image/png"/>
  <Override PartName="/ppt/media/image31.png" ContentType="image/png"/>
  <Override PartName="/ppt/media/image56.png" ContentType="image/png"/>
  <Override PartName="/ppt/media/image30.png" ContentType="image/png"/>
  <Override PartName="/ppt/media/image55.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49.png" ContentType="image/png"/>
  <Override PartName="/ppt/media/image23.png" ContentType="image/png"/>
  <Override PartName="/ppt/media/image48.png" ContentType="image/png"/>
  <Override PartName="/ppt/media/image22.png" ContentType="image/png"/>
  <Override PartName="/ppt/media/image47.png" ContentType="image/png"/>
  <Override PartName="/ppt/media/image21.png" ContentType="image/png"/>
  <Override PartName="/ppt/media/image46.png" ContentType="image/png"/>
  <Override PartName="/ppt/media/image20.png" ContentType="image/png"/>
  <Override PartName="/ppt/media/image45.png" ContentType="image/png"/>
  <Override PartName="/ppt/media/image19.png" ContentType="image/png"/>
  <Override PartName="/ppt/media/image18.png" ContentType="image/png"/>
  <Override PartName="/ppt/media/image17.png" ContentType="image/png"/>
  <Override PartName="/ppt/media/image15.png" ContentType="image/png"/>
  <Override PartName="/ppt/media/image16.png" ContentType="image/png"/>
  <Override PartName="/ppt/media/image12.png" ContentType="image/png"/>
  <Override PartName="/ppt/media/image37.png" ContentType="image/png"/>
  <Override PartName="/ppt/media/image13.png" ContentType="image/png"/>
  <Override PartName="/ppt/media/image38.png" ContentType="image/png"/>
  <Override PartName="/ppt/media/image14.png" ContentType="image/png"/>
  <Override PartName="/ppt/media/image39.png" ContentType="image/png"/>
  <Override PartName="/ppt/media/image40.png" ContentType="image/png"/>
  <Override PartName="/ppt/media/image65.png" ContentType="image/png"/>
  <Override PartName="/ppt/media/image41.png" ContentType="image/png"/>
  <Override PartName="/ppt/media/image66.png" ContentType="image/png"/>
  <Override PartName="/ppt/media/image42.png" ContentType="image/png"/>
  <Override PartName="/ppt/media/image67.png" ContentType="image/png"/>
  <Override PartName="/ppt/media/image43.png" ContentType="image/png"/>
  <Override PartName="/ppt/media/image68.png" ContentType="image/png"/>
  <Override PartName="/ppt/media/image44.png" ContentType="image/png"/>
  <Override PartName="/ppt/media/image69.png" ContentType="image/png"/>
  <Override PartName="/ppt/media/image50.png" ContentType="image/png"/>
  <Override PartName="/ppt/media/image75.png" ContentType="image/png"/>
  <Override PartName="/ppt/media/image51.png" ContentType="image/png"/>
  <Override PartName="/ppt/media/image76.png" ContentType="image/png"/>
  <Override PartName="/ppt/media/image52.png" ContentType="image/png"/>
  <Override PartName="/ppt/media/image77.png" ContentType="image/png"/>
  <Override PartName="/ppt/media/image53.png" ContentType="image/png"/>
  <Override PartName="/ppt/media/image78.png" ContentType="image/png"/>
  <Override PartName="/ppt/media/image54.png" ContentType="image/png"/>
  <Override PartName="/ppt/media/image70.png" ContentType="image/png"/>
  <Override PartName="/ppt/media/image71.png" ContentType="image/png"/>
  <Override PartName="/ppt/media/image72.png" ContentType="image/png"/>
  <Override PartName="/ppt/media/image73.png" ContentType="image/png"/>
  <Override PartName="/ppt/media/image74.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400" spc="-1" strike="noStrike">
                <a:solidFill>
                  <a:srgbClr val="000000"/>
                </a:solidFill>
                <a:latin typeface="Arial"/>
              </a:rPr>
              <a:t>Click to move the slide</a:t>
            </a:r>
            <a:endParaRPr b="0" lang="en-US" sz="1400" spc="-1" strike="noStrike">
              <a:solidFill>
                <a:srgbClr val="000000"/>
              </a:solidFill>
              <a:latin typeface="Arial"/>
            </a:endParaRPr>
          </a:p>
        </p:txBody>
      </p:sp>
      <p:sp>
        <p:nvSpPr>
          <p:cNvPr id="89"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0"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91"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92"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93"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01CC4A03-F0A0-43C3-AB08-2DA594E4D2B0}"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381240" y="685800"/>
            <a:ext cx="6095880" cy="3428640"/>
          </a:xfrm>
          <a:prstGeom prst="rect">
            <a:avLst/>
          </a:prstGeom>
        </p:spPr>
      </p:sp>
      <p:sp>
        <p:nvSpPr>
          <p:cNvPr id="43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&lt;intro&gt; We’ll start with some motivating examples and an overview of our work and then move on into some details.</a:t>
            </a:r>
            <a:endParaRPr b="0" lang="en-US" sz="11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sldImg"/>
          </p:nvPr>
        </p:nvSpPr>
        <p:spPr>
          <a:xfrm>
            <a:off x="381240" y="685800"/>
            <a:ext cx="6095520" cy="3428640"/>
          </a:xfrm>
          <a:prstGeom prst="rect">
            <a:avLst/>
          </a:prstGeom>
        </p:spPr>
      </p:sp>
      <p:sp>
        <p:nvSpPr>
          <p:cNvPr id="45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The first step is to discretize our domain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To do that…</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381240" y="685800"/>
            <a:ext cx="6095520" cy="3428640"/>
          </a:xfrm>
          <a:prstGeom prst="rect">
            <a:avLst/>
          </a:prstGeom>
        </p:spPr>
      </p:sp>
      <p:sp>
        <p:nvSpPr>
          <p:cNvPr id="45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How we handle monto in 1d, someone asks us for value of x, how can we answer this question fast and without violating monotonicity with previous answers?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After randomly permuting the points, we keep track of LB UB and a releant interval. Then essentially by looking at these poitns in this random order, we throw out part of the ionterval as “irrelevant” and decide on a new upper or lower bound for f (x) depending on whether the point in the perm was lower or higher than x.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 key property is that This permutation is the same for every input, and thjis is how we ensure that monoton is not violated.</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Let;s see a small example with this process…</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Fix values one by one in eandom order. Fix each one in a feasible value, using the order.</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Relevant interval in case the value violates previous values, we have a feasible interval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If value violates monotonicity, we give the closer possible in [LB,UB] (upper means I have something above with this value, same for LB)</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Question: how we find x’s value locally? There is a  greedy rule to enforce this locally, without many queries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Essentially every time we</a:t>
            </a:r>
            <a:endParaRPr b="0" lang="en-US" sz="1100" spc="-1" strike="noStrike">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381240" y="685800"/>
            <a:ext cx="6095520" cy="3428640"/>
          </a:xfrm>
          <a:prstGeom prst="rect">
            <a:avLst/>
          </a:prstGeom>
        </p:spPr>
      </p:sp>
      <p:sp>
        <p:nvSpPr>
          <p:cNvPr id="45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How to find LB and UB for x, this is where f(x) hsould be</a:t>
            </a:r>
            <a:endParaRPr b="0" lang="en-US" sz="11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sldImg"/>
          </p:nvPr>
        </p:nvSpPr>
        <p:spPr>
          <a:xfrm>
            <a:off x="381240" y="685800"/>
            <a:ext cx="6095520" cy="3428640"/>
          </a:xfrm>
          <a:prstGeom prst="rect">
            <a:avLst/>
          </a:prstGeom>
        </p:spPr>
      </p:sp>
      <p:sp>
        <p:nvSpPr>
          <p:cNvPr id="45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Now we pivck a number inthe permutation that si abovce x, → we get upper bound for x since there is something that has this value→ x cannot go above</a:t>
            </a:r>
            <a:endParaRPr b="0" lang="en-US" sz="11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381240" y="685800"/>
            <a:ext cx="6095520" cy="3428640"/>
          </a:xfrm>
          <a:prstGeom prst="rect">
            <a:avLst/>
          </a:prstGeom>
        </p:spPr>
      </p:sp>
      <p:sp>
        <p:nvSpPr>
          <p:cNvPr id="46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Many dims, how do we fix monotonicity taking into account all dimensions? The key property that holds in this case, and allows us to get the logarithmic factor in d dimensions is that give an function that is monotone in the first i-1 dimensions we can “fix” the monotonicity, the way we did for the one dimension, without violating the property in the already fixed dimensions. In order to do this, we fix the permutation in the beginning, and using this, we run sequentially the 1-dim algo for each fimension.</a:t>
            </a:r>
            <a:endParaRPr b="0" lang="en-US" sz="11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381240" y="685800"/>
            <a:ext cx="6095520" cy="3428640"/>
          </a:xfrm>
          <a:prstGeom prst="rect">
            <a:avLst/>
          </a:prstGeom>
        </p:spPr>
      </p:sp>
      <p:sp>
        <p:nvSpPr>
          <p:cNvPr id="46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Instead of going over the dataset, and changing those non-monotonicities, we can use a meta-algorithm to interact instead of the dataset, that uses the dataset as a black box and always returns monotone points. The question is what do we need from this meta algo? First we want f to be monotone, but also get the point fast (efficiency). So how many queries do we need? Also ideally we  want to preserve the information given by the initial f. What happens if we </a:t>
            </a:r>
            <a:endParaRPr b="0" lang="en-US" sz="11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3" name="PlaceHolder 1"/>
          <p:cNvSpPr>
            <a:spLocks noGrp="1"/>
          </p:cNvSpPr>
          <p:nvPr>
            <p:ph type="sldImg"/>
          </p:nvPr>
        </p:nvSpPr>
        <p:spPr>
          <a:xfrm>
            <a:off x="381240" y="685800"/>
            <a:ext cx="6095520" cy="3428640"/>
          </a:xfrm>
          <a:prstGeom prst="rect">
            <a:avLst/>
          </a:prstGeom>
        </p:spPr>
      </p:sp>
      <p:sp>
        <p:nvSpPr>
          <p:cNvPr id="46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Assume now that we put a filter or a meta algo between our black box oracle for f. We want this filter to </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381240" y="685800"/>
            <a:ext cx="6095520" cy="3428640"/>
          </a:xfrm>
          <a:prstGeom prst="rect">
            <a:avLst/>
          </a:prstGeom>
        </p:spPr>
      </p:sp>
      <p:sp>
        <p:nvSpPr>
          <p:cNvPr id="46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We’ll give a brief overview of the topic of the paper, and outline the results before getting into more details. Imagine an ML algorithm that gets pairs (x,f(x)) from a dataset, and for some reason this algo requires the points to be monotone (meaning that for less x we get smaller labels f(x)). Now what happens if this is not the case?</a:t>
            </a:r>
            <a:endParaRPr b="0" lang="en-US" sz="11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81240" y="685800"/>
            <a:ext cx="6095520" cy="3428640"/>
          </a:xfrm>
          <a:prstGeom prst="rect">
            <a:avLst/>
          </a:prstGeom>
        </p:spPr>
      </p:sp>
      <p:sp>
        <p:nvSpPr>
          <p:cNvPr id="43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Imagine you’re writting a paper for icml, and the limit is 10 pages. Your document now is 11 pages, so you try deleting some redundant sentence to get closer to the target, and you recompile and the document becomes 12 pages!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Think also of another more relevant to machine learning example: in hyperparameter tuning, say your favourite NN, you train it and you observe error k, since this is not good enough for you, you decide to add some more layers and now you observe that the error increased!</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In both of these settings, we would expect some kind of monotonicity to hold for wither the number of pages wrt the sentences of the document and the error wrt the complexity of the NN.</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These are some simple settings where monotonicity is a property that is naturally expected, but not always there. 1 reason this might happen: various opt algos/heuristics used in the background might not always find the best solutions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solidFill>
                  <a:srgbClr val="000000"/>
                </a:solidFill>
                <a:latin typeface="Arial"/>
              </a:rPr>
              <a:t>The question is how do we fix such non monotonicities in a black box way without knowing how the algorithm works. </a:t>
            </a:r>
            <a:endParaRPr b="0" lang="en-US" sz="1100" spc="-1" strike="noStrike">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381240" y="685800"/>
            <a:ext cx="6095520" cy="3428640"/>
          </a:xfrm>
          <a:prstGeom prst="rect">
            <a:avLst/>
          </a:prstGeom>
        </p:spPr>
      </p:sp>
      <p:sp>
        <p:nvSpPr>
          <p:cNvPr id="46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Let’s see in more detail what are we gonna do. Say this curious cat here wants to find out the value of x, the first thing she can do is to ask directly function value. As we saw though, this might result in non monotone answers, when we ask more queries.</a:t>
            </a:r>
            <a:endParaRPr b="0" lang="en-US" sz="1100" spc="-1" strike="noStrike">
              <a:latin typeface="Arial"/>
            </a:endParaRPr>
          </a:p>
          <a:p>
            <a:pPr>
              <a:lnSpc>
                <a:spcPct val="100000"/>
              </a:lnSpc>
            </a:pPr>
            <a:endParaRPr b="0" lang="en-US" sz="1100" spc="-1" strike="noStrike">
              <a:latin typeface="Arial"/>
            </a:endParaRPr>
          </a:p>
          <a:p>
            <a:pPr marL="457200" indent="-298080">
              <a:lnSpc>
                <a:spcPct val="100000"/>
              </a:lnSpc>
              <a:buClr>
                <a:srgbClr val="000000"/>
              </a:buClr>
              <a:buFont typeface="StarSymbol"/>
              <a:buChar char="-"/>
            </a:pPr>
            <a:r>
              <a:rPr b="0" lang="en-US" sz="1100" spc="-1" strike="noStrike">
                <a:latin typeface="Arial"/>
              </a:rPr>
              <a:t>Unclear what feasibility is? Only make assumption that solutions for smaller inputs are feasible for larger ones</a:t>
            </a:r>
            <a:endParaRPr b="0" lang="en-US" sz="1100" spc="-1" strike="noStrike">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381240" y="685800"/>
            <a:ext cx="6095520" cy="3428640"/>
          </a:xfrm>
          <a:prstGeom prst="rect">
            <a:avLst/>
          </a:prstGeom>
        </p:spPr>
      </p:sp>
      <p:sp>
        <p:nvSpPr>
          <p:cNvPr id="47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&gt; what about relaxations→ describe results here</a:t>
            </a:r>
            <a:endParaRPr b="0" lang="en-US" sz="11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1240" y="685800"/>
            <a:ext cx="6095520" cy="3428640"/>
          </a:xfrm>
          <a:prstGeom prst="rect">
            <a:avLst/>
          </a:prstGeom>
        </p:spPr>
      </p:sp>
      <p:sp>
        <p:nvSpPr>
          <p:cNvPr id="43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Let’s see our model in a bit more detail. We have this black-box algorithm that returns values f(x). Suppose this curious cat here wants to find out the value of x, the first thing she can do is to ask directly function value. As we saw though, this might result in non monotone answers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Unclear what feasibility is? Only make assumption that solutions for smaller inputs are feasible for larger ones</a:t>
            </a:r>
            <a:endParaRPr b="0" lang="en-US" sz="11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381240" y="685800"/>
            <a:ext cx="6095520" cy="3428640"/>
          </a:xfrm>
          <a:prstGeom prst="rect">
            <a:avLst/>
          </a:prstGeom>
        </p:spPr>
      </p:sp>
      <p:sp>
        <p:nvSpPr>
          <p:cNvPr id="44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So what can we do to ensure these properties? We need to somehow correct the values of f,. In order to do that, we design a filter or a meta algoroithm that exists between the black box f function and our user.</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Now when the user asks a question to the filter, this filter interacts with the black box, possibly making a number of different quereis, and then returns to the user some f’(x) for the value she asked.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How do we design this algo?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Idea 1: output the lowest possible outcome for every input, for example say we have this table… and the dfunction we return only has 0, This is certainly monotone, and is fast to compute but the new function has almost nothing to do with the original one, in other words there are no performance guarantees preserved.</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Idea 2: If we output for every point the maximum possible over the smaller points. Again in this case our function is monotone, and the performance guarantees are preserved, but the time needed to compute every output can potentially be ectremely large.</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As you can see it is not trivial to guarantee all these nice properties for the filter.</a:t>
            </a:r>
            <a:endParaRPr b="0" lang="en-US" sz="1100" spc="-1" strike="noStrike">
              <a:latin typeface="Arial"/>
            </a:endParaRPr>
          </a:p>
          <a:p>
            <a:pPr>
              <a:lnSpc>
                <a:spcPct val="100000"/>
              </a:lnSpc>
            </a:pPr>
            <a:endParaRPr b="0" lang="en-US" sz="11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381240" y="685800"/>
            <a:ext cx="6095520" cy="3428640"/>
          </a:xfrm>
          <a:prstGeom prst="rect">
            <a:avLst/>
          </a:prstGeom>
        </p:spPr>
      </p:sp>
      <p:sp>
        <p:nvSpPr>
          <p:cNvPr id="442"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More specifically, our goal in this work is to design such a filter such that the outpout function is monotone, feasible in the sense we described before, it preserves the performace guarantees in expectation and is query efficient, meaning is fast to cpmpute.</a:t>
            </a:r>
            <a:endParaRPr b="0" lang="en-US" sz="11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381240" y="685800"/>
            <a:ext cx="6095520" cy="3428640"/>
          </a:xfrm>
          <a:prstGeom prst="rect">
            <a:avLst/>
          </a:prstGeom>
        </p:spPr>
      </p:sp>
      <p:sp>
        <p:nvSpPr>
          <p:cNvPr id="444"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So let’s put our model in context, and see why we designed it like this. There are 3 mail areas we borrow ideas from.</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 </a:t>
            </a:r>
            <a:r>
              <a:rPr b="0" lang="en-US" sz="1100" spc="-1" strike="noStrike">
                <a:latin typeface="Arial"/>
              </a:rPr>
              <a:t>First there is the black box reductions for mech design literature, where teh goal is to transform an algorithm in a black box way in order to preserve performace guarantees, which is what we also do in our model. Additionally they also want to guarantee other properties like truthfullness which is bvery closely related to monotonicity.</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Second there is the LCAs literature, where the goal is to answer queries in an online fashion, without remembering old answers to the questuions: essentially only use local info to answer the questions.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Finally in statistics they look at property reconstruction algorithms, where the algoirhmt is a filter that guaranteees a property, and monotonicity is one of the properties that they  but their algorithms are not always local and the error is the distance of the new to the old function.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So all in all, we borrow the model from the bbox reductions literature and the more algorithmic aspects from LCAS and Property reconstruction. Essentially oiur model in somewhere in the middle of these.</a:t>
            </a:r>
            <a:endParaRPr b="0" lang="en-US" sz="11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sldImg"/>
          </p:nvPr>
        </p:nvSpPr>
        <p:spPr>
          <a:xfrm>
            <a:off x="381240" y="685800"/>
            <a:ext cx="6095520" cy="3428640"/>
          </a:xfrm>
          <a:prstGeom prst="rect">
            <a:avLst/>
          </a:prstGeom>
        </p:spPr>
      </p:sp>
      <p:sp>
        <p:nvSpPr>
          <p:cNvPr id="446"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Even though we discussed about replacing values, essentially we replace the whole solution with another</a:t>
            </a:r>
            <a:endParaRPr b="0" lang="en-US" sz="1100" spc="-1" strike="noStrike">
              <a:latin typeface="Arial"/>
            </a:endParaRPr>
          </a:p>
          <a:p>
            <a:pPr>
              <a:lnSpc>
                <a:spcPct val="100000"/>
              </a:lnSpc>
            </a:pP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Our first theorem sau that …</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And it turns out we can actually extend this in d dimensions using…</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Observe that the above algo has an exponential dependence on the dimension, and we show that this is unavoidable and any meta algo that monotonizes functions must make exp in d in order to maintain the performance guarantees</a:t>
            </a:r>
            <a:endParaRPr b="0" lang="en-US" sz="11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381240" y="685800"/>
            <a:ext cx="6095520" cy="3428640"/>
          </a:xfrm>
          <a:prstGeom prst="rect">
            <a:avLst/>
          </a:prstGeom>
        </p:spPr>
      </p:sp>
      <p:sp>
        <p:nvSpPr>
          <p:cNvPr id="448"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The next question we asked was whether we can escape this exponential hardness by considering weaker notions of monotonicity.</a:t>
            </a:r>
            <a:endParaRPr b="0" lang="en-US" sz="1100" spc="-1" strike="noStrike">
              <a:latin typeface="Arial"/>
            </a:endParaRPr>
          </a:p>
          <a:p>
            <a:pPr>
              <a:lnSpc>
                <a:spcPct val="100000"/>
              </a:lnSpc>
            </a:pPr>
            <a:r>
              <a:rPr b="0" lang="en-US" sz="1100" spc="-1" strike="noStrike">
                <a:latin typeface="Arial"/>
              </a:rPr>
              <a:t>And it turns out that for k marginal monotonicity, we can avoid this exponential dependence and get d/e^k queries</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In this talk focus...</a:t>
            </a:r>
            <a:endParaRPr b="0" lang="en-US" sz="1100" spc="-1" strike="noStrike">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381240" y="685800"/>
            <a:ext cx="6095520" cy="3428640"/>
          </a:xfrm>
          <a:prstGeom prst="rect">
            <a:avLst/>
          </a:prstGeom>
        </p:spPr>
      </p:sp>
      <p:sp>
        <p:nvSpPr>
          <p:cNvPr id="450" name="PlaceHolder 2"/>
          <p:cNvSpPr>
            <a:spLocks noGrp="1"/>
          </p:cNvSpPr>
          <p:nvPr>
            <p:ph type="body"/>
          </p:nvPr>
        </p:nvSpPr>
        <p:spPr>
          <a:xfrm>
            <a:off x="685800" y="4343400"/>
            <a:ext cx="5486040" cy="4114440"/>
          </a:xfrm>
          <a:prstGeom prst="rect">
            <a:avLst/>
          </a:prstGeom>
        </p:spPr>
        <p:txBody>
          <a:bodyPr tIns="91440" bIns="91440">
            <a:noAutofit/>
          </a:bodyPr>
          <a:p>
            <a:pPr>
              <a:lnSpc>
                <a:spcPct val="100000"/>
              </a:lnSpc>
            </a:pPr>
            <a:r>
              <a:rPr b="0" lang="en-US" sz="1100" spc="-1" strike="noStrike">
                <a:latin typeface="Arial"/>
              </a:rPr>
              <a:t>Formally our model says that we are given oracle a</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The input comes froma  produxt distr</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And monotonicity isdefined as some f(x) less thatn f(y) whenever x&lt;y coordinate wise</a:t>
            </a:r>
            <a:endParaRPr b="0" lang="en-US" sz="1100" spc="-1" strike="noStrike">
              <a:latin typeface="Arial"/>
            </a:endParaRPr>
          </a:p>
          <a:p>
            <a:pPr>
              <a:lnSpc>
                <a:spcPct val="100000"/>
              </a:lnSpc>
            </a:pPr>
            <a:endParaRPr b="0" lang="en-US" sz="1100" spc="-1" strike="noStrike">
              <a:latin typeface="Arial"/>
            </a:endParaRPr>
          </a:p>
          <a:p>
            <a:pPr>
              <a:lnSpc>
                <a:spcPct val="100000"/>
              </a:lnSpc>
            </a:pPr>
            <a:r>
              <a:rPr b="0" lang="en-US" sz="1100" spc="-1" strike="noStrike">
                <a:latin typeface="Arial"/>
              </a:rPr>
              <a:t>Marginal mnotonicity means that we want any of the k marginal distributions to be monotone,</a:t>
            </a:r>
            <a:endParaRPr b="0" lang="en-US" sz="11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0" name="PlaceHolder 2"/>
          <p:cNvSpPr>
            <a:spLocks noGrp="1"/>
          </p:cNvSpPr>
          <p:nvPr>
            <p:ph type="body"/>
          </p:nvPr>
        </p:nvSpPr>
        <p:spPr>
          <a:xfrm>
            <a:off x="190440" y="115236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3"/>
          <p:cNvSpPr>
            <a:spLocks noGrp="1"/>
          </p:cNvSpPr>
          <p:nvPr>
            <p:ph type="body"/>
          </p:nvPr>
        </p:nvSpPr>
        <p:spPr>
          <a:xfrm>
            <a:off x="190440" y="297324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3"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34"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4"/>
          <p:cNvSpPr>
            <a:spLocks noGrp="1"/>
          </p:cNvSpPr>
          <p:nvPr>
            <p:ph type="body"/>
          </p:nvPr>
        </p:nvSpPr>
        <p:spPr>
          <a:xfrm>
            <a:off x="19044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5"/>
          <p:cNvSpPr>
            <a:spLocks noGrp="1"/>
          </p:cNvSpPr>
          <p:nvPr>
            <p:ph type="body"/>
          </p:nvPr>
        </p:nvSpPr>
        <p:spPr>
          <a:xfrm>
            <a:off x="468072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38" name="PlaceHolder 2"/>
          <p:cNvSpPr>
            <a:spLocks noGrp="1"/>
          </p:cNvSpPr>
          <p:nvPr>
            <p:ph type="body"/>
          </p:nvPr>
        </p:nvSpPr>
        <p:spPr>
          <a:xfrm>
            <a:off x="1904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3"/>
          <p:cNvSpPr>
            <a:spLocks noGrp="1"/>
          </p:cNvSpPr>
          <p:nvPr>
            <p:ph type="body"/>
          </p:nvPr>
        </p:nvSpPr>
        <p:spPr>
          <a:xfrm>
            <a:off x="31532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40" name="PlaceHolder 4"/>
          <p:cNvSpPr>
            <a:spLocks noGrp="1"/>
          </p:cNvSpPr>
          <p:nvPr>
            <p:ph type="body"/>
          </p:nvPr>
        </p:nvSpPr>
        <p:spPr>
          <a:xfrm>
            <a:off x="61160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41" name="PlaceHolder 5"/>
          <p:cNvSpPr>
            <a:spLocks noGrp="1"/>
          </p:cNvSpPr>
          <p:nvPr>
            <p:ph type="body"/>
          </p:nvPr>
        </p:nvSpPr>
        <p:spPr>
          <a:xfrm>
            <a:off x="1904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42" name="PlaceHolder 6"/>
          <p:cNvSpPr>
            <a:spLocks noGrp="1"/>
          </p:cNvSpPr>
          <p:nvPr>
            <p:ph type="body"/>
          </p:nvPr>
        </p:nvSpPr>
        <p:spPr>
          <a:xfrm>
            <a:off x="31532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43" name="PlaceHolder 7"/>
          <p:cNvSpPr>
            <a:spLocks noGrp="1"/>
          </p:cNvSpPr>
          <p:nvPr>
            <p:ph type="body"/>
          </p:nvPr>
        </p:nvSpPr>
        <p:spPr>
          <a:xfrm>
            <a:off x="61160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3" name="PlaceHolder 2"/>
          <p:cNvSpPr>
            <a:spLocks noGrp="1"/>
          </p:cNvSpPr>
          <p:nvPr>
            <p:ph type="subTitle"/>
          </p:nvPr>
        </p:nvSpPr>
        <p:spPr>
          <a:xfrm>
            <a:off x="190440" y="1152360"/>
            <a:ext cx="8762760" cy="348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5" name="PlaceHolder 2"/>
          <p:cNvSpPr>
            <a:spLocks noGrp="1"/>
          </p:cNvSpPr>
          <p:nvPr>
            <p:ph type="body"/>
          </p:nvPr>
        </p:nvSpPr>
        <p:spPr>
          <a:xfrm>
            <a:off x="190440" y="1152360"/>
            <a:ext cx="8762760" cy="3485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57" name="PlaceHolder 2"/>
          <p:cNvSpPr>
            <a:spLocks noGrp="1"/>
          </p:cNvSpPr>
          <p:nvPr>
            <p:ph type="body"/>
          </p:nvPr>
        </p:nvSpPr>
        <p:spPr>
          <a:xfrm>
            <a:off x="19044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58" name="PlaceHolder 3"/>
          <p:cNvSpPr>
            <a:spLocks noGrp="1"/>
          </p:cNvSpPr>
          <p:nvPr>
            <p:ph type="body"/>
          </p:nvPr>
        </p:nvSpPr>
        <p:spPr>
          <a:xfrm>
            <a:off x="468072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152280" y="262080"/>
            <a:ext cx="8838720" cy="3442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2"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63" name="PlaceHolder 3"/>
          <p:cNvSpPr>
            <a:spLocks noGrp="1"/>
          </p:cNvSpPr>
          <p:nvPr>
            <p:ph type="body"/>
          </p:nvPr>
        </p:nvSpPr>
        <p:spPr>
          <a:xfrm>
            <a:off x="468072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4"/>
          <p:cNvSpPr>
            <a:spLocks noGrp="1"/>
          </p:cNvSpPr>
          <p:nvPr>
            <p:ph type="body"/>
          </p:nvPr>
        </p:nvSpPr>
        <p:spPr>
          <a:xfrm>
            <a:off x="19044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9" name="PlaceHolder 2"/>
          <p:cNvSpPr>
            <a:spLocks noGrp="1"/>
          </p:cNvSpPr>
          <p:nvPr>
            <p:ph type="subTitle"/>
          </p:nvPr>
        </p:nvSpPr>
        <p:spPr>
          <a:xfrm>
            <a:off x="190440" y="1152360"/>
            <a:ext cx="8762760" cy="34855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66" name="PlaceHolder 2"/>
          <p:cNvSpPr>
            <a:spLocks noGrp="1"/>
          </p:cNvSpPr>
          <p:nvPr>
            <p:ph type="body"/>
          </p:nvPr>
        </p:nvSpPr>
        <p:spPr>
          <a:xfrm>
            <a:off x="19044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67"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4"/>
          <p:cNvSpPr>
            <a:spLocks noGrp="1"/>
          </p:cNvSpPr>
          <p:nvPr>
            <p:ph type="body"/>
          </p:nvPr>
        </p:nvSpPr>
        <p:spPr>
          <a:xfrm>
            <a:off x="468072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0"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190440" y="297324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4" name="PlaceHolder 2"/>
          <p:cNvSpPr>
            <a:spLocks noGrp="1"/>
          </p:cNvSpPr>
          <p:nvPr>
            <p:ph type="body"/>
          </p:nvPr>
        </p:nvSpPr>
        <p:spPr>
          <a:xfrm>
            <a:off x="190440" y="115236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75" name="PlaceHolder 3"/>
          <p:cNvSpPr>
            <a:spLocks noGrp="1"/>
          </p:cNvSpPr>
          <p:nvPr>
            <p:ph type="body"/>
          </p:nvPr>
        </p:nvSpPr>
        <p:spPr>
          <a:xfrm>
            <a:off x="190440" y="297324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77"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4"/>
          <p:cNvSpPr>
            <a:spLocks noGrp="1"/>
          </p:cNvSpPr>
          <p:nvPr>
            <p:ph type="body"/>
          </p:nvPr>
        </p:nvSpPr>
        <p:spPr>
          <a:xfrm>
            <a:off x="19044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5"/>
          <p:cNvSpPr>
            <a:spLocks noGrp="1"/>
          </p:cNvSpPr>
          <p:nvPr>
            <p:ph type="body"/>
          </p:nvPr>
        </p:nvSpPr>
        <p:spPr>
          <a:xfrm>
            <a:off x="468072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82" name="PlaceHolder 2"/>
          <p:cNvSpPr>
            <a:spLocks noGrp="1"/>
          </p:cNvSpPr>
          <p:nvPr>
            <p:ph type="body"/>
          </p:nvPr>
        </p:nvSpPr>
        <p:spPr>
          <a:xfrm>
            <a:off x="1904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3" name="PlaceHolder 3"/>
          <p:cNvSpPr>
            <a:spLocks noGrp="1"/>
          </p:cNvSpPr>
          <p:nvPr>
            <p:ph type="body"/>
          </p:nvPr>
        </p:nvSpPr>
        <p:spPr>
          <a:xfrm>
            <a:off x="31532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4" name="PlaceHolder 4"/>
          <p:cNvSpPr>
            <a:spLocks noGrp="1"/>
          </p:cNvSpPr>
          <p:nvPr>
            <p:ph type="body"/>
          </p:nvPr>
        </p:nvSpPr>
        <p:spPr>
          <a:xfrm>
            <a:off x="6116040" y="115236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5" name="PlaceHolder 5"/>
          <p:cNvSpPr>
            <a:spLocks noGrp="1"/>
          </p:cNvSpPr>
          <p:nvPr>
            <p:ph type="body"/>
          </p:nvPr>
        </p:nvSpPr>
        <p:spPr>
          <a:xfrm>
            <a:off x="1904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6" name="PlaceHolder 6"/>
          <p:cNvSpPr>
            <a:spLocks noGrp="1"/>
          </p:cNvSpPr>
          <p:nvPr>
            <p:ph type="body"/>
          </p:nvPr>
        </p:nvSpPr>
        <p:spPr>
          <a:xfrm>
            <a:off x="31532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87" name="PlaceHolder 7"/>
          <p:cNvSpPr>
            <a:spLocks noGrp="1"/>
          </p:cNvSpPr>
          <p:nvPr>
            <p:ph type="body"/>
          </p:nvPr>
        </p:nvSpPr>
        <p:spPr>
          <a:xfrm>
            <a:off x="6116040" y="2973240"/>
            <a:ext cx="282132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1" name="PlaceHolder 2"/>
          <p:cNvSpPr>
            <a:spLocks noGrp="1"/>
          </p:cNvSpPr>
          <p:nvPr>
            <p:ph type="body"/>
          </p:nvPr>
        </p:nvSpPr>
        <p:spPr>
          <a:xfrm>
            <a:off x="190440" y="1152360"/>
            <a:ext cx="8762760" cy="3485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3" name="PlaceHolder 2"/>
          <p:cNvSpPr>
            <a:spLocks noGrp="1"/>
          </p:cNvSpPr>
          <p:nvPr>
            <p:ph type="body"/>
          </p:nvPr>
        </p:nvSpPr>
        <p:spPr>
          <a:xfrm>
            <a:off x="19044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14" name="PlaceHolder 3"/>
          <p:cNvSpPr>
            <a:spLocks noGrp="1"/>
          </p:cNvSpPr>
          <p:nvPr>
            <p:ph type="body"/>
          </p:nvPr>
        </p:nvSpPr>
        <p:spPr>
          <a:xfrm>
            <a:off x="468072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52280" y="262080"/>
            <a:ext cx="8838720" cy="34423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18"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8072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19044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2" name="PlaceHolder 2"/>
          <p:cNvSpPr>
            <a:spLocks noGrp="1"/>
          </p:cNvSpPr>
          <p:nvPr>
            <p:ph type="body"/>
          </p:nvPr>
        </p:nvSpPr>
        <p:spPr>
          <a:xfrm>
            <a:off x="190440" y="1152360"/>
            <a:ext cx="4276080" cy="34855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680720" y="297324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52280" y="262080"/>
            <a:ext cx="8838720" cy="742320"/>
          </a:xfrm>
          <a:prstGeom prst="rect">
            <a:avLst/>
          </a:prstGeom>
        </p:spPr>
        <p:txBody>
          <a:bodyPr lIns="0" rIns="0" tIns="0" bIns="0" anchor="ctr">
            <a:spAutoFit/>
          </a:bodyPr>
          <a:p>
            <a:endParaRPr b="0" lang="en-US" sz="1400" spc="-1" strike="noStrike">
              <a:solidFill>
                <a:srgbClr val="000000"/>
              </a:solidFill>
              <a:latin typeface="Arial"/>
            </a:endParaRPr>
          </a:p>
        </p:txBody>
      </p:sp>
      <p:sp>
        <p:nvSpPr>
          <p:cNvPr id="26" name="PlaceHolder 2"/>
          <p:cNvSpPr>
            <a:spLocks noGrp="1"/>
          </p:cNvSpPr>
          <p:nvPr>
            <p:ph type="body"/>
          </p:nvPr>
        </p:nvSpPr>
        <p:spPr>
          <a:xfrm>
            <a:off x="19044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680720" y="1152360"/>
            <a:ext cx="4276080" cy="1662480"/>
          </a:xfrm>
          <a:prstGeom prst="rect">
            <a:avLst/>
          </a:prstGeom>
        </p:spPr>
        <p:txBody>
          <a:bodyPr lIns="0" rIns="0" tIns="0" bIns="0">
            <a:normAutofit/>
          </a:bodyPr>
          <a:p>
            <a:endParaRPr b="0" lang="en-US" sz="1400" spc="-1" strike="noStrike">
              <a:solidFill>
                <a:srgbClr val="000000"/>
              </a:solidFill>
              <a:latin typeface="Arial"/>
            </a:endParaRPr>
          </a:p>
        </p:txBody>
      </p:sp>
      <p:sp>
        <p:nvSpPr>
          <p:cNvPr id="28" name="PlaceHolder 4"/>
          <p:cNvSpPr>
            <a:spLocks noGrp="1"/>
          </p:cNvSpPr>
          <p:nvPr>
            <p:ph type="body"/>
          </p:nvPr>
        </p:nvSpPr>
        <p:spPr>
          <a:xfrm>
            <a:off x="190440" y="2973240"/>
            <a:ext cx="8762760" cy="166248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4971960"/>
            <a:ext cx="3047760" cy="171360"/>
          </a:xfrm>
          <a:prstGeom prst="rect">
            <a:avLst/>
          </a:prstGeom>
          <a:solidFill>
            <a:srgbClr val="980000"/>
          </a:solidFill>
          <a:ln>
            <a:noFill/>
          </a:ln>
        </p:spPr>
        <p:style>
          <a:lnRef idx="0"/>
          <a:fillRef idx="0"/>
          <a:effectRef idx="0"/>
          <a:fontRef idx="minor"/>
        </p:style>
      </p:sp>
      <p:sp>
        <p:nvSpPr>
          <p:cNvPr id="1" name="CustomShape 2"/>
          <p:cNvSpPr/>
          <p:nvPr/>
        </p:nvSpPr>
        <p:spPr>
          <a:xfrm>
            <a:off x="3048120" y="4971960"/>
            <a:ext cx="3047760" cy="171360"/>
          </a:xfrm>
          <a:prstGeom prst="rect">
            <a:avLst/>
          </a:prstGeom>
          <a:solidFill>
            <a:srgbClr val="efefef"/>
          </a:solidFill>
          <a:ln>
            <a:noFill/>
          </a:ln>
        </p:spPr>
        <p:style>
          <a:lnRef idx="0"/>
          <a:fillRef idx="0"/>
          <a:effectRef idx="0"/>
          <a:fontRef idx="minor"/>
        </p:style>
      </p:sp>
      <p:sp>
        <p:nvSpPr>
          <p:cNvPr id="2" name="CustomShape 3"/>
          <p:cNvSpPr/>
          <p:nvPr/>
        </p:nvSpPr>
        <p:spPr>
          <a:xfrm>
            <a:off x="6095880" y="4971960"/>
            <a:ext cx="3047760" cy="171360"/>
          </a:xfrm>
          <a:prstGeom prst="rect">
            <a:avLst/>
          </a:prstGeom>
          <a:solidFill>
            <a:srgbClr val="b7b7b7"/>
          </a:solidFill>
          <a:ln>
            <a:noFill/>
          </a:ln>
        </p:spPr>
        <p:style>
          <a:lnRef idx="0"/>
          <a:fillRef idx="0"/>
          <a:effectRef idx="0"/>
          <a:fontRef idx="minor"/>
        </p:style>
      </p:sp>
      <p:sp>
        <p:nvSpPr>
          <p:cNvPr id="3" name="CustomShape 4"/>
          <p:cNvSpPr/>
          <p:nvPr/>
        </p:nvSpPr>
        <p:spPr>
          <a:xfrm>
            <a:off x="4553640" y="4956120"/>
            <a:ext cx="4590000" cy="200880"/>
          </a:xfrm>
          <a:prstGeom prst="rect">
            <a:avLst/>
          </a:prstGeom>
          <a:solidFill>
            <a:srgbClr val="01457c"/>
          </a:solidFill>
          <a:ln>
            <a:noFill/>
          </a:ln>
        </p:spPr>
        <p:style>
          <a:lnRef idx="0"/>
          <a:fillRef idx="0"/>
          <a:effectRef idx="0"/>
          <a:fontRef idx="minor"/>
        </p:style>
      </p:sp>
      <p:sp>
        <p:nvSpPr>
          <p:cNvPr id="4" name="CustomShape 5"/>
          <p:cNvSpPr/>
          <p:nvPr/>
        </p:nvSpPr>
        <p:spPr>
          <a:xfrm>
            <a:off x="-9000" y="4955760"/>
            <a:ext cx="4562640" cy="200880"/>
          </a:xfrm>
          <a:prstGeom prst="rect">
            <a:avLst/>
          </a:prstGeom>
          <a:solidFill>
            <a:srgbClr val="000000"/>
          </a:solidFill>
          <a:ln>
            <a:noFill/>
          </a:ln>
        </p:spPr>
        <p:style>
          <a:lnRef idx="0"/>
          <a:fillRef idx="0"/>
          <a:effectRef idx="0"/>
          <a:fontRef idx="minor"/>
        </p:style>
        <p:txBody>
          <a:bodyPr tIns="91440" bIns="91440" anchor="ctr">
            <a:noAutofit/>
          </a:bodyPr>
          <a:p>
            <a:pPr algn="ctr">
              <a:lnSpc>
                <a:spcPct val="100000"/>
              </a:lnSpc>
            </a:pPr>
            <a:r>
              <a:rPr b="0" lang="en-US" sz="1100" spc="-1" strike="noStrike">
                <a:solidFill>
                  <a:srgbClr val="ffffff"/>
                </a:solidFill>
                <a:latin typeface="Open Sans"/>
                <a:ea typeface="Open Sans"/>
              </a:rPr>
              <a:t>E. Gergatsouli, B. Lucier, C. Tzamos</a:t>
            </a:r>
            <a:endParaRPr b="0" lang="en-US" sz="1100" spc="-1" strike="noStrike">
              <a:latin typeface="Arial"/>
            </a:endParaRPr>
          </a:p>
        </p:txBody>
      </p:sp>
      <p:sp>
        <p:nvSpPr>
          <p:cNvPr id="5" name="PlaceHolder 6"/>
          <p:cNvSpPr>
            <a:spLocks noGrp="1"/>
          </p:cNvSpPr>
          <p:nvPr>
            <p:ph type="title"/>
          </p:nvPr>
        </p:nvSpPr>
        <p:spPr>
          <a:xfrm>
            <a:off x="311760" y="744480"/>
            <a:ext cx="8520120" cy="2052360"/>
          </a:xfrm>
          <a:prstGeom prst="rect">
            <a:avLst/>
          </a:prstGeom>
        </p:spPr>
        <p:txBody>
          <a:bodyPr tIns="91440" bIns="91440" anchor="b">
            <a:noAutofit/>
          </a:bodyPr>
          <a:p>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6" name="PlaceHolder 7"/>
          <p:cNvSpPr>
            <a:spLocks noGrp="1"/>
          </p:cNvSpPr>
          <p:nvPr>
            <p:ph type="sldNum"/>
          </p:nvPr>
        </p:nvSpPr>
        <p:spPr>
          <a:xfrm>
            <a:off x="8472600" y="4663080"/>
            <a:ext cx="548280" cy="393120"/>
          </a:xfrm>
          <a:prstGeom prst="rect">
            <a:avLst/>
          </a:prstGeom>
        </p:spPr>
        <p:txBody>
          <a:bodyPr tIns="91440" bIns="91440" anchor="ctr">
            <a:noAutofit/>
          </a:bodyPr>
          <a:p>
            <a:pPr algn="ctr">
              <a:lnSpc>
                <a:spcPct val="100000"/>
              </a:lnSpc>
            </a:pPr>
            <a:fld id="{C53B908A-18FF-49A6-BBED-305CF8F8ABBC}" type="slidenum">
              <a:rPr b="0" lang="en-US" sz="1100" spc="-1" strike="noStrike">
                <a:solidFill>
                  <a:srgbClr val="980000"/>
                </a:solidFill>
                <a:latin typeface="Open Sans"/>
                <a:ea typeface="Open Sans"/>
              </a:rPr>
              <a:t>&lt;number&gt;</a:t>
            </a:fld>
            <a:endParaRPr b="0" lang="en-US" sz="1100" spc="-1" strike="noStrike">
              <a:latin typeface="Times New Roman"/>
            </a:endParaRPr>
          </a:p>
        </p:txBody>
      </p:sp>
      <p:sp>
        <p:nvSpPr>
          <p:cNvPr id="7" name="PlaceHolder 8"/>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CustomShape 1"/>
          <p:cNvSpPr/>
          <p:nvPr/>
        </p:nvSpPr>
        <p:spPr>
          <a:xfrm>
            <a:off x="0" y="4971960"/>
            <a:ext cx="3047760" cy="171360"/>
          </a:xfrm>
          <a:prstGeom prst="rect">
            <a:avLst/>
          </a:prstGeom>
          <a:solidFill>
            <a:srgbClr val="980000"/>
          </a:solidFill>
          <a:ln>
            <a:noFill/>
          </a:ln>
        </p:spPr>
        <p:style>
          <a:lnRef idx="0"/>
          <a:fillRef idx="0"/>
          <a:effectRef idx="0"/>
          <a:fontRef idx="minor"/>
        </p:style>
      </p:sp>
      <p:sp>
        <p:nvSpPr>
          <p:cNvPr id="45" name="CustomShape 2"/>
          <p:cNvSpPr/>
          <p:nvPr/>
        </p:nvSpPr>
        <p:spPr>
          <a:xfrm>
            <a:off x="3048120" y="4971960"/>
            <a:ext cx="3047760" cy="171360"/>
          </a:xfrm>
          <a:prstGeom prst="rect">
            <a:avLst/>
          </a:prstGeom>
          <a:solidFill>
            <a:srgbClr val="efefef"/>
          </a:solidFill>
          <a:ln>
            <a:noFill/>
          </a:ln>
        </p:spPr>
        <p:style>
          <a:lnRef idx="0"/>
          <a:fillRef idx="0"/>
          <a:effectRef idx="0"/>
          <a:fontRef idx="minor"/>
        </p:style>
      </p:sp>
      <p:sp>
        <p:nvSpPr>
          <p:cNvPr id="46" name="CustomShape 3"/>
          <p:cNvSpPr/>
          <p:nvPr/>
        </p:nvSpPr>
        <p:spPr>
          <a:xfrm>
            <a:off x="6095880" y="4971960"/>
            <a:ext cx="3047760" cy="171360"/>
          </a:xfrm>
          <a:prstGeom prst="rect">
            <a:avLst/>
          </a:prstGeom>
          <a:solidFill>
            <a:srgbClr val="b7b7b7"/>
          </a:solidFill>
          <a:ln>
            <a:noFill/>
          </a:ln>
        </p:spPr>
        <p:style>
          <a:lnRef idx="0"/>
          <a:fillRef idx="0"/>
          <a:effectRef idx="0"/>
          <a:fontRef idx="minor"/>
        </p:style>
      </p:sp>
      <p:sp>
        <p:nvSpPr>
          <p:cNvPr id="47" name="CustomShape 4"/>
          <p:cNvSpPr/>
          <p:nvPr/>
        </p:nvSpPr>
        <p:spPr>
          <a:xfrm>
            <a:off x="4553640" y="4956120"/>
            <a:ext cx="4590000" cy="200880"/>
          </a:xfrm>
          <a:prstGeom prst="rect">
            <a:avLst/>
          </a:prstGeom>
          <a:solidFill>
            <a:srgbClr val="01457c"/>
          </a:solidFill>
          <a:ln>
            <a:noFill/>
          </a:ln>
        </p:spPr>
        <p:style>
          <a:lnRef idx="0"/>
          <a:fillRef idx="0"/>
          <a:effectRef idx="0"/>
          <a:fontRef idx="minor"/>
        </p:style>
      </p:sp>
      <p:sp>
        <p:nvSpPr>
          <p:cNvPr id="48" name="CustomShape 5"/>
          <p:cNvSpPr/>
          <p:nvPr/>
        </p:nvSpPr>
        <p:spPr>
          <a:xfrm>
            <a:off x="-9000" y="4955760"/>
            <a:ext cx="4562640" cy="200880"/>
          </a:xfrm>
          <a:prstGeom prst="rect">
            <a:avLst/>
          </a:prstGeom>
          <a:solidFill>
            <a:srgbClr val="000000"/>
          </a:solidFill>
          <a:ln>
            <a:noFill/>
          </a:ln>
        </p:spPr>
        <p:style>
          <a:lnRef idx="0"/>
          <a:fillRef idx="0"/>
          <a:effectRef idx="0"/>
          <a:fontRef idx="minor"/>
        </p:style>
        <p:txBody>
          <a:bodyPr tIns="91440" bIns="91440" anchor="ctr">
            <a:noAutofit/>
          </a:bodyPr>
          <a:p>
            <a:pPr algn="ctr">
              <a:lnSpc>
                <a:spcPct val="100000"/>
              </a:lnSpc>
            </a:pPr>
            <a:r>
              <a:rPr b="0" lang="en-US" sz="1100" spc="-1" strike="noStrike">
                <a:solidFill>
                  <a:srgbClr val="ffffff"/>
                </a:solidFill>
                <a:latin typeface="Open Sans"/>
                <a:ea typeface="Open Sans"/>
              </a:rPr>
              <a:t>E. Gergatsouli, B. Lucier, C. Tzamos</a:t>
            </a:r>
            <a:endParaRPr b="0" lang="en-US" sz="1100" spc="-1" strike="noStrike">
              <a:latin typeface="Arial"/>
            </a:endParaRPr>
          </a:p>
        </p:txBody>
      </p:sp>
      <p:sp>
        <p:nvSpPr>
          <p:cNvPr id="49" name="PlaceHolder 6"/>
          <p:cNvSpPr>
            <a:spLocks noGrp="1"/>
          </p:cNvSpPr>
          <p:nvPr>
            <p:ph type="title"/>
          </p:nvPr>
        </p:nvSpPr>
        <p:spPr>
          <a:xfrm>
            <a:off x="152280" y="262080"/>
            <a:ext cx="8838720" cy="742320"/>
          </a:xfrm>
          <a:prstGeom prst="rect">
            <a:avLst/>
          </a:prstGeom>
        </p:spPr>
        <p:txBody>
          <a:bodyPr tIns="91440" bIns="91440" anchor="ctr">
            <a:noAutofit/>
          </a:bodyPr>
          <a:p>
            <a:r>
              <a:rPr b="0" lang="en-US" sz="3100" spc="-1" strike="noStrike">
                <a:solidFill>
                  <a:srgbClr val="000000"/>
                </a:solidFill>
                <a:latin typeface="Arial"/>
              </a:rPr>
              <a:t>Click to edit the title text format</a:t>
            </a:r>
            <a:endParaRPr b="0" lang="en-US" sz="3100" spc="-1" strike="noStrike">
              <a:solidFill>
                <a:srgbClr val="000000"/>
              </a:solidFill>
              <a:latin typeface="Arial"/>
            </a:endParaRPr>
          </a:p>
        </p:txBody>
      </p:sp>
      <p:sp>
        <p:nvSpPr>
          <p:cNvPr id="50" name="PlaceHolder 7"/>
          <p:cNvSpPr>
            <a:spLocks noGrp="1"/>
          </p:cNvSpPr>
          <p:nvPr>
            <p:ph type="body"/>
          </p:nvPr>
        </p:nvSpPr>
        <p:spPr>
          <a:xfrm>
            <a:off x="190440" y="1152360"/>
            <a:ext cx="8762760" cy="3485520"/>
          </a:xfrm>
          <a:prstGeom prst="rect">
            <a:avLst/>
          </a:prstGeom>
        </p:spPr>
        <p:txBody>
          <a:bodyPr tIns="91440" bIns="91440">
            <a:noAutofit/>
          </a:bodyPr>
          <a:p>
            <a:pPr marL="432000" indent="-324000">
              <a:spcBef>
                <a:spcPts val="1417"/>
              </a:spcBef>
              <a:buClr>
                <a:srgbClr val="000000"/>
              </a:buClr>
              <a:buSzPct val="45000"/>
              <a:buFont typeface="Wingdings" charset="2"/>
              <a:buChar char=""/>
            </a:pPr>
            <a:r>
              <a:rPr b="0" lang="en-US" sz="2600" spc="-1" strike="noStrike">
                <a:solidFill>
                  <a:srgbClr val="000000"/>
                </a:solidFill>
                <a:latin typeface="Arial"/>
              </a:rPr>
              <a:t>Click to edit the outline text format</a:t>
            </a:r>
            <a:endParaRPr b="0" lang="en-US" sz="2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600" spc="-1" strike="noStrike">
                <a:solidFill>
                  <a:srgbClr val="000000"/>
                </a:solidFill>
                <a:latin typeface="Arial"/>
              </a:rPr>
              <a:t>Second Outline Level</a:t>
            </a:r>
            <a:endParaRPr b="0" lang="en-US" sz="2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600" spc="-1" strike="noStrike">
                <a:solidFill>
                  <a:srgbClr val="000000"/>
                </a:solidFill>
                <a:latin typeface="Arial"/>
              </a:rPr>
              <a:t>Third Outline Level</a:t>
            </a:r>
            <a:endParaRPr b="0" lang="en-US" sz="2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600" spc="-1" strike="noStrike">
                <a:solidFill>
                  <a:srgbClr val="000000"/>
                </a:solidFill>
                <a:latin typeface="Arial"/>
              </a:rPr>
              <a:t>Fourth Outline Level</a:t>
            </a:r>
            <a:endParaRPr b="0" lang="en-US" sz="2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600" spc="-1" strike="noStrike">
                <a:solidFill>
                  <a:srgbClr val="000000"/>
                </a:solidFill>
                <a:latin typeface="Arial"/>
              </a:rPr>
              <a:t>Fifth Outline Level</a:t>
            </a:r>
            <a:endParaRPr b="0" lang="en-US" sz="2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600" spc="-1" strike="noStrike">
                <a:solidFill>
                  <a:srgbClr val="000000"/>
                </a:solidFill>
                <a:latin typeface="Arial"/>
              </a:rPr>
              <a:t>Sixth Outline Level</a:t>
            </a:r>
            <a:endParaRPr b="0" lang="en-US" sz="2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600" spc="-1" strike="noStrike">
                <a:solidFill>
                  <a:srgbClr val="000000"/>
                </a:solidFill>
                <a:latin typeface="Arial"/>
              </a:rPr>
              <a:t>Seventh Outline Level</a:t>
            </a:r>
            <a:endParaRPr b="0" lang="en-US" sz="2600" spc="-1" strike="noStrike">
              <a:solidFill>
                <a:srgbClr val="000000"/>
              </a:solidFill>
              <a:latin typeface="Arial"/>
            </a:endParaRPr>
          </a:p>
        </p:txBody>
      </p:sp>
      <p:sp>
        <p:nvSpPr>
          <p:cNvPr id="51" name="PlaceHolder 8"/>
          <p:cNvSpPr>
            <a:spLocks noGrp="1"/>
          </p:cNvSpPr>
          <p:nvPr>
            <p:ph type="sldNum"/>
          </p:nvPr>
        </p:nvSpPr>
        <p:spPr>
          <a:xfrm>
            <a:off x="8671680" y="4785480"/>
            <a:ext cx="472320" cy="164520"/>
          </a:xfrm>
          <a:prstGeom prst="rect">
            <a:avLst/>
          </a:prstGeom>
        </p:spPr>
        <p:txBody>
          <a:bodyPr tIns="91440" bIns="91440" anchor="ctr">
            <a:noAutofit/>
          </a:bodyPr>
          <a:p>
            <a:pPr algn="ctr">
              <a:lnSpc>
                <a:spcPct val="100000"/>
              </a:lnSpc>
            </a:pPr>
            <a:fld id="{92089F87-E639-497C-9225-D9D09D9BC2D0}" type="slidenum">
              <a:rPr b="0" lang="en-US" sz="1100" spc="-1" strike="noStrike">
                <a:solidFill>
                  <a:srgbClr val="01457c"/>
                </a:solidFill>
                <a:latin typeface="Open Sans"/>
                <a:ea typeface="Open Sans"/>
              </a:rPr>
              <a:t>1</a:t>
            </a:fld>
            <a:endParaRPr b="0" lang="en-US"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slideLayout" Target="../slideLayouts/slideLayout15.xml"/><Relationship Id="rId9"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slideLayout" Target="../slideLayouts/slideLayout15.xml"/><Relationship Id="rId6"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image" Target="../media/image48.png"/><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slideLayout" Target="../slideLayouts/slideLayout15.xml"/><Relationship Id="rId10"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slideLayout" Target="../slideLayouts/slideLayout15.xml"/><Relationship Id="rId9"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slideLayout" Target="../slideLayouts/slideLayout15.xml"/><Relationship Id="rId6"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66.png"/><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image" Target="../media/image72.png"/><Relationship Id="rId8" Type="http://schemas.openxmlformats.org/officeDocument/2006/relationships/image" Target="../media/image73.png"/><Relationship Id="rId9" Type="http://schemas.openxmlformats.org/officeDocument/2006/relationships/image" Target="../media/image74.png"/><Relationship Id="rId10"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image" Target="../media/image75.png"/><Relationship Id="rId2"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1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image" Target="../media/image83.png"/><Relationship Id="rId8" Type="http://schemas.openxmlformats.org/officeDocument/2006/relationships/image" Target="../media/image84.png"/><Relationship Id="rId9" Type="http://schemas.openxmlformats.org/officeDocument/2006/relationships/image" Target="../media/image85.png"/><Relationship Id="rId10" Type="http://schemas.openxmlformats.org/officeDocument/2006/relationships/image" Target="../media/image86.png"/><Relationship Id="rId11" Type="http://schemas.openxmlformats.org/officeDocument/2006/relationships/slideLayout" Target="../slideLayouts/slideLayout15.xml"/><Relationship Id="rId1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87.png"/><Relationship Id="rId2" Type="http://schemas.openxmlformats.org/officeDocument/2006/relationships/slideLayout" Target="../slideLayouts/slideLayout15.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5.xml"/><Relationship Id="rId6"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slideLayout" Target="../slideLayouts/slideLayout15.xml"/><Relationship Id="rId5"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5.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93.png"/><Relationship Id="rId2" Type="http://schemas.openxmlformats.org/officeDocument/2006/relationships/image" Target="../media/image94.png"/><Relationship Id="rId3" Type="http://schemas.openxmlformats.org/officeDocument/2006/relationships/image" Target="../media/image95.pn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7" Type="http://schemas.openxmlformats.org/officeDocument/2006/relationships/image" Target="../media/image99.png"/><Relationship Id="rId8" Type="http://schemas.openxmlformats.org/officeDocument/2006/relationships/image" Target="../media/image100.png"/><Relationship Id="rId9"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5.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17.png"/><Relationship Id="rId10" Type="http://schemas.openxmlformats.org/officeDocument/2006/relationships/image" Target="../media/image18.png"/><Relationship Id="rId11" Type="http://schemas.openxmlformats.org/officeDocument/2006/relationships/image" Target="../media/image19.png"/><Relationship Id="rId12" Type="http://schemas.openxmlformats.org/officeDocument/2006/relationships/image" Target="../media/image20.png"/><Relationship Id="rId13" Type="http://schemas.openxmlformats.org/officeDocument/2006/relationships/slideLayout" Target="../slideLayouts/slideLayout15.xml"/><Relationship Id="rId1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5.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1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5.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7" Type="http://schemas.openxmlformats.org/officeDocument/2006/relationships/slideLayout" Target="../slideLayouts/slideLayout15.xml"/><Relationship Id="rId8"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597600"/>
            <a:ext cx="8520120" cy="1256400"/>
          </a:xfrm>
          <a:prstGeom prst="rect">
            <a:avLst/>
          </a:prstGeom>
          <a:noFill/>
          <a:ln>
            <a:noFill/>
          </a:ln>
        </p:spPr>
        <p:txBody>
          <a:bodyPr tIns="91440" bIns="91440" anchor="b">
            <a:noAutofit/>
          </a:bodyPr>
          <a:p>
            <a:pPr algn="ctr">
              <a:lnSpc>
                <a:spcPct val="100000"/>
              </a:lnSpc>
            </a:pPr>
            <a:r>
              <a:rPr b="0" lang="en-US" sz="3300" spc="-1" strike="noStrike">
                <a:solidFill>
                  <a:srgbClr val="01457c"/>
                </a:solidFill>
                <a:latin typeface="Open Sans"/>
                <a:ea typeface="Open Sans"/>
              </a:rPr>
              <a:t>Black-Box Methods for Restoring Monotonicity</a:t>
            </a:r>
            <a:endParaRPr b="0" lang="en-US" sz="3300" spc="-1" strike="noStrike">
              <a:solidFill>
                <a:srgbClr val="000000"/>
              </a:solidFill>
              <a:latin typeface="Arial"/>
            </a:endParaRPr>
          </a:p>
        </p:txBody>
      </p:sp>
      <p:sp>
        <p:nvSpPr>
          <p:cNvPr id="95" name="TextShape 2"/>
          <p:cNvSpPr txBox="1"/>
          <p:nvPr/>
        </p:nvSpPr>
        <p:spPr>
          <a:xfrm>
            <a:off x="843120" y="2161080"/>
            <a:ext cx="7457760" cy="554040"/>
          </a:xfrm>
          <a:prstGeom prst="rect">
            <a:avLst/>
          </a:prstGeom>
          <a:noFill/>
          <a:ln>
            <a:noFill/>
          </a:ln>
        </p:spPr>
        <p:txBody>
          <a:bodyPr tIns="91440" bIns="91440">
            <a:noAutofit/>
          </a:bodyPr>
          <a:p>
            <a:pPr algn="ctr">
              <a:lnSpc>
                <a:spcPct val="100000"/>
              </a:lnSpc>
              <a:spcBef>
                <a:spcPts val="601"/>
              </a:spcBef>
            </a:pPr>
            <a:r>
              <a:rPr b="0" i="1" lang="en-US" sz="1700" spc="-1" strike="noStrike">
                <a:solidFill>
                  <a:srgbClr val="000000"/>
                </a:solidFill>
                <a:latin typeface="Open Sans"/>
                <a:ea typeface="Open Sans"/>
              </a:rPr>
              <a:t>Evangelia Gergatsouli</a:t>
            </a:r>
            <a:r>
              <a:rPr b="0" lang="en-US" sz="1700" spc="-1" strike="noStrike" baseline="30000">
                <a:solidFill>
                  <a:srgbClr val="000000"/>
                </a:solidFill>
                <a:latin typeface="Open Sans"/>
                <a:ea typeface="Open Sans"/>
              </a:rPr>
              <a:t>1</a:t>
            </a:r>
            <a:r>
              <a:rPr b="0" lang="en-US" sz="1700" spc="-1" strike="noStrike">
                <a:solidFill>
                  <a:srgbClr val="000000"/>
                </a:solidFill>
                <a:latin typeface="Open Sans"/>
                <a:ea typeface="Open Sans"/>
              </a:rPr>
              <a:t>, Brendan Lucier</a:t>
            </a:r>
            <a:r>
              <a:rPr b="0" lang="en-US" sz="1700" spc="-1" strike="noStrike" baseline="30000">
                <a:solidFill>
                  <a:srgbClr val="000000"/>
                </a:solidFill>
                <a:latin typeface="Open Sans"/>
                <a:ea typeface="Open Sans"/>
              </a:rPr>
              <a:t>2</a:t>
            </a:r>
            <a:r>
              <a:rPr b="0" lang="en-US" sz="1700" spc="-1" strike="noStrike">
                <a:solidFill>
                  <a:srgbClr val="000000"/>
                </a:solidFill>
                <a:latin typeface="Open Sans"/>
                <a:ea typeface="Open Sans"/>
              </a:rPr>
              <a:t>, Christos Tzamos</a:t>
            </a:r>
            <a:r>
              <a:rPr b="0" lang="en-US" sz="1700" spc="-1" strike="noStrike" baseline="30000">
                <a:solidFill>
                  <a:srgbClr val="000000"/>
                </a:solidFill>
                <a:latin typeface="Open Sans"/>
                <a:ea typeface="Open Sans"/>
              </a:rPr>
              <a:t>1</a:t>
            </a:r>
            <a:endParaRPr b="0" lang="en-US" sz="1700" spc="-1" strike="noStrike">
              <a:latin typeface="Arial"/>
            </a:endParaRPr>
          </a:p>
        </p:txBody>
      </p:sp>
      <p:sp>
        <p:nvSpPr>
          <p:cNvPr id="96" name="TextShape 3"/>
          <p:cNvSpPr txBox="1"/>
          <p:nvPr/>
        </p:nvSpPr>
        <p:spPr>
          <a:xfrm>
            <a:off x="2681280" y="2782440"/>
            <a:ext cx="3781080" cy="887400"/>
          </a:xfrm>
          <a:prstGeom prst="rect">
            <a:avLst/>
          </a:prstGeom>
          <a:noFill/>
          <a:ln>
            <a:noFill/>
          </a:ln>
        </p:spPr>
        <p:txBody>
          <a:bodyPr tIns="91440" bIns="91440">
            <a:noAutofit/>
          </a:bodyPr>
          <a:p>
            <a:pPr algn="ctr">
              <a:lnSpc>
                <a:spcPct val="100000"/>
              </a:lnSpc>
              <a:spcBef>
                <a:spcPts val="601"/>
              </a:spcBef>
            </a:pPr>
            <a:r>
              <a:rPr b="0" lang="en-US" sz="1200" spc="-1" strike="noStrike" baseline="30000">
                <a:solidFill>
                  <a:srgbClr val="000000"/>
                </a:solidFill>
                <a:latin typeface="Open Sans"/>
                <a:ea typeface="Open Sans"/>
              </a:rPr>
              <a:t>1</a:t>
            </a:r>
            <a:r>
              <a:rPr b="0" lang="en-US" sz="1200" spc="-1" strike="noStrike">
                <a:solidFill>
                  <a:srgbClr val="000000"/>
                </a:solidFill>
                <a:latin typeface="Open Sans"/>
                <a:ea typeface="Open Sans"/>
              </a:rPr>
              <a:t>University of Wisconsin-Madison</a:t>
            </a:r>
            <a:endParaRPr b="0" lang="en-US" sz="1200" spc="-1" strike="noStrike">
              <a:latin typeface="Arial"/>
            </a:endParaRPr>
          </a:p>
          <a:p>
            <a:pPr algn="ctr">
              <a:lnSpc>
                <a:spcPct val="100000"/>
              </a:lnSpc>
              <a:spcBef>
                <a:spcPts val="601"/>
              </a:spcBef>
            </a:pPr>
            <a:r>
              <a:rPr b="0" lang="en-US" sz="1200" spc="-1" strike="noStrike" baseline="30000">
                <a:solidFill>
                  <a:srgbClr val="000000"/>
                </a:solidFill>
                <a:latin typeface="Open Sans"/>
                <a:ea typeface="Open Sans"/>
              </a:rPr>
              <a:t>2</a:t>
            </a:r>
            <a:r>
              <a:rPr b="0" lang="en-US" sz="1200" spc="-1" strike="noStrike">
                <a:solidFill>
                  <a:srgbClr val="000000"/>
                </a:solidFill>
                <a:latin typeface="Open Sans"/>
                <a:ea typeface="Open Sans"/>
              </a:rPr>
              <a:t>Microsoft Research</a:t>
            </a:r>
            <a:endParaRPr b="0" lang="en-US" sz="1200" spc="-1" strike="noStrike">
              <a:latin typeface="Arial"/>
            </a:endParaRPr>
          </a:p>
        </p:txBody>
      </p:sp>
      <p:sp>
        <p:nvSpPr>
          <p:cNvPr id="97" name="TextShape 4"/>
          <p:cNvSpPr txBox="1"/>
          <p:nvPr/>
        </p:nvSpPr>
        <p:spPr>
          <a:xfrm>
            <a:off x="2681280" y="3592080"/>
            <a:ext cx="3781080" cy="887400"/>
          </a:xfrm>
          <a:prstGeom prst="rect">
            <a:avLst/>
          </a:prstGeom>
          <a:noFill/>
          <a:ln>
            <a:noFill/>
          </a:ln>
        </p:spPr>
        <p:txBody>
          <a:bodyPr tIns="91440" bIns="91440">
            <a:noAutofit/>
          </a:bodyPr>
          <a:p>
            <a:pPr algn="ctr">
              <a:lnSpc>
                <a:spcPct val="100000"/>
              </a:lnSpc>
              <a:spcBef>
                <a:spcPts val="601"/>
              </a:spcBef>
            </a:pPr>
            <a:r>
              <a:rPr b="0" lang="en-US" sz="1800" spc="-1" strike="noStrike">
                <a:solidFill>
                  <a:srgbClr val="000000"/>
                </a:solidFill>
                <a:latin typeface="Open Sans"/>
                <a:ea typeface="Open Sans"/>
              </a:rPr>
              <a:t>ICML, July 2020</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280080" y="1174680"/>
            <a:ext cx="4647600" cy="2046240"/>
          </a:xfrm>
          <a:prstGeom prst="rect">
            <a:avLst/>
          </a:prstGeom>
          <a:noFill/>
          <a:ln>
            <a:noFill/>
          </a:ln>
        </p:spPr>
        <p:style>
          <a:lnRef idx="0"/>
          <a:fillRef idx="0"/>
          <a:effectRef idx="0"/>
          <a:fontRef idx="minor"/>
        </p:style>
        <p:txBody>
          <a:bodyPr tIns="91440" bIns="91440">
            <a:noAutofit/>
          </a:bodyPr>
          <a:p>
            <a:pPr>
              <a:lnSpc>
                <a:spcPct val="100000"/>
              </a:lnSpc>
            </a:pPr>
            <a:endParaRPr b="0" lang="en-US" sz="18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Output         a piece-wise constant function </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Split into 1/ε pieces of equal probability </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Define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for a random          drawn from </a:t>
            </a:r>
            <a:endParaRPr b="0" lang="en-US" sz="1400" spc="-1" strike="noStrike">
              <a:latin typeface="Arial"/>
            </a:endParaRPr>
          </a:p>
        </p:txBody>
      </p:sp>
      <p:sp>
        <p:nvSpPr>
          <p:cNvPr id="207" name="TextShape 2"/>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Discretization</a:t>
            </a:r>
            <a:endParaRPr b="0" lang="en-US" sz="3100" spc="-1" strike="noStrike">
              <a:solidFill>
                <a:srgbClr val="000000"/>
              </a:solidFill>
              <a:latin typeface="Arial"/>
            </a:endParaRPr>
          </a:p>
        </p:txBody>
      </p:sp>
      <p:sp>
        <p:nvSpPr>
          <p:cNvPr id="208" name="TextShape 3"/>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09" name="Google Shape;211;p20" descr=""/>
          <p:cNvPicPr/>
          <p:nvPr/>
        </p:nvPicPr>
        <p:blipFill>
          <a:blip r:embed="rId1"/>
          <a:stretch/>
        </p:blipFill>
        <p:spPr>
          <a:xfrm>
            <a:off x="1483200" y="2190960"/>
            <a:ext cx="2442600" cy="558360"/>
          </a:xfrm>
          <a:prstGeom prst="rect">
            <a:avLst/>
          </a:prstGeom>
          <a:ln>
            <a:noFill/>
          </a:ln>
        </p:spPr>
      </p:pic>
      <p:pic>
        <p:nvPicPr>
          <p:cNvPr id="210" name="Google Shape;212;p20" descr=""/>
          <p:cNvPicPr/>
          <p:nvPr/>
        </p:nvPicPr>
        <p:blipFill>
          <a:blip r:embed="rId2"/>
          <a:stretch/>
        </p:blipFill>
        <p:spPr>
          <a:xfrm>
            <a:off x="5200560" y="2335680"/>
            <a:ext cx="3515040" cy="796680"/>
          </a:xfrm>
          <a:prstGeom prst="rect">
            <a:avLst/>
          </a:prstGeom>
          <a:ln>
            <a:noFill/>
          </a:ln>
        </p:spPr>
      </p:pic>
      <p:pic>
        <p:nvPicPr>
          <p:cNvPr id="211" name="Google Shape;213;p20" descr=""/>
          <p:cNvPicPr/>
          <p:nvPr/>
        </p:nvPicPr>
        <p:blipFill>
          <a:blip r:embed="rId3"/>
          <a:stretch/>
        </p:blipFill>
        <p:spPr>
          <a:xfrm>
            <a:off x="1483200" y="1483560"/>
            <a:ext cx="320760" cy="199440"/>
          </a:xfrm>
          <a:prstGeom prst="rect">
            <a:avLst/>
          </a:prstGeom>
          <a:ln>
            <a:noFill/>
          </a:ln>
        </p:spPr>
      </p:pic>
      <p:sp>
        <p:nvSpPr>
          <p:cNvPr id="212" name="CustomShape 4"/>
          <p:cNvSpPr/>
          <p:nvPr/>
        </p:nvSpPr>
        <p:spPr>
          <a:xfrm>
            <a:off x="280080" y="3157560"/>
            <a:ext cx="4920120" cy="13795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is feasible</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loses at most ε in expectation</a:t>
            </a:r>
            <a:endParaRPr b="0" lang="en-US" sz="1400" spc="-1" strike="noStrike">
              <a:latin typeface="Arial"/>
            </a:endParaRPr>
          </a:p>
          <a:p>
            <a:pPr>
              <a:lnSpc>
                <a:spcPct val="100000"/>
              </a:lnSpc>
            </a:pPr>
            <a:r>
              <a:rPr b="0" lang="en-US" sz="1400" spc="-1" strike="noStrike">
                <a:solidFill>
                  <a:srgbClr val="000000"/>
                </a:solidFill>
                <a:latin typeface="Open Sans"/>
                <a:ea typeface="Open Sans"/>
              </a:rPr>
              <a:t>       </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We only need to monotonize          which is discrete </a:t>
            </a:r>
            <a:endParaRPr b="0" lang="en-US" sz="1400" spc="-1" strike="noStrike">
              <a:latin typeface="Arial"/>
            </a:endParaRPr>
          </a:p>
          <a:p>
            <a:pPr>
              <a:lnSpc>
                <a:spcPct val="100000"/>
              </a:lnSpc>
            </a:pPr>
            <a:endParaRPr b="0" lang="en-US" sz="1400" spc="-1" strike="noStrike">
              <a:latin typeface="Arial"/>
            </a:endParaRPr>
          </a:p>
        </p:txBody>
      </p:sp>
      <p:pic>
        <p:nvPicPr>
          <p:cNvPr id="213" name="Google Shape;215;p20" descr=""/>
          <p:cNvPicPr/>
          <p:nvPr/>
        </p:nvPicPr>
        <p:blipFill>
          <a:blip r:embed="rId4"/>
          <a:stretch/>
        </p:blipFill>
        <p:spPr>
          <a:xfrm>
            <a:off x="759960" y="3221280"/>
            <a:ext cx="381960" cy="237600"/>
          </a:xfrm>
          <a:prstGeom prst="rect">
            <a:avLst/>
          </a:prstGeom>
          <a:ln>
            <a:noFill/>
          </a:ln>
        </p:spPr>
      </p:pic>
      <p:pic>
        <p:nvPicPr>
          <p:cNvPr id="214" name="Google Shape;216;p20" descr=""/>
          <p:cNvPicPr/>
          <p:nvPr/>
        </p:nvPicPr>
        <p:blipFill>
          <a:blip r:embed="rId5"/>
          <a:stretch/>
        </p:blipFill>
        <p:spPr>
          <a:xfrm>
            <a:off x="2448000" y="2982960"/>
            <a:ext cx="381960" cy="173880"/>
          </a:xfrm>
          <a:prstGeom prst="rect">
            <a:avLst/>
          </a:prstGeom>
          <a:ln>
            <a:noFill/>
          </a:ln>
        </p:spPr>
      </p:pic>
      <p:pic>
        <p:nvPicPr>
          <p:cNvPr id="215" name="Google Shape;217;p20" descr=""/>
          <p:cNvPicPr/>
          <p:nvPr/>
        </p:nvPicPr>
        <p:blipFill>
          <a:blip r:embed="rId6"/>
          <a:stretch/>
        </p:blipFill>
        <p:spPr>
          <a:xfrm>
            <a:off x="3862440" y="2954160"/>
            <a:ext cx="314640" cy="202680"/>
          </a:xfrm>
          <a:prstGeom prst="rect">
            <a:avLst/>
          </a:prstGeom>
          <a:ln>
            <a:noFill/>
          </a:ln>
        </p:spPr>
      </p:pic>
      <p:pic>
        <p:nvPicPr>
          <p:cNvPr id="216" name="Google Shape;218;p20" descr=""/>
          <p:cNvPicPr/>
          <p:nvPr/>
        </p:nvPicPr>
        <p:blipFill>
          <a:blip r:embed="rId7"/>
          <a:stretch/>
        </p:blipFill>
        <p:spPr>
          <a:xfrm>
            <a:off x="3265560" y="4073040"/>
            <a:ext cx="381960" cy="237600"/>
          </a:xfrm>
          <a:prstGeom prst="rect">
            <a:avLst/>
          </a:prstGeom>
          <a:ln>
            <a:noFill/>
          </a:ln>
        </p:spPr>
      </p:pic>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Monotonicity in 1 dimension</a:t>
            </a:r>
            <a:endParaRPr b="0" lang="en-US" sz="3100" spc="-1" strike="noStrike">
              <a:solidFill>
                <a:srgbClr val="000000"/>
              </a:solidFill>
              <a:latin typeface="Arial"/>
            </a:endParaRPr>
          </a:p>
        </p:txBody>
      </p:sp>
      <p:sp>
        <p:nvSpPr>
          <p:cNvPr id="218" name="TextShape 2"/>
          <p:cNvSpPr txBox="1"/>
          <p:nvPr/>
        </p:nvSpPr>
        <p:spPr>
          <a:xfrm>
            <a:off x="190440" y="1152360"/>
            <a:ext cx="4799160" cy="2417760"/>
          </a:xfrm>
          <a:prstGeom prst="rect">
            <a:avLst/>
          </a:prstGeom>
          <a:noFill/>
          <a:ln>
            <a:noFill/>
          </a:ln>
        </p:spPr>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Input x</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Randomly permute points </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Keep track of Lower &amp; Upper bounds </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Keep track of </a:t>
            </a:r>
            <a:r>
              <a:rPr b="0" i="1" lang="en-US" sz="1400" spc="-1" strike="noStrike">
                <a:solidFill>
                  <a:srgbClr val="000000"/>
                </a:solidFill>
                <a:latin typeface="Open Sans"/>
                <a:ea typeface="Open Sans"/>
              </a:rPr>
              <a:t>relevant interval </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a:lnSpc>
                <a:spcPct val="100000"/>
              </a:lnSpc>
              <a:spcBef>
                <a:spcPts val="601"/>
              </a:spcBef>
            </a:pPr>
            <a:endParaRPr b="0" lang="en-US" sz="1400" spc="-1" strike="noStrike">
              <a:solidFill>
                <a:srgbClr val="000000"/>
              </a:solidFill>
              <a:latin typeface="Arial"/>
            </a:endParaRPr>
          </a:p>
        </p:txBody>
      </p:sp>
      <p:sp>
        <p:nvSpPr>
          <p:cNvPr id="219" name="TextShape 3"/>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20" name="Google Shape;226;p21" descr=""/>
          <p:cNvPicPr/>
          <p:nvPr/>
        </p:nvPicPr>
        <p:blipFill>
          <a:blip r:embed="rId1"/>
          <a:stretch/>
        </p:blipFill>
        <p:spPr>
          <a:xfrm>
            <a:off x="3843360" y="2100600"/>
            <a:ext cx="1533240" cy="202680"/>
          </a:xfrm>
          <a:prstGeom prst="rect">
            <a:avLst/>
          </a:prstGeom>
          <a:ln>
            <a:noFill/>
          </a:ln>
        </p:spPr>
      </p:pic>
      <p:pic>
        <p:nvPicPr>
          <p:cNvPr id="221" name="Google Shape;227;p21" descr=""/>
          <p:cNvPicPr/>
          <p:nvPr/>
        </p:nvPicPr>
        <p:blipFill>
          <a:blip r:embed="rId2"/>
          <a:stretch/>
        </p:blipFill>
        <p:spPr>
          <a:xfrm>
            <a:off x="2969640" y="1668960"/>
            <a:ext cx="923400" cy="202680"/>
          </a:xfrm>
          <a:prstGeom prst="rect">
            <a:avLst/>
          </a:prstGeom>
          <a:ln>
            <a:noFill/>
          </a:ln>
        </p:spPr>
      </p:pic>
      <p:pic>
        <p:nvPicPr>
          <p:cNvPr id="222" name="Google Shape;228;p21" descr=""/>
          <p:cNvPicPr/>
          <p:nvPr/>
        </p:nvPicPr>
        <p:blipFill>
          <a:blip r:embed="rId3"/>
          <a:stretch/>
        </p:blipFill>
        <p:spPr>
          <a:xfrm>
            <a:off x="3215880" y="2500200"/>
            <a:ext cx="950400" cy="202680"/>
          </a:xfrm>
          <a:prstGeom prst="rect">
            <a:avLst/>
          </a:prstGeom>
          <a:ln>
            <a:noFill/>
          </a:ln>
        </p:spPr>
      </p:pic>
      <p:pic>
        <p:nvPicPr>
          <p:cNvPr id="223" name="Google Shape;229;p21" descr=""/>
          <p:cNvPicPr/>
          <p:nvPr/>
        </p:nvPicPr>
        <p:blipFill>
          <a:blip r:embed="rId4"/>
          <a:stretch/>
        </p:blipFill>
        <p:spPr>
          <a:xfrm>
            <a:off x="5490720" y="1668960"/>
            <a:ext cx="2968920" cy="1805400"/>
          </a:xfrm>
          <a:prstGeom prst="rect">
            <a:avLst/>
          </a:prstGeom>
          <a:ln>
            <a:noFill/>
          </a:ln>
        </p:spPr>
      </p:pic>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Monotonicity in 1 dimension</a:t>
            </a:r>
            <a:endParaRPr b="0" lang="en-US" sz="3100" spc="-1" strike="noStrike">
              <a:solidFill>
                <a:srgbClr val="000000"/>
              </a:solidFill>
              <a:latin typeface="Arial"/>
            </a:endParaRPr>
          </a:p>
        </p:txBody>
      </p:sp>
      <p:sp>
        <p:nvSpPr>
          <p:cNvPr id="225" name="TextShape 2"/>
          <p:cNvSpPr txBox="1"/>
          <p:nvPr/>
        </p:nvSpPr>
        <p:spPr>
          <a:xfrm>
            <a:off x="230760" y="1138680"/>
            <a:ext cx="2886120" cy="566280"/>
          </a:xfrm>
          <a:prstGeom prst="rect">
            <a:avLst/>
          </a:prstGeom>
          <a:noFill/>
          <a:ln>
            <a:noFill/>
          </a:ln>
        </p:spPr>
        <p:txBody>
          <a:bodyPr tIns="91440" bIns="91440">
            <a:noAutofit/>
          </a:bodyPr>
          <a:p>
            <a:pPr>
              <a:lnSpc>
                <a:spcPct val="100000"/>
              </a:lnSpc>
            </a:pPr>
            <a:r>
              <a:rPr b="0" i="1" lang="en-US" sz="1400" spc="-1" strike="noStrike">
                <a:solidFill>
                  <a:srgbClr val="000000"/>
                </a:solidFill>
                <a:latin typeface="Open Sans"/>
                <a:ea typeface="Open Sans"/>
              </a:rPr>
              <a:t>Lower &amp; Upper bounds </a:t>
            </a:r>
            <a:endParaRPr b="0" lang="en-US" sz="1400" spc="-1" strike="noStrike">
              <a:solidFill>
                <a:srgbClr val="000000"/>
              </a:solidFill>
              <a:latin typeface="Arial"/>
            </a:endParaRPr>
          </a:p>
          <a:p>
            <a:pPr>
              <a:lnSpc>
                <a:spcPct val="100000"/>
              </a:lnSpc>
            </a:pPr>
            <a:r>
              <a:rPr b="0" i="1" lang="en-US" sz="1400" spc="-1" strike="noStrike">
                <a:solidFill>
                  <a:srgbClr val="000000"/>
                </a:solidFill>
                <a:latin typeface="Open Sans"/>
                <a:ea typeface="Open Sans"/>
              </a:rPr>
              <a:t>Relevant interval </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
        <p:nvSpPr>
          <p:cNvPr id="226" name="TextShape 3"/>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27" name="Google Shape;237;p22" descr=""/>
          <p:cNvPicPr/>
          <p:nvPr/>
        </p:nvPicPr>
        <p:blipFill>
          <a:blip r:embed="rId1"/>
          <a:stretch/>
        </p:blipFill>
        <p:spPr>
          <a:xfrm>
            <a:off x="2196000" y="1249920"/>
            <a:ext cx="712800" cy="202680"/>
          </a:xfrm>
          <a:prstGeom prst="rect">
            <a:avLst/>
          </a:prstGeom>
          <a:ln>
            <a:noFill/>
          </a:ln>
        </p:spPr>
      </p:pic>
      <p:pic>
        <p:nvPicPr>
          <p:cNvPr id="228" name="Google Shape;238;p22" descr=""/>
          <p:cNvPicPr/>
          <p:nvPr/>
        </p:nvPicPr>
        <p:blipFill>
          <a:blip r:embed="rId2"/>
          <a:stretch/>
        </p:blipFill>
        <p:spPr>
          <a:xfrm>
            <a:off x="1642680" y="1456560"/>
            <a:ext cx="950400" cy="202680"/>
          </a:xfrm>
          <a:prstGeom prst="rect">
            <a:avLst/>
          </a:prstGeom>
          <a:ln>
            <a:noFill/>
          </a:ln>
        </p:spPr>
      </p:pic>
      <p:pic>
        <p:nvPicPr>
          <p:cNvPr id="229" name="Google Shape;239;p22" descr=""/>
          <p:cNvPicPr/>
          <p:nvPr/>
        </p:nvPicPr>
        <p:blipFill>
          <a:blip r:embed="rId3"/>
          <a:stretch/>
        </p:blipFill>
        <p:spPr>
          <a:xfrm>
            <a:off x="5432040" y="1592280"/>
            <a:ext cx="3346920" cy="2024280"/>
          </a:xfrm>
          <a:prstGeom prst="rect">
            <a:avLst/>
          </a:prstGeom>
          <a:ln>
            <a:noFill/>
          </a:ln>
        </p:spPr>
      </p:pic>
      <p:sp>
        <p:nvSpPr>
          <p:cNvPr id="230" name="CustomShape 4"/>
          <p:cNvSpPr/>
          <p:nvPr/>
        </p:nvSpPr>
        <p:spPr>
          <a:xfrm>
            <a:off x="110160" y="1977840"/>
            <a:ext cx="3585960" cy="131868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Pick next point      in permutation</a:t>
            </a:r>
            <a:endParaRPr b="0" lang="en-US" sz="1400" spc="-1" strike="noStrike">
              <a:latin typeface="Arial"/>
            </a:endParaRPr>
          </a:p>
          <a:p>
            <a:pPr lvl="1" marL="914400" indent="-317160">
              <a:lnSpc>
                <a:spcPct val="100000"/>
              </a:lnSpc>
              <a:buClr>
                <a:srgbClr val="01457c"/>
              </a:buClr>
              <a:buFont typeface="Arial"/>
              <a:buChar char="•"/>
            </a:pPr>
            <a:r>
              <a:rPr b="0" lang="en-US" sz="1400" spc="-1" strike="noStrike">
                <a:solidFill>
                  <a:srgbClr val="000000"/>
                </a:solidFill>
                <a:latin typeface="Open Sans"/>
                <a:ea typeface="Open Sans"/>
              </a:rPr>
              <a:t>If               then </a:t>
            </a:r>
            <a:endParaRPr b="0" lang="en-US" sz="1400" spc="-1" strike="noStrike">
              <a:latin typeface="Arial"/>
            </a:endParaRPr>
          </a:p>
          <a:p>
            <a:pPr lvl="2" marL="1371600" indent="-317160">
              <a:lnSpc>
                <a:spcPct val="100000"/>
              </a:lnSpc>
              <a:buClr>
                <a:srgbClr val="000000"/>
              </a:buClr>
              <a:buFont typeface="Arial"/>
              <a:buChar char="■"/>
            </a:pPr>
            <a:r>
              <a:rPr b="0" lang="en-US" sz="1400" spc="-1" strike="noStrike">
                <a:solidFill>
                  <a:srgbClr val="000000"/>
                </a:solidFill>
                <a:latin typeface="Open Sans"/>
                <a:ea typeface="Open Sans"/>
              </a:rPr>
              <a:t>new Bounds:</a:t>
            </a:r>
            <a:endParaRPr b="0" lang="en-US" sz="1400" spc="-1" strike="noStrike">
              <a:latin typeface="Arial"/>
            </a:endParaRPr>
          </a:p>
          <a:p>
            <a:pPr lvl="2" marL="1371600" indent="-317160">
              <a:lnSpc>
                <a:spcPct val="100000"/>
              </a:lnSpc>
              <a:buClr>
                <a:srgbClr val="000000"/>
              </a:buClr>
              <a:buFont typeface="Arial"/>
              <a:buChar char="■"/>
            </a:pPr>
            <a:r>
              <a:rPr b="0" lang="en-US" sz="1400" spc="-1" strike="noStrike">
                <a:solidFill>
                  <a:srgbClr val="000000"/>
                </a:solidFill>
                <a:latin typeface="Open Sans"/>
                <a:ea typeface="Open Sans"/>
              </a:rPr>
              <a:t>Relevant interval is </a:t>
            </a:r>
            <a:endParaRPr b="0" lang="en-US" sz="1400" spc="-1" strike="noStrike">
              <a:latin typeface="Arial"/>
            </a:endParaRPr>
          </a:p>
          <a:p>
            <a:pPr lvl="1" marL="914400" indent="-317160">
              <a:lnSpc>
                <a:spcPct val="100000"/>
              </a:lnSpc>
              <a:buClr>
                <a:srgbClr val="01457c"/>
              </a:buClr>
              <a:buFont typeface="Arial"/>
              <a:buChar char="•"/>
            </a:pPr>
            <a:r>
              <a:rPr b="0" lang="en-US" sz="1400" spc="-1" strike="noStrike">
                <a:solidFill>
                  <a:srgbClr val="000000"/>
                </a:solidFill>
                <a:latin typeface="Open Sans"/>
                <a:ea typeface="Open Sans"/>
              </a:rPr>
              <a:t>If</a:t>
            </a:r>
            <a:endParaRPr b="0" lang="en-US" sz="1400" spc="-1" strike="noStrike">
              <a:latin typeface="Arial"/>
            </a:endParaRPr>
          </a:p>
          <a:p>
            <a:pPr lvl="2" marL="1371600" indent="-317160">
              <a:lnSpc>
                <a:spcPct val="100000"/>
              </a:lnSpc>
              <a:buClr>
                <a:srgbClr val="000000"/>
              </a:buClr>
              <a:buFont typeface="Open Sans"/>
              <a:buChar char="■"/>
            </a:pPr>
            <a:r>
              <a:rPr b="0" lang="en-US" sz="1400" spc="-1" strike="noStrike">
                <a:solidFill>
                  <a:srgbClr val="000000"/>
                </a:solidFill>
                <a:latin typeface="Open Sans"/>
                <a:ea typeface="Open Sans"/>
              </a:rPr>
              <a:t>...</a:t>
            </a:r>
            <a:endParaRPr b="0" lang="en-US" sz="1400" spc="-1" strike="noStrike">
              <a:latin typeface="Arial"/>
            </a:endParaRPr>
          </a:p>
        </p:txBody>
      </p:sp>
      <p:pic>
        <p:nvPicPr>
          <p:cNvPr id="231" name="Google Shape;241;p22" descr=""/>
          <p:cNvPicPr/>
          <p:nvPr/>
        </p:nvPicPr>
        <p:blipFill>
          <a:blip r:embed="rId4"/>
          <a:stretch/>
        </p:blipFill>
        <p:spPr>
          <a:xfrm>
            <a:off x="2707920" y="2503080"/>
            <a:ext cx="816480" cy="202680"/>
          </a:xfrm>
          <a:prstGeom prst="rect">
            <a:avLst/>
          </a:prstGeom>
          <a:ln>
            <a:noFill/>
          </a:ln>
        </p:spPr>
      </p:pic>
      <p:pic>
        <p:nvPicPr>
          <p:cNvPr id="232" name="Google Shape;242;p22" descr=""/>
          <p:cNvPicPr/>
          <p:nvPr/>
        </p:nvPicPr>
        <p:blipFill>
          <a:blip r:embed="rId5"/>
          <a:stretch/>
        </p:blipFill>
        <p:spPr>
          <a:xfrm>
            <a:off x="1269360" y="2313000"/>
            <a:ext cx="559800" cy="174600"/>
          </a:xfrm>
          <a:prstGeom prst="rect">
            <a:avLst/>
          </a:prstGeom>
          <a:ln>
            <a:noFill/>
          </a:ln>
        </p:spPr>
      </p:pic>
      <p:pic>
        <p:nvPicPr>
          <p:cNvPr id="233" name="Google Shape;243;p22" descr=""/>
          <p:cNvPicPr/>
          <p:nvPr/>
        </p:nvPicPr>
        <p:blipFill>
          <a:blip r:embed="rId6"/>
          <a:stretch/>
        </p:blipFill>
        <p:spPr>
          <a:xfrm>
            <a:off x="3200760" y="2736360"/>
            <a:ext cx="1175040" cy="177480"/>
          </a:xfrm>
          <a:prstGeom prst="rect">
            <a:avLst/>
          </a:prstGeom>
          <a:ln>
            <a:noFill/>
          </a:ln>
        </p:spPr>
      </p:pic>
      <p:pic>
        <p:nvPicPr>
          <p:cNvPr id="234" name="Google Shape;244;p22" descr=""/>
          <p:cNvPicPr/>
          <p:nvPr/>
        </p:nvPicPr>
        <p:blipFill>
          <a:blip r:embed="rId7"/>
          <a:stretch/>
        </p:blipFill>
        <p:spPr>
          <a:xfrm>
            <a:off x="1934280" y="2111400"/>
            <a:ext cx="195840" cy="166680"/>
          </a:xfrm>
          <a:prstGeom prst="rect">
            <a:avLst/>
          </a:prstGeom>
          <a:ln>
            <a:noFill/>
          </a:ln>
        </p:spPr>
      </p:pic>
      <p:pic>
        <p:nvPicPr>
          <p:cNvPr id="235" name="Google Shape;245;p22" descr=""/>
          <p:cNvPicPr/>
          <p:nvPr/>
        </p:nvPicPr>
        <p:blipFill>
          <a:blip r:embed="rId8"/>
          <a:stretch/>
        </p:blipFill>
        <p:spPr>
          <a:xfrm>
            <a:off x="1269360" y="2945520"/>
            <a:ext cx="568440" cy="177480"/>
          </a:xfrm>
          <a:prstGeom prst="rect">
            <a:avLst/>
          </a:prstGeom>
          <a:ln>
            <a:noFill/>
          </a:ln>
        </p:spPr>
      </p:pic>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Monotonicity in 1 dimension</a:t>
            </a:r>
            <a:endParaRPr b="0" lang="en-US" sz="3100" spc="-1" strike="noStrike">
              <a:solidFill>
                <a:srgbClr val="000000"/>
              </a:solidFill>
              <a:latin typeface="Arial"/>
            </a:endParaRPr>
          </a:p>
        </p:txBody>
      </p:sp>
      <p:sp>
        <p:nvSpPr>
          <p:cNvPr id="237"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38" name="Google Shape;252;p23" descr=""/>
          <p:cNvPicPr/>
          <p:nvPr/>
        </p:nvPicPr>
        <p:blipFill>
          <a:blip r:embed="rId1"/>
          <a:stretch/>
        </p:blipFill>
        <p:spPr>
          <a:xfrm>
            <a:off x="5431680" y="1591200"/>
            <a:ext cx="3349440" cy="2061000"/>
          </a:xfrm>
          <a:prstGeom prst="rect">
            <a:avLst/>
          </a:prstGeom>
          <a:ln>
            <a:noFill/>
          </a:ln>
        </p:spPr>
      </p:pic>
      <p:sp>
        <p:nvSpPr>
          <p:cNvPr id="239" name="CustomShape 3"/>
          <p:cNvSpPr/>
          <p:nvPr/>
        </p:nvSpPr>
        <p:spPr>
          <a:xfrm>
            <a:off x="118440" y="2032200"/>
            <a:ext cx="3585960" cy="131868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Pick next point      in permutation</a:t>
            </a:r>
            <a:endParaRPr b="0" lang="en-US" sz="1400" spc="-1" strike="noStrike">
              <a:latin typeface="Arial"/>
            </a:endParaRPr>
          </a:p>
          <a:p>
            <a:pPr lvl="1" marL="914400" indent="-317160">
              <a:lnSpc>
                <a:spcPct val="100000"/>
              </a:lnSpc>
              <a:buClr>
                <a:srgbClr val="01457c"/>
              </a:buClr>
              <a:buFont typeface="Arial"/>
              <a:buChar char="•"/>
            </a:pPr>
            <a:r>
              <a:rPr b="0" lang="en-US" sz="1400" spc="-1" strike="noStrike">
                <a:solidFill>
                  <a:srgbClr val="000000"/>
                </a:solidFill>
                <a:latin typeface="Open Sans"/>
                <a:ea typeface="Open Sans"/>
              </a:rPr>
              <a:t>...</a:t>
            </a:r>
            <a:endParaRPr b="0" lang="en-US" sz="1400" spc="-1" strike="noStrike">
              <a:latin typeface="Arial"/>
            </a:endParaRPr>
          </a:p>
          <a:p>
            <a:pPr lvl="1" marL="914400" indent="-317160">
              <a:lnSpc>
                <a:spcPct val="100000"/>
              </a:lnSpc>
              <a:buClr>
                <a:srgbClr val="01457c"/>
              </a:buClr>
              <a:buFont typeface="Arial"/>
              <a:buChar char="•"/>
            </a:pPr>
            <a:r>
              <a:rPr b="0" lang="en-US" sz="1400" spc="-1" strike="noStrike">
                <a:solidFill>
                  <a:srgbClr val="000000"/>
                </a:solidFill>
                <a:latin typeface="Open Sans"/>
                <a:ea typeface="Open Sans"/>
              </a:rPr>
              <a:t>If               then </a:t>
            </a:r>
            <a:endParaRPr b="0" lang="en-US" sz="1400" spc="-1" strike="noStrike">
              <a:latin typeface="Arial"/>
            </a:endParaRPr>
          </a:p>
          <a:p>
            <a:pPr lvl="2" marL="1371600" indent="-317160">
              <a:lnSpc>
                <a:spcPct val="100000"/>
              </a:lnSpc>
              <a:buClr>
                <a:srgbClr val="000000"/>
              </a:buClr>
              <a:buFont typeface="Arial"/>
              <a:buChar char="■"/>
            </a:pPr>
            <a:r>
              <a:rPr b="0" lang="en-US" sz="1400" spc="-1" strike="noStrike">
                <a:solidFill>
                  <a:srgbClr val="000000"/>
                </a:solidFill>
                <a:latin typeface="Open Sans"/>
                <a:ea typeface="Open Sans"/>
              </a:rPr>
              <a:t>new Bounds:</a:t>
            </a:r>
            <a:endParaRPr b="0" lang="en-US" sz="1400" spc="-1" strike="noStrike">
              <a:latin typeface="Arial"/>
            </a:endParaRPr>
          </a:p>
          <a:p>
            <a:pPr lvl="2" marL="1371600" indent="-317160">
              <a:lnSpc>
                <a:spcPct val="100000"/>
              </a:lnSpc>
              <a:buClr>
                <a:srgbClr val="000000"/>
              </a:buClr>
              <a:buFont typeface="Arial"/>
              <a:buChar char="■"/>
            </a:pPr>
            <a:r>
              <a:rPr b="0" lang="en-US" sz="1400" spc="-1" strike="noStrike">
                <a:solidFill>
                  <a:srgbClr val="000000"/>
                </a:solidFill>
                <a:latin typeface="Open Sans"/>
                <a:ea typeface="Open Sans"/>
              </a:rPr>
              <a:t>Relevant interval is </a:t>
            </a:r>
            <a:endParaRPr b="0" lang="en-US" sz="1400" spc="-1" strike="noStrike">
              <a:latin typeface="Arial"/>
            </a:endParaRPr>
          </a:p>
          <a:p>
            <a:pPr marL="1371600">
              <a:lnSpc>
                <a:spcPct val="100000"/>
              </a:lnSpc>
            </a:pPr>
            <a:endParaRPr b="0" lang="en-US" sz="1400" spc="-1" strike="noStrike">
              <a:latin typeface="Arial"/>
            </a:endParaRPr>
          </a:p>
        </p:txBody>
      </p:sp>
      <p:pic>
        <p:nvPicPr>
          <p:cNvPr id="240" name="Google Shape;254;p23" descr=""/>
          <p:cNvPicPr/>
          <p:nvPr/>
        </p:nvPicPr>
        <p:blipFill>
          <a:blip r:embed="rId2"/>
          <a:stretch/>
        </p:blipFill>
        <p:spPr>
          <a:xfrm>
            <a:off x="2716200" y="2755440"/>
            <a:ext cx="1055160" cy="202680"/>
          </a:xfrm>
          <a:prstGeom prst="rect">
            <a:avLst/>
          </a:prstGeom>
          <a:ln>
            <a:noFill/>
          </a:ln>
        </p:spPr>
      </p:pic>
      <p:pic>
        <p:nvPicPr>
          <p:cNvPr id="241" name="Google Shape;255;p23" descr=""/>
          <p:cNvPicPr/>
          <p:nvPr/>
        </p:nvPicPr>
        <p:blipFill>
          <a:blip r:embed="rId3"/>
          <a:stretch/>
        </p:blipFill>
        <p:spPr>
          <a:xfrm>
            <a:off x="1301400" y="2577600"/>
            <a:ext cx="568440" cy="177480"/>
          </a:xfrm>
          <a:prstGeom prst="rect">
            <a:avLst/>
          </a:prstGeom>
          <a:ln>
            <a:noFill/>
          </a:ln>
        </p:spPr>
      </p:pic>
      <p:pic>
        <p:nvPicPr>
          <p:cNvPr id="242" name="Google Shape;256;p23" descr=""/>
          <p:cNvPicPr/>
          <p:nvPr/>
        </p:nvPicPr>
        <p:blipFill>
          <a:blip r:embed="rId4"/>
          <a:stretch/>
        </p:blipFill>
        <p:spPr>
          <a:xfrm>
            <a:off x="3194280" y="3000600"/>
            <a:ext cx="1155960" cy="177480"/>
          </a:xfrm>
          <a:prstGeom prst="rect">
            <a:avLst/>
          </a:prstGeom>
          <a:ln>
            <a:noFill/>
          </a:ln>
        </p:spPr>
      </p:pic>
      <p:pic>
        <p:nvPicPr>
          <p:cNvPr id="243" name="Google Shape;257;p23" descr=""/>
          <p:cNvPicPr/>
          <p:nvPr/>
        </p:nvPicPr>
        <p:blipFill>
          <a:blip r:embed="rId5"/>
          <a:stretch/>
        </p:blipFill>
        <p:spPr>
          <a:xfrm>
            <a:off x="1942560" y="2165760"/>
            <a:ext cx="195840" cy="166680"/>
          </a:xfrm>
          <a:prstGeom prst="rect">
            <a:avLst/>
          </a:prstGeom>
          <a:ln>
            <a:noFill/>
          </a:ln>
        </p:spPr>
      </p:pic>
      <p:sp>
        <p:nvSpPr>
          <p:cNvPr id="244" name="TextShape 4"/>
          <p:cNvSpPr txBox="1"/>
          <p:nvPr/>
        </p:nvSpPr>
        <p:spPr>
          <a:xfrm>
            <a:off x="230760" y="1138680"/>
            <a:ext cx="2886120" cy="566280"/>
          </a:xfrm>
          <a:prstGeom prst="rect">
            <a:avLst/>
          </a:prstGeom>
          <a:noFill/>
          <a:ln>
            <a:noFill/>
          </a:ln>
        </p:spPr>
        <p:txBody>
          <a:bodyPr tIns="91440" bIns="91440">
            <a:noAutofit/>
          </a:bodyPr>
          <a:p>
            <a:pPr>
              <a:lnSpc>
                <a:spcPct val="100000"/>
              </a:lnSpc>
            </a:pPr>
            <a:r>
              <a:rPr b="0" i="1" lang="en-US" sz="1400" spc="-1" strike="noStrike">
                <a:solidFill>
                  <a:srgbClr val="000000"/>
                </a:solidFill>
                <a:latin typeface="Open Sans"/>
                <a:ea typeface="Open Sans"/>
              </a:rPr>
              <a:t>Lower &amp; Upper bounds </a:t>
            </a:r>
            <a:endParaRPr b="0" lang="en-US" sz="1400" spc="-1" strike="noStrike">
              <a:solidFill>
                <a:srgbClr val="000000"/>
              </a:solidFill>
              <a:latin typeface="Arial"/>
            </a:endParaRPr>
          </a:p>
          <a:p>
            <a:pPr>
              <a:lnSpc>
                <a:spcPct val="100000"/>
              </a:lnSpc>
            </a:pPr>
            <a:r>
              <a:rPr b="0" i="1" lang="en-US" sz="1400" spc="-1" strike="noStrike">
                <a:solidFill>
                  <a:srgbClr val="000000"/>
                </a:solidFill>
                <a:latin typeface="Open Sans"/>
                <a:ea typeface="Open Sans"/>
              </a:rPr>
              <a:t>Relevant interval </a:t>
            </a: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pic>
        <p:nvPicPr>
          <p:cNvPr id="245" name="Google Shape;259;p23" descr=""/>
          <p:cNvPicPr/>
          <p:nvPr/>
        </p:nvPicPr>
        <p:blipFill>
          <a:blip r:embed="rId6"/>
          <a:stretch/>
        </p:blipFill>
        <p:spPr>
          <a:xfrm>
            <a:off x="2153880" y="1253520"/>
            <a:ext cx="816480" cy="202680"/>
          </a:xfrm>
          <a:prstGeom prst="rect">
            <a:avLst/>
          </a:prstGeom>
          <a:ln>
            <a:noFill/>
          </a:ln>
        </p:spPr>
      </p:pic>
      <p:pic>
        <p:nvPicPr>
          <p:cNvPr id="246" name="Google Shape;260;p23" descr=""/>
          <p:cNvPicPr/>
          <p:nvPr/>
        </p:nvPicPr>
        <p:blipFill>
          <a:blip r:embed="rId7"/>
          <a:stretch/>
        </p:blipFill>
        <p:spPr>
          <a:xfrm>
            <a:off x="1642680" y="1456560"/>
            <a:ext cx="950400" cy="202680"/>
          </a:xfrm>
          <a:prstGeom prst="rect">
            <a:avLst/>
          </a:prstGeom>
          <a:ln>
            <a:noFill/>
          </a:ln>
        </p:spPr>
      </p:pic>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Many Dimensions</a:t>
            </a:r>
            <a:endParaRPr b="0" lang="en-US" sz="3100" spc="-1" strike="noStrike">
              <a:solidFill>
                <a:srgbClr val="000000"/>
              </a:solidFill>
              <a:latin typeface="Arial"/>
            </a:endParaRPr>
          </a:p>
        </p:txBody>
      </p:sp>
      <p:sp>
        <p:nvSpPr>
          <p:cNvPr id="248" name="TextShape 2"/>
          <p:cNvSpPr txBox="1"/>
          <p:nvPr/>
        </p:nvSpPr>
        <p:spPr>
          <a:xfrm>
            <a:off x="190440" y="1152360"/>
            <a:ext cx="5335920" cy="3485520"/>
          </a:xfrm>
          <a:prstGeom prst="rect">
            <a:avLst/>
          </a:prstGeom>
          <a:noFill/>
          <a:ln>
            <a:noFill/>
          </a:ln>
        </p:spPr>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Fix monotonicity in every dimension, how?</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1457c"/>
                </a:solidFill>
                <a:latin typeface="Open Sans"/>
                <a:ea typeface="Open Sans"/>
              </a:rPr>
              <a:t>Key Lemma:</a:t>
            </a:r>
            <a:r>
              <a:rPr b="0" lang="en-US" sz="1400" spc="-1" strike="noStrike">
                <a:solidFill>
                  <a:srgbClr val="000000"/>
                </a:solidFill>
                <a:latin typeface="Open Sans"/>
                <a:ea typeface="Open Sans"/>
              </a:rPr>
              <a:t> Given a function monotone in the first i-1 dimensions, we can fix i’th without violating the i-1</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Pick permutations from the beginning</a:t>
            </a:r>
            <a:endParaRPr b="0" lang="en-US" sz="1400" spc="-1" strike="noStrike">
              <a:solidFill>
                <a:srgbClr val="000000"/>
              </a:solidFill>
              <a:latin typeface="Arial"/>
            </a:endParaRPr>
          </a:p>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Starting from f, fix every dimension sequentially</a:t>
            </a:r>
            <a:endParaRPr b="0" lang="en-US" sz="1400" spc="-1" strike="noStrike">
              <a:solidFill>
                <a:srgbClr val="000000"/>
              </a:solidFill>
              <a:latin typeface="Arial"/>
            </a:endParaRPr>
          </a:p>
          <a:p>
            <a:pPr lvl="1" marL="914400" indent="-317160">
              <a:lnSpc>
                <a:spcPct val="100000"/>
              </a:lnSpc>
              <a:buClr>
                <a:srgbClr val="01457c"/>
              </a:buClr>
              <a:buFont typeface="Arial"/>
              <a:buChar char="•"/>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Function with the first i dimensions “fixed”</a:t>
            </a:r>
            <a:endParaRPr b="0" lang="en-US" sz="1400" spc="-1" strike="noStrike">
              <a:solidFill>
                <a:srgbClr val="000000"/>
              </a:solidFill>
              <a:latin typeface="Arial"/>
            </a:endParaRPr>
          </a:p>
          <a:p>
            <a:pPr marL="914400">
              <a:lnSpc>
                <a:spcPct val="100000"/>
              </a:lnSpc>
            </a:pPr>
            <a:endParaRPr b="0" lang="en-US" sz="1400" spc="-1" strike="noStrike">
              <a:solidFill>
                <a:srgbClr val="000000"/>
              </a:solidFill>
              <a:latin typeface="Arial"/>
            </a:endParaRPr>
          </a:p>
          <a:p>
            <a:pPr marL="457200" indent="-317160">
              <a:lnSpc>
                <a:spcPct val="100000"/>
              </a:lnSpc>
              <a:buClr>
                <a:srgbClr val="01457c"/>
              </a:buClr>
              <a:buFont typeface="Arial"/>
              <a:buChar char="▶"/>
            </a:pPr>
            <a:r>
              <a:rPr b="0" lang="en-US" sz="1400" spc="-1" strike="noStrike">
                <a:solidFill>
                  <a:srgbClr val="000000"/>
                </a:solidFill>
                <a:latin typeface="Open Sans"/>
                <a:ea typeface="Open Sans"/>
              </a:rPr>
              <a:t>Query complexity</a:t>
            </a:r>
            <a:endParaRPr b="0" lang="en-US" sz="1400" spc="-1" strike="noStrike">
              <a:solidFill>
                <a:srgbClr val="000000"/>
              </a:solidFill>
              <a:latin typeface="Arial"/>
            </a:endParaRPr>
          </a:p>
          <a:p>
            <a:pPr marL="914400">
              <a:lnSpc>
                <a:spcPct val="100000"/>
              </a:lnSpc>
            </a:pPr>
            <a:endParaRPr b="0" lang="en-US" sz="1400" spc="-1" strike="noStrike">
              <a:solidFill>
                <a:srgbClr val="000000"/>
              </a:solidFill>
              <a:latin typeface="Arial"/>
            </a:endParaRPr>
          </a:p>
          <a:p>
            <a:pPr>
              <a:lnSpc>
                <a:spcPct val="100000"/>
              </a:lnSpc>
              <a:spcBef>
                <a:spcPts val="601"/>
              </a:spcBef>
            </a:pPr>
            <a:endParaRPr b="0" lang="en-US" sz="1400" spc="-1" strike="noStrike">
              <a:solidFill>
                <a:srgbClr val="000000"/>
              </a:solidFill>
              <a:latin typeface="Arial"/>
            </a:endParaRPr>
          </a:p>
        </p:txBody>
      </p:sp>
      <p:sp>
        <p:nvSpPr>
          <p:cNvPr id="249" name="TextShape 3"/>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50" name="Google Shape;268;p24" descr=""/>
          <p:cNvPicPr/>
          <p:nvPr/>
        </p:nvPicPr>
        <p:blipFill>
          <a:blip r:embed="rId1"/>
          <a:stretch/>
        </p:blipFill>
        <p:spPr>
          <a:xfrm>
            <a:off x="2204280" y="3188880"/>
            <a:ext cx="1621080" cy="190080"/>
          </a:xfrm>
          <a:prstGeom prst="rect">
            <a:avLst/>
          </a:prstGeom>
          <a:ln>
            <a:noFill/>
          </a:ln>
        </p:spPr>
      </p:pic>
      <p:pic>
        <p:nvPicPr>
          <p:cNvPr id="251" name="Google Shape;269;p24" descr=""/>
          <p:cNvPicPr/>
          <p:nvPr/>
        </p:nvPicPr>
        <p:blipFill>
          <a:blip r:embed="rId2"/>
          <a:stretch/>
        </p:blipFill>
        <p:spPr>
          <a:xfrm>
            <a:off x="1139400" y="2928240"/>
            <a:ext cx="142560" cy="177480"/>
          </a:xfrm>
          <a:prstGeom prst="rect">
            <a:avLst/>
          </a:prstGeom>
          <a:ln>
            <a:noFill/>
          </a:ln>
        </p:spPr>
      </p:pic>
      <p:pic>
        <p:nvPicPr>
          <p:cNvPr id="252" name="Google Shape;270;p24" descr=""/>
          <p:cNvPicPr/>
          <p:nvPr/>
        </p:nvPicPr>
        <p:blipFill>
          <a:blip r:embed="rId3"/>
          <a:stretch/>
        </p:blipFill>
        <p:spPr>
          <a:xfrm>
            <a:off x="2138760" y="3742920"/>
            <a:ext cx="659880" cy="228240"/>
          </a:xfrm>
          <a:prstGeom prst="rect">
            <a:avLst/>
          </a:prstGeom>
          <a:ln>
            <a:noFill/>
          </a:ln>
        </p:spPr>
      </p:pic>
      <p:pic>
        <p:nvPicPr>
          <p:cNvPr id="253" name="Google Shape;271;p24" descr=""/>
          <p:cNvPicPr/>
          <p:nvPr/>
        </p:nvPicPr>
        <p:blipFill>
          <a:blip r:embed="rId4"/>
          <a:stretch/>
        </p:blipFill>
        <p:spPr>
          <a:xfrm>
            <a:off x="5250960" y="793800"/>
            <a:ext cx="3322440" cy="3345840"/>
          </a:xfrm>
          <a:prstGeom prst="rect">
            <a:avLst/>
          </a:prstGeom>
          <a:ln>
            <a:noFill/>
          </a:ln>
        </p:spPr>
      </p:pic>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TextShape 1"/>
          <p:cNvSpPr txBox="1"/>
          <p:nvPr/>
        </p:nvSpPr>
        <p:spPr>
          <a:xfrm>
            <a:off x="152280" y="25560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Lower Bound</a:t>
            </a:r>
            <a:endParaRPr b="0" lang="en-US" sz="3100" spc="-1" strike="noStrike">
              <a:solidFill>
                <a:srgbClr val="000000"/>
              </a:solidFill>
              <a:latin typeface="Arial"/>
            </a:endParaRPr>
          </a:p>
        </p:txBody>
      </p:sp>
      <p:sp>
        <p:nvSpPr>
          <p:cNvPr id="255"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256" name="Google Shape;278;p25" descr=""/>
          <p:cNvPicPr/>
          <p:nvPr/>
        </p:nvPicPr>
        <p:blipFill>
          <a:blip r:embed="rId1"/>
          <a:stretch/>
        </p:blipFill>
        <p:spPr>
          <a:xfrm>
            <a:off x="4326840" y="1237320"/>
            <a:ext cx="4686840" cy="2117520"/>
          </a:xfrm>
          <a:prstGeom prst="rect">
            <a:avLst/>
          </a:prstGeom>
          <a:ln>
            <a:noFill/>
          </a:ln>
        </p:spPr>
      </p:pic>
      <p:sp>
        <p:nvSpPr>
          <p:cNvPr id="257" name="CustomShape 3"/>
          <p:cNvSpPr/>
          <p:nvPr/>
        </p:nvSpPr>
        <p:spPr>
          <a:xfrm>
            <a:off x="344880" y="1397160"/>
            <a:ext cx="3755520" cy="284508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For some domain and distribution</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Original function f</a:t>
            </a:r>
            <a:r>
              <a:rPr b="0" lang="en-US" sz="1400" spc="-1" strike="noStrike" baseline="30000">
                <a:solidFill>
                  <a:srgbClr val="000000"/>
                </a:solidFill>
                <a:latin typeface="Open Sans"/>
                <a:ea typeface="Open Sans"/>
              </a:rPr>
              <a:t>1</a:t>
            </a:r>
            <a:r>
              <a:rPr b="0" lang="en-US" sz="1400" spc="-1" strike="noStrike">
                <a:solidFill>
                  <a:srgbClr val="000000"/>
                </a:solidFill>
                <a:latin typeface="Open Sans"/>
                <a:ea typeface="Open Sans"/>
              </a:rPr>
              <a:t>, has high expectation</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Randomized functions        based on random sets S, T</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has low expectation,        has high</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Cannot distinguish between        and </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Cannot distinguish between        and </a:t>
            </a:r>
            <a:endParaRPr b="0" lang="en-US" sz="1400" spc="-1" strike="noStrike">
              <a:latin typeface="Arial"/>
            </a:endParaRPr>
          </a:p>
          <a:p>
            <a:pPr marL="457200">
              <a:lnSpc>
                <a:spcPct val="100000"/>
              </a:lnSpc>
            </a:pPr>
            <a:endParaRPr b="0" lang="en-US" sz="1400" spc="-1" strike="noStrike">
              <a:latin typeface="Arial"/>
            </a:endParaRPr>
          </a:p>
        </p:txBody>
      </p:sp>
      <p:pic>
        <p:nvPicPr>
          <p:cNvPr id="258" name="Google Shape;280;p25" descr=""/>
          <p:cNvPicPr/>
          <p:nvPr/>
        </p:nvPicPr>
        <p:blipFill>
          <a:blip r:embed="rId2"/>
          <a:stretch/>
        </p:blipFill>
        <p:spPr>
          <a:xfrm>
            <a:off x="2915640" y="3139200"/>
            <a:ext cx="257040" cy="215640"/>
          </a:xfrm>
          <a:prstGeom prst="rect">
            <a:avLst/>
          </a:prstGeom>
          <a:ln>
            <a:noFill/>
          </a:ln>
        </p:spPr>
      </p:pic>
      <p:pic>
        <p:nvPicPr>
          <p:cNvPr id="259" name="Google Shape;281;p25" descr=""/>
          <p:cNvPicPr/>
          <p:nvPr/>
        </p:nvPicPr>
        <p:blipFill>
          <a:blip r:embed="rId3"/>
          <a:stretch/>
        </p:blipFill>
        <p:spPr>
          <a:xfrm>
            <a:off x="884880" y="3139200"/>
            <a:ext cx="247320" cy="215640"/>
          </a:xfrm>
          <a:prstGeom prst="rect">
            <a:avLst/>
          </a:prstGeom>
          <a:ln>
            <a:noFill/>
          </a:ln>
        </p:spPr>
      </p:pic>
      <p:pic>
        <p:nvPicPr>
          <p:cNvPr id="260" name="Google Shape;282;p25" descr=""/>
          <p:cNvPicPr/>
          <p:nvPr/>
        </p:nvPicPr>
        <p:blipFill>
          <a:blip r:embed="rId4"/>
          <a:stretch/>
        </p:blipFill>
        <p:spPr>
          <a:xfrm>
            <a:off x="2807280" y="2533680"/>
            <a:ext cx="279720" cy="215640"/>
          </a:xfrm>
          <a:prstGeom prst="rect">
            <a:avLst/>
          </a:prstGeom>
          <a:ln>
            <a:noFill/>
          </a:ln>
        </p:spPr>
      </p:pic>
      <p:pic>
        <p:nvPicPr>
          <p:cNvPr id="261" name="Google Shape;283;p25" descr=""/>
          <p:cNvPicPr/>
          <p:nvPr/>
        </p:nvPicPr>
        <p:blipFill>
          <a:blip r:embed="rId5"/>
          <a:stretch/>
        </p:blipFill>
        <p:spPr>
          <a:xfrm>
            <a:off x="3265200" y="3565440"/>
            <a:ext cx="247320" cy="215640"/>
          </a:xfrm>
          <a:prstGeom prst="rect">
            <a:avLst/>
          </a:prstGeom>
          <a:ln>
            <a:noFill/>
          </a:ln>
        </p:spPr>
      </p:pic>
      <p:pic>
        <p:nvPicPr>
          <p:cNvPr id="262" name="Google Shape;284;p25" descr=""/>
          <p:cNvPicPr/>
          <p:nvPr/>
        </p:nvPicPr>
        <p:blipFill>
          <a:blip r:embed="rId6"/>
          <a:stretch/>
        </p:blipFill>
        <p:spPr>
          <a:xfrm>
            <a:off x="3952800" y="3565440"/>
            <a:ext cx="257040" cy="215640"/>
          </a:xfrm>
          <a:prstGeom prst="rect">
            <a:avLst/>
          </a:prstGeom>
          <a:ln>
            <a:noFill/>
          </a:ln>
        </p:spPr>
      </p:pic>
      <p:pic>
        <p:nvPicPr>
          <p:cNvPr id="263" name="Google Shape;285;p25" descr=""/>
          <p:cNvPicPr/>
          <p:nvPr/>
        </p:nvPicPr>
        <p:blipFill>
          <a:blip r:embed="rId7"/>
          <a:stretch/>
        </p:blipFill>
        <p:spPr>
          <a:xfrm>
            <a:off x="3260520" y="4026960"/>
            <a:ext cx="257040" cy="215640"/>
          </a:xfrm>
          <a:prstGeom prst="rect">
            <a:avLst/>
          </a:prstGeom>
          <a:ln>
            <a:noFill/>
          </a:ln>
        </p:spPr>
      </p:pic>
      <p:pic>
        <p:nvPicPr>
          <p:cNvPr id="264" name="Google Shape;286;p25" descr=""/>
          <p:cNvPicPr/>
          <p:nvPr/>
        </p:nvPicPr>
        <p:blipFill>
          <a:blip r:embed="rId8"/>
          <a:stretch/>
        </p:blipFill>
        <p:spPr>
          <a:xfrm>
            <a:off x="3988800" y="4026960"/>
            <a:ext cx="184680" cy="215640"/>
          </a:xfrm>
          <a:prstGeom prst="rect">
            <a:avLst/>
          </a:prstGeom>
          <a:ln>
            <a:noFill/>
          </a:ln>
        </p:spPr>
      </p:pic>
      <p:pic>
        <p:nvPicPr>
          <p:cNvPr id="265" name="Google Shape;287;p25" descr=""/>
          <p:cNvPicPr/>
          <p:nvPr/>
        </p:nvPicPr>
        <p:blipFill>
          <a:blip r:embed="rId9"/>
          <a:stretch/>
        </p:blipFill>
        <p:spPr>
          <a:xfrm>
            <a:off x="4244040" y="3593880"/>
            <a:ext cx="279720" cy="637920"/>
          </a:xfrm>
          <a:prstGeom prst="rect">
            <a:avLst/>
          </a:prstGeom>
          <a:ln>
            <a:noFill/>
          </a:ln>
        </p:spPr>
      </p:pic>
      <p:sp>
        <p:nvSpPr>
          <p:cNvPr id="266" name="CustomShape 4"/>
          <p:cNvSpPr/>
          <p:nvPr/>
        </p:nvSpPr>
        <p:spPr>
          <a:xfrm>
            <a:off x="4667760" y="3714840"/>
            <a:ext cx="3303720" cy="83988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With fewer than exponential queries</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Conclusion &amp; Open problems</a:t>
            </a:r>
            <a:endParaRPr b="0" lang="en-US" sz="3100" spc="-1" strike="noStrike">
              <a:solidFill>
                <a:srgbClr val="000000"/>
              </a:solidFill>
              <a:latin typeface="Arial"/>
            </a:endParaRPr>
          </a:p>
        </p:txBody>
      </p:sp>
      <p:sp>
        <p:nvSpPr>
          <p:cNvPr id="268"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269" name="Group 3"/>
          <p:cNvGrpSpPr/>
          <p:nvPr/>
        </p:nvGrpSpPr>
        <p:grpSpPr>
          <a:xfrm>
            <a:off x="6977880" y="3010680"/>
            <a:ext cx="1826640" cy="1760040"/>
            <a:chOff x="6977880" y="3010680"/>
            <a:chExt cx="1826640" cy="1760040"/>
          </a:xfrm>
        </p:grpSpPr>
        <p:pic>
          <p:nvPicPr>
            <p:cNvPr id="270" name="Google Shape;296;p26" descr=""/>
            <p:cNvPicPr/>
            <p:nvPr/>
          </p:nvPicPr>
          <p:blipFill>
            <a:blip r:embed="rId1"/>
            <a:stretch/>
          </p:blipFill>
          <p:spPr>
            <a:xfrm>
              <a:off x="6977880" y="3753360"/>
              <a:ext cx="654480" cy="1017360"/>
            </a:xfrm>
            <a:prstGeom prst="rect">
              <a:avLst/>
            </a:prstGeom>
            <a:ln>
              <a:noFill/>
            </a:ln>
          </p:spPr>
        </p:pic>
        <p:sp>
          <p:nvSpPr>
            <p:cNvPr id="271" name="CustomShape 4"/>
            <p:cNvSpPr/>
            <p:nvPr/>
          </p:nvSpPr>
          <p:spPr>
            <a:xfrm>
              <a:off x="7278120" y="3010680"/>
              <a:ext cx="1526400" cy="742320"/>
            </a:xfrm>
            <a:prstGeom prst="wedgeEllipseCallout">
              <a:avLst>
                <a:gd name="adj1" fmla="val -20833"/>
                <a:gd name="adj2" fmla="val 62500"/>
              </a:avLst>
            </a:prstGeom>
            <a:no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Thank you!</a:t>
              </a:r>
              <a:endParaRPr b="0" lang="en-US" sz="1400" spc="-1" strike="noStrike">
                <a:latin typeface="Arial"/>
              </a:endParaRPr>
            </a:p>
          </p:txBody>
        </p:sp>
      </p:grpSp>
      <p:sp>
        <p:nvSpPr>
          <p:cNvPr id="272" name="CustomShape 5"/>
          <p:cNvSpPr/>
          <p:nvPr/>
        </p:nvSpPr>
        <p:spPr>
          <a:xfrm>
            <a:off x="424800" y="1324440"/>
            <a:ext cx="8265240" cy="133776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An algorithm to fix non-monotonicity in d dimensions with black-box queries</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Unavoidable exponential dependence in d</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Relaxed versions of monotonicity (k-Marginal Monotonicity) fixable efficiently</a:t>
            </a:r>
            <a:endParaRPr b="0" lang="en-US" sz="1400" spc="-1" strike="noStrike">
              <a:latin typeface="Arial"/>
            </a:endParaRPr>
          </a:p>
          <a:p>
            <a:pPr marL="457200">
              <a:lnSpc>
                <a:spcPct val="100000"/>
              </a:lnSpc>
            </a:pPr>
            <a:endParaRPr b="0" lang="en-US" sz="1400" spc="-1" strike="noStrike">
              <a:latin typeface="Arial"/>
            </a:endParaRPr>
          </a:p>
        </p:txBody>
      </p:sp>
      <p:sp>
        <p:nvSpPr>
          <p:cNvPr id="273" name="CustomShape 6"/>
          <p:cNvSpPr/>
          <p:nvPr/>
        </p:nvSpPr>
        <p:spPr>
          <a:xfrm>
            <a:off x="592920" y="2887920"/>
            <a:ext cx="2400120" cy="557640"/>
          </a:xfrm>
          <a:prstGeom prst="rect">
            <a:avLst/>
          </a:prstGeom>
          <a:noFill/>
          <a:ln>
            <a:noFill/>
          </a:ln>
        </p:spPr>
        <p:style>
          <a:lnRef idx="0"/>
          <a:fillRef idx="0"/>
          <a:effectRef idx="0"/>
          <a:fontRef idx="minor"/>
        </p:style>
        <p:txBody>
          <a:bodyPr tIns="91440" bIns="91440">
            <a:noAutofit/>
          </a:bodyPr>
          <a:p>
            <a:pPr>
              <a:lnSpc>
                <a:spcPct val="100000"/>
              </a:lnSpc>
            </a:pPr>
            <a:r>
              <a:rPr b="0" lang="en-US" sz="2300" spc="-1" strike="noStrike">
                <a:solidFill>
                  <a:srgbClr val="01457c"/>
                </a:solidFill>
                <a:latin typeface="Open Sans"/>
                <a:ea typeface="Open Sans"/>
              </a:rPr>
              <a:t>Open problems: </a:t>
            </a:r>
            <a:endParaRPr b="0" lang="en-US" sz="2300" spc="-1" strike="noStrike">
              <a:latin typeface="Arial"/>
            </a:endParaRPr>
          </a:p>
        </p:txBody>
      </p:sp>
      <p:sp>
        <p:nvSpPr>
          <p:cNvPr id="274" name="CustomShape 7"/>
          <p:cNvSpPr/>
          <p:nvPr/>
        </p:nvSpPr>
        <p:spPr>
          <a:xfrm>
            <a:off x="671400" y="3352680"/>
            <a:ext cx="4820400" cy="133776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Correlated coordinate distributions?</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Other properties beyond monotonicity?</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0">
                                  <p:stCondLst>
                                    <p:cond delay="0"/>
                                  </p:stCondLst>
                                  <p:childTnLst>
                                    <p:set>
                                      <p:cBhvr>
                                        <p:cTn id="60" dur="1" fill="hold">
                                          <p:stCondLst>
                                            <p:cond delay="0"/>
                                          </p:stCondLst>
                                        </p:cTn>
                                        <p:tgtEl>
                                          <p:spTgt spid="273"/>
                                        </p:tgtEl>
                                        <p:attrNameLst>
                                          <p:attrName>style.visibility</p:attrName>
                                        </p:attrNameLst>
                                      </p:cBhvr>
                                      <p:to>
                                        <p:strVal val="visible"/>
                                      </p:to>
                                    </p:set>
                                    <p:animEffect filter="fade" transition="in">
                                      <p:cBhvr additive="repl">
                                        <p:cTn id="61" dur="1"/>
                                        <p:tgtEl>
                                          <p:spTgt spid="273"/>
                                        </p:tgtEl>
                                      </p:cBhvr>
                                    </p:animEffect>
                                  </p:childTnLst>
                                </p:cTn>
                              </p:par>
                              <p:par>
                                <p:cTn id="62" nodeType="withEffect" fill="hold" presetClass="entr" presetID="10">
                                  <p:stCondLst>
                                    <p:cond delay="0"/>
                                  </p:stCondLst>
                                  <p:childTnLst>
                                    <p:set>
                                      <p:cBhvr>
                                        <p:cTn id="63" dur="1" fill="hold">
                                          <p:stCondLst>
                                            <p:cond delay="0"/>
                                          </p:stCondLst>
                                        </p:cTn>
                                        <p:tgtEl>
                                          <p:spTgt spid="274"/>
                                        </p:tgtEl>
                                        <p:attrNameLst>
                                          <p:attrName>style.visibility</p:attrName>
                                        </p:attrNameLst>
                                      </p:cBhvr>
                                      <p:to>
                                        <p:strVal val="visible"/>
                                      </p:to>
                                    </p:set>
                                    <p:animEffect filter="fade" transition="in">
                                      <p:cBhvr additive="repl">
                                        <p:cTn id="64" dur="1"/>
                                        <p:tgtEl>
                                          <p:spTgt spid="274"/>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269"/>
                                        </p:tgtEl>
                                        <p:attrNameLst>
                                          <p:attrName>style.visibility</p:attrName>
                                        </p:attrNameLst>
                                      </p:cBhvr>
                                      <p:to>
                                        <p:strVal val="visible"/>
                                      </p:to>
                                    </p:set>
                                    <p:animEffect filter="fade" transition="in">
                                      <p:cBhvr additive="repl">
                                        <p:cTn id="69" dur="1"/>
                                        <p:tgtEl>
                                          <p:spTgt spid="26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75"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Overview</a:t>
            </a:r>
            <a:r>
              <a:rPr b="0" lang="en-US" sz="3100" spc="-1" strike="noStrike">
                <a:solidFill>
                  <a:srgbClr val="01457c"/>
                </a:solidFill>
                <a:latin typeface="Open Sans"/>
                <a:ea typeface="Open Sans"/>
              </a:rPr>
              <a:t>	</a:t>
            </a:r>
            <a:endParaRPr b="0" lang="en-US" sz="3100" spc="-1" strike="noStrike">
              <a:solidFill>
                <a:srgbClr val="000000"/>
              </a:solidFill>
              <a:latin typeface="Arial"/>
            </a:endParaRPr>
          </a:p>
        </p:txBody>
      </p:sp>
      <p:sp>
        <p:nvSpPr>
          <p:cNvPr id="276"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277" name="CustomShape 3"/>
          <p:cNvSpPr/>
          <p:nvPr/>
        </p:nvSpPr>
        <p:spPr>
          <a:xfrm>
            <a:off x="1513080" y="3097440"/>
            <a:ext cx="754920" cy="828000"/>
          </a:xfrm>
          <a:prstGeom prst="roundRect">
            <a:avLst>
              <a:gd name="adj" fmla="val 16667"/>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ML ALGO</a:t>
            </a:r>
            <a:endParaRPr b="0" lang="en-US" sz="1400" spc="-1" strike="noStrike">
              <a:latin typeface="Arial"/>
            </a:endParaRPr>
          </a:p>
        </p:txBody>
      </p:sp>
      <p:grpSp>
        <p:nvGrpSpPr>
          <p:cNvPr id="278" name="Group 4"/>
          <p:cNvGrpSpPr/>
          <p:nvPr/>
        </p:nvGrpSpPr>
        <p:grpSpPr>
          <a:xfrm>
            <a:off x="5603760" y="3015000"/>
            <a:ext cx="917280" cy="1516320"/>
            <a:chOff x="5603760" y="3015000"/>
            <a:chExt cx="917280" cy="1516320"/>
          </a:xfrm>
        </p:grpSpPr>
        <p:pic>
          <p:nvPicPr>
            <p:cNvPr id="279" name="Google Shape;309;p27" descr=""/>
            <p:cNvPicPr/>
            <p:nvPr/>
          </p:nvPicPr>
          <p:blipFill>
            <a:blip r:embed="rId1"/>
            <a:stretch/>
          </p:blipFill>
          <p:spPr>
            <a:xfrm>
              <a:off x="5603760" y="3015000"/>
              <a:ext cx="917280" cy="993240"/>
            </a:xfrm>
            <a:prstGeom prst="rect">
              <a:avLst/>
            </a:prstGeom>
            <a:ln>
              <a:noFill/>
            </a:ln>
          </p:spPr>
        </p:pic>
        <p:sp>
          <p:nvSpPr>
            <p:cNvPr id="280" name="CustomShape 5"/>
            <p:cNvSpPr/>
            <p:nvPr/>
          </p:nvSpPr>
          <p:spPr>
            <a:xfrm>
              <a:off x="5644440" y="4059360"/>
              <a:ext cx="835200" cy="4719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dataset</a:t>
              </a:r>
              <a:endParaRPr b="0" lang="en-US" sz="1400" spc="-1" strike="noStrike">
                <a:latin typeface="Arial"/>
              </a:endParaRPr>
            </a:p>
          </p:txBody>
        </p:sp>
      </p:grpSp>
      <p:sp>
        <p:nvSpPr>
          <p:cNvPr id="281" name="CustomShape 6"/>
          <p:cNvSpPr/>
          <p:nvPr/>
        </p:nvSpPr>
        <p:spPr>
          <a:xfrm>
            <a:off x="2311920" y="3361680"/>
            <a:ext cx="119088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82" name="CustomShape 7"/>
          <p:cNvSpPr/>
          <p:nvPr/>
        </p:nvSpPr>
        <p:spPr>
          <a:xfrm>
            <a:off x="2633400" y="3085200"/>
            <a:ext cx="289440" cy="276120"/>
          </a:xfrm>
          <a:prstGeom prst="rect">
            <a:avLst/>
          </a:prstGeom>
          <a:noFill/>
          <a:ln>
            <a:noFill/>
          </a:ln>
        </p:spPr>
        <p:style>
          <a:lnRef idx="0"/>
          <a:fillRef idx="0"/>
          <a:effectRef idx="0"/>
          <a:fontRef idx="minor"/>
        </p:style>
        <p:txBody>
          <a:bodyPr tIns="91440" bIns="91440">
            <a:noAutofit/>
          </a:bodyPr>
          <a:p>
            <a:pPr>
              <a:lnSpc>
                <a:spcPct val="100000"/>
              </a:lnSpc>
            </a:pPr>
            <a:r>
              <a:rPr b="0" lang="en-US" sz="1300" spc="-1" strike="noStrike">
                <a:solidFill>
                  <a:srgbClr val="000000"/>
                </a:solidFill>
                <a:latin typeface="Open Sans"/>
                <a:ea typeface="Open Sans"/>
              </a:rPr>
              <a:t>x</a:t>
            </a:r>
            <a:endParaRPr b="0" lang="en-US" sz="1300" spc="-1" strike="noStrike">
              <a:latin typeface="Arial"/>
            </a:endParaRPr>
          </a:p>
        </p:txBody>
      </p:sp>
      <p:sp>
        <p:nvSpPr>
          <p:cNvPr id="283" name="CustomShape 8"/>
          <p:cNvSpPr/>
          <p:nvPr/>
        </p:nvSpPr>
        <p:spPr>
          <a:xfrm rot="10800000">
            <a:off x="3488760" y="3511800"/>
            <a:ext cx="12200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84" name="CustomShape 9"/>
          <p:cNvSpPr/>
          <p:nvPr/>
        </p:nvSpPr>
        <p:spPr>
          <a:xfrm>
            <a:off x="2594880" y="3475080"/>
            <a:ext cx="567000" cy="3877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sp>
        <p:nvSpPr>
          <p:cNvPr id="285" name="CustomShape 10"/>
          <p:cNvSpPr/>
          <p:nvPr/>
        </p:nvSpPr>
        <p:spPr>
          <a:xfrm>
            <a:off x="59760" y="1263960"/>
            <a:ext cx="4183920" cy="319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Algorithm requires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to be monotone</a:t>
            </a:r>
            <a:endParaRPr b="0" lang="en-US" sz="1400" spc="-1" strike="noStrike">
              <a:latin typeface="Arial"/>
            </a:endParaRPr>
          </a:p>
          <a:p>
            <a:pPr>
              <a:lnSpc>
                <a:spcPct val="100000"/>
              </a:lnSpc>
            </a:pPr>
            <a:endParaRPr b="0" lang="en-US" sz="1400" spc="-1" strike="noStrike">
              <a:latin typeface="Arial"/>
            </a:endParaRPr>
          </a:p>
        </p:txBody>
      </p:sp>
      <p:grpSp>
        <p:nvGrpSpPr>
          <p:cNvPr id="286" name="Group 11"/>
          <p:cNvGrpSpPr/>
          <p:nvPr/>
        </p:nvGrpSpPr>
        <p:grpSpPr>
          <a:xfrm>
            <a:off x="100800" y="1773720"/>
            <a:ext cx="4370400" cy="471960"/>
            <a:chOff x="100800" y="1773720"/>
            <a:chExt cx="4370400" cy="471960"/>
          </a:xfrm>
        </p:grpSpPr>
        <p:sp>
          <p:nvSpPr>
            <p:cNvPr id="287" name="CustomShape 12"/>
            <p:cNvSpPr/>
            <p:nvPr/>
          </p:nvSpPr>
          <p:spPr>
            <a:xfrm flipH="1" rot="10800000">
              <a:off x="1843920" y="2010960"/>
              <a:ext cx="1101240" cy="72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288" name="CustomShape 13"/>
            <p:cNvSpPr/>
            <p:nvPr/>
          </p:nvSpPr>
          <p:spPr>
            <a:xfrm>
              <a:off x="100800" y="1816920"/>
              <a:ext cx="1743120" cy="3877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is </a:t>
              </a:r>
              <a:r>
                <a:rPr b="1" lang="en-US" sz="1400" spc="-1" strike="noStrike">
                  <a:solidFill>
                    <a:srgbClr val="000000"/>
                  </a:solidFill>
                  <a:latin typeface="Open Sans"/>
                  <a:ea typeface="Open Sans"/>
                </a:rPr>
                <a:t>not</a:t>
              </a:r>
              <a:r>
                <a:rPr b="0" lang="en-US" sz="1400" spc="-1" strike="noStrike">
                  <a:solidFill>
                    <a:srgbClr val="000000"/>
                  </a:solidFill>
                  <a:latin typeface="Open Sans"/>
                  <a:ea typeface="Open Sans"/>
                </a:rPr>
                <a:t> monotone! </a:t>
              </a:r>
              <a:endParaRPr b="0" lang="en-US" sz="1400" spc="-1" strike="noStrike">
                <a:latin typeface="Arial"/>
              </a:endParaRPr>
            </a:p>
            <a:p>
              <a:pPr>
                <a:lnSpc>
                  <a:spcPct val="100000"/>
                </a:lnSpc>
              </a:pPr>
              <a:endParaRPr b="0" lang="en-US" sz="1400" spc="-1" strike="noStrike">
                <a:latin typeface="Arial"/>
              </a:endParaRPr>
            </a:p>
          </p:txBody>
        </p:sp>
        <p:sp>
          <p:nvSpPr>
            <p:cNvPr id="289" name="CustomShape 14"/>
            <p:cNvSpPr/>
            <p:nvPr/>
          </p:nvSpPr>
          <p:spPr>
            <a:xfrm>
              <a:off x="2945880" y="1773720"/>
              <a:ext cx="1525320" cy="47196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Meta-Algorithm</a:t>
              </a:r>
              <a:endParaRPr b="0" lang="en-US" sz="1400" spc="-1" strike="noStrike">
                <a:latin typeface="Arial"/>
              </a:endParaRPr>
            </a:p>
          </p:txBody>
        </p:sp>
      </p:grpSp>
      <p:sp>
        <p:nvSpPr>
          <p:cNvPr id="290" name="CustomShape 15"/>
          <p:cNvSpPr/>
          <p:nvPr/>
        </p:nvSpPr>
        <p:spPr>
          <a:xfrm>
            <a:off x="3488760" y="3097440"/>
            <a:ext cx="754920" cy="828000"/>
          </a:xfrm>
          <a:prstGeom prst="roundRect">
            <a:avLst>
              <a:gd name="adj" fmla="val 16667"/>
            </a:avLst>
          </a:prstGeom>
          <a:solidFill>
            <a:srgbClr val="ff9900"/>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 ALGO</a:t>
            </a:r>
            <a:endParaRPr b="0" lang="en-US" sz="1400" spc="-1" strike="noStrike">
              <a:latin typeface="Arial"/>
            </a:endParaRPr>
          </a:p>
        </p:txBody>
      </p:sp>
      <p:sp>
        <p:nvSpPr>
          <p:cNvPr id="291" name="CustomShape 16"/>
          <p:cNvSpPr/>
          <p:nvPr/>
        </p:nvSpPr>
        <p:spPr>
          <a:xfrm>
            <a:off x="5022000" y="1004760"/>
            <a:ext cx="3850200" cy="17449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Can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be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Is Meta-Algo </a:t>
            </a:r>
            <a:r>
              <a:rPr b="1" lang="en-US" sz="1400" spc="-1" strike="noStrike">
                <a:solidFill>
                  <a:srgbClr val="000000"/>
                </a:solidFill>
                <a:latin typeface="Open Sans"/>
                <a:ea typeface="Open Sans"/>
              </a:rPr>
              <a:t>efficient</a:t>
            </a:r>
            <a:r>
              <a:rPr b="0" lang="en-US" sz="1400" spc="-1" strike="noStrike">
                <a:solidFill>
                  <a:srgbClr val="000000"/>
                </a:solidFill>
                <a:latin typeface="Open Sans"/>
                <a:ea typeface="Open Sans"/>
              </a:rPr>
              <a:t>?</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How many </a:t>
            </a:r>
            <a:r>
              <a:rPr b="1" lang="en-US" sz="1400" spc="-1" strike="noStrike">
                <a:solidFill>
                  <a:srgbClr val="000000"/>
                </a:solidFill>
                <a:latin typeface="Open Sans"/>
                <a:ea typeface="Open Sans"/>
              </a:rPr>
              <a:t>queries</a:t>
            </a:r>
            <a:r>
              <a:rPr b="0" lang="en-US" sz="1400" spc="-1" strike="noStrike">
                <a:solidFill>
                  <a:srgbClr val="000000"/>
                </a:solidFill>
                <a:latin typeface="Open Sans"/>
                <a:ea typeface="Open Sans"/>
              </a:rPr>
              <a:t> are needed?</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How </a:t>
            </a:r>
            <a:r>
              <a:rPr b="1" lang="en-US" sz="1400" spc="-1" strike="noStrike">
                <a:solidFill>
                  <a:srgbClr val="000000"/>
                </a:solidFill>
                <a:latin typeface="Open Sans"/>
                <a:ea typeface="Open Sans"/>
              </a:rPr>
              <a:t>close</a:t>
            </a:r>
            <a:r>
              <a:rPr b="0" lang="en-US" sz="1400" spc="-1" strike="noStrike">
                <a:solidFill>
                  <a:srgbClr val="000000"/>
                </a:solidFill>
                <a:latin typeface="Open Sans"/>
                <a:ea typeface="Open Sans"/>
              </a:rPr>
              <a:t> is </a:t>
            </a:r>
            <a:r>
              <a:rPr b="0" i="1" lang="en-US" sz="1400" spc="-1" strike="noStrike">
                <a:solidFill>
                  <a:srgbClr val="000000"/>
                </a:solidFill>
                <a:latin typeface="Open Sans"/>
                <a:ea typeface="Open Sans"/>
              </a:rPr>
              <a:t>f’ </a:t>
            </a:r>
            <a:r>
              <a:rPr b="0" lang="en-US" sz="1400" spc="-1" strike="noStrike">
                <a:solidFill>
                  <a:srgbClr val="000000"/>
                </a:solidFill>
                <a:latin typeface="Open Sans"/>
                <a:ea typeface="Open Sans"/>
              </a:rPr>
              <a:t>to</a:t>
            </a:r>
            <a:r>
              <a:rPr b="0" i="1" lang="en-US" sz="1400" spc="-1" strike="noStrike">
                <a:solidFill>
                  <a:srgbClr val="000000"/>
                </a:solidFill>
                <a:latin typeface="Open Sans"/>
                <a:ea typeface="Open Sans"/>
              </a:rPr>
              <a:t> f </a:t>
            </a:r>
            <a:r>
              <a:rPr b="0" lang="en-US" sz="1400" spc="-1" strike="noStrike">
                <a:solidFill>
                  <a:srgbClr val="000000"/>
                </a:solidFill>
                <a:latin typeface="Open Sans"/>
                <a:ea typeface="Open Sans"/>
              </a:rPr>
              <a:t>?</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How about </a:t>
            </a:r>
            <a:r>
              <a:rPr b="1" lang="en-US" sz="1400" spc="-1" strike="noStrike">
                <a:solidFill>
                  <a:srgbClr val="000000"/>
                </a:solidFill>
                <a:latin typeface="Open Sans"/>
                <a:ea typeface="Open Sans"/>
              </a:rPr>
              <a:t>less strict </a:t>
            </a:r>
            <a:r>
              <a:rPr b="0" lang="en-US" sz="1400" spc="-1" strike="noStrike">
                <a:solidFill>
                  <a:srgbClr val="000000"/>
                </a:solidFill>
                <a:latin typeface="Open Sans"/>
                <a:ea typeface="Open Sans"/>
              </a:rPr>
              <a:t>monotonicity properties?</a:t>
            </a:r>
            <a:endParaRPr b="0" lang="en-US" sz="1400" spc="-1" strike="noStrike">
              <a:latin typeface="Arial"/>
            </a:endParaRPr>
          </a:p>
        </p:txBody>
      </p:sp>
      <p:sp>
        <p:nvSpPr>
          <p:cNvPr id="292" name="CustomShape 17"/>
          <p:cNvSpPr/>
          <p:nvPr/>
        </p:nvSpPr>
        <p:spPr>
          <a:xfrm flipH="1" rot="10800000">
            <a:off x="5637240" y="3223080"/>
            <a:ext cx="1393560" cy="12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93" name="CustomShape 18"/>
          <p:cNvSpPr/>
          <p:nvPr/>
        </p:nvSpPr>
        <p:spPr>
          <a:xfrm>
            <a:off x="4809600" y="2974320"/>
            <a:ext cx="501120" cy="276120"/>
          </a:xfrm>
          <a:prstGeom prst="rect">
            <a:avLst/>
          </a:prstGeom>
          <a:noFill/>
          <a:ln>
            <a:noFill/>
          </a:ln>
        </p:spPr>
        <p:style>
          <a:lnRef idx="0"/>
          <a:fillRef idx="0"/>
          <a:effectRef idx="0"/>
          <a:fontRef idx="minor"/>
        </p:style>
        <p:txBody>
          <a:bodyPr tIns="91440" bIns="91440">
            <a:noAutofit/>
          </a:bodyPr>
          <a:p>
            <a:pPr>
              <a:lnSpc>
                <a:spcPct val="100000"/>
              </a:lnSpc>
            </a:pPr>
            <a:r>
              <a:rPr b="0" lang="en-US" sz="1200" spc="-1" strike="noStrike">
                <a:solidFill>
                  <a:srgbClr val="000000"/>
                </a:solidFill>
                <a:latin typeface="Open Sans"/>
                <a:ea typeface="Open Sans"/>
              </a:rPr>
              <a:t>x</a:t>
            </a:r>
            <a:r>
              <a:rPr b="0" lang="en-US" sz="1200" spc="-1" strike="noStrike" baseline="-25000">
                <a:solidFill>
                  <a:srgbClr val="000000"/>
                </a:solidFill>
                <a:latin typeface="Open Sans"/>
                <a:ea typeface="Open Sans"/>
              </a:rPr>
              <a:t>1</a:t>
            </a:r>
            <a:endParaRPr b="0" lang="en-US" sz="1200" spc="-1" strike="noStrike">
              <a:latin typeface="Arial"/>
            </a:endParaRPr>
          </a:p>
        </p:txBody>
      </p:sp>
      <p:sp>
        <p:nvSpPr>
          <p:cNvPr id="294" name="CustomShape 19"/>
          <p:cNvSpPr/>
          <p:nvPr/>
        </p:nvSpPr>
        <p:spPr>
          <a:xfrm flipH="1" rot="10800000">
            <a:off x="5639040" y="3332880"/>
            <a:ext cx="1396440" cy="12600"/>
          </a:xfrm>
          <a:custGeom>
            <a:avLst/>
            <a:gdLst/>
            <a:ahLst/>
            <a:rect l="l" t="t" r="r" b="b"/>
            <a:pathLst>
              <a:path w="21600" h="21600">
                <a:moveTo>
                  <a:pt x="0" y="0"/>
                </a:moveTo>
                <a:lnTo>
                  <a:pt x="21600" y="21600"/>
                </a:lnTo>
              </a:path>
            </a:pathLst>
          </a:custGeom>
          <a:noFill/>
          <a:ln w="9360">
            <a:solidFill>
              <a:schemeClr val="dk2"/>
            </a:solidFill>
            <a:round/>
            <a:headEnd len="med" type="triangle" w="med"/>
          </a:ln>
        </p:spPr>
        <p:style>
          <a:lnRef idx="0"/>
          <a:fillRef idx="0"/>
          <a:effectRef idx="0"/>
          <a:fontRef idx="minor"/>
        </p:style>
      </p:sp>
      <p:sp>
        <p:nvSpPr>
          <p:cNvPr id="295" name="CustomShape 20"/>
          <p:cNvSpPr/>
          <p:nvPr/>
        </p:nvSpPr>
        <p:spPr>
          <a:xfrm>
            <a:off x="4525200" y="3187800"/>
            <a:ext cx="603000" cy="276120"/>
          </a:xfrm>
          <a:prstGeom prst="rect">
            <a:avLst/>
          </a:prstGeom>
          <a:noFill/>
          <a:ln>
            <a:noFill/>
          </a:ln>
        </p:spPr>
        <p:style>
          <a:lnRef idx="0"/>
          <a:fillRef idx="0"/>
          <a:effectRef idx="0"/>
          <a:fontRef idx="minor"/>
        </p:style>
        <p:txBody>
          <a:bodyPr tIns="91440" bIns="91440">
            <a:noAutofit/>
          </a:bodyPr>
          <a:p>
            <a:pPr>
              <a:lnSpc>
                <a:spcPct val="100000"/>
              </a:lnSpc>
            </a:pPr>
            <a:r>
              <a:rPr b="0" i="1" lang="en-US" sz="1200" spc="-1" strike="noStrike">
                <a:solidFill>
                  <a:srgbClr val="000000"/>
                </a:solidFill>
                <a:latin typeface="Open Sans"/>
                <a:ea typeface="Open Sans"/>
              </a:rPr>
              <a:t>f</a:t>
            </a:r>
            <a:r>
              <a:rPr b="0" lang="en-US" sz="1200" spc="-1" strike="noStrike">
                <a:solidFill>
                  <a:srgbClr val="000000"/>
                </a:solidFill>
                <a:latin typeface="Open Sans"/>
                <a:ea typeface="Open Sans"/>
              </a:rPr>
              <a:t>(x</a:t>
            </a:r>
            <a:r>
              <a:rPr b="0" lang="en-US" sz="1200" spc="-1" strike="noStrike" baseline="-25000">
                <a:solidFill>
                  <a:srgbClr val="000000"/>
                </a:solidFill>
                <a:latin typeface="Open Sans"/>
                <a:ea typeface="Open Sans"/>
              </a:rPr>
              <a:t>1</a:t>
            </a:r>
            <a:r>
              <a:rPr b="0" lang="en-US" sz="1200" spc="-1" strike="noStrike">
                <a:solidFill>
                  <a:srgbClr val="000000"/>
                </a:solidFill>
                <a:latin typeface="Open Sans"/>
                <a:ea typeface="Open Sans"/>
              </a:rPr>
              <a:t>)</a:t>
            </a:r>
            <a:endParaRPr b="0" lang="en-US" sz="1200" spc="-1" strike="noStrike">
              <a:latin typeface="Arial"/>
            </a:endParaRPr>
          </a:p>
        </p:txBody>
      </p:sp>
      <p:sp>
        <p:nvSpPr>
          <p:cNvPr id="296" name="CustomShape 21"/>
          <p:cNvSpPr/>
          <p:nvPr/>
        </p:nvSpPr>
        <p:spPr>
          <a:xfrm flipH="1" rot="10800000">
            <a:off x="5668920" y="3708000"/>
            <a:ext cx="1393560" cy="1224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297" name="CustomShape 22"/>
          <p:cNvSpPr/>
          <p:nvPr/>
        </p:nvSpPr>
        <p:spPr>
          <a:xfrm>
            <a:off x="5022000" y="3475080"/>
            <a:ext cx="501120" cy="276120"/>
          </a:xfrm>
          <a:prstGeom prst="rect">
            <a:avLst/>
          </a:prstGeom>
          <a:noFill/>
          <a:ln>
            <a:noFill/>
          </a:ln>
        </p:spPr>
        <p:style>
          <a:lnRef idx="0"/>
          <a:fillRef idx="0"/>
          <a:effectRef idx="0"/>
          <a:fontRef idx="minor"/>
        </p:style>
        <p:txBody>
          <a:bodyPr tIns="91440" bIns="91440">
            <a:noAutofit/>
          </a:bodyPr>
          <a:p>
            <a:pPr>
              <a:lnSpc>
                <a:spcPct val="100000"/>
              </a:lnSpc>
            </a:pPr>
            <a:r>
              <a:rPr b="0" lang="en-US" sz="1200" spc="-1" strike="noStrike">
                <a:solidFill>
                  <a:srgbClr val="000000"/>
                </a:solidFill>
                <a:latin typeface="Open Sans"/>
                <a:ea typeface="Open Sans"/>
              </a:rPr>
              <a:t>x</a:t>
            </a:r>
            <a:r>
              <a:rPr b="0" lang="en-US" sz="1200" spc="-1" strike="noStrike" baseline="-25000">
                <a:solidFill>
                  <a:srgbClr val="000000"/>
                </a:solidFill>
                <a:latin typeface="Open Sans"/>
                <a:ea typeface="Open Sans"/>
              </a:rPr>
              <a:t>k</a:t>
            </a:r>
            <a:endParaRPr b="0" lang="en-US" sz="1200" spc="-1" strike="noStrike">
              <a:latin typeface="Arial"/>
            </a:endParaRPr>
          </a:p>
        </p:txBody>
      </p:sp>
      <p:sp>
        <p:nvSpPr>
          <p:cNvPr id="298" name="CustomShape 23"/>
          <p:cNvSpPr/>
          <p:nvPr/>
        </p:nvSpPr>
        <p:spPr>
          <a:xfrm flipH="1" rot="10800000">
            <a:off x="5670720" y="3817800"/>
            <a:ext cx="1396440" cy="12600"/>
          </a:xfrm>
          <a:custGeom>
            <a:avLst/>
            <a:gdLst/>
            <a:ahLst/>
            <a:rect l="l" t="t" r="r" b="b"/>
            <a:pathLst>
              <a:path w="21600" h="21600">
                <a:moveTo>
                  <a:pt x="0" y="0"/>
                </a:moveTo>
                <a:lnTo>
                  <a:pt x="21600" y="21600"/>
                </a:lnTo>
              </a:path>
            </a:pathLst>
          </a:custGeom>
          <a:noFill/>
          <a:ln w="9360">
            <a:solidFill>
              <a:schemeClr val="dk2"/>
            </a:solidFill>
            <a:round/>
            <a:headEnd len="med" type="triangle" w="med"/>
          </a:ln>
        </p:spPr>
        <p:style>
          <a:lnRef idx="0"/>
          <a:fillRef idx="0"/>
          <a:effectRef idx="0"/>
          <a:fontRef idx="minor"/>
        </p:style>
      </p:sp>
      <p:sp>
        <p:nvSpPr>
          <p:cNvPr id="299" name="CustomShape 24"/>
          <p:cNvSpPr/>
          <p:nvPr/>
        </p:nvSpPr>
        <p:spPr>
          <a:xfrm>
            <a:off x="4677840" y="3708720"/>
            <a:ext cx="603000" cy="276120"/>
          </a:xfrm>
          <a:prstGeom prst="rect">
            <a:avLst/>
          </a:prstGeom>
          <a:noFill/>
          <a:ln>
            <a:noFill/>
          </a:ln>
        </p:spPr>
        <p:style>
          <a:lnRef idx="0"/>
          <a:fillRef idx="0"/>
          <a:effectRef idx="0"/>
          <a:fontRef idx="minor"/>
        </p:style>
        <p:txBody>
          <a:bodyPr tIns="91440" bIns="91440">
            <a:noAutofit/>
          </a:bodyPr>
          <a:p>
            <a:pPr>
              <a:lnSpc>
                <a:spcPct val="100000"/>
              </a:lnSpc>
            </a:pPr>
            <a:r>
              <a:rPr b="0" i="1" lang="en-US" sz="1200" spc="-1" strike="noStrike">
                <a:solidFill>
                  <a:srgbClr val="000000"/>
                </a:solidFill>
                <a:latin typeface="Open Sans"/>
                <a:ea typeface="Open Sans"/>
              </a:rPr>
              <a:t>f</a:t>
            </a:r>
            <a:r>
              <a:rPr b="0" lang="en-US" sz="1200" spc="-1" strike="noStrike">
                <a:solidFill>
                  <a:srgbClr val="000000"/>
                </a:solidFill>
                <a:latin typeface="Open Sans"/>
                <a:ea typeface="Open Sans"/>
              </a:rPr>
              <a:t>(x</a:t>
            </a:r>
            <a:r>
              <a:rPr b="0" lang="en-US" sz="1200" spc="-1" strike="noStrike" baseline="-25000">
                <a:solidFill>
                  <a:srgbClr val="000000"/>
                </a:solidFill>
                <a:latin typeface="Open Sans"/>
                <a:ea typeface="Open Sans"/>
              </a:rPr>
              <a:t>k</a:t>
            </a:r>
            <a:r>
              <a:rPr b="0" lang="en-US" sz="1200" spc="-1" strike="noStrike">
                <a:solidFill>
                  <a:srgbClr val="000000"/>
                </a:solidFill>
                <a:latin typeface="Open Sans"/>
                <a:ea typeface="Open Sans"/>
              </a:rPr>
              <a:t>)</a:t>
            </a:r>
            <a:endParaRPr b="0" lang="en-US" sz="1200" spc="-1" strike="noStrike">
              <a:latin typeface="Arial"/>
            </a:endParaRPr>
          </a:p>
        </p:txBody>
      </p:sp>
      <p:sp>
        <p:nvSpPr>
          <p:cNvPr id="300" name="CustomShape 25"/>
          <p:cNvSpPr/>
          <p:nvPr/>
        </p:nvSpPr>
        <p:spPr>
          <a:xfrm>
            <a:off x="4758840" y="3354480"/>
            <a:ext cx="603000" cy="319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70" dur="indefinite" restart="never" nodeType="tmRoot">
          <p:childTnLst>
            <p:seq>
              <p:cTn id="71"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1"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Our Model</a:t>
            </a:r>
            <a:endParaRPr b="0" lang="en-US" sz="3100" spc="-1" strike="noStrike">
              <a:solidFill>
                <a:srgbClr val="000000"/>
              </a:solidFill>
              <a:latin typeface="Arial"/>
            </a:endParaRPr>
          </a:p>
        </p:txBody>
      </p:sp>
      <p:sp>
        <p:nvSpPr>
          <p:cNvPr id="302"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303" name="Group 3"/>
          <p:cNvGrpSpPr/>
          <p:nvPr/>
        </p:nvGrpSpPr>
        <p:grpSpPr>
          <a:xfrm>
            <a:off x="5191920" y="2572920"/>
            <a:ext cx="3589920" cy="1271880"/>
            <a:chOff x="5191920" y="2572920"/>
            <a:chExt cx="3589920" cy="1271880"/>
          </a:xfrm>
        </p:grpSpPr>
        <p:sp>
          <p:nvSpPr>
            <p:cNvPr id="304" name="CustomShape 4"/>
            <p:cNvSpPr/>
            <p:nvPr/>
          </p:nvSpPr>
          <p:spPr>
            <a:xfrm>
              <a:off x="5191920" y="2572920"/>
              <a:ext cx="3589920" cy="127188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1457c"/>
                </a:buClr>
                <a:buFont typeface="Open Sans"/>
                <a:buChar char="▶"/>
              </a:pPr>
              <a:r>
                <a:rPr b="0" i="1" lang="en-US" sz="1600" spc="-1" strike="noStrike">
                  <a:solidFill>
                    <a:srgbClr val="000000"/>
                  </a:solidFill>
                  <a:latin typeface="Open Sans"/>
                  <a:ea typeface="Open Sans"/>
                </a:rPr>
                <a:t>Idea 2: </a:t>
              </a:r>
              <a:endParaRPr b="0" lang="en-US" sz="1600" spc="-1" strike="noStrike">
                <a:latin typeface="Arial"/>
              </a:endParaRPr>
            </a:p>
            <a:p>
              <a:pPr lvl="1" marL="914400" indent="-323640">
                <a:lnSpc>
                  <a:spcPct val="100000"/>
                </a:lnSpc>
                <a:buClr>
                  <a:srgbClr val="01457c"/>
                </a:buClr>
                <a:buFont typeface="Open Sans"/>
                <a:buChar char="•"/>
              </a:pPr>
              <a:r>
                <a:rPr b="0" i="1" lang="en-US" sz="1500" spc="-1" strike="noStrike">
                  <a:solidFill>
                    <a:srgbClr val="000000"/>
                  </a:solidFill>
                  <a:latin typeface="Open Sans"/>
                  <a:ea typeface="Open Sans"/>
                </a:rPr>
                <a:t>f’</a:t>
              </a:r>
              <a:r>
                <a:rPr b="0" lang="en-US" sz="1500" spc="-1" strike="noStrike">
                  <a:solidFill>
                    <a:srgbClr val="000000"/>
                  </a:solidFill>
                  <a:latin typeface="Open Sans"/>
                  <a:ea typeface="Open Sans"/>
                </a:rPr>
                <a:t>  monotone </a:t>
              </a:r>
              <a:endParaRPr b="0" lang="en-US" sz="1500" spc="-1" strike="noStrike">
                <a:latin typeface="Arial"/>
              </a:endParaRPr>
            </a:p>
            <a:p>
              <a:pPr lvl="1" marL="914400" indent="-323640">
                <a:lnSpc>
                  <a:spcPct val="100000"/>
                </a:lnSpc>
                <a:buClr>
                  <a:srgbClr val="01457c"/>
                </a:buClr>
                <a:buFont typeface="Open Sans"/>
                <a:buChar char="•"/>
              </a:pPr>
              <a:r>
                <a:rPr b="0" i="1" lang="en-US" sz="1500" spc="-1" strike="noStrike">
                  <a:solidFill>
                    <a:srgbClr val="000000"/>
                  </a:solidFill>
                  <a:latin typeface="Open Sans"/>
                  <a:ea typeface="Open Sans"/>
                </a:rPr>
                <a:t>f’</a:t>
              </a:r>
              <a:r>
                <a:rPr b="0" lang="en-US" sz="1500" spc="-1" strike="noStrike">
                  <a:solidFill>
                    <a:srgbClr val="000000"/>
                  </a:solidFill>
                  <a:latin typeface="Open Sans"/>
                  <a:ea typeface="Open Sans"/>
                </a:rPr>
                <a:t> better than </a:t>
              </a:r>
              <a:r>
                <a:rPr b="0" i="1" lang="en-US" sz="1500" spc="-1" strike="noStrike">
                  <a:solidFill>
                    <a:srgbClr val="000000"/>
                  </a:solidFill>
                  <a:latin typeface="Open Sans"/>
                  <a:ea typeface="Open Sans"/>
                </a:rPr>
                <a:t>f </a:t>
              </a:r>
              <a:endParaRPr b="0" lang="en-US" sz="1500" spc="-1" strike="noStrike">
                <a:latin typeface="Arial"/>
              </a:endParaRPr>
            </a:p>
            <a:p>
              <a:pPr lvl="1" marL="914400" indent="-323640">
                <a:lnSpc>
                  <a:spcPct val="100000"/>
                </a:lnSpc>
                <a:buClr>
                  <a:srgbClr val="01457c"/>
                </a:buClr>
                <a:buFont typeface="Open Sans"/>
                <a:buChar char="•"/>
              </a:pPr>
              <a:r>
                <a:rPr b="0" lang="en-US" sz="1600" spc="-1" strike="noStrike">
                  <a:solidFill>
                    <a:srgbClr val="000000"/>
                  </a:solidFill>
                  <a:latin typeface="Open Sans"/>
                  <a:ea typeface="Open Sans"/>
                </a:rPr>
                <a:t>Filter is query efficient</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305" name="Google Shape;339;p28" descr=""/>
            <p:cNvPicPr/>
            <p:nvPr/>
          </p:nvPicPr>
          <p:blipFill>
            <a:blip r:embed="rId1"/>
            <a:stretch/>
          </p:blipFill>
          <p:spPr>
            <a:xfrm>
              <a:off x="8399160" y="2828520"/>
              <a:ext cx="298080" cy="288000"/>
            </a:xfrm>
            <a:prstGeom prst="rect">
              <a:avLst/>
            </a:prstGeom>
            <a:ln>
              <a:noFill/>
            </a:ln>
          </p:spPr>
        </p:pic>
        <p:pic>
          <p:nvPicPr>
            <p:cNvPr id="306" name="Google Shape;340;p28" descr=""/>
            <p:cNvPicPr/>
            <p:nvPr/>
          </p:nvPicPr>
          <p:blipFill>
            <a:blip r:embed="rId2"/>
            <a:stretch/>
          </p:blipFill>
          <p:spPr>
            <a:xfrm>
              <a:off x="8341920" y="3307680"/>
              <a:ext cx="298080" cy="281880"/>
            </a:xfrm>
            <a:prstGeom prst="rect">
              <a:avLst/>
            </a:prstGeom>
            <a:ln>
              <a:noFill/>
            </a:ln>
          </p:spPr>
        </p:pic>
        <p:pic>
          <p:nvPicPr>
            <p:cNvPr id="307" name="Google Shape;341;p28" descr=""/>
            <p:cNvPicPr/>
            <p:nvPr/>
          </p:nvPicPr>
          <p:blipFill>
            <a:blip r:embed="rId3"/>
            <a:stretch/>
          </p:blipFill>
          <p:spPr>
            <a:xfrm>
              <a:off x="8399160" y="3019320"/>
              <a:ext cx="298080" cy="288000"/>
            </a:xfrm>
            <a:prstGeom prst="rect">
              <a:avLst/>
            </a:prstGeom>
            <a:ln>
              <a:noFill/>
            </a:ln>
          </p:spPr>
        </p:pic>
      </p:grpSp>
      <p:pic>
        <p:nvPicPr>
          <p:cNvPr id="308" name="Google Shape;342;p28" descr=""/>
          <p:cNvPicPr/>
          <p:nvPr/>
        </p:nvPicPr>
        <p:blipFill>
          <a:blip r:embed="rId4"/>
          <a:stretch/>
        </p:blipFill>
        <p:spPr>
          <a:xfrm>
            <a:off x="4534200" y="2901960"/>
            <a:ext cx="298080" cy="288000"/>
          </a:xfrm>
          <a:prstGeom prst="rect">
            <a:avLst/>
          </a:prstGeom>
          <a:ln>
            <a:noFill/>
          </a:ln>
        </p:spPr>
      </p:pic>
      <p:pic>
        <p:nvPicPr>
          <p:cNvPr id="309" name="Google Shape;343;p28" descr=""/>
          <p:cNvPicPr/>
          <p:nvPr/>
        </p:nvPicPr>
        <p:blipFill>
          <a:blip r:embed="rId5"/>
          <a:stretch/>
        </p:blipFill>
        <p:spPr>
          <a:xfrm>
            <a:off x="4534200" y="3359880"/>
            <a:ext cx="298080" cy="288000"/>
          </a:xfrm>
          <a:prstGeom prst="rect">
            <a:avLst/>
          </a:prstGeom>
          <a:ln>
            <a:noFill/>
          </a:ln>
        </p:spPr>
      </p:pic>
      <p:pic>
        <p:nvPicPr>
          <p:cNvPr id="310" name="Google Shape;344;p28" descr=""/>
          <p:cNvPicPr/>
          <p:nvPr/>
        </p:nvPicPr>
        <p:blipFill>
          <a:blip r:embed="rId6"/>
          <a:stretch/>
        </p:blipFill>
        <p:spPr>
          <a:xfrm>
            <a:off x="4496040" y="3158640"/>
            <a:ext cx="298080" cy="281880"/>
          </a:xfrm>
          <a:prstGeom prst="rect">
            <a:avLst/>
          </a:prstGeom>
          <a:ln>
            <a:noFill/>
          </a:ln>
        </p:spPr>
      </p:pic>
      <p:sp>
        <p:nvSpPr>
          <p:cNvPr id="311" name="CustomShape 5"/>
          <p:cNvSpPr/>
          <p:nvPr/>
        </p:nvSpPr>
        <p:spPr>
          <a:xfrm>
            <a:off x="1359360" y="2604960"/>
            <a:ext cx="3827520" cy="1208160"/>
          </a:xfrm>
          <a:prstGeom prst="rect">
            <a:avLst/>
          </a:prstGeom>
          <a:noFill/>
          <a:ln>
            <a:noFill/>
          </a:ln>
        </p:spPr>
        <p:style>
          <a:lnRef idx="0"/>
          <a:fillRef idx="0"/>
          <a:effectRef idx="0"/>
          <a:fontRef idx="minor"/>
        </p:style>
        <p:txBody>
          <a:bodyPr tIns="91440" bIns="91440">
            <a:noAutofit/>
          </a:bodyPr>
          <a:p>
            <a:pPr marL="457200" indent="-329760">
              <a:lnSpc>
                <a:spcPct val="100000"/>
              </a:lnSpc>
              <a:buClr>
                <a:srgbClr val="01457c"/>
              </a:buClr>
              <a:buFont typeface="Open Sans"/>
              <a:buChar char="▶"/>
            </a:pPr>
            <a:r>
              <a:rPr b="0" i="1" lang="en-US" sz="1500" spc="-1" strike="noStrike">
                <a:solidFill>
                  <a:srgbClr val="000000"/>
                </a:solidFill>
                <a:latin typeface="Open Sans"/>
                <a:ea typeface="Open Sans"/>
              </a:rPr>
              <a:t>Idea 1: f’ = 0 for all inputs</a:t>
            </a:r>
            <a:endParaRPr b="0" lang="en-US" sz="1500" spc="-1" strike="noStrike">
              <a:latin typeface="Arial"/>
            </a:endParaRPr>
          </a:p>
          <a:p>
            <a:pPr lvl="1" marL="914400" indent="-329760">
              <a:lnSpc>
                <a:spcPct val="100000"/>
              </a:lnSpc>
              <a:buClr>
                <a:srgbClr val="01457c"/>
              </a:buClr>
              <a:buFont typeface="Open Sans"/>
              <a:buChar char="•"/>
            </a:pPr>
            <a:r>
              <a:rPr b="0" i="1" lang="en-US" sz="1600" spc="-1" strike="noStrike">
                <a:solidFill>
                  <a:srgbClr val="000000"/>
                </a:solidFill>
                <a:latin typeface="Open Sans"/>
                <a:ea typeface="Open Sans"/>
              </a:rPr>
              <a:t>f’</a:t>
            </a:r>
            <a:r>
              <a:rPr b="0" lang="en-US" sz="1600" spc="-1" strike="noStrike">
                <a:solidFill>
                  <a:srgbClr val="000000"/>
                </a:solidFill>
                <a:latin typeface="Open Sans"/>
                <a:ea typeface="Open Sans"/>
              </a:rPr>
              <a:t>  monotone </a:t>
            </a:r>
            <a:endParaRPr b="0" lang="en-US" sz="1600" spc="-1" strike="noStrike">
              <a:latin typeface="Arial"/>
            </a:endParaRPr>
          </a:p>
          <a:p>
            <a:pPr lvl="1" marL="914400" indent="-329760">
              <a:lnSpc>
                <a:spcPct val="100000"/>
              </a:lnSpc>
              <a:buClr>
                <a:srgbClr val="01457c"/>
              </a:buClr>
              <a:buFont typeface="Open Sans"/>
              <a:buChar char="•"/>
            </a:pPr>
            <a:r>
              <a:rPr b="0" i="1" lang="en-US" sz="1600" spc="-1" strike="noStrike">
                <a:solidFill>
                  <a:srgbClr val="000000"/>
                </a:solidFill>
                <a:latin typeface="Open Sans"/>
                <a:ea typeface="Open Sans"/>
              </a:rPr>
              <a:t>f’</a:t>
            </a:r>
            <a:r>
              <a:rPr b="0" lang="en-US" sz="1600" spc="-1" strike="noStrike">
                <a:solidFill>
                  <a:srgbClr val="000000"/>
                </a:solidFill>
                <a:latin typeface="Open Sans"/>
                <a:ea typeface="Open Sans"/>
              </a:rPr>
              <a:t> better than </a:t>
            </a:r>
            <a:r>
              <a:rPr b="0" i="1" lang="en-US" sz="1600" spc="-1" strike="noStrike">
                <a:solidFill>
                  <a:srgbClr val="000000"/>
                </a:solidFill>
                <a:latin typeface="Open Sans"/>
                <a:ea typeface="Open Sans"/>
              </a:rPr>
              <a:t>f </a:t>
            </a:r>
            <a:endParaRPr b="0" lang="en-US" sz="1600" spc="-1" strike="noStrike">
              <a:latin typeface="Arial"/>
            </a:endParaRPr>
          </a:p>
          <a:p>
            <a:pPr lvl="1" marL="914400" indent="-329760">
              <a:lnSpc>
                <a:spcPct val="100000"/>
              </a:lnSpc>
              <a:buClr>
                <a:srgbClr val="01457c"/>
              </a:buClr>
              <a:buFont typeface="Open Sans"/>
              <a:buChar char="•"/>
            </a:pPr>
            <a:r>
              <a:rPr b="0" lang="en-US" sz="1600" spc="-1" strike="noStrike">
                <a:solidFill>
                  <a:srgbClr val="000000"/>
                </a:solidFill>
                <a:latin typeface="Open Sans"/>
                <a:ea typeface="Open Sans"/>
              </a:rPr>
              <a:t>Filter is query efficient</a:t>
            </a:r>
            <a:endParaRPr b="0" lang="en-US" sz="1600" spc="-1" strike="noStrike">
              <a:latin typeface="Arial"/>
            </a:endParaRPr>
          </a:p>
        </p:txBody>
      </p:sp>
      <p:grpSp>
        <p:nvGrpSpPr>
          <p:cNvPr id="312" name="Group 6"/>
          <p:cNvGrpSpPr/>
          <p:nvPr/>
        </p:nvGrpSpPr>
        <p:grpSpPr>
          <a:xfrm>
            <a:off x="2132640" y="1160640"/>
            <a:ext cx="1888920" cy="331200"/>
            <a:chOff x="2132640" y="1160640"/>
            <a:chExt cx="1888920" cy="331200"/>
          </a:xfrm>
        </p:grpSpPr>
        <p:sp>
          <p:nvSpPr>
            <p:cNvPr id="313" name="CustomShape 7"/>
            <p:cNvSpPr/>
            <p:nvPr/>
          </p:nvSpPr>
          <p:spPr>
            <a:xfrm flipH="1" rot="10800000">
              <a:off x="2132280" y="1491840"/>
              <a:ext cx="18889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314" name="CustomShape 8"/>
            <p:cNvSpPr/>
            <p:nvPr/>
          </p:nvSpPr>
          <p:spPr>
            <a:xfrm>
              <a:off x="2428200" y="1160640"/>
              <a:ext cx="141984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315" name="Group 9"/>
          <p:cNvGrpSpPr/>
          <p:nvPr/>
        </p:nvGrpSpPr>
        <p:grpSpPr>
          <a:xfrm>
            <a:off x="2163600" y="1563120"/>
            <a:ext cx="1813320" cy="331200"/>
            <a:chOff x="2163600" y="1563120"/>
            <a:chExt cx="1813320" cy="331200"/>
          </a:xfrm>
        </p:grpSpPr>
        <p:sp>
          <p:nvSpPr>
            <p:cNvPr id="316" name="CustomShape 10"/>
            <p:cNvSpPr/>
            <p:nvPr/>
          </p:nvSpPr>
          <p:spPr>
            <a:xfrm rot="10800000">
              <a:off x="2163600" y="1889640"/>
              <a:ext cx="18133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317" name="CustomShape 11"/>
            <p:cNvSpPr/>
            <p:nvPr/>
          </p:nvSpPr>
          <p:spPr>
            <a:xfrm flipH="1">
              <a:off x="2538360" y="1563120"/>
              <a:ext cx="108612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318" name="Group 12"/>
          <p:cNvGrpSpPr/>
          <p:nvPr/>
        </p:nvGrpSpPr>
        <p:grpSpPr>
          <a:xfrm>
            <a:off x="212760" y="1189080"/>
            <a:ext cx="1803960" cy="2192400"/>
            <a:chOff x="212760" y="1189080"/>
            <a:chExt cx="1803960" cy="2192400"/>
          </a:xfrm>
        </p:grpSpPr>
        <p:sp>
          <p:nvSpPr>
            <p:cNvPr id="319" name="CustomShape 13"/>
            <p:cNvSpPr/>
            <p:nvPr/>
          </p:nvSpPr>
          <p:spPr>
            <a:xfrm>
              <a:off x="745200" y="118908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320" name="Google Shape;354;p28" descr=""/>
            <p:cNvPicPr/>
            <p:nvPr/>
          </p:nvPicPr>
          <p:blipFill>
            <a:blip r:embed="rId7"/>
            <a:stretch/>
          </p:blipFill>
          <p:spPr>
            <a:xfrm>
              <a:off x="212760" y="1965240"/>
              <a:ext cx="1033920" cy="1416240"/>
            </a:xfrm>
            <a:prstGeom prst="rect">
              <a:avLst/>
            </a:prstGeom>
            <a:ln>
              <a:noFill/>
            </a:ln>
          </p:spPr>
        </p:pic>
      </p:grpSp>
      <p:pic>
        <p:nvPicPr>
          <p:cNvPr id="321" name="Google Shape;355;p28" descr=""/>
          <p:cNvPicPr/>
          <p:nvPr/>
        </p:nvPicPr>
        <p:blipFill>
          <a:blip r:embed="rId8"/>
          <a:stretch/>
        </p:blipFill>
        <p:spPr>
          <a:xfrm>
            <a:off x="7117200" y="936720"/>
            <a:ext cx="1452960" cy="1452960"/>
          </a:xfrm>
          <a:prstGeom prst="rect">
            <a:avLst/>
          </a:prstGeom>
          <a:ln>
            <a:noFill/>
          </a:ln>
        </p:spPr>
      </p:pic>
      <p:sp>
        <p:nvSpPr>
          <p:cNvPr id="322" name="CustomShape 14"/>
          <p:cNvSpPr/>
          <p:nvPr/>
        </p:nvSpPr>
        <p:spPr>
          <a:xfrm>
            <a:off x="4066200" y="1332360"/>
            <a:ext cx="1584720" cy="661680"/>
          </a:xfrm>
          <a:prstGeom prst="roundRect">
            <a:avLst>
              <a:gd name="adj" fmla="val 16667"/>
            </a:avLst>
          </a:prstGeom>
          <a:gradFill rotWithShape="0">
            <a:gsLst>
              <a:gs pos="0">
                <a:srgbClr val="f2f2f2"/>
              </a:gs>
              <a:gs pos="100000">
                <a:srgbClr val="a6a6a6"/>
              </a:gs>
            </a:gsLst>
            <a:lin ang="0"/>
          </a:gradFill>
          <a:ln>
            <a:noFill/>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Meta-Algo/Filter</a:t>
            </a:r>
            <a:endParaRPr b="0" lang="en-US" sz="1400" spc="-1" strike="noStrike">
              <a:latin typeface="Arial"/>
            </a:endParaRPr>
          </a:p>
        </p:txBody>
      </p:sp>
      <p:sp>
        <p:nvSpPr>
          <p:cNvPr id="323" name="CustomShape 15"/>
          <p:cNvSpPr/>
          <p:nvPr/>
        </p:nvSpPr>
        <p:spPr>
          <a:xfrm>
            <a:off x="5682600" y="1528920"/>
            <a:ext cx="1465920" cy="36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324" name="CustomShape 16"/>
          <p:cNvSpPr/>
          <p:nvPr/>
        </p:nvSpPr>
        <p:spPr>
          <a:xfrm>
            <a:off x="5577120" y="821160"/>
            <a:ext cx="3666240" cy="427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Ask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for points </a:t>
            </a:r>
            <a:endParaRPr b="0" lang="en-US" sz="1400" spc="-1" strike="noStrike">
              <a:latin typeface="Arial"/>
            </a:endParaRPr>
          </a:p>
        </p:txBody>
      </p:sp>
      <p:pic>
        <p:nvPicPr>
          <p:cNvPr id="325" name="Google Shape;359;p28" descr=""/>
          <p:cNvPicPr/>
          <p:nvPr/>
        </p:nvPicPr>
        <p:blipFill>
          <a:blip r:embed="rId9"/>
          <a:stretch/>
        </p:blipFill>
        <p:spPr>
          <a:xfrm>
            <a:off x="6982920" y="941400"/>
            <a:ext cx="922320" cy="186480"/>
          </a:xfrm>
          <a:prstGeom prst="rect">
            <a:avLst/>
          </a:prstGeom>
          <a:ln>
            <a:noFill/>
          </a:ln>
        </p:spPr>
      </p:pic>
      <p:sp>
        <p:nvSpPr>
          <p:cNvPr id="326" name="CustomShape 17"/>
          <p:cNvSpPr/>
          <p:nvPr/>
        </p:nvSpPr>
        <p:spPr>
          <a:xfrm>
            <a:off x="5682600" y="1809000"/>
            <a:ext cx="1465920" cy="360"/>
          </a:xfrm>
          <a:custGeom>
            <a:avLst/>
            <a:gdLst/>
            <a:ahLst/>
            <a:rect l="l" t="t" r="r" b="b"/>
            <a:pathLst>
              <a:path w="21600" h="21600">
                <a:moveTo>
                  <a:pt x="0" y="0"/>
                </a:moveTo>
                <a:lnTo>
                  <a:pt x="21600" y="21600"/>
                </a:lnTo>
              </a:path>
            </a:pathLst>
          </a:custGeom>
          <a:noFill/>
          <a:ln w="9360">
            <a:solidFill>
              <a:schemeClr val="dk2"/>
            </a:solidFill>
            <a:round/>
            <a:headEnd len="med" type="stealth" w="med"/>
          </a:ln>
        </p:spPr>
        <p:style>
          <a:lnRef idx="0"/>
          <a:fillRef idx="0"/>
          <a:effectRef idx="0"/>
          <a:fontRef idx="minor"/>
        </p:style>
      </p:sp>
      <p:pic>
        <p:nvPicPr>
          <p:cNvPr id="327" name="Google Shape;361;p28" descr=""/>
          <p:cNvPicPr/>
          <p:nvPr/>
        </p:nvPicPr>
        <p:blipFill>
          <a:blip r:embed="rId10"/>
          <a:stretch/>
        </p:blipFill>
        <p:spPr>
          <a:xfrm>
            <a:off x="6363000" y="2739600"/>
            <a:ext cx="1248480" cy="199440"/>
          </a:xfrm>
          <a:prstGeom prst="rect">
            <a:avLst/>
          </a:prstGeom>
          <a:ln>
            <a:noFill/>
          </a:ln>
        </p:spPr>
      </p:pic>
      <p:graphicFrame>
        <p:nvGraphicFramePr>
          <p:cNvPr id="328" name="Table 18"/>
          <p:cNvGraphicFramePr/>
          <p:nvPr/>
        </p:nvGraphicFramePr>
        <p:xfrm>
          <a:off x="1611360" y="3845160"/>
          <a:ext cx="2679480" cy="288000"/>
        </p:xfrm>
        <a:graphic>
          <a:graphicData uri="http://schemas.openxmlformats.org/drawingml/2006/table">
            <a:tbl>
              <a:tblPr/>
              <a:tblGrid>
                <a:gridCol w="382680"/>
                <a:gridCol w="382680"/>
                <a:gridCol w="382680"/>
                <a:gridCol w="382680"/>
                <a:gridCol w="382680"/>
                <a:gridCol w="382680"/>
                <a:gridCol w="38340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329" name="Table 19"/>
          <p:cNvGraphicFramePr/>
          <p:nvPr/>
        </p:nvGraphicFramePr>
        <p:xfrm>
          <a:off x="1611360" y="4423680"/>
          <a:ext cx="2679480" cy="288000"/>
        </p:xfrm>
        <a:graphic>
          <a:graphicData uri="http://schemas.openxmlformats.org/drawingml/2006/table">
            <a:tbl>
              <a:tblPr/>
              <a:tblGrid>
                <a:gridCol w="382680"/>
                <a:gridCol w="382680"/>
                <a:gridCol w="382680"/>
                <a:gridCol w="382680"/>
                <a:gridCol w="382680"/>
                <a:gridCol w="382680"/>
                <a:gridCol w="38340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330" name="Table 20"/>
          <p:cNvGraphicFramePr/>
          <p:nvPr/>
        </p:nvGraphicFramePr>
        <p:xfrm>
          <a:off x="5878440" y="3845160"/>
          <a:ext cx="2679480" cy="288000"/>
        </p:xfrm>
        <a:graphic>
          <a:graphicData uri="http://schemas.openxmlformats.org/drawingml/2006/table">
            <a:tbl>
              <a:tblPr/>
              <a:tblGrid>
                <a:gridCol w="382680"/>
                <a:gridCol w="382680"/>
                <a:gridCol w="382680"/>
                <a:gridCol w="382680"/>
                <a:gridCol w="382680"/>
                <a:gridCol w="382680"/>
                <a:gridCol w="38340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graphicFrame>
        <p:nvGraphicFramePr>
          <p:cNvPr id="331" name="Table 21"/>
          <p:cNvGraphicFramePr/>
          <p:nvPr/>
        </p:nvGraphicFramePr>
        <p:xfrm>
          <a:off x="5878440" y="4423680"/>
          <a:ext cx="2679480" cy="288000"/>
        </p:xfrm>
        <a:graphic>
          <a:graphicData uri="http://schemas.openxmlformats.org/drawingml/2006/table">
            <a:tbl>
              <a:tblPr/>
              <a:tblGrid>
                <a:gridCol w="382680"/>
                <a:gridCol w="382680"/>
                <a:gridCol w="382680"/>
                <a:gridCol w="382680"/>
                <a:gridCol w="382680"/>
                <a:gridCol w="382680"/>
                <a:gridCol w="38340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1"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timing>
    <p:tnLst>
      <p:par>
        <p:cTn id="72" dur="indefinite" restart="never" nodeType="tmRoot">
          <p:childTnLst>
            <p:seq>
              <p:cTn id="73" dur="indefinite" nodeType="mainSeq">
                <p:childTnLst>
                  <p:par>
                    <p:cTn id="74" fill="hold">
                      <p:stCondLst>
                        <p:cond delay="indefinite"/>
                      </p:stCondLst>
                      <p:childTnLst>
                        <p:par>
                          <p:cTn id="75" fill="hold">
                            <p:stCondLst>
                              <p:cond delay="0"/>
                            </p:stCondLst>
                            <p:childTnLst>
                              <p:par>
                                <p:cTn id="76" nodeType="clickEffect" fill="hold" presetClass="entr" presetID="10">
                                  <p:stCondLst>
                                    <p:cond delay="0"/>
                                  </p:stCondLst>
                                  <p:childTnLst>
                                    <p:set>
                                      <p:cBhvr>
                                        <p:cTn id="77" dur="1" fill="hold">
                                          <p:stCondLst>
                                            <p:cond delay="0"/>
                                          </p:stCondLst>
                                        </p:cTn>
                                        <p:tgtEl>
                                          <p:spTgt spid="303"/>
                                        </p:tgtEl>
                                        <p:attrNameLst>
                                          <p:attrName>style.visibility</p:attrName>
                                        </p:attrNameLst>
                                      </p:cBhvr>
                                      <p:to>
                                        <p:strVal val="visible"/>
                                      </p:to>
                                    </p:set>
                                    <p:animEffect filter="fade" transition="in">
                                      <p:cBhvr additive="repl">
                                        <p:cTn id="78" dur="1"/>
                                        <p:tgtEl>
                                          <p:spTgt spid="30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32"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Overview</a:t>
            </a:r>
            <a:r>
              <a:rPr b="0" lang="en-US" sz="3100" spc="-1" strike="noStrike">
                <a:solidFill>
                  <a:srgbClr val="01457c"/>
                </a:solidFill>
                <a:latin typeface="Open Sans"/>
                <a:ea typeface="Open Sans"/>
              </a:rPr>
              <a:t>	</a:t>
            </a:r>
            <a:endParaRPr b="0" lang="en-US" sz="3100" spc="-1" strike="noStrike">
              <a:solidFill>
                <a:srgbClr val="000000"/>
              </a:solidFill>
              <a:latin typeface="Arial"/>
            </a:endParaRPr>
          </a:p>
        </p:txBody>
      </p:sp>
      <p:sp>
        <p:nvSpPr>
          <p:cNvPr id="333"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334" name="CustomShape 3"/>
          <p:cNvSpPr/>
          <p:nvPr/>
        </p:nvSpPr>
        <p:spPr>
          <a:xfrm>
            <a:off x="1513080" y="3097440"/>
            <a:ext cx="754920" cy="828000"/>
          </a:xfrm>
          <a:prstGeom prst="roundRect">
            <a:avLst>
              <a:gd name="adj" fmla="val 13370"/>
            </a:avLst>
          </a:prstGeom>
          <a:solidFill>
            <a:schemeClr val="lt2"/>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ML ALGO</a:t>
            </a:r>
            <a:endParaRPr b="0" lang="en-US" sz="1400" spc="-1" strike="noStrike">
              <a:latin typeface="Arial"/>
            </a:endParaRPr>
          </a:p>
        </p:txBody>
      </p:sp>
      <p:grpSp>
        <p:nvGrpSpPr>
          <p:cNvPr id="335" name="Group 4"/>
          <p:cNvGrpSpPr/>
          <p:nvPr/>
        </p:nvGrpSpPr>
        <p:grpSpPr>
          <a:xfrm>
            <a:off x="5603760" y="3015000"/>
            <a:ext cx="917280" cy="1516320"/>
            <a:chOff x="5603760" y="3015000"/>
            <a:chExt cx="917280" cy="1516320"/>
          </a:xfrm>
        </p:grpSpPr>
        <p:pic>
          <p:nvPicPr>
            <p:cNvPr id="336" name="Google Shape;374;p29" descr=""/>
            <p:cNvPicPr/>
            <p:nvPr/>
          </p:nvPicPr>
          <p:blipFill>
            <a:blip r:embed="rId1"/>
            <a:stretch/>
          </p:blipFill>
          <p:spPr>
            <a:xfrm>
              <a:off x="5603760" y="3015000"/>
              <a:ext cx="917280" cy="993240"/>
            </a:xfrm>
            <a:prstGeom prst="rect">
              <a:avLst/>
            </a:prstGeom>
            <a:ln>
              <a:noFill/>
            </a:ln>
          </p:spPr>
        </p:pic>
        <p:sp>
          <p:nvSpPr>
            <p:cNvPr id="337" name="CustomShape 5"/>
            <p:cNvSpPr/>
            <p:nvPr/>
          </p:nvSpPr>
          <p:spPr>
            <a:xfrm>
              <a:off x="5644440" y="4059360"/>
              <a:ext cx="835200" cy="4719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dataset</a:t>
              </a:r>
              <a:endParaRPr b="0" lang="en-US" sz="1400" spc="-1" strike="noStrike">
                <a:latin typeface="Arial"/>
              </a:endParaRPr>
            </a:p>
          </p:txBody>
        </p:sp>
      </p:grpSp>
      <p:sp>
        <p:nvSpPr>
          <p:cNvPr id="338" name="CustomShape 6"/>
          <p:cNvSpPr/>
          <p:nvPr/>
        </p:nvSpPr>
        <p:spPr>
          <a:xfrm flipH="1" rot="10800000">
            <a:off x="5652000" y="3358080"/>
            <a:ext cx="3346200" cy="1872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39" name="CustomShape 7"/>
          <p:cNvSpPr/>
          <p:nvPr/>
        </p:nvSpPr>
        <p:spPr>
          <a:xfrm>
            <a:off x="3954600" y="3062520"/>
            <a:ext cx="289440" cy="276120"/>
          </a:xfrm>
          <a:prstGeom prst="rect">
            <a:avLst/>
          </a:prstGeom>
          <a:noFill/>
          <a:ln>
            <a:noFill/>
          </a:ln>
        </p:spPr>
        <p:style>
          <a:lnRef idx="0"/>
          <a:fillRef idx="0"/>
          <a:effectRef idx="0"/>
          <a:fontRef idx="minor"/>
        </p:style>
        <p:txBody>
          <a:bodyPr tIns="91440" bIns="91440">
            <a:noAutofit/>
          </a:bodyPr>
          <a:p>
            <a:pPr>
              <a:lnSpc>
                <a:spcPct val="100000"/>
              </a:lnSpc>
            </a:pPr>
            <a:r>
              <a:rPr b="0" lang="en-US" sz="1300" spc="-1" strike="noStrike">
                <a:solidFill>
                  <a:srgbClr val="000000"/>
                </a:solidFill>
                <a:latin typeface="Open Sans"/>
                <a:ea typeface="Open Sans"/>
              </a:rPr>
              <a:t>x</a:t>
            </a:r>
            <a:endParaRPr b="0" lang="en-US" sz="1300" spc="-1" strike="noStrike">
              <a:latin typeface="Arial"/>
            </a:endParaRPr>
          </a:p>
        </p:txBody>
      </p:sp>
      <p:sp>
        <p:nvSpPr>
          <p:cNvPr id="340" name="CustomShape 8"/>
          <p:cNvSpPr/>
          <p:nvPr/>
        </p:nvSpPr>
        <p:spPr>
          <a:xfrm rot="10800000">
            <a:off x="5603760" y="3511800"/>
            <a:ext cx="333504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41" name="CustomShape 9"/>
          <p:cNvSpPr/>
          <p:nvPr/>
        </p:nvSpPr>
        <p:spPr>
          <a:xfrm>
            <a:off x="3852360" y="3467160"/>
            <a:ext cx="567000" cy="3877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sp>
        <p:nvSpPr>
          <p:cNvPr id="342" name="CustomShape 10"/>
          <p:cNvSpPr/>
          <p:nvPr/>
        </p:nvSpPr>
        <p:spPr>
          <a:xfrm>
            <a:off x="59760" y="1263960"/>
            <a:ext cx="4183920" cy="319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Algorithm requires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to be monotone</a:t>
            </a:r>
            <a:endParaRPr b="0" lang="en-US" sz="1400" spc="-1" strike="noStrike">
              <a:latin typeface="Arial"/>
            </a:endParaRPr>
          </a:p>
          <a:p>
            <a:pPr>
              <a:lnSpc>
                <a:spcPct val="100000"/>
              </a:lnSpc>
            </a:pPr>
            <a:endParaRPr b="0" lang="en-US" sz="1400" spc="-1" strike="noStrike">
              <a:latin typeface="Arial"/>
            </a:endParaRPr>
          </a:p>
        </p:txBody>
      </p:sp>
      <p:grpSp>
        <p:nvGrpSpPr>
          <p:cNvPr id="343" name="Group 11"/>
          <p:cNvGrpSpPr/>
          <p:nvPr/>
        </p:nvGrpSpPr>
        <p:grpSpPr>
          <a:xfrm>
            <a:off x="100800" y="1773720"/>
            <a:ext cx="4370400" cy="471960"/>
            <a:chOff x="100800" y="1773720"/>
            <a:chExt cx="4370400" cy="471960"/>
          </a:xfrm>
        </p:grpSpPr>
        <p:sp>
          <p:nvSpPr>
            <p:cNvPr id="344" name="CustomShape 12"/>
            <p:cNvSpPr/>
            <p:nvPr/>
          </p:nvSpPr>
          <p:spPr>
            <a:xfrm flipH="1" rot="10800000">
              <a:off x="1843920" y="2010960"/>
              <a:ext cx="1101240" cy="720"/>
            </a:xfrm>
            <a:custGeom>
              <a:avLst/>
              <a:gdLst/>
              <a:ahLst/>
              <a:rect l="l" t="t" r="r" b="b"/>
              <a:pathLst>
                <a:path w="21600" h="21600">
                  <a:moveTo>
                    <a:pt x="0" y="0"/>
                  </a:moveTo>
                  <a:lnTo>
                    <a:pt x="21600" y="21600"/>
                  </a:lnTo>
                </a:path>
              </a:pathLst>
            </a:custGeom>
            <a:noFill/>
            <a:ln w="9360">
              <a:solidFill>
                <a:srgbClr val="000000"/>
              </a:solidFill>
              <a:round/>
              <a:tailEnd len="med" type="triangle" w="med"/>
            </a:ln>
          </p:spPr>
          <p:style>
            <a:lnRef idx="0"/>
            <a:fillRef idx="0"/>
            <a:effectRef idx="0"/>
            <a:fontRef idx="minor"/>
          </p:style>
        </p:sp>
        <p:sp>
          <p:nvSpPr>
            <p:cNvPr id="345" name="CustomShape 13"/>
            <p:cNvSpPr/>
            <p:nvPr/>
          </p:nvSpPr>
          <p:spPr>
            <a:xfrm>
              <a:off x="100800" y="1816920"/>
              <a:ext cx="1743120" cy="3877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is </a:t>
              </a:r>
              <a:r>
                <a:rPr b="1" lang="en-US" sz="1400" spc="-1" strike="noStrike">
                  <a:solidFill>
                    <a:srgbClr val="000000"/>
                  </a:solidFill>
                  <a:latin typeface="Open Sans"/>
                  <a:ea typeface="Open Sans"/>
                </a:rPr>
                <a:t>not</a:t>
              </a:r>
              <a:r>
                <a:rPr b="0" lang="en-US" sz="1400" spc="-1" strike="noStrike">
                  <a:solidFill>
                    <a:srgbClr val="000000"/>
                  </a:solidFill>
                  <a:latin typeface="Open Sans"/>
                  <a:ea typeface="Open Sans"/>
                </a:rPr>
                <a:t> monotone! </a:t>
              </a:r>
              <a:endParaRPr b="0" lang="en-US" sz="1400" spc="-1" strike="noStrike">
                <a:latin typeface="Arial"/>
              </a:endParaRPr>
            </a:p>
            <a:p>
              <a:pPr>
                <a:lnSpc>
                  <a:spcPct val="100000"/>
                </a:lnSpc>
              </a:pPr>
              <a:endParaRPr b="0" lang="en-US" sz="1400" spc="-1" strike="noStrike">
                <a:latin typeface="Arial"/>
              </a:endParaRPr>
            </a:p>
          </p:txBody>
        </p:sp>
        <p:sp>
          <p:nvSpPr>
            <p:cNvPr id="346" name="CustomShape 14"/>
            <p:cNvSpPr/>
            <p:nvPr/>
          </p:nvSpPr>
          <p:spPr>
            <a:xfrm>
              <a:off x="2945880" y="1773720"/>
              <a:ext cx="1525320" cy="47196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Meta-Algorithm</a:t>
              </a:r>
              <a:endParaRPr b="0" lang="en-US" sz="1400" spc="-1" strike="noStrike">
                <a:latin typeface="Arial"/>
              </a:endParaRPr>
            </a:p>
          </p:txBody>
        </p:sp>
      </p:gr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152280" y="262080"/>
            <a:ext cx="881280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Overview - Motivation</a:t>
            </a:r>
            <a:endParaRPr b="0" lang="en-US" sz="3100" spc="-1" strike="noStrike">
              <a:solidFill>
                <a:srgbClr val="000000"/>
              </a:solidFill>
              <a:latin typeface="Arial"/>
            </a:endParaRPr>
          </a:p>
        </p:txBody>
      </p:sp>
      <p:sp>
        <p:nvSpPr>
          <p:cNvPr id="99"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100" name="CustomShape 3"/>
          <p:cNvSpPr/>
          <p:nvPr/>
        </p:nvSpPr>
        <p:spPr>
          <a:xfrm flipH="1" rot="10800000">
            <a:off x="7102080" y="1637640"/>
            <a:ext cx="2210760" cy="90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01" name="CustomShape 4"/>
          <p:cNvSpPr/>
          <p:nvPr/>
        </p:nvSpPr>
        <p:spPr>
          <a:xfrm>
            <a:off x="5191200" y="1299600"/>
            <a:ext cx="1612080" cy="799920"/>
          </a:xfrm>
          <a:prstGeom prst="rect">
            <a:avLst/>
          </a:prstGeom>
          <a:noFill/>
          <a:ln>
            <a:noFill/>
          </a:ln>
        </p:spPr>
        <p:style>
          <a:lnRef idx="0"/>
          <a:fillRef idx="0"/>
          <a:effectRef idx="0"/>
          <a:fontRef idx="minor"/>
        </p:style>
        <p:txBody>
          <a:bodyPr tIns="91440" bIns="91440">
            <a:noAutofit/>
          </a:bodyPr>
          <a:p>
            <a:pPr algn="ctr">
              <a:lnSpc>
                <a:spcPct val="100000"/>
              </a:lnSpc>
            </a:pPr>
            <a:r>
              <a:rPr b="0" lang="en-US" sz="1400" spc="-1" strike="noStrike">
                <a:solidFill>
                  <a:srgbClr val="000000"/>
                </a:solidFill>
                <a:latin typeface="Open Sans"/>
                <a:ea typeface="Open Sans"/>
              </a:rPr>
              <a:t>Delete sentence</a:t>
            </a:r>
            <a:endParaRPr b="0" lang="en-US" sz="1400" spc="-1" strike="noStrike">
              <a:latin typeface="Arial"/>
            </a:endParaRPr>
          </a:p>
        </p:txBody>
      </p:sp>
      <p:sp>
        <p:nvSpPr>
          <p:cNvPr id="102" name="CustomShape 5"/>
          <p:cNvSpPr/>
          <p:nvPr/>
        </p:nvSpPr>
        <p:spPr>
          <a:xfrm>
            <a:off x="4114800" y="2104560"/>
            <a:ext cx="972000" cy="3978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11 pages</a:t>
            </a:r>
            <a:endParaRPr b="0" lang="en-US" sz="1400" spc="-1" strike="noStrike">
              <a:latin typeface="Arial"/>
            </a:endParaRPr>
          </a:p>
        </p:txBody>
      </p:sp>
      <p:sp>
        <p:nvSpPr>
          <p:cNvPr id="103" name="CustomShape 6"/>
          <p:cNvSpPr/>
          <p:nvPr/>
        </p:nvSpPr>
        <p:spPr>
          <a:xfrm>
            <a:off x="6998040" y="2104560"/>
            <a:ext cx="1009080" cy="3978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12 pages</a:t>
            </a:r>
            <a:endParaRPr b="0" lang="en-US" sz="1400" spc="-1" strike="noStrike">
              <a:latin typeface="Arial"/>
            </a:endParaRPr>
          </a:p>
        </p:txBody>
      </p:sp>
      <p:sp>
        <p:nvSpPr>
          <p:cNvPr id="104" name="CustomShape 7"/>
          <p:cNvSpPr/>
          <p:nvPr/>
        </p:nvSpPr>
        <p:spPr>
          <a:xfrm>
            <a:off x="316800" y="1531080"/>
            <a:ext cx="3323880" cy="9709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ICML Page limit: 10</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p:txBody>
      </p:sp>
      <p:sp>
        <p:nvSpPr>
          <p:cNvPr id="105" name="CustomShape 8"/>
          <p:cNvSpPr/>
          <p:nvPr/>
        </p:nvSpPr>
        <p:spPr>
          <a:xfrm>
            <a:off x="6113520" y="3652560"/>
            <a:ext cx="2635560" cy="7999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How do we fix monotonicity, in a black box way?</a:t>
            </a:r>
            <a:endParaRPr b="0" lang="en-US" sz="1400" spc="-1" strike="noStrike">
              <a:latin typeface="Arial"/>
            </a:endParaRPr>
          </a:p>
        </p:txBody>
      </p:sp>
      <p:pic>
        <p:nvPicPr>
          <p:cNvPr id="106" name="Google Shape;71;p12" descr=""/>
          <p:cNvPicPr/>
          <p:nvPr/>
        </p:nvPicPr>
        <p:blipFill>
          <a:blip r:embed="rId1"/>
          <a:stretch/>
        </p:blipFill>
        <p:spPr>
          <a:xfrm>
            <a:off x="4310280" y="1299600"/>
            <a:ext cx="581040" cy="675720"/>
          </a:xfrm>
          <a:prstGeom prst="rect">
            <a:avLst/>
          </a:prstGeom>
          <a:ln>
            <a:noFill/>
          </a:ln>
        </p:spPr>
      </p:pic>
      <p:pic>
        <p:nvPicPr>
          <p:cNvPr id="107" name="Google Shape;72;p12" descr=""/>
          <p:cNvPicPr/>
          <p:nvPr/>
        </p:nvPicPr>
        <p:blipFill>
          <a:blip r:embed="rId2"/>
          <a:stretch/>
        </p:blipFill>
        <p:spPr>
          <a:xfrm>
            <a:off x="7102800" y="1228320"/>
            <a:ext cx="799920" cy="799920"/>
          </a:xfrm>
          <a:prstGeom prst="rect">
            <a:avLst/>
          </a:prstGeom>
          <a:ln>
            <a:noFill/>
          </a:ln>
        </p:spPr>
      </p:pic>
      <p:sp>
        <p:nvSpPr>
          <p:cNvPr id="108" name="CustomShape 9"/>
          <p:cNvSpPr/>
          <p:nvPr/>
        </p:nvSpPr>
        <p:spPr>
          <a:xfrm>
            <a:off x="76320" y="1067400"/>
            <a:ext cx="4170240" cy="4633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Example 1: the deadline is approaching!</a:t>
            </a:r>
            <a:endParaRPr b="0" lang="en-US" sz="1400" spc="-1" strike="noStrike">
              <a:latin typeface="Arial"/>
            </a:endParaRPr>
          </a:p>
        </p:txBody>
      </p:sp>
      <p:grpSp>
        <p:nvGrpSpPr>
          <p:cNvPr id="109" name="Group 10"/>
          <p:cNvGrpSpPr/>
          <p:nvPr/>
        </p:nvGrpSpPr>
        <p:grpSpPr>
          <a:xfrm>
            <a:off x="76320" y="2702880"/>
            <a:ext cx="4888440" cy="1924200"/>
            <a:chOff x="76320" y="2702880"/>
            <a:chExt cx="4888440" cy="1924200"/>
          </a:xfrm>
        </p:grpSpPr>
        <p:sp>
          <p:nvSpPr>
            <p:cNvPr id="110" name="CustomShape 11"/>
            <p:cNvSpPr/>
            <p:nvPr/>
          </p:nvSpPr>
          <p:spPr>
            <a:xfrm>
              <a:off x="76320" y="2702880"/>
              <a:ext cx="3966480" cy="46332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Example 2: hyperparameter tuning</a:t>
              </a:r>
              <a:endParaRPr b="0" lang="en-US" sz="1400" spc="-1" strike="noStrike">
                <a:latin typeface="Arial"/>
              </a:endParaRPr>
            </a:p>
          </p:txBody>
        </p:sp>
        <p:sp>
          <p:nvSpPr>
            <p:cNvPr id="111" name="CustomShape 12"/>
            <p:cNvSpPr/>
            <p:nvPr/>
          </p:nvSpPr>
          <p:spPr>
            <a:xfrm flipH="1" rot="10800000">
              <a:off x="1478520" y="3633120"/>
              <a:ext cx="1984320" cy="82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112" name="CustomShape 13"/>
            <p:cNvSpPr/>
            <p:nvPr/>
          </p:nvSpPr>
          <p:spPr>
            <a:xfrm>
              <a:off x="1755360" y="3333600"/>
              <a:ext cx="1612080" cy="799920"/>
            </a:xfrm>
            <a:prstGeom prst="rect">
              <a:avLst/>
            </a:prstGeom>
            <a:noFill/>
            <a:ln>
              <a:noFill/>
            </a:ln>
          </p:spPr>
          <p:style>
            <a:lnRef idx="0"/>
            <a:fillRef idx="0"/>
            <a:effectRef idx="0"/>
            <a:fontRef idx="minor"/>
          </p:style>
          <p:txBody>
            <a:bodyPr tIns="91440" bIns="91440">
              <a:noAutofit/>
            </a:bodyPr>
            <a:p>
              <a:pPr algn="ctr">
                <a:lnSpc>
                  <a:spcPct val="100000"/>
                </a:lnSpc>
              </a:pPr>
              <a:r>
                <a:rPr b="0" lang="en-US" sz="1400" spc="-1" strike="noStrike">
                  <a:solidFill>
                    <a:srgbClr val="000000"/>
                  </a:solidFill>
                  <a:latin typeface="Open Sans"/>
                  <a:ea typeface="Open Sans"/>
                </a:rPr>
                <a:t>Add layers</a:t>
              </a:r>
              <a:endParaRPr b="0" lang="en-US" sz="1400" spc="-1" strike="noStrike">
                <a:latin typeface="Arial"/>
              </a:endParaRPr>
            </a:p>
          </p:txBody>
        </p:sp>
        <p:sp>
          <p:nvSpPr>
            <p:cNvPr id="113" name="CustomShape 14"/>
            <p:cNvSpPr/>
            <p:nvPr/>
          </p:nvSpPr>
          <p:spPr>
            <a:xfrm>
              <a:off x="505440" y="4229280"/>
              <a:ext cx="972000" cy="3978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error k</a:t>
              </a:r>
              <a:endParaRPr b="0" lang="en-US" sz="1400" spc="-1" strike="noStrike">
                <a:latin typeface="Arial"/>
              </a:endParaRPr>
            </a:p>
          </p:txBody>
        </p:sp>
        <p:sp>
          <p:nvSpPr>
            <p:cNvPr id="114" name="CustomShape 15"/>
            <p:cNvSpPr/>
            <p:nvPr/>
          </p:nvSpPr>
          <p:spPr>
            <a:xfrm>
              <a:off x="3672360" y="4229280"/>
              <a:ext cx="1009080" cy="3978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Arial"/>
                  <a:ea typeface="Arial"/>
                </a:rPr>
                <a:t>error 3k</a:t>
              </a:r>
              <a:endParaRPr b="0" lang="en-US" sz="1400" spc="-1" strike="noStrike">
                <a:latin typeface="Arial"/>
              </a:endParaRPr>
            </a:p>
          </p:txBody>
        </p:sp>
        <p:pic>
          <p:nvPicPr>
            <p:cNvPr id="115" name="Google Shape;83;p12" descr=""/>
            <p:cNvPicPr/>
            <p:nvPr/>
          </p:nvPicPr>
          <p:blipFill>
            <a:blip r:embed="rId3"/>
            <a:stretch/>
          </p:blipFill>
          <p:spPr>
            <a:xfrm>
              <a:off x="3462840" y="3166560"/>
              <a:ext cx="1501920" cy="915480"/>
            </a:xfrm>
            <a:prstGeom prst="rect">
              <a:avLst/>
            </a:prstGeom>
            <a:ln>
              <a:noFill/>
            </a:ln>
          </p:spPr>
        </p:pic>
        <p:pic>
          <p:nvPicPr>
            <p:cNvPr id="116" name="Google Shape;82;p12" descr=""/>
            <p:cNvPicPr/>
            <p:nvPr/>
          </p:nvPicPr>
          <p:blipFill>
            <a:blip r:embed="rId4"/>
            <a:stretch/>
          </p:blipFill>
          <p:spPr>
            <a:xfrm>
              <a:off x="419760" y="3211200"/>
              <a:ext cx="1057680" cy="843480"/>
            </a:xfrm>
            <a:prstGeom prst="rect">
              <a:avLst/>
            </a:prstGeom>
            <a:ln>
              <a:noFill/>
            </a:ln>
          </p:spPr>
        </p:pic>
      </p:gr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childTnLst>
                  <p:par>
                    <p:cTn id="5" fill="hold">
                      <p:stCondLst>
                        <p:cond delay="indefinite"/>
                      </p:stCondLst>
                      <p:childTnLst>
                        <p:par>
                          <p:cTn id="6" fill="hold">
                            <p:stCondLst>
                              <p:cond delay="0"/>
                            </p:stCondLst>
                            <p:childTnLst>
                              <p:par>
                                <p:cTn id="7" nodeType="clickEffect" fill="hold" presetClass="entr" presetID="10">
                                  <p:stCondLst>
                                    <p:cond delay="0"/>
                                  </p:stCondLst>
                                  <p:childTnLst>
                                    <p:set>
                                      <p:cBhvr>
                                        <p:cTn id="8" dur="1" fill="hold">
                                          <p:stCondLst>
                                            <p:cond delay="0"/>
                                          </p:stCondLst>
                                        </p:cTn>
                                        <p:tgtEl>
                                          <p:spTgt spid="109"/>
                                        </p:tgtEl>
                                        <p:attrNameLst>
                                          <p:attrName>style.visibility</p:attrName>
                                        </p:attrNameLst>
                                      </p:cBhvr>
                                      <p:to>
                                        <p:strVal val="visible"/>
                                      </p:to>
                                    </p:set>
                                    <p:animEffect filter="fade" transition="in">
                                      <p:cBhvr additive="repl">
                                        <p:cTn id="9" dur="1"/>
                                        <p:tgtEl>
                                          <p:spTgt spid="109"/>
                                        </p:tgtEl>
                                      </p:cBhvr>
                                    </p:animEffect>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10">
                                  <p:stCondLst>
                                    <p:cond delay="0"/>
                                  </p:stCondLst>
                                  <p:childTnLst>
                                    <p:set>
                                      <p:cBhvr>
                                        <p:cTn id="13" dur="1" fill="hold">
                                          <p:stCondLst>
                                            <p:cond delay="0"/>
                                          </p:stCondLst>
                                        </p:cTn>
                                        <p:tgtEl>
                                          <p:spTgt spid="105"/>
                                        </p:tgtEl>
                                        <p:attrNameLst>
                                          <p:attrName>style.visibility</p:attrName>
                                        </p:attrNameLst>
                                      </p:cBhvr>
                                      <p:to>
                                        <p:strVal val="visible"/>
                                      </p:to>
                                    </p:set>
                                    <p:animEffect filter="fade" transition="in">
                                      <p:cBhvr additive="repl">
                                        <p:cTn id="14" dur="1"/>
                                        <p:tgtEl>
                                          <p:spTgt spid="10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47"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Our Model</a:t>
            </a:r>
            <a:endParaRPr b="0" lang="en-US" sz="3100" spc="-1" strike="noStrike">
              <a:solidFill>
                <a:srgbClr val="000000"/>
              </a:solidFill>
              <a:latin typeface="Arial"/>
            </a:endParaRPr>
          </a:p>
        </p:txBody>
      </p:sp>
      <p:sp>
        <p:nvSpPr>
          <p:cNvPr id="348"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349" name="Group 3"/>
          <p:cNvGrpSpPr/>
          <p:nvPr/>
        </p:nvGrpSpPr>
        <p:grpSpPr>
          <a:xfrm>
            <a:off x="2485440" y="1263600"/>
            <a:ext cx="1888920" cy="331200"/>
            <a:chOff x="2485440" y="1263600"/>
            <a:chExt cx="1888920" cy="331200"/>
          </a:xfrm>
        </p:grpSpPr>
        <p:sp>
          <p:nvSpPr>
            <p:cNvPr id="350" name="CustomShape 4"/>
            <p:cNvSpPr/>
            <p:nvPr/>
          </p:nvSpPr>
          <p:spPr>
            <a:xfrm flipH="1" rot="10800000">
              <a:off x="2485080" y="1594800"/>
              <a:ext cx="18889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351" name="CustomShape 5"/>
            <p:cNvSpPr/>
            <p:nvPr/>
          </p:nvSpPr>
          <p:spPr>
            <a:xfrm>
              <a:off x="2781000" y="1263600"/>
              <a:ext cx="141984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352" name="Group 6"/>
          <p:cNvGrpSpPr/>
          <p:nvPr/>
        </p:nvGrpSpPr>
        <p:grpSpPr>
          <a:xfrm>
            <a:off x="2516400" y="1666080"/>
            <a:ext cx="1813320" cy="331200"/>
            <a:chOff x="2516400" y="1666080"/>
            <a:chExt cx="1813320" cy="331200"/>
          </a:xfrm>
        </p:grpSpPr>
        <p:sp>
          <p:nvSpPr>
            <p:cNvPr id="353" name="CustomShape 7"/>
            <p:cNvSpPr/>
            <p:nvPr/>
          </p:nvSpPr>
          <p:spPr>
            <a:xfrm rot="10800000">
              <a:off x="2516400" y="1992600"/>
              <a:ext cx="18133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354" name="CustomShape 8"/>
            <p:cNvSpPr/>
            <p:nvPr/>
          </p:nvSpPr>
          <p:spPr>
            <a:xfrm flipH="1">
              <a:off x="2891160" y="1666080"/>
              <a:ext cx="108612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355" name="Group 9"/>
          <p:cNvGrpSpPr/>
          <p:nvPr/>
        </p:nvGrpSpPr>
        <p:grpSpPr>
          <a:xfrm>
            <a:off x="565560" y="1292040"/>
            <a:ext cx="1803960" cy="2192400"/>
            <a:chOff x="565560" y="1292040"/>
            <a:chExt cx="1803960" cy="2192400"/>
          </a:xfrm>
        </p:grpSpPr>
        <p:sp>
          <p:nvSpPr>
            <p:cNvPr id="356" name="CustomShape 10"/>
            <p:cNvSpPr/>
            <p:nvPr/>
          </p:nvSpPr>
          <p:spPr>
            <a:xfrm>
              <a:off x="1098000" y="129204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357" name="Google Shape;399;p30" descr=""/>
            <p:cNvPicPr/>
            <p:nvPr/>
          </p:nvPicPr>
          <p:blipFill>
            <a:blip r:embed="rId1"/>
            <a:stretch/>
          </p:blipFill>
          <p:spPr>
            <a:xfrm>
              <a:off x="565560" y="2068200"/>
              <a:ext cx="1033920" cy="1416240"/>
            </a:xfrm>
            <a:prstGeom prst="rect">
              <a:avLst/>
            </a:prstGeom>
            <a:ln>
              <a:noFill/>
            </a:ln>
          </p:spPr>
        </p:pic>
      </p:grpSp>
      <p:pic>
        <p:nvPicPr>
          <p:cNvPr id="358" name="Google Shape;400;p30" descr=""/>
          <p:cNvPicPr/>
          <p:nvPr/>
        </p:nvPicPr>
        <p:blipFill>
          <a:blip r:embed="rId2"/>
          <a:stretch/>
        </p:blipFill>
        <p:spPr>
          <a:xfrm>
            <a:off x="4476240" y="945360"/>
            <a:ext cx="1452960" cy="1452960"/>
          </a:xfrm>
          <a:prstGeom prst="rect">
            <a:avLst/>
          </a:prstGeom>
          <a:ln>
            <a:noFill/>
          </a:ln>
        </p:spPr>
      </p:pic>
      <p:sp>
        <p:nvSpPr>
          <p:cNvPr id="359" name="CustomShape 11"/>
          <p:cNvSpPr/>
          <p:nvPr/>
        </p:nvSpPr>
        <p:spPr>
          <a:xfrm>
            <a:off x="3767760" y="2770200"/>
            <a:ext cx="5223600" cy="299952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1457c"/>
              </a:buClr>
              <a:buFont typeface="Open Sans"/>
              <a:buChar char="▶"/>
            </a:pPr>
            <a:r>
              <a:rPr b="0" i="1" lang="en-US" sz="1400" spc="-1" strike="noStrike">
                <a:solidFill>
                  <a:srgbClr val="000000"/>
                </a:solidFill>
                <a:latin typeface="Open Sans"/>
                <a:ea typeface="Open Sans"/>
              </a:rPr>
              <a:t>f might not be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a:t>
            </a:r>
            <a:endParaRPr b="0" lang="en-US" sz="1400" spc="-1" strike="noStrike">
              <a:latin typeface="Arial"/>
            </a:endParaRPr>
          </a:p>
          <a:p>
            <a:pPr marL="457200">
              <a:lnSpc>
                <a:spcPct val="100000"/>
              </a:lnSpc>
            </a:pPr>
            <a:endParaRPr b="0" lang="en-US" sz="1400" spc="-1" strike="noStrike">
              <a:latin typeface="Arial"/>
            </a:endParaRPr>
          </a:p>
          <a:p>
            <a:pPr marL="457200" indent="-323640">
              <a:lnSpc>
                <a:spcPct val="100000"/>
              </a:lnSpc>
              <a:buClr>
                <a:srgbClr val="01457c"/>
              </a:buClr>
              <a:buFont typeface="Open Sans"/>
              <a:buChar char="▶"/>
            </a:pPr>
            <a:r>
              <a:rPr b="0" lang="en-US" sz="1400" spc="-1" strike="noStrike">
                <a:solidFill>
                  <a:srgbClr val="000000"/>
                </a:solidFill>
                <a:latin typeface="Open Sans"/>
                <a:ea typeface="Open Sans"/>
              </a:rPr>
              <a:t>Change </a:t>
            </a:r>
            <a:r>
              <a:rPr b="0" i="1" lang="en-US" sz="1400" spc="-1" strike="noStrike">
                <a:solidFill>
                  <a:srgbClr val="000000"/>
                </a:solidFill>
                <a:latin typeface="Open Sans"/>
                <a:ea typeface="Open Sans"/>
              </a:rPr>
              <a:t>f </a:t>
            </a:r>
            <a:r>
              <a:rPr b="0" lang="en-US" sz="1400" spc="-1" strike="noStrike">
                <a:solidFill>
                  <a:srgbClr val="000000"/>
                </a:solidFill>
                <a:latin typeface="Open Sans"/>
                <a:ea typeface="Open Sans"/>
              </a:rPr>
              <a:t>to be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 &amp; satisfy </a:t>
            </a:r>
            <a:r>
              <a:rPr b="1" lang="en-US" sz="1400" spc="-1" strike="noStrike">
                <a:solidFill>
                  <a:srgbClr val="000000"/>
                </a:solidFill>
                <a:latin typeface="Open Sans"/>
                <a:ea typeface="Open Sans"/>
              </a:rPr>
              <a:t>feasibility</a:t>
            </a:r>
            <a:endParaRPr b="0" lang="en-US" sz="1400" spc="-1" strike="noStrike">
              <a:latin typeface="Arial"/>
            </a:endParaRPr>
          </a:p>
          <a:p>
            <a:pPr marL="457200">
              <a:lnSpc>
                <a:spcPct val="100000"/>
              </a:lnSpc>
            </a:pPr>
            <a:endParaRPr b="0" lang="en-US" sz="1400" spc="-1" strike="noStrike">
              <a:latin typeface="Arial"/>
            </a:endParaRPr>
          </a:p>
          <a:p>
            <a:pPr marL="457200" indent="-323640">
              <a:lnSpc>
                <a:spcPct val="100000"/>
              </a:lnSpc>
              <a:buClr>
                <a:srgbClr val="01457c"/>
              </a:buClr>
              <a:buFont typeface="Open Sans"/>
              <a:buChar char="▶"/>
            </a:pPr>
            <a:r>
              <a:rPr b="1" lang="en-US" sz="1400" spc="-1" strike="noStrike">
                <a:solidFill>
                  <a:srgbClr val="000000"/>
                </a:solidFill>
                <a:latin typeface="Open Sans"/>
                <a:ea typeface="Open Sans"/>
              </a:rPr>
              <a:t>Feasibility</a:t>
            </a:r>
            <a:r>
              <a:rPr b="0" lang="en-US" sz="1400" spc="-1" strike="noStrike">
                <a:solidFill>
                  <a:srgbClr val="000000"/>
                </a:solidFill>
                <a:latin typeface="Open Sans"/>
                <a:ea typeface="Open Sans"/>
              </a:rPr>
              <a:t>: Unclear what solutions/values are feasible</a:t>
            </a:r>
            <a:endParaRPr b="0" lang="en-US" sz="1400" spc="-1" strike="noStrike">
              <a:latin typeface="Arial"/>
            </a:endParaRPr>
          </a:p>
          <a:p>
            <a:pPr lvl="1" marL="914400" indent="-323640">
              <a:lnSpc>
                <a:spcPct val="100000"/>
              </a:lnSpc>
              <a:buClr>
                <a:srgbClr val="01457c"/>
              </a:buClr>
              <a:buFont typeface="Open Sans"/>
              <a:buChar char="•"/>
            </a:pPr>
            <a:r>
              <a:rPr b="0" i="1" lang="en-US" sz="1400" spc="-1" strike="noStrike">
                <a:solidFill>
                  <a:srgbClr val="000000"/>
                </a:solidFill>
                <a:latin typeface="Open Sans"/>
                <a:ea typeface="Open Sans"/>
              </a:rPr>
              <a:t>Solutions for smaller inputs feasible for larger ones</a:t>
            </a:r>
            <a:endParaRPr b="0" lang="en-US" sz="1400" spc="-1" strike="noStrike">
              <a:latin typeface="Arial"/>
            </a:endParaRPr>
          </a:p>
          <a:p>
            <a:pPr lvl="1" marL="914400" indent="-323640">
              <a:lnSpc>
                <a:spcPct val="100000"/>
              </a:lnSpc>
              <a:buClr>
                <a:srgbClr val="01457c"/>
              </a:buClr>
              <a:buFont typeface="Open Sans"/>
              <a:buChar char="•"/>
            </a:pPr>
            <a:r>
              <a:rPr b="0" lang="en-US" sz="1400" spc="-1" strike="noStrike">
                <a:solidFill>
                  <a:srgbClr val="000000"/>
                </a:solidFill>
                <a:latin typeface="Open Sans"/>
                <a:ea typeface="Open Sans"/>
              </a:rPr>
              <a:t>Output any f(y) from</a:t>
            </a:r>
            <a:endParaRPr b="0" lang="en-US" sz="1400" spc="-1" strike="noStrike">
              <a:latin typeface="Arial"/>
            </a:endParaRPr>
          </a:p>
        </p:txBody>
      </p:sp>
      <p:pic>
        <p:nvPicPr>
          <p:cNvPr id="360" name="Google Shape;402;p30" descr=""/>
          <p:cNvPicPr/>
          <p:nvPr/>
        </p:nvPicPr>
        <p:blipFill>
          <a:blip r:embed="rId3"/>
          <a:stretch/>
        </p:blipFill>
        <p:spPr>
          <a:xfrm>
            <a:off x="6571080" y="4233240"/>
            <a:ext cx="433440" cy="177480"/>
          </a:xfrm>
          <a:prstGeom prst="rect">
            <a:avLst/>
          </a:prstGeom>
          <a:ln>
            <a:noFill/>
          </a:ln>
        </p:spPr>
      </p:pic>
      <p:sp>
        <p:nvSpPr>
          <p:cNvPr id="361" name="CustomShape 12"/>
          <p:cNvSpPr/>
          <p:nvPr/>
        </p:nvSpPr>
        <p:spPr>
          <a:xfrm>
            <a:off x="732240" y="4354920"/>
            <a:ext cx="2374560" cy="36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62" name="CustomShape 13"/>
          <p:cNvSpPr/>
          <p:nvPr/>
        </p:nvSpPr>
        <p:spPr>
          <a:xfrm>
            <a:off x="565560" y="3954960"/>
            <a:ext cx="288360" cy="630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0</a:t>
            </a:r>
            <a:endParaRPr b="0" lang="en-US" sz="1400" spc="-1" strike="noStrike">
              <a:latin typeface="Arial"/>
            </a:endParaRPr>
          </a:p>
        </p:txBody>
      </p:sp>
      <p:sp>
        <p:nvSpPr>
          <p:cNvPr id="363" name="CustomShape 14"/>
          <p:cNvSpPr/>
          <p:nvPr/>
        </p:nvSpPr>
        <p:spPr>
          <a:xfrm>
            <a:off x="2970720" y="3954960"/>
            <a:ext cx="623880" cy="630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100</a:t>
            </a:r>
            <a:endParaRPr b="0" lang="en-US" sz="1400" spc="-1" strike="noStrike">
              <a:latin typeface="Arial"/>
            </a:endParaRPr>
          </a:p>
        </p:txBody>
      </p:sp>
      <p:sp>
        <p:nvSpPr>
          <p:cNvPr id="364" name="CustomShape 15"/>
          <p:cNvSpPr/>
          <p:nvPr/>
        </p:nvSpPr>
        <p:spPr>
          <a:xfrm>
            <a:off x="2261880" y="4233240"/>
            <a:ext cx="360" cy="2624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65" name="CustomShape 16"/>
          <p:cNvSpPr/>
          <p:nvPr/>
        </p:nvSpPr>
        <p:spPr>
          <a:xfrm>
            <a:off x="1553400" y="4233240"/>
            <a:ext cx="360" cy="262440"/>
          </a:xfrm>
          <a:custGeom>
            <a:avLst/>
            <a:gdLst/>
            <a:ahLst/>
            <a:rect l="l" t="t" r="r" b="b"/>
            <a:pathLst>
              <a:path w="21600" h="21600">
                <a:moveTo>
                  <a:pt x="0" y="0"/>
                </a:moveTo>
                <a:lnTo>
                  <a:pt x="21600" y="21600"/>
                </a:lnTo>
              </a:path>
            </a:pathLst>
          </a:custGeom>
          <a:noFill/>
          <a:ln w="9360">
            <a:solidFill>
              <a:schemeClr val="dk2"/>
            </a:solidFill>
            <a:round/>
          </a:ln>
        </p:spPr>
        <p:style>
          <a:lnRef idx="0"/>
          <a:fillRef idx="0"/>
          <a:effectRef idx="0"/>
          <a:fontRef idx="minor"/>
        </p:style>
      </p:sp>
      <p:sp>
        <p:nvSpPr>
          <p:cNvPr id="366" name="CustomShape 17"/>
          <p:cNvSpPr/>
          <p:nvPr/>
        </p:nvSpPr>
        <p:spPr>
          <a:xfrm>
            <a:off x="2117880" y="3858840"/>
            <a:ext cx="288360" cy="3920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sp>
        <p:nvSpPr>
          <p:cNvPr id="367" name="CustomShape 18"/>
          <p:cNvSpPr/>
          <p:nvPr/>
        </p:nvSpPr>
        <p:spPr>
          <a:xfrm>
            <a:off x="1413720" y="3858840"/>
            <a:ext cx="288360" cy="3920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y</a:t>
            </a:r>
            <a:endParaRPr b="0" lang="en-US" sz="1400" spc="-1" strike="noStrike">
              <a:latin typeface="Arial"/>
            </a:endParaRPr>
          </a:p>
        </p:txBody>
      </p:sp>
      <p:sp>
        <p:nvSpPr>
          <p:cNvPr id="368" name="CustomShape 19"/>
          <p:cNvSpPr/>
          <p:nvPr/>
        </p:nvSpPr>
        <p:spPr>
          <a:xfrm rot="10800000">
            <a:off x="2117880" y="4055040"/>
            <a:ext cx="41508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69" name="CustomShape 20"/>
          <p:cNvSpPr/>
          <p:nvPr/>
        </p:nvSpPr>
        <p:spPr>
          <a:xfrm>
            <a:off x="319320" y="3604680"/>
            <a:ext cx="1323000" cy="3308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E.g. In 1-D</a:t>
            </a:r>
            <a:endParaRPr b="0" lang="en-US" sz="1400" spc="-1" strike="noStrike">
              <a:latin typeface="Arial"/>
            </a:endParaRPr>
          </a:p>
        </p:txBody>
      </p:sp>
      <p:graphicFrame>
        <p:nvGraphicFramePr>
          <p:cNvPr id="370" name="Table 21"/>
          <p:cNvGraphicFramePr/>
          <p:nvPr/>
        </p:nvGraphicFramePr>
        <p:xfrm>
          <a:off x="5870880" y="381960"/>
          <a:ext cx="2940120" cy="380520"/>
        </p:xfrm>
        <a:graphic>
          <a:graphicData uri="http://schemas.openxmlformats.org/drawingml/2006/table">
            <a:tbl>
              <a:tblPr/>
              <a:tblGrid>
                <a:gridCol w="419760"/>
                <a:gridCol w="419760"/>
                <a:gridCol w="419760"/>
                <a:gridCol w="419760"/>
                <a:gridCol w="419760"/>
                <a:gridCol w="419760"/>
                <a:gridCol w="421560"/>
              </a:tblGrid>
              <a:tr h="382320">
                <a:tc>
                  <a:txBody>
                    <a:bodyPr lIns="91080" rIns="91080" tIns="91080" bIns="91080">
                      <a:noAutofit/>
                    </a:bodyPr>
                    <a:p>
                      <a:pPr algn="ctr">
                        <a:lnSpc>
                          <a:spcPct val="100000"/>
                        </a:lnSpc>
                      </a:pPr>
                      <a:r>
                        <a:rPr b="0" lang="en-US" sz="1400" spc="-1" strike="noStrike">
                          <a:solidFill>
                            <a:srgbClr val="000000"/>
                          </a:solidFill>
                          <a:latin typeface="Arial"/>
                          <a:ea typeface="Arial"/>
                        </a:rPr>
                        <a:t>0</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3</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2</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6</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5</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4</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gn="ctr">
                        <a:lnSpc>
                          <a:spcPct val="100000"/>
                        </a:lnSpc>
                      </a:pPr>
                      <a:r>
                        <a:rPr b="0" lang="en-US" sz="1400" spc="-1" strike="noStrike">
                          <a:solidFill>
                            <a:srgbClr val="000000"/>
                          </a:solidFill>
                          <a:latin typeface="Arial"/>
                          <a:ea typeface="Arial"/>
                        </a:rPr>
                        <a:t>7</a:t>
                      </a:r>
                      <a:endParaRPr b="0" lang="en-US"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
        <p:nvSpPr>
          <p:cNvPr id="371" name="CustomShape 22"/>
          <p:cNvSpPr/>
          <p:nvPr/>
        </p:nvSpPr>
        <p:spPr>
          <a:xfrm>
            <a:off x="5624280" y="39960"/>
            <a:ext cx="5406120" cy="3308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E.g. In 1-D</a:t>
            </a:r>
            <a:endParaRPr b="0" lang="en-US" sz="1400" spc="-1" strike="noStrike">
              <a:latin typeface="Arial"/>
            </a:endParaRPr>
          </a:p>
        </p:txBody>
      </p:sp>
      <p:sp>
        <p:nvSpPr>
          <p:cNvPr id="372" name="CustomShape 23"/>
          <p:cNvSpPr/>
          <p:nvPr/>
        </p:nvSpPr>
        <p:spPr>
          <a:xfrm>
            <a:off x="8042400" y="753120"/>
            <a:ext cx="288360" cy="3920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sp>
        <p:nvSpPr>
          <p:cNvPr id="373" name="CustomShape 24"/>
          <p:cNvSpPr/>
          <p:nvPr/>
        </p:nvSpPr>
        <p:spPr>
          <a:xfrm>
            <a:off x="7196400" y="753120"/>
            <a:ext cx="288360" cy="3920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y</a:t>
            </a:r>
            <a:endParaRPr b="0" lang="en-US" sz="1400" spc="-1" strike="noStrike">
              <a:latin typeface="Arial"/>
            </a:endParaRPr>
          </a:p>
        </p:txBody>
      </p:sp>
      <p:sp>
        <p:nvSpPr>
          <p:cNvPr id="374" name="CustomShape 25"/>
          <p:cNvSpPr/>
          <p:nvPr/>
        </p:nvSpPr>
        <p:spPr>
          <a:xfrm>
            <a:off x="8043840" y="431640"/>
            <a:ext cx="271800" cy="281160"/>
          </a:xfrm>
          <a:custGeom>
            <a:avLst/>
            <a:gdLst/>
            <a:ahLst/>
            <a:rect l="l" t="t" r="r" b="b"/>
            <a:pathLst>
              <a:path w="10888" h="11263">
                <a:moveTo>
                  <a:pt x="0" y="11263"/>
                </a:moveTo>
                <a:cubicBezTo>
                  <a:pt x="2897" y="6919"/>
                  <a:pt x="8555" y="4672"/>
                  <a:pt x="10888" y="0"/>
                </a:cubicBezTo>
              </a:path>
            </a:pathLst>
          </a:custGeom>
          <a:noFill/>
          <a:ln w="38160">
            <a:solidFill>
              <a:schemeClr val="dk2"/>
            </a:solidFill>
            <a:round/>
          </a:ln>
        </p:spPr>
        <p:style>
          <a:lnRef idx="0"/>
          <a:fillRef idx="0"/>
          <a:effectRef idx="0"/>
          <a:fontRef idx="minor"/>
        </p:style>
      </p:sp>
      <p:sp>
        <p:nvSpPr>
          <p:cNvPr id="375" name="CustomShape 26"/>
          <p:cNvSpPr/>
          <p:nvPr/>
        </p:nvSpPr>
        <p:spPr>
          <a:xfrm>
            <a:off x="5870880" y="1255320"/>
            <a:ext cx="3265920" cy="630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f’(x) = 1 or 7 may not be feasible but</a:t>
            </a:r>
            <a:endParaRPr b="0" lang="en-US" sz="1400" spc="-1" strike="noStrike">
              <a:latin typeface="Arial"/>
            </a:endParaRPr>
          </a:p>
          <a:p>
            <a:pPr>
              <a:lnSpc>
                <a:spcPct val="100000"/>
              </a:lnSpc>
            </a:pPr>
            <a:r>
              <a:rPr b="0" lang="en-US" sz="1400" spc="-1" strike="noStrike">
                <a:solidFill>
                  <a:srgbClr val="000000"/>
                </a:solidFill>
                <a:latin typeface="Open Sans"/>
                <a:ea typeface="Open Sans"/>
              </a:rPr>
              <a:t>f’(x) = 6 is feasible</a:t>
            </a:r>
            <a:endParaRPr b="0" lang="en-US" sz="1400" spc="-1" strike="noStrike">
              <a:latin typeface="Arial"/>
            </a:endParaRPr>
          </a:p>
          <a:p>
            <a:pPr>
              <a:lnSpc>
                <a:spcPct val="100000"/>
              </a:lnSpc>
            </a:pPr>
            <a:endParaRPr b="0" lang="en-US" sz="1400" spc="-1" strike="noStrike">
              <a:latin typeface="Arial"/>
            </a:endParaRPr>
          </a:p>
        </p:txBody>
      </p:sp>
      <p:sp>
        <p:nvSpPr>
          <p:cNvPr id="376" name="CustomShape 27"/>
          <p:cNvSpPr/>
          <p:nvPr/>
        </p:nvSpPr>
        <p:spPr>
          <a:xfrm rot="10800000">
            <a:off x="7971480" y="1004760"/>
            <a:ext cx="415080" cy="36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7"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The meta-algorithm</a:t>
            </a:r>
            <a:endParaRPr b="0" lang="en-US" sz="3100" spc="-1" strike="noStrike">
              <a:solidFill>
                <a:srgbClr val="000000"/>
              </a:solidFill>
              <a:latin typeface="Arial"/>
            </a:endParaRPr>
          </a:p>
        </p:txBody>
      </p:sp>
      <p:sp>
        <p:nvSpPr>
          <p:cNvPr id="378"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379" name="Group 3"/>
          <p:cNvGrpSpPr/>
          <p:nvPr/>
        </p:nvGrpSpPr>
        <p:grpSpPr>
          <a:xfrm>
            <a:off x="2593440" y="1457280"/>
            <a:ext cx="3015720" cy="331200"/>
            <a:chOff x="2593440" y="1457280"/>
            <a:chExt cx="3015720" cy="331200"/>
          </a:xfrm>
        </p:grpSpPr>
        <p:sp>
          <p:nvSpPr>
            <p:cNvPr id="380" name="CustomShape 4"/>
            <p:cNvSpPr/>
            <p:nvPr/>
          </p:nvSpPr>
          <p:spPr>
            <a:xfrm flipH="1" rot="10800000">
              <a:off x="2593080" y="1788480"/>
              <a:ext cx="3015720" cy="46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81" name="CustomShape 5"/>
            <p:cNvSpPr/>
            <p:nvPr/>
          </p:nvSpPr>
          <p:spPr>
            <a:xfrm>
              <a:off x="3065400" y="1457280"/>
              <a:ext cx="226692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382" name="Group 6"/>
          <p:cNvGrpSpPr/>
          <p:nvPr/>
        </p:nvGrpSpPr>
        <p:grpSpPr>
          <a:xfrm>
            <a:off x="2586600" y="1958760"/>
            <a:ext cx="3015000" cy="331200"/>
            <a:chOff x="2586600" y="1958760"/>
            <a:chExt cx="3015000" cy="331200"/>
          </a:xfrm>
        </p:grpSpPr>
        <p:sp>
          <p:nvSpPr>
            <p:cNvPr id="383" name="CustomShape 7"/>
            <p:cNvSpPr/>
            <p:nvPr/>
          </p:nvSpPr>
          <p:spPr>
            <a:xfrm rot="10800000">
              <a:off x="2586600" y="2285280"/>
              <a:ext cx="3015000" cy="46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84" name="CustomShape 8"/>
            <p:cNvSpPr/>
            <p:nvPr/>
          </p:nvSpPr>
          <p:spPr>
            <a:xfrm flipH="1">
              <a:off x="3210840" y="1958760"/>
              <a:ext cx="180576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sp>
        <p:nvSpPr>
          <p:cNvPr id="385" name="CustomShape 9"/>
          <p:cNvSpPr/>
          <p:nvPr/>
        </p:nvSpPr>
        <p:spPr>
          <a:xfrm>
            <a:off x="6017400" y="1240560"/>
            <a:ext cx="1914120" cy="1161720"/>
          </a:xfrm>
          <a:prstGeom prst="roundRect">
            <a:avLst>
              <a:gd name="adj" fmla="val 16667"/>
            </a:avLst>
          </a:prstGeom>
          <a:no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 Algo (3)</a:t>
            </a:r>
            <a:endParaRPr b="0" lang="en-US" sz="1400" spc="-1" strike="noStrike">
              <a:latin typeface="Arial"/>
            </a:endParaRPr>
          </a:p>
        </p:txBody>
      </p:sp>
      <p:grpSp>
        <p:nvGrpSpPr>
          <p:cNvPr id="386" name="Group 10"/>
          <p:cNvGrpSpPr/>
          <p:nvPr/>
        </p:nvGrpSpPr>
        <p:grpSpPr>
          <a:xfrm>
            <a:off x="565560" y="1292040"/>
            <a:ext cx="1803960" cy="2192400"/>
            <a:chOff x="565560" y="1292040"/>
            <a:chExt cx="1803960" cy="2192400"/>
          </a:xfrm>
        </p:grpSpPr>
        <p:sp>
          <p:nvSpPr>
            <p:cNvPr id="387" name="CustomShape 11"/>
            <p:cNvSpPr/>
            <p:nvPr/>
          </p:nvSpPr>
          <p:spPr>
            <a:xfrm>
              <a:off x="1098000" y="129204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388" name="Google Shape;434;p31" descr=""/>
            <p:cNvPicPr/>
            <p:nvPr/>
          </p:nvPicPr>
          <p:blipFill>
            <a:blip r:embed="rId1"/>
            <a:stretch/>
          </p:blipFill>
          <p:spPr>
            <a:xfrm>
              <a:off x="565560" y="2068200"/>
              <a:ext cx="1033920" cy="1416240"/>
            </a:xfrm>
            <a:prstGeom prst="rect">
              <a:avLst/>
            </a:prstGeom>
            <a:ln>
              <a:noFill/>
            </a:ln>
          </p:spPr>
        </p:pic>
      </p:grpSp>
      <p:pic>
        <p:nvPicPr>
          <p:cNvPr id="389" name="Google Shape;435;p31" descr=""/>
          <p:cNvPicPr/>
          <p:nvPr/>
        </p:nvPicPr>
        <p:blipFill>
          <a:blip r:embed="rId2"/>
          <a:stretch/>
        </p:blipFill>
        <p:spPr>
          <a:xfrm>
            <a:off x="6155640" y="2950920"/>
            <a:ext cx="1452960" cy="1452960"/>
          </a:xfrm>
          <a:prstGeom prst="rect">
            <a:avLst/>
          </a:prstGeom>
          <a:ln>
            <a:noFill/>
          </a:ln>
        </p:spPr>
      </p:pic>
      <p:grpSp>
        <p:nvGrpSpPr>
          <p:cNvPr id="390" name="Group 12"/>
          <p:cNvGrpSpPr/>
          <p:nvPr/>
        </p:nvGrpSpPr>
        <p:grpSpPr>
          <a:xfrm>
            <a:off x="5840280" y="2410200"/>
            <a:ext cx="2012040" cy="875160"/>
            <a:chOff x="5840280" y="2410200"/>
            <a:chExt cx="2012040" cy="875160"/>
          </a:xfrm>
        </p:grpSpPr>
        <p:sp>
          <p:nvSpPr>
            <p:cNvPr id="391" name="CustomShape 13"/>
            <p:cNvSpPr/>
            <p:nvPr/>
          </p:nvSpPr>
          <p:spPr>
            <a:xfrm flipH="1">
              <a:off x="7360560" y="2410200"/>
              <a:ext cx="304920" cy="784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2" name="CustomShape 14"/>
            <p:cNvSpPr/>
            <p:nvPr/>
          </p:nvSpPr>
          <p:spPr>
            <a:xfrm flipH="1" rot="10800000">
              <a:off x="7152480" y="3177360"/>
              <a:ext cx="349920" cy="754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3" name="CustomShape 15"/>
            <p:cNvSpPr/>
            <p:nvPr/>
          </p:nvSpPr>
          <p:spPr>
            <a:xfrm>
              <a:off x="6316920" y="2422800"/>
              <a:ext cx="322920" cy="808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4" name="CustomShape 16"/>
            <p:cNvSpPr/>
            <p:nvPr/>
          </p:nvSpPr>
          <p:spPr>
            <a:xfrm rot="10800000">
              <a:off x="6182640" y="2450160"/>
              <a:ext cx="295920" cy="835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395" name="CustomShape 17"/>
            <p:cNvSpPr/>
            <p:nvPr/>
          </p:nvSpPr>
          <p:spPr>
            <a:xfrm>
              <a:off x="6667200" y="2665440"/>
              <a:ext cx="484920" cy="1994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t>
              </a:r>
              <a:endParaRPr b="0" lang="en-US" sz="1400" spc="-1" strike="noStrike">
                <a:latin typeface="Arial"/>
              </a:endParaRPr>
            </a:p>
          </p:txBody>
        </p:sp>
        <p:sp>
          <p:nvSpPr>
            <p:cNvPr id="396" name="CustomShape 18"/>
            <p:cNvSpPr/>
            <p:nvPr/>
          </p:nvSpPr>
          <p:spPr>
            <a:xfrm>
              <a:off x="7502400" y="2638440"/>
              <a:ext cx="349920" cy="401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1</a:t>
              </a:r>
              <a:endParaRPr b="0" lang="en-US" sz="1400" spc="-1" strike="noStrike">
                <a:latin typeface="Arial"/>
              </a:endParaRPr>
            </a:p>
          </p:txBody>
        </p:sp>
        <p:sp>
          <p:nvSpPr>
            <p:cNvPr id="397" name="CustomShape 19"/>
            <p:cNvSpPr/>
            <p:nvPr/>
          </p:nvSpPr>
          <p:spPr>
            <a:xfrm>
              <a:off x="6897960" y="2463480"/>
              <a:ext cx="684720" cy="40140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1</a:t>
              </a:r>
              <a:r>
                <a:rPr b="0" lang="en-US" sz="1400" spc="-1" strike="noStrike">
                  <a:solidFill>
                    <a:srgbClr val="000000"/>
                  </a:solidFill>
                  <a:latin typeface="Open Sans"/>
                  <a:ea typeface="Open Sans"/>
                </a:rPr>
                <a:t>)</a:t>
              </a:r>
              <a:endParaRPr b="0" lang="en-US" sz="1400" spc="-1" strike="noStrike">
                <a:latin typeface="Arial"/>
              </a:endParaRPr>
            </a:p>
          </p:txBody>
        </p:sp>
        <p:sp>
          <p:nvSpPr>
            <p:cNvPr id="398" name="CustomShape 20"/>
            <p:cNvSpPr/>
            <p:nvPr/>
          </p:nvSpPr>
          <p:spPr>
            <a:xfrm>
              <a:off x="6370560" y="2476080"/>
              <a:ext cx="349920" cy="401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k</a:t>
              </a:r>
              <a:endParaRPr b="0" lang="en-US" sz="1400" spc="-1" strike="noStrike">
                <a:latin typeface="Arial"/>
              </a:endParaRPr>
            </a:p>
          </p:txBody>
        </p:sp>
        <p:sp>
          <p:nvSpPr>
            <p:cNvPr id="399" name="CustomShape 21"/>
            <p:cNvSpPr/>
            <p:nvPr/>
          </p:nvSpPr>
          <p:spPr>
            <a:xfrm>
              <a:off x="5840280" y="2564640"/>
              <a:ext cx="684720" cy="40140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k</a:t>
              </a:r>
              <a:r>
                <a:rPr b="0" lang="en-US" sz="1400" spc="-1" strike="noStrike">
                  <a:solidFill>
                    <a:srgbClr val="000000"/>
                  </a:solidFill>
                  <a:latin typeface="Open Sans"/>
                  <a:ea typeface="Open Sans"/>
                </a:rPr>
                <a:t>)</a:t>
              </a:r>
              <a:endParaRPr b="0" lang="en-US" sz="1400" spc="-1" strike="noStrike">
                <a:latin typeface="Arial"/>
              </a:endParaRPr>
            </a:p>
          </p:txBody>
        </p:sp>
      </p:grpSp>
      <p:sp>
        <p:nvSpPr>
          <p:cNvPr id="400" name="CustomShape 22"/>
          <p:cNvSpPr/>
          <p:nvPr/>
        </p:nvSpPr>
        <p:spPr>
          <a:xfrm>
            <a:off x="2164320" y="2950920"/>
            <a:ext cx="4091040" cy="161604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f’ </a:t>
            </a:r>
            <a:r>
              <a:rPr b="1" lang="en-US" sz="1400" spc="-1" strike="noStrike">
                <a:solidFill>
                  <a:srgbClr val="000000"/>
                </a:solidFill>
                <a:latin typeface="Open Sans"/>
                <a:ea typeface="Open Sans"/>
              </a:rPr>
              <a:t>marginally </a:t>
            </a:r>
            <a:r>
              <a:rPr b="0" lang="en-US" sz="1400" spc="-1" strike="noStrike">
                <a:solidFill>
                  <a:srgbClr val="000000"/>
                </a:solidFill>
                <a:latin typeface="Open Sans"/>
                <a:ea typeface="Open Sans"/>
              </a:rPr>
              <a:t>monotone </a:t>
            </a:r>
            <a:endParaRPr b="0" lang="en-US" sz="1400" spc="-1" strike="noStrike">
              <a:latin typeface="Arial"/>
            </a:endParaRPr>
          </a:p>
          <a:p>
            <a:pPr lvl="1" marL="914400" indent="-317160">
              <a:lnSpc>
                <a:spcPct val="100000"/>
              </a:lnSpc>
              <a:buClr>
                <a:srgbClr val="000000"/>
              </a:buClr>
              <a:buFont typeface="Open Sans"/>
              <a:buChar char="➢"/>
            </a:pPr>
            <a:r>
              <a:rPr b="0" lang="en-US" sz="1400" spc="-1" strike="noStrike">
                <a:solidFill>
                  <a:srgbClr val="000000"/>
                </a:solidFill>
                <a:latin typeface="Open Sans"/>
                <a:ea typeface="Open Sans"/>
              </a:rPr>
              <a:t># queries=polynomial in dimension</a:t>
            </a:r>
            <a:endParaRPr b="0" lang="en-US" sz="1400" spc="-1" strike="noStrike">
              <a:latin typeface="Arial"/>
            </a:endParaRPr>
          </a:p>
          <a:p>
            <a:pPr lvl="1" marL="914400" indent="-317160">
              <a:lnSpc>
                <a:spcPct val="100000"/>
              </a:lnSpc>
              <a:buClr>
                <a:srgbClr val="000000"/>
              </a:buClr>
              <a:buFont typeface="Open Sans"/>
              <a:buChar char="➢"/>
            </a:pPr>
            <a:r>
              <a:rPr b="0" lang="en-US" sz="1400" spc="-1" strike="noStrike">
                <a:solidFill>
                  <a:srgbClr val="000000"/>
                </a:solidFill>
                <a:latin typeface="Open Sans"/>
                <a:ea typeface="Open Sans"/>
              </a:rPr>
              <a:t>E[</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ε-close to E[</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a:t>
            </a:r>
            <a:endParaRPr b="0" lang="en-US" sz="1400" spc="-1" strike="noStrike">
              <a:latin typeface="Arial"/>
            </a:endParaRPr>
          </a:p>
          <a:p>
            <a:pPr marL="914400">
              <a:lnSpc>
                <a:spcPct val="100000"/>
              </a:lnSpc>
            </a:pPr>
            <a:endParaRPr b="0" lang="en-US" sz="1400" spc="-1" strike="noStrike">
              <a:latin typeface="Arial"/>
            </a:endParaRPr>
          </a:p>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1" lang="en-US" sz="1400" spc="-1" strike="noStrike">
                <a:solidFill>
                  <a:srgbClr val="000000"/>
                </a:solidFill>
                <a:latin typeface="Open Sans"/>
                <a:ea typeface="Open Sans"/>
              </a:rPr>
              <a:t> k-marginally</a:t>
            </a:r>
            <a:r>
              <a:rPr b="0" lang="en-US" sz="1400" spc="-1" strike="noStrike">
                <a:solidFill>
                  <a:srgbClr val="000000"/>
                </a:solidFill>
                <a:latin typeface="Open Sans"/>
                <a:ea typeface="Open Sans"/>
              </a:rPr>
              <a:t> monotone</a:t>
            </a:r>
            <a:endParaRPr b="0" lang="en-US" sz="1400" spc="-1" strike="noStrike">
              <a:latin typeface="Arial"/>
            </a:endParaRPr>
          </a:p>
          <a:p>
            <a:pPr lvl="1" marL="914400" indent="-317160">
              <a:lnSpc>
                <a:spcPct val="100000"/>
              </a:lnSpc>
              <a:buClr>
                <a:srgbClr val="000000"/>
              </a:buClr>
              <a:buFont typeface="Open Sans"/>
              <a:buChar char="➢"/>
            </a:pPr>
            <a:r>
              <a:rPr b="0" lang="en-US" sz="1400" spc="-1" strike="noStrike">
                <a:solidFill>
                  <a:srgbClr val="000000"/>
                </a:solidFill>
                <a:latin typeface="Open Sans"/>
                <a:ea typeface="Open Sans"/>
              </a:rPr>
              <a:t># queries=polynomial in dimension</a:t>
            </a:r>
            <a:endParaRPr b="0" lang="en-US" sz="1400" spc="-1" strike="noStrike">
              <a:latin typeface="Arial"/>
            </a:endParaRPr>
          </a:p>
          <a:p>
            <a:pPr lvl="1" marL="914400" indent="-317160">
              <a:lnSpc>
                <a:spcPct val="100000"/>
              </a:lnSpc>
              <a:buClr>
                <a:srgbClr val="000000"/>
              </a:buClr>
              <a:buFont typeface="Open Sans"/>
              <a:buChar char="➢"/>
            </a:pPr>
            <a:r>
              <a:rPr b="0" lang="en-US" sz="1400" spc="-1" strike="noStrike">
                <a:solidFill>
                  <a:srgbClr val="000000"/>
                </a:solidFill>
                <a:latin typeface="Open Sans"/>
                <a:ea typeface="Open Sans"/>
              </a:rPr>
              <a:t>E[</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ε-close to E[</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a:t>
            </a:r>
            <a:endParaRPr b="0" lang="en-US" sz="1400" spc="-1" strike="noStrike">
              <a:latin typeface="Arial"/>
            </a:endParaRPr>
          </a:p>
        </p:txBody>
      </p:sp>
      <p:sp>
        <p:nvSpPr>
          <p:cNvPr id="401" name="CustomShape 23"/>
          <p:cNvSpPr/>
          <p:nvPr/>
        </p:nvSpPr>
        <p:spPr>
          <a:xfrm>
            <a:off x="2890440" y="2571840"/>
            <a:ext cx="3657240" cy="426240"/>
          </a:xfrm>
          <a:prstGeom prst="rect">
            <a:avLst/>
          </a:prstGeom>
          <a:noFill/>
          <a:ln>
            <a:noFill/>
          </a:ln>
        </p:spPr>
        <p:style>
          <a:lnRef idx="0"/>
          <a:fillRef idx="0"/>
          <a:effectRef idx="0"/>
          <a:fontRef idx="minor"/>
        </p:style>
        <p:txBody>
          <a:bodyPr tIns="91440" bIns="91440">
            <a:noAutofit/>
          </a:bodyPr>
          <a:p>
            <a:pPr>
              <a:lnSpc>
                <a:spcPct val="100000"/>
              </a:lnSpc>
            </a:pPr>
            <a:r>
              <a:rPr b="0" lang="en-US" sz="1800" spc="-1" strike="noStrike">
                <a:solidFill>
                  <a:srgbClr val="000000"/>
                </a:solidFill>
                <a:latin typeface="Open Sans"/>
                <a:ea typeface="Open Sans"/>
              </a:rPr>
              <a:t>Relaxations?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02"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Monotonicity - First Try</a:t>
            </a:r>
            <a:endParaRPr b="0" lang="en-US" sz="3100" spc="-1" strike="noStrike">
              <a:solidFill>
                <a:srgbClr val="000000"/>
              </a:solidFill>
              <a:latin typeface="Arial"/>
            </a:endParaRPr>
          </a:p>
        </p:txBody>
      </p:sp>
      <p:sp>
        <p:nvSpPr>
          <p:cNvPr id="403"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404" name="Group 3"/>
          <p:cNvGrpSpPr/>
          <p:nvPr/>
        </p:nvGrpSpPr>
        <p:grpSpPr>
          <a:xfrm>
            <a:off x="2689200" y="1240560"/>
            <a:ext cx="3015720" cy="331200"/>
            <a:chOff x="2689200" y="1240560"/>
            <a:chExt cx="3015720" cy="331200"/>
          </a:xfrm>
        </p:grpSpPr>
        <p:sp>
          <p:nvSpPr>
            <p:cNvPr id="405" name="CustomShape 4"/>
            <p:cNvSpPr/>
            <p:nvPr/>
          </p:nvSpPr>
          <p:spPr>
            <a:xfrm flipH="1" rot="10800000">
              <a:off x="2688840" y="1571760"/>
              <a:ext cx="3015720" cy="46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06" name="CustomShape 5"/>
            <p:cNvSpPr/>
            <p:nvPr/>
          </p:nvSpPr>
          <p:spPr>
            <a:xfrm>
              <a:off x="3161160" y="1240560"/>
              <a:ext cx="226692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407" name="Group 6"/>
          <p:cNvGrpSpPr/>
          <p:nvPr/>
        </p:nvGrpSpPr>
        <p:grpSpPr>
          <a:xfrm>
            <a:off x="2682360" y="1742040"/>
            <a:ext cx="3015000" cy="331200"/>
            <a:chOff x="2682360" y="1742040"/>
            <a:chExt cx="3015000" cy="331200"/>
          </a:xfrm>
        </p:grpSpPr>
        <p:sp>
          <p:nvSpPr>
            <p:cNvPr id="408" name="CustomShape 7"/>
            <p:cNvSpPr/>
            <p:nvPr/>
          </p:nvSpPr>
          <p:spPr>
            <a:xfrm rot="10800000">
              <a:off x="2682360" y="2068560"/>
              <a:ext cx="3015000" cy="46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09" name="CustomShape 8"/>
            <p:cNvSpPr/>
            <p:nvPr/>
          </p:nvSpPr>
          <p:spPr>
            <a:xfrm flipH="1">
              <a:off x="3306960" y="1742040"/>
              <a:ext cx="180576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sp>
        <p:nvSpPr>
          <p:cNvPr id="410" name="CustomShape 9"/>
          <p:cNvSpPr/>
          <p:nvPr/>
        </p:nvSpPr>
        <p:spPr>
          <a:xfrm>
            <a:off x="6017400" y="1240560"/>
            <a:ext cx="1914120" cy="1161720"/>
          </a:xfrm>
          <a:prstGeom prst="roundRect">
            <a:avLst>
              <a:gd name="adj" fmla="val 16667"/>
            </a:avLst>
          </a:prstGeom>
          <a:no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 Algo (3)</a:t>
            </a:r>
            <a:endParaRPr b="0" lang="en-US" sz="1400" spc="-1" strike="noStrike">
              <a:latin typeface="Arial"/>
            </a:endParaRPr>
          </a:p>
        </p:txBody>
      </p:sp>
      <p:grpSp>
        <p:nvGrpSpPr>
          <p:cNvPr id="411" name="Group 10"/>
          <p:cNvGrpSpPr/>
          <p:nvPr/>
        </p:nvGrpSpPr>
        <p:grpSpPr>
          <a:xfrm>
            <a:off x="565560" y="1292040"/>
            <a:ext cx="1803960" cy="2192400"/>
            <a:chOff x="565560" y="1292040"/>
            <a:chExt cx="1803960" cy="2192400"/>
          </a:xfrm>
        </p:grpSpPr>
        <p:sp>
          <p:nvSpPr>
            <p:cNvPr id="412" name="CustomShape 11"/>
            <p:cNvSpPr/>
            <p:nvPr/>
          </p:nvSpPr>
          <p:spPr>
            <a:xfrm>
              <a:off x="1098000" y="129204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413" name="Google Shape;463;p32" descr=""/>
            <p:cNvPicPr/>
            <p:nvPr/>
          </p:nvPicPr>
          <p:blipFill>
            <a:blip r:embed="rId1"/>
            <a:stretch/>
          </p:blipFill>
          <p:spPr>
            <a:xfrm>
              <a:off x="565560" y="2068200"/>
              <a:ext cx="1033920" cy="1416240"/>
            </a:xfrm>
            <a:prstGeom prst="rect">
              <a:avLst/>
            </a:prstGeom>
            <a:ln>
              <a:noFill/>
            </a:ln>
          </p:spPr>
        </p:pic>
      </p:grpSp>
      <p:pic>
        <p:nvPicPr>
          <p:cNvPr id="414" name="Google Shape;464;p32" descr=""/>
          <p:cNvPicPr/>
          <p:nvPr/>
        </p:nvPicPr>
        <p:blipFill>
          <a:blip r:embed="rId2"/>
          <a:stretch/>
        </p:blipFill>
        <p:spPr>
          <a:xfrm>
            <a:off x="6155640" y="2950920"/>
            <a:ext cx="1452960" cy="1452960"/>
          </a:xfrm>
          <a:prstGeom prst="rect">
            <a:avLst/>
          </a:prstGeom>
          <a:ln>
            <a:noFill/>
          </a:ln>
        </p:spPr>
      </p:pic>
      <p:grpSp>
        <p:nvGrpSpPr>
          <p:cNvPr id="415" name="Group 12"/>
          <p:cNvGrpSpPr/>
          <p:nvPr/>
        </p:nvGrpSpPr>
        <p:grpSpPr>
          <a:xfrm>
            <a:off x="5840280" y="2410200"/>
            <a:ext cx="2012040" cy="875160"/>
            <a:chOff x="5840280" y="2410200"/>
            <a:chExt cx="2012040" cy="875160"/>
          </a:xfrm>
        </p:grpSpPr>
        <p:sp>
          <p:nvSpPr>
            <p:cNvPr id="416" name="CustomShape 13"/>
            <p:cNvSpPr/>
            <p:nvPr/>
          </p:nvSpPr>
          <p:spPr>
            <a:xfrm flipH="1">
              <a:off x="7360560" y="2410200"/>
              <a:ext cx="304920" cy="78408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17" name="CustomShape 14"/>
            <p:cNvSpPr/>
            <p:nvPr/>
          </p:nvSpPr>
          <p:spPr>
            <a:xfrm flipH="1" rot="10800000">
              <a:off x="7152480" y="3177360"/>
              <a:ext cx="349920" cy="754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18" name="CustomShape 15"/>
            <p:cNvSpPr/>
            <p:nvPr/>
          </p:nvSpPr>
          <p:spPr>
            <a:xfrm>
              <a:off x="6316920" y="2422800"/>
              <a:ext cx="322920" cy="808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19" name="CustomShape 16"/>
            <p:cNvSpPr/>
            <p:nvPr/>
          </p:nvSpPr>
          <p:spPr>
            <a:xfrm rot="10800000">
              <a:off x="6182640" y="2450160"/>
              <a:ext cx="295920" cy="835200"/>
            </a:xfrm>
            <a:custGeom>
              <a:avLst/>
              <a:gdLst/>
              <a:ahLst/>
              <a:rect l="l" t="t" r="r" b="b"/>
              <a:pathLst>
                <a:path w="21600" h="21600">
                  <a:moveTo>
                    <a:pt x="0" y="0"/>
                  </a:moveTo>
                  <a:lnTo>
                    <a:pt x="21600" y="21600"/>
                  </a:lnTo>
                </a:path>
              </a:pathLst>
            </a:custGeom>
            <a:noFill/>
            <a:ln w="9360">
              <a:solidFill>
                <a:schemeClr val="dk2"/>
              </a:solidFill>
              <a:round/>
              <a:tailEnd len="med" type="triangle" w="med"/>
            </a:ln>
          </p:spPr>
          <p:style>
            <a:lnRef idx="0"/>
            <a:fillRef idx="0"/>
            <a:effectRef idx="0"/>
            <a:fontRef idx="minor"/>
          </p:style>
        </p:sp>
        <p:sp>
          <p:nvSpPr>
            <p:cNvPr id="420" name="CustomShape 17"/>
            <p:cNvSpPr/>
            <p:nvPr/>
          </p:nvSpPr>
          <p:spPr>
            <a:xfrm>
              <a:off x="6667200" y="2665440"/>
              <a:ext cx="484920" cy="19944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t>
              </a:r>
              <a:endParaRPr b="0" lang="en-US" sz="1400" spc="-1" strike="noStrike">
                <a:latin typeface="Arial"/>
              </a:endParaRPr>
            </a:p>
          </p:txBody>
        </p:sp>
        <p:sp>
          <p:nvSpPr>
            <p:cNvPr id="421" name="CustomShape 18"/>
            <p:cNvSpPr/>
            <p:nvPr/>
          </p:nvSpPr>
          <p:spPr>
            <a:xfrm>
              <a:off x="7502400" y="2638440"/>
              <a:ext cx="349920" cy="401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1</a:t>
              </a:r>
              <a:endParaRPr b="0" lang="en-US" sz="1400" spc="-1" strike="noStrike">
                <a:latin typeface="Arial"/>
              </a:endParaRPr>
            </a:p>
          </p:txBody>
        </p:sp>
        <p:sp>
          <p:nvSpPr>
            <p:cNvPr id="422" name="CustomShape 19"/>
            <p:cNvSpPr/>
            <p:nvPr/>
          </p:nvSpPr>
          <p:spPr>
            <a:xfrm>
              <a:off x="6897960" y="2463480"/>
              <a:ext cx="684720" cy="40140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1</a:t>
              </a:r>
              <a:r>
                <a:rPr b="0" lang="en-US" sz="1400" spc="-1" strike="noStrike">
                  <a:solidFill>
                    <a:srgbClr val="000000"/>
                  </a:solidFill>
                  <a:latin typeface="Open Sans"/>
                  <a:ea typeface="Open Sans"/>
                </a:rPr>
                <a:t>)</a:t>
              </a:r>
              <a:endParaRPr b="0" lang="en-US" sz="1400" spc="-1" strike="noStrike">
                <a:latin typeface="Arial"/>
              </a:endParaRPr>
            </a:p>
          </p:txBody>
        </p:sp>
        <p:sp>
          <p:nvSpPr>
            <p:cNvPr id="423" name="CustomShape 20"/>
            <p:cNvSpPr/>
            <p:nvPr/>
          </p:nvSpPr>
          <p:spPr>
            <a:xfrm>
              <a:off x="6370560" y="2476080"/>
              <a:ext cx="349920" cy="40140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k</a:t>
              </a:r>
              <a:endParaRPr b="0" lang="en-US" sz="1400" spc="-1" strike="noStrike">
                <a:latin typeface="Arial"/>
              </a:endParaRPr>
            </a:p>
          </p:txBody>
        </p:sp>
        <p:sp>
          <p:nvSpPr>
            <p:cNvPr id="424" name="CustomShape 21"/>
            <p:cNvSpPr/>
            <p:nvPr/>
          </p:nvSpPr>
          <p:spPr>
            <a:xfrm>
              <a:off x="5840280" y="2564640"/>
              <a:ext cx="684720" cy="40140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r>
                <a:rPr b="0" lang="en-US" sz="1400" spc="-1" strike="noStrike" baseline="-25000">
                  <a:solidFill>
                    <a:srgbClr val="000000"/>
                  </a:solidFill>
                  <a:latin typeface="Open Sans"/>
                  <a:ea typeface="Open Sans"/>
                </a:rPr>
                <a:t>k</a:t>
              </a:r>
              <a:r>
                <a:rPr b="0" lang="en-US" sz="1400" spc="-1" strike="noStrike">
                  <a:solidFill>
                    <a:srgbClr val="000000"/>
                  </a:solidFill>
                  <a:latin typeface="Open Sans"/>
                  <a:ea typeface="Open Sans"/>
                </a:rPr>
                <a:t>)</a:t>
              </a:r>
              <a:endParaRPr b="0" lang="en-US" sz="1400" spc="-1" strike="noStrike">
                <a:latin typeface="Arial"/>
              </a:endParaRPr>
            </a:p>
          </p:txBody>
        </p:sp>
      </p:grpSp>
      <p:grpSp>
        <p:nvGrpSpPr>
          <p:cNvPr id="425" name="Group 22"/>
          <p:cNvGrpSpPr/>
          <p:nvPr/>
        </p:nvGrpSpPr>
        <p:grpSpPr>
          <a:xfrm>
            <a:off x="2281680" y="2658240"/>
            <a:ext cx="3873960" cy="2192040"/>
            <a:chOff x="2281680" y="2658240"/>
            <a:chExt cx="3873960" cy="2192040"/>
          </a:xfrm>
        </p:grpSpPr>
        <p:pic>
          <p:nvPicPr>
            <p:cNvPr id="426" name="Google Shape;476;p32" descr=""/>
            <p:cNvPicPr/>
            <p:nvPr/>
          </p:nvPicPr>
          <p:blipFill>
            <a:blip r:embed="rId3"/>
            <a:stretch/>
          </p:blipFill>
          <p:spPr>
            <a:xfrm>
              <a:off x="4422600" y="2922120"/>
              <a:ext cx="298080" cy="288000"/>
            </a:xfrm>
            <a:prstGeom prst="rect">
              <a:avLst/>
            </a:prstGeom>
            <a:ln>
              <a:noFill/>
            </a:ln>
          </p:spPr>
        </p:pic>
        <p:pic>
          <p:nvPicPr>
            <p:cNvPr id="427" name="Google Shape;477;p32" descr=""/>
            <p:cNvPicPr/>
            <p:nvPr/>
          </p:nvPicPr>
          <p:blipFill>
            <a:blip r:embed="rId4"/>
            <a:stretch/>
          </p:blipFill>
          <p:spPr>
            <a:xfrm>
              <a:off x="4365720" y="3401640"/>
              <a:ext cx="298080" cy="281880"/>
            </a:xfrm>
            <a:prstGeom prst="rect">
              <a:avLst/>
            </a:prstGeom>
            <a:ln>
              <a:noFill/>
            </a:ln>
          </p:spPr>
        </p:pic>
        <p:pic>
          <p:nvPicPr>
            <p:cNvPr id="428" name="Google Shape;478;p32" descr=""/>
            <p:cNvPicPr/>
            <p:nvPr/>
          </p:nvPicPr>
          <p:blipFill>
            <a:blip r:embed="rId5"/>
            <a:stretch/>
          </p:blipFill>
          <p:spPr>
            <a:xfrm>
              <a:off x="4422600" y="3113280"/>
              <a:ext cx="298080" cy="288000"/>
            </a:xfrm>
            <a:prstGeom prst="rect">
              <a:avLst/>
            </a:prstGeom>
            <a:ln>
              <a:noFill/>
            </a:ln>
          </p:spPr>
        </p:pic>
        <p:pic>
          <p:nvPicPr>
            <p:cNvPr id="429" name="Google Shape;479;p32" descr=""/>
            <p:cNvPicPr/>
            <p:nvPr/>
          </p:nvPicPr>
          <p:blipFill>
            <a:blip r:embed="rId6"/>
            <a:stretch/>
          </p:blipFill>
          <p:spPr>
            <a:xfrm>
              <a:off x="4422600" y="3965040"/>
              <a:ext cx="298080" cy="288000"/>
            </a:xfrm>
            <a:prstGeom prst="rect">
              <a:avLst/>
            </a:prstGeom>
            <a:ln>
              <a:noFill/>
            </a:ln>
          </p:spPr>
        </p:pic>
        <p:pic>
          <p:nvPicPr>
            <p:cNvPr id="430" name="Google Shape;480;p32" descr=""/>
            <p:cNvPicPr/>
            <p:nvPr/>
          </p:nvPicPr>
          <p:blipFill>
            <a:blip r:embed="rId7"/>
            <a:stretch/>
          </p:blipFill>
          <p:spPr>
            <a:xfrm>
              <a:off x="4422600" y="4403880"/>
              <a:ext cx="298080" cy="288000"/>
            </a:xfrm>
            <a:prstGeom prst="rect">
              <a:avLst/>
            </a:prstGeom>
            <a:ln>
              <a:noFill/>
            </a:ln>
          </p:spPr>
        </p:pic>
        <p:pic>
          <p:nvPicPr>
            <p:cNvPr id="431" name="Google Shape;481;p32" descr=""/>
            <p:cNvPicPr/>
            <p:nvPr/>
          </p:nvPicPr>
          <p:blipFill>
            <a:blip r:embed="rId8"/>
            <a:stretch/>
          </p:blipFill>
          <p:spPr>
            <a:xfrm>
              <a:off x="4365720" y="4253760"/>
              <a:ext cx="298080" cy="281880"/>
            </a:xfrm>
            <a:prstGeom prst="rect">
              <a:avLst/>
            </a:prstGeom>
            <a:ln>
              <a:noFill/>
            </a:ln>
          </p:spPr>
        </p:pic>
        <p:sp>
          <p:nvSpPr>
            <p:cNvPr id="432" name="CustomShape 23"/>
            <p:cNvSpPr/>
            <p:nvPr/>
          </p:nvSpPr>
          <p:spPr>
            <a:xfrm>
              <a:off x="2281680" y="2658240"/>
              <a:ext cx="3873960" cy="2192040"/>
            </a:xfrm>
            <a:prstGeom prst="rect">
              <a:avLst/>
            </a:prstGeom>
            <a:noFill/>
            <a:ln>
              <a:noFill/>
            </a:ln>
          </p:spPr>
          <p:style>
            <a:lnRef idx="0"/>
            <a:fillRef idx="0"/>
            <a:effectRef idx="0"/>
            <a:fontRef idx="minor"/>
          </p:style>
          <p:txBody>
            <a:bodyPr tIns="91440" bIns="91440">
              <a:noAutofit/>
            </a:bodyPr>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Idea 1: f’ = 0 for all inputs</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monotone </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better than </a:t>
              </a:r>
              <a:r>
                <a:rPr b="0" i="1" lang="en-US" sz="1400" spc="-1" strike="noStrike">
                  <a:solidFill>
                    <a:srgbClr val="000000"/>
                  </a:solidFill>
                  <a:latin typeface="Open Sans"/>
                  <a:ea typeface="Open Sans"/>
                </a:rPr>
                <a:t>f </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efficient</a:t>
              </a:r>
              <a:endParaRPr b="0" lang="en-US" sz="1400" spc="-1" strike="noStrike">
                <a:latin typeface="Arial"/>
              </a:endParaRPr>
            </a:p>
            <a:p>
              <a:pPr marL="914400">
                <a:lnSpc>
                  <a:spcPct val="100000"/>
                </a:lnSpc>
              </a:pPr>
              <a:endParaRPr b="0" lang="en-US" sz="1400" spc="-1" strike="noStrike">
                <a:latin typeface="Arial"/>
              </a:endParaRPr>
            </a:p>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Idea 2: f’ =  max</a:t>
              </a:r>
              <a:r>
                <a:rPr b="0" i="1" lang="en-US" sz="1400" spc="-1" strike="noStrike" baseline="-25000">
                  <a:solidFill>
                    <a:srgbClr val="000000"/>
                  </a:solidFill>
                  <a:latin typeface="Open Sans"/>
                  <a:ea typeface="Open Sans"/>
                </a:rPr>
                <a:t>y≤x</a:t>
              </a:r>
              <a:r>
                <a:rPr b="0" i="1" lang="en-US" sz="1400" spc="-1" strike="noStrike">
                  <a:solidFill>
                    <a:srgbClr val="000000"/>
                  </a:solidFill>
                  <a:latin typeface="Open Sans"/>
                  <a:ea typeface="Open Sans"/>
                </a:rPr>
                <a:t> f(y)</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monotone </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better than </a:t>
              </a:r>
              <a:r>
                <a:rPr b="0" i="1" lang="en-US" sz="1400" spc="-1" strike="noStrike">
                  <a:solidFill>
                    <a:srgbClr val="000000"/>
                  </a:solidFill>
                  <a:latin typeface="Open Sans"/>
                  <a:ea typeface="Open Sans"/>
                </a:rPr>
                <a:t>f </a:t>
              </a:r>
              <a:endParaRPr b="0" lang="en-US" sz="1400" spc="-1" strike="noStrike">
                <a:latin typeface="Arial"/>
              </a:endParaRPr>
            </a:p>
            <a:p>
              <a:pPr lvl="1" marL="9144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efficient</a:t>
              </a:r>
              <a:endParaRPr b="0" lang="en-US" sz="1400" spc="-1" strike="noStrike">
                <a:latin typeface="Arial"/>
              </a:endParaRPr>
            </a:p>
            <a:p>
              <a:pPr>
                <a:lnSpc>
                  <a:spcPct val="100000"/>
                </a:lnSpc>
              </a:pPr>
              <a:endParaRPr b="0" lang="en-US" sz="1400" spc="-1" strike="noStrike">
                <a:latin typeface="Aria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152280" y="262080"/>
            <a:ext cx="488088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Our Model</a:t>
            </a:r>
            <a:endParaRPr b="0" lang="en-US" sz="3100" spc="-1" strike="noStrike">
              <a:solidFill>
                <a:srgbClr val="000000"/>
              </a:solidFill>
              <a:latin typeface="Arial"/>
            </a:endParaRPr>
          </a:p>
        </p:txBody>
      </p:sp>
      <p:sp>
        <p:nvSpPr>
          <p:cNvPr id="118"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grpSp>
        <p:nvGrpSpPr>
          <p:cNvPr id="119" name="Group 3"/>
          <p:cNvGrpSpPr/>
          <p:nvPr/>
        </p:nvGrpSpPr>
        <p:grpSpPr>
          <a:xfrm>
            <a:off x="2265840" y="1263600"/>
            <a:ext cx="1888920" cy="331200"/>
            <a:chOff x="2265840" y="1263600"/>
            <a:chExt cx="1888920" cy="331200"/>
          </a:xfrm>
        </p:grpSpPr>
        <p:sp>
          <p:nvSpPr>
            <p:cNvPr id="120" name="CustomShape 4"/>
            <p:cNvSpPr/>
            <p:nvPr/>
          </p:nvSpPr>
          <p:spPr>
            <a:xfrm flipH="1" rot="10800000">
              <a:off x="2265480" y="1594800"/>
              <a:ext cx="18889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21" name="CustomShape 5"/>
            <p:cNvSpPr/>
            <p:nvPr/>
          </p:nvSpPr>
          <p:spPr>
            <a:xfrm>
              <a:off x="2561760" y="1263600"/>
              <a:ext cx="141984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22" name="Group 6"/>
          <p:cNvGrpSpPr/>
          <p:nvPr/>
        </p:nvGrpSpPr>
        <p:grpSpPr>
          <a:xfrm>
            <a:off x="2297160" y="1666080"/>
            <a:ext cx="1813320" cy="331200"/>
            <a:chOff x="2297160" y="1666080"/>
            <a:chExt cx="1813320" cy="331200"/>
          </a:xfrm>
        </p:grpSpPr>
        <p:sp>
          <p:nvSpPr>
            <p:cNvPr id="123" name="CustomShape 7"/>
            <p:cNvSpPr/>
            <p:nvPr/>
          </p:nvSpPr>
          <p:spPr>
            <a:xfrm rot="10800000">
              <a:off x="2297160" y="1992600"/>
              <a:ext cx="18133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24" name="CustomShape 8"/>
            <p:cNvSpPr/>
            <p:nvPr/>
          </p:nvSpPr>
          <p:spPr>
            <a:xfrm flipH="1">
              <a:off x="2671920" y="1666080"/>
              <a:ext cx="108612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25" name="Group 9"/>
          <p:cNvGrpSpPr/>
          <p:nvPr/>
        </p:nvGrpSpPr>
        <p:grpSpPr>
          <a:xfrm>
            <a:off x="346320" y="1292040"/>
            <a:ext cx="1803960" cy="2192400"/>
            <a:chOff x="346320" y="1292040"/>
            <a:chExt cx="1803960" cy="2192400"/>
          </a:xfrm>
        </p:grpSpPr>
        <p:sp>
          <p:nvSpPr>
            <p:cNvPr id="126" name="CustomShape 10"/>
            <p:cNvSpPr/>
            <p:nvPr/>
          </p:nvSpPr>
          <p:spPr>
            <a:xfrm>
              <a:off x="878760" y="129204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127" name="Google Shape;101;p13" descr=""/>
            <p:cNvPicPr/>
            <p:nvPr/>
          </p:nvPicPr>
          <p:blipFill>
            <a:blip r:embed="rId1"/>
            <a:stretch/>
          </p:blipFill>
          <p:spPr>
            <a:xfrm>
              <a:off x="346320" y="2068200"/>
              <a:ext cx="1033920" cy="1416240"/>
            </a:xfrm>
            <a:prstGeom prst="rect">
              <a:avLst/>
            </a:prstGeom>
            <a:ln>
              <a:noFill/>
            </a:ln>
          </p:spPr>
        </p:pic>
      </p:grpSp>
      <p:pic>
        <p:nvPicPr>
          <p:cNvPr id="128" name="Google Shape;102;p13" descr=""/>
          <p:cNvPicPr/>
          <p:nvPr/>
        </p:nvPicPr>
        <p:blipFill>
          <a:blip r:embed="rId2"/>
          <a:stretch/>
        </p:blipFill>
        <p:spPr>
          <a:xfrm>
            <a:off x="4110480" y="1004760"/>
            <a:ext cx="1452960" cy="1452960"/>
          </a:xfrm>
          <a:prstGeom prst="rect">
            <a:avLst/>
          </a:prstGeom>
          <a:ln>
            <a:noFill/>
          </a:ln>
        </p:spPr>
      </p:pic>
      <p:sp>
        <p:nvSpPr>
          <p:cNvPr id="129" name="CustomShape 11"/>
          <p:cNvSpPr/>
          <p:nvPr/>
        </p:nvSpPr>
        <p:spPr>
          <a:xfrm>
            <a:off x="1574280" y="2857680"/>
            <a:ext cx="5115240" cy="299952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1457c"/>
              </a:buClr>
              <a:buFont typeface="Open Sans"/>
              <a:buChar char="▶"/>
            </a:pPr>
            <a:r>
              <a:rPr b="0" i="1" lang="en-US" sz="1400" spc="-1" strike="noStrike">
                <a:solidFill>
                  <a:srgbClr val="000000"/>
                </a:solidFill>
                <a:latin typeface="Open Sans"/>
                <a:ea typeface="Open Sans"/>
              </a:rPr>
              <a:t>f might not be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a:t>
            </a:r>
            <a:endParaRPr b="0" lang="en-US" sz="1400" spc="-1" strike="noStrike">
              <a:latin typeface="Arial"/>
            </a:endParaRPr>
          </a:p>
          <a:p>
            <a:pPr marL="457200">
              <a:lnSpc>
                <a:spcPct val="100000"/>
              </a:lnSpc>
            </a:pPr>
            <a:endParaRPr b="0" lang="en-US" sz="1400" spc="-1" strike="noStrike">
              <a:latin typeface="Arial"/>
            </a:endParaRPr>
          </a:p>
          <a:p>
            <a:pPr marL="457200" indent="-323640">
              <a:lnSpc>
                <a:spcPct val="100000"/>
              </a:lnSpc>
              <a:buClr>
                <a:srgbClr val="01457c"/>
              </a:buClr>
              <a:buFont typeface="Open Sans"/>
              <a:buChar char="▶"/>
            </a:pPr>
            <a:r>
              <a:rPr b="0" lang="en-US" sz="1400" spc="-1" strike="noStrike">
                <a:solidFill>
                  <a:srgbClr val="000000"/>
                </a:solidFill>
                <a:latin typeface="Open Sans"/>
                <a:ea typeface="Open Sans"/>
              </a:rPr>
              <a:t>Change </a:t>
            </a:r>
            <a:r>
              <a:rPr b="0" i="1" lang="en-US" sz="1400" spc="-1" strike="noStrike">
                <a:solidFill>
                  <a:srgbClr val="000000"/>
                </a:solidFill>
                <a:latin typeface="Open Sans"/>
                <a:ea typeface="Open Sans"/>
              </a:rPr>
              <a:t>f </a:t>
            </a:r>
            <a:r>
              <a:rPr b="0" lang="en-US" sz="1400" spc="-1" strike="noStrike">
                <a:solidFill>
                  <a:srgbClr val="000000"/>
                </a:solidFill>
                <a:latin typeface="Open Sans"/>
                <a:ea typeface="Open Sans"/>
              </a:rPr>
              <a:t>to be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 &amp; satisfy </a:t>
            </a:r>
            <a:r>
              <a:rPr b="1" lang="en-US" sz="1400" spc="-1" strike="noStrike">
                <a:solidFill>
                  <a:srgbClr val="000000"/>
                </a:solidFill>
                <a:latin typeface="Open Sans"/>
                <a:ea typeface="Open Sans"/>
              </a:rPr>
              <a:t>feasibility</a:t>
            </a:r>
            <a:endParaRPr b="0" lang="en-US" sz="1400" spc="-1" strike="noStrike">
              <a:latin typeface="Arial"/>
            </a:endParaRPr>
          </a:p>
          <a:p>
            <a:pPr marL="457200">
              <a:lnSpc>
                <a:spcPct val="100000"/>
              </a:lnSpc>
            </a:pPr>
            <a:endParaRPr b="0" lang="en-US" sz="1400" spc="-1" strike="noStrike">
              <a:latin typeface="Arial"/>
            </a:endParaRPr>
          </a:p>
          <a:p>
            <a:pPr marL="457200" indent="-323640">
              <a:lnSpc>
                <a:spcPct val="100000"/>
              </a:lnSpc>
              <a:buClr>
                <a:srgbClr val="01457c"/>
              </a:buClr>
              <a:buFont typeface="Open Sans"/>
              <a:buChar char="▶"/>
            </a:pPr>
            <a:r>
              <a:rPr b="1" lang="en-US" sz="1400" spc="-1" strike="noStrike">
                <a:solidFill>
                  <a:srgbClr val="000000"/>
                </a:solidFill>
                <a:latin typeface="Open Sans"/>
                <a:ea typeface="Open Sans"/>
              </a:rPr>
              <a:t>Feasibility</a:t>
            </a:r>
            <a:r>
              <a:rPr b="0" lang="en-US" sz="1400" spc="-1" strike="noStrike">
                <a:solidFill>
                  <a:srgbClr val="000000"/>
                </a:solidFill>
                <a:latin typeface="Open Sans"/>
                <a:ea typeface="Open Sans"/>
              </a:rPr>
              <a:t>: Unclear what solutions/values are feasible</a:t>
            </a:r>
            <a:endParaRPr b="0" lang="en-US" sz="1400" spc="-1" strike="noStrike">
              <a:latin typeface="Arial"/>
            </a:endParaRPr>
          </a:p>
          <a:p>
            <a:pPr lvl="1" marL="914400" indent="-323640">
              <a:lnSpc>
                <a:spcPct val="100000"/>
              </a:lnSpc>
              <a:buClr>
                <a:srgbClr val="01457c"/>
              </a:buClr>
              <a:buFont typeface="Open Sans"/>
              <a:buChar char="•"/>
            </a:pPr>
            <a:r>
              <a:rPr b="0" i="1" lang="en-US" sz="1400" spc="-1" strike="noStrike">
                <a:solidFill>
                  <a:srgbClr val="000000"/>
                </a:solidFill>
                <a:latin typeface="Open Sans"/>
                <a:ea typeface="Open Sans"/>
              </a:rPr>
              <a:t>Solutions for smaller inputs feasible for larger ones</a:t>
            </a:r>
            <a:endParaRPr b="0" lang="en-US" sz="1400" spc="-1" strike="noStrike">
              <a:latin typeface="Arial"/>
            </a:endParaRPr>
          </a:p>
          <a:p>
            <a:pPr lvl="1" marL="914400" indent="-323640">
              <a:lnSpc>
                <a:spcPct val="100000"/>
              </a:lnSpc>
              <a:buClr>
                <a:srgbClr val="01457c"/>
              </a:buClr>
              <a:buFont typeface="Open Sans"/>
              <a:buChar char="•"/>
            </a:pPr>
            <a:r>
              <a:rPr b="0" lang="en-US" sz="1400" spc="-1" strike="noStrike">
                <a:solidFill>
                  <a:srgbClr val="000000"/>
                </a:solidFill>
                <a:latin typeface="Open Sans"/>
                <a:ea typeface="Open Sans"/>
              </a:rPr>
              <a:t>Output any f(y) from</a:t>
            </a:r>
            <a:endParaRPr b="0" lang="en-US" sz="1400" spc="-1" strike="noStrike">
              <a:latin typeface="Arial"/>
            </a:endParaRPr>
          </a:p>
        </p:txBody>
      </p:sp>
      <p:pic>
        <p:nvPicPr>
          <p:cNvPr id="130" name="Google Shape;104;p13" descr=""/>
          <p:cNvPicPr/>
          <p:nvPr/>
        </p:nvPicPr>
        <p:blipFill>
          <a:blip r:embed="rId3"/>
          <a:stretch/>
        </p:blipFill>
        <p:spPr>
          <a:xfrm>
            <a:off x="4389120" y="4480560"/>
            <a:ext cx="433440" cy="177480"/>
          </a:xfrm>
          <a:prstGeom prst="rect">
            <a:avLst/>
          </a:prstGeom>
          <a:ln>
            <a:noFill/>
          </a:ln>
        </p:spPr>
      </p:pic>
      <p:grpSp>
        <p:nvGrpSpPr>
          <p:cNvPr id="131" name="Group 12"/>
          <p:cNvGrpSpPr/>
          <p:nvPr/>
        </p:nvGrpSpPr>
        <p:grpSpPr>
          <a:xfrm>
            <a:off x="5664600" y="1424160"/>
            <a:ext cx="3557520" cy="1839960"/>
            <a:chOff x="5664600" y="1424160"/>
            <a:chExt cx="3557520" cy="1839960"/>
          </a:xfrm>
        </p:grpSpPr>
        <p:sp>
          <p:nvSpPr>
            <p:cNvPr id="132" name="CustomShape 13"/>
            <p:cNvSpPr/>
            <p:nvPr/>
          </p:nvSpPr>
          <p:spPr>
            <a:xfrm>
              <a:off x="5956200" y="2633760"/>
              <a:ext cx="3265920" cy="63036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f’(x) = 1 or 7 may not be feasible but</a:t>
              </a:r>
              <a:endParaRPr b="0" lang="en-US" sz="1400" spc="-1" strike="noStrike">
                <a:latin typeface="Arial"/>
              </a:endParaRPr>
            </a:p>
            <a:p>
              <a:pPr>
                <a:lnSpc>
                  <a:spcPct val="100000"/>
                </a:lnSpc>
              </a:pPr>
              <a:r>
                <a:rPr b="0" lang="en-US" sz="1400" spc="-1" strike="noStrike">
                  <a:solidFill>
                    <a:srgbClr val="000000"/>
                  </a:solidFill>
                  <a:latin typeface="Open Sans"/>
                  <a:ea typeface="Open Sans"/>
                </a:rPr>
                <a:t>f’(x) = 6 is feasible</a:t>
              </a:r>
              <a:endParaRPr b="0" lang="en-US" sz="1400" spc="-1" strike="noStrike">
                <a:latin typeface="Arial"/>
              </a:endParaRPr>
            </a:p>
            <a:p>
              <a:pPr>
                <a:lnSpc>
                  <a:spcPct val="100000"/>
                </a:lnSpc>
              </a:pPr>
              <a:endParaRPr b="0" lang="en-US" sz="1400" spc="-1" strike="noStrike">
                <a:latin typeface="Arial"/>
              </a:endParaRPr>
            </a:p>
          </p:txBody>
        </p:sp>
        <p:pic>
          <p:nvPicPr>
            <p:cNvPr id="133" name="Google Shape;107;p13" descr=""/>
            <p:cNvPicPr/>
            <p:nvPr/>
          </p:nvPicPr>
          <p:blipFill>
            <a:blip r:embed="rId4"/>
            <a:stretch/>
          </p:blipFill>
          <p:spPr>
            <a:xfrm>
              <a:off x="5664600" y="1424160"/>
              <a:ext cx="3161160" cy="1146960"/>
            </a:xfrm>
            <a:prstGeom prst="rect">
              <a:avLst/>
            </a:prstGeom>
            <a:ln>
              <a:noFill/>
            </a:ln>
          </p:spPr>
        </p:pic>
      </p:gr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fill="hold">
                      <p:stCondLst>
                        <p:cond delay="indefinite"/>
                      </p:stCondLst>
                      <p:childTnLst>
                        <p:par>
                          <p:cTn id="18" fill="hold">
                            <p:stCondLst>
                              <p:cond delay="0"/>
                            </p:stCondLst>
                            <p:childTnLst>
                              <p:par>
                                <p:cTn id="19" nodeType="clickEffect" fill="hold" presetClass="entr" presetID="10">
                                  <p:stCondLst>
                                    <p:cond delay="0"/>
                                  </p:stCondLst>
                                  <p:childTnLst>
                                    <p:set>
                                      <p:cBhvr>
                                        <p:cTn id="20" dur="1" fill="hold">
                                          <p:stCondLst>
                                            <p:cond delay="0"/>
                                          </p:stCondLst>
                                        </p:cTn>
                                        <p:tgtEl>
                                          <p:spTgt spid="131"/>
                                        </p:tgtEl>
                                        <p:attrNameLst>
                                          <p:attrName>style.visibility</p:attrName>
                                        </p:attrNameLst>
                                      </p:cBhvr>
                                      <p:to>
                                        <p:strVal val="visible"/>
                                      </p:to>
                                    </p:set>
                                    <p:animEffect filter="fade" transition="in">
                                      <p:cBhvr additive="repl">
                                        <p:cTn id="21" dur="1"/>
                                        <p:tgtEl>
                                          <p:spTgt spid="13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Our Model</a:t>
            </a:r>
            <a:endParaRPr b="0" lang="en-US" sz="3100" spc="-1" strike="noStrike">
              <a:solidFill>
                <a:srgbClr val="000000"/>
              </a:solidFill>
              <a:latin typeface="Arial"/>
            </a:endParaRPr>
          </a:p>
        </p:txBody>
      </p:sp>
      <p:sp>
        <p:nvSpPr>
          <p:cNvPr id="135"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136" name="Google Shape;114;p14" descr=""/>
          <p:cNvPicPr/>
          <p:nvPr/>
        </p:nvPicPr>
        <p:blipFill>
          <a:blip r:embed="rId1"/>
          <a:stretch/>
        </p:blipFill>
        <p:spPr>
          <a:xfrm>
            <a:off x="4534200" y="2901960"/>
            <a:ext cx="298080" cy="288000"/>
          </a:xfrm>
          <a:prstGeom prst="rect">
            <a:avLst/>
          </a:prstGeom>
          <a:ln>
            <a:noFill/>
          </a:ln>
        </p:spPr>
      </p:pic>
      <p:pic>
        <p:nvPicPr>
          <p:cNvPr id="137" name="Google Shape;115;p14" descr=""/>
          <p:cNvPicPr/>
          <p:nvPr/>
        </p:nvPicPr>
        <p:blipFill>
          <a:blip r:embed="rId2"/>
          <a:stretch/>
        </p:blipFill>
        <p:spPr>
          <a:xfrm>
            <a:off x="4534200" y="3359880"/>
            <a:ext cx="298080" cy="288000"/>
          </a:xfrm>
          <a:prstGeom prst="rect">
            <a:avLst/>
          </a:prstGeom>
          <a:ln>
            <a:noFill/>
          </a:ln>
        </p:spPr>
      </p:pic>
      <p:pic>
        <p:nvPicPr>
          <p:cNvPr id="138" name="Google Shape;116;p14" descr=""/>
          <p:cNvPicPr/>
          <p:nvPr/>
        </p:nvPicPr>
        <p:blipFill>
          <a:blip r:embed="rId3"/>
          <a:stretch/>
        </p:blipFill>
        <p:spPr>
          <a:xfrm>
            <a:off x="4496040" y="3158640"/>
            <a:ext cx="298080" cy="281880"/>
          </a:xfrm>
          <a:prstGeom prst="rect">
            <a:avLst/>
          </a:prstGeom>
          <a:ln>
            <a:noFill/>
          </a:ln>
        </p:spPr>
      </p:pic>
      <p:sp>
        <p:nvSpPr>
          <p:cNvPr id="139" name="CustomShape 3"/>
          <p:cNvSpPr/>
          <p:nvPr/>
        </p:nvSpPr>
        <p:spPr>
          <a:xfrm>
            <a:off x="1359360" y="2604960"/>
            <a:ext cx="3827520" cy="1208160"/>
          </a:xfrm>
          <a:prstGeom prst="rect">
            <a:avLst/>
          </a:prstGeom>
          <a:noFill/>
          <a:ln>
            <a:noFill/>
          </a:ln>
        </p:spPr>
        <p:style>
          <a:lnRef idx="0"/>
          <a:fillRef idx="0"/>
          <a:effectRef idx="0"/>
          <a:fontRef idx="minor"/>
        </p:style>
        <p:txBody>
          <a:bodyPr tIns="91440" bIns="91440">
            <a:noAutofit/>
          </a:bodyPr>
          <a:p>
            <a:pPr marL="457200" indent="-329760">
              <a:lnSpc>
                <a:spcPct val="100000"/>
              </a:lnSpc>
              <a:buClr>
                <a:srgbClr val="01457c"/>
              </a:buClr>
              <a:buFont typeface="Open Sans"/>
              <a:buChar char="▶"/>
            </a:pPr>
            <a:r>
              <a:rPr b="0" i="1" lang="en-US" sz="1500" spc="-1" strike="noStrike">
                <a:solidFill>
                  <a:srgbClr val="000000"/>
                </a:solidFill>
                <a:latin typeface="Open Sans"/>
                <a:ea typeface="Open Sans"/>
              </a:rPr>
              <a:t>Idea 1: f’ = 0 for all inputs</a:t>
            </a:r>
            <a:endParaRPr b="0" lang="en-US" sz="1500" spc="-1" strike="noStrike">
              <a:latin typeface="Arial"/>
            </a:endParaRPr>
          </a:p>
          <a:p>
            <a:pPr lvl="1" marL="914400" indent="-329760">
              <a:lnSpc>
                <a:spcPct val="100000"/>
              </a:lnSpc>
              <a:buClr>
                <a:srgbClr val="01457c"/>
              </a:buClr>
              <a:buFont typeface="Open Sans"/>
              <a:buChar char="•"/>
            </a:pPr>
            <a:r>
              <a:rPr b="0" i="1" lang="en-US" sz="1600" spc="-1" strike="noStrike">
                <a:solidFill>
                  <a:srgbClr val="000000"/>
                </a:solidFill>
                <a:latin typeface="Open Sans"/>
                <a:ea typeface="Open Sans"/>
              </a:rPr>
              <a:t>f’</a:t>
            </a:r>
            <a:r>
              <a:rPr b="0" lang="en-US" sz="1600" spc="-1" strike="noStrike">
                <a:solidFill>
                  <a:srgbClr val="000000"/>
                </a:solidFill>
                <a:latin typeface="Open Sans"/>
                <a:ea typeface="Open Sans"/>
              </a:rPr>
              <a:t>  monotone </a:t>
            </a:r>
            <a:endParaRPr b="0" lang="en-US" sz="1600" spc="-1" strike="noStrike">
              <a:latin typeface="Arial"/>
            </a:endParaRPr>
          </a:p>
          <a:p>
            <a:pPr lvl="1" marL="914400" indent="-329760">
              <a:lnSpc>
                <a:spcPct val="100000"/>
              </a:lnSpc>
              <a:buClr>
                <a:srgbClr val="01457c"/>
              </a:buClr>
              <a:buFont typeface="Open Sans"/>
              <a:buChar char="•"/>
            </a:pPr>
            <a:r>
              <a:rPr b="0" i="1" lang="en-US" sz="1600" spc="-1" strike="noStrike">
                <a:solidFill>
                  <a:srgbClr val="000000"/>
                </a:solidFill>
                <a:latin typeface="Open Sans"/>
                <a:ea typeface="Open Sans"/>
              </a:rPr>
              <a:t>f’</a:t>
            </a:r>
            <a:r>
              <a:rPr b="0" lang="en-US" sz="1600" spc="-1" strike="noStrike">
                <a:solidFill>
                  <a:srgbClr val="000000"/>
                </a:solidFill>
                <a:latin typeface="Open Sans"/>
                <a:ea typeface="Open Sans"/>
              </a:rPr>
              <a:t> better than </a:t>
            </a:r>
            <a:r>
              <a:rPr b="0" i="1" lang="en-US" sz="1600" spc="-1" strike="noStrike">
                <a:solidFill>
                  <a:srgbClr val="000000"/>
                </a:solidFill>
                <a:latin typeface="Open Sans"/>
                <a:ea typeface="Open Sans"/>
              </a:rPr>
              <a:t>f </a:t>
            </a:r>
            <a:endParaRPr b="0" lang="en-US" sz="1600" spc="-1" strike="noStrike">
              <a:latin typeface="Arial"/>
            </a:endParaRPr>
          </a:p>
          <a:p>
            <a:pPr lvl="1" marL="914400" indent="-329760">
              <a:lnSpc>
                <a:spcPct val="100000"/>
              </a:lnSpc>
              <a:buClr>
                <a:srgbClr val="01457c"/>
              </a:buClr>
              <a:buFont typeface="Open Sans"/>
              <a:buChar char="•"/>
            </a:pPr>
            <a:r>
              <a:rPr b="0" lang="en-US" sz="1600" spc="-1" strike="noStrike">
                <a:solidFill>
                  <a:srgbClr val="000000"/>
                </a:solidFill>
                <a:latin typeface="Open Sans"/>
                <a:ea typeface="Open Sans"/>
              </a:rPr>
              <a:t>Filter is query efficient</a:t>
            </a:r>
            <a:endParaRPr b="0" lang="en-US" sz="1600" spc="-1" strike="noStrike">
              <a:latin typeface="Arial"/>
            </a:endParaRPr>
          </a:p>
        </p:txBody>
      </p:sp>
      <p:grpSp>
        <p:nvGrpSpPr>
          <p:cNvPr id="140" name="Group 4"/>
          <p:cNvGrpSpPr/>
          <p:nvPr/>
        </p:nvGrpSpPr>
        <p:grpSpPr>
          <a:xfrm>
            <a:off x="2132640" y="1160640"/>
            <a:ext cx="1888920" cy="331200"/>
            <a:chOff x="2132640" y="1160640"/>
            <a:chExt cx="1888920" cy="331200"/>
          </a:xfrm>
        </p:grpSpPr>
        <p:sp>
          <p:nvSpPr>
            <p:cNvPr id="141" name="CustomShape 5"/>
            <p:cNvSpPr/>
            <p:nvPr/>
          </p:nvSpPr>
          <p:spPr>
            <a:xfrm flipH="1" rot="10800000">
              <a:off x="2132280" y="1491840"/>
              <a:ext cx="18889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42" name="CustomShape 6"/>
            <p:cNvSpPr/>
            <p:nvPr/>
          </p:nvSpPr>
          <p:spPr>
            <a:xfrm>
              <a:off x="2428200" y="1160640"/>
              <a:ext cx="141984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43" name="Group 7"/>
          <p:cNvGrpSpPr/>
          <p:nvPr/>
        </p:nvGrpSpPr>
        <p:grpSpPr>
          <a:xfrm>
            <a:off x="2163600" y="1563120"/>
            <a:ext cx="1813320" cy="331200"/>
            <a:chOff x="2163600" y="1563120"/>
            <a:chExt cx="1813320" cy="331200"/>
          </a:xfrm>
        </p:grpSpPr>
        <p:sp>
          <p:nvSpPr>
            <p:cNvPr id="144" name="CustomShape 8"/>
            <p:cNvSpPr/>
            <p:nvPr/>
          </p:nvSpPr>
          <p:spPr>
            <a:xfrm rot="10800000">
              <a:off x="2163600" y="1889640"/>
              <a:ext cx="18133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45" name="CustomShape 9"/>
            <p:cNvSpPr/>
            <p:nvPr/>
          </p:nvSpPr>
          <p:spPr>
            <a:xfrm flipH="1">
              <a:off x="2538360" y="1563120"/>
              <a:ext cx="108612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46" name="Group 10"/>
          <p:cNvGrpSpPr/>
          <p:nvPr/>
        </p:nvGrpSpPr>
        <p:grpSpPr>
          <a:xfrm>
            <a:off x="212760" y="1189080"/>
            <a:ext cx="1803960" cy="2192400"/>
            <a:chOff x="212760" y="1189080"/>
            <a:chExt cx="1803960" cy="2192400"/>
          </a:xfrm>
        </p:grpSpPr>
        <p:sp>
          <p:nvSpPr>
            <p:cNvPr id="147" name="CustomShape 11"/>
            <p:cNvSpPr/>
            <p:nvPr/>
          </p:nvSpPr>
          <p:spPr>
            <a:xfrm>
              <a:off x="745200" y="118908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148" name="Google Shape;126;p14" descr=""/>
            <p:cNvPicPr/>
            <p:nvPr/>
          </p:nvPicPr>
          <p:blipFill>
            <a:blip r:embed="rId4"/>
            <a:stretch/>
          </p:blipFill>
          <p:spPr>
            <a:xfrm>
              <a:off x="212760" y="1965240"/>
              <a:ext cx="1033920" cy="1416240"/>
            </a:xfrm>
            <a:prstGeom prst="rect">
              <a:avLst/>
            </a:prstGeom>
            <a:ln>
              <a:noFill/>
            </a:ln>
          </p:spPr>
        </p:pic>
      </p:grpSp>
      <p:pic>
        <p:nvPicPr>
          <p:cNvPr id="149" name="Google Shape;127;p14" descr=""/>
          <p:cNvPicPr/>
          <p:nvPr/>
        </p:nvPicPr>
        <p:blipFill>
          <a:blip r:embed="rId5"/>
          <a:stretch/>
        </p:blipFill>
        <p:spPr>
          <a:xfrm>
            <a:off x="7117200" y="936720"/>
            <a:ext cx="1452960" cy="1452960"/>
          </a:xfrm>
          <a:prstGeom prst="rect">
            <a:avLst/>
          </a:prstGeom>
          <a:ln>
            <a:noFill/>
          </a:ln>
        </p:spPr>
      </p:pic>
      <p:sp>
        <p:nvSpPr>
          <p:cNvPr id="150" name="CustomShape 12"/>
          <p:cNvSpPr/>
          <p:nvPr/>
        </p:nvSpPr>
        <p:spPr>
          <a:xfrm>
            <a:off x="4066200" y="1332360"/>
            <a:ext cx="1584720" cy="661680"/>
          </a:xfrm>
          <a:prstGeom prst="roundRect">
            <a:avLst>
              <a:gd name="adj" fmla="val 16667"/>
            </a:avLst>
          </a:prstGeom>
          <a:gradFill rotWithShape="0">
            <a:gsLst>
              <a:gs pos="0">
                <a:srgbClr val="f2f2f2"/>
              </a:gs>
              <a:gs pos="100000">
                <a:srgbClr val="a6a6a6"/>
              </a:gs>
            </a:gsLst>
            <a:lin ang="0"/>
          </a:gradFill>
          <a:ln>
            <a:noFill/>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Meta-Algo/Filter</a:t>
            </a:r>
            <a:endParaRPr b="0" lang="en-US" sz="1400" spc="-1" strike="noStrike">
              <a:latin typeface="Arial"/>
            </a:endParaRPr>
          </a:p>
        </p:txBody>
      </p:sp>
      <p:sp>
        <p:nvSpPr>
          <p:cNvPr id="151" name="CustomShape 13"/>
          <p:cNvSpPr/>
          <p:nvPr/>
        </p:nvSpPr>
        <p:spPr>
          <a:xfrm>
            <a:off x="5682600" y="1528920"/>
            <a:ext cx="1465920" cy="36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52" name="CustomShape 14"/>
          <p:cNvSpPr/>
          <p:nvPr/>
        </p:nvSpPr>
        <p:spPr>
          <a:xfrm>
            <a:off x="5577120" y="821160"/>
            <a:ext cx="3666240" cy="427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Ask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for points </a:t>
            </a:r>
            <a:endParaRPr b="0" lang="en-US" sz="1400" spc="-1" strike="noStrike">
              <a:latin typeface="Arial"/>
            </a:endParaRPr>
          </a:p>
        </p:txBody>
      </p:sp>
      <p:pic>
        <p:nvPicPr>
          <p:cNvPr id="153" name="Google Shape;131;p14" descr=""/>
          <p:cNvPicPr/>
          <p:nvPr/>
        </p:nvPicPr>
        <p:blipFill>
          <a:blip r:embed="rId6"/>
          <a:stretch/>
        </p:blipFill>
        <p:spPr>
          <a:xfrm>
            <a:off x="6982920" y="941400"/>
            <a:ext cx="922320" cy="186480"/>
          </a:xfrm>
          <a:prstGeom prst="rect">
            <a:avLst/>
          </a:prstGeom>
          <a:ln>
            <a:noFill/>
          </a:ln>
        </p:spPr>
      </p:pic>
      <p:sp>
        <p:nvSpPr>
          <p:cNvPr id="154" name="CustomShape 15"/>
          <p:cNvSpPr/>
          <p:nvPr/>
        </p:nvSpPr>
        <p:spPr>
          <a:xfrm>
            <a:off x="5682600" y="1809000"/>
            <a:ext cx="1465920" cy="360"/>
          </a:xfrm>
          <a:custGeom>
            <a:avLst/>
            <a:gdLst/>
            <a:ahLst/>
            <a:rect l="l" t="t" r="r" b="b"/>
            <a:pathLst>
              <a:path w="21600" h="21600">
                <a:moveTo>
                  <a:pt x="0" y="0"/>
                </a:moveTo>
                <a:lnTo>
                  <a:pt x="21600" y="21600"/>
                </a:lnTo>
              </a:path>
            </a:pathLst>
          </a:custGeom>
          <a:noFill/>
          <a:ln w="9360">
            <a:solidFill>
              <a:schemeClr val="dk2"/>
            </a:solidFill>
            <a:round/>
            <a:headEnd len="med" type="stealth" w="med"/>
          </a:ln>
        </p:spPr>
        <p:style>
          <a:lnRef idx="0"/>
          <a:fillRef idx="0"/>
          <a:effectRef idx="0"/>
          <a:fontRef idx="minor"/>
        </p:style>
      </p:sp>
      <p:grpSp>
        <p:nvGrpSpPr>
          <p:cNvPr id="155" name="Group 16"/>
          <p:cNvGrpSpPr/>
          <p:nvPr/>
        </p:nvGrpSpPr>
        <p:grpSpPr>
          <a:xfrm>
            <a:off x="5191920" y="2572920"/>
            <a:ext cx="3589920" cy="2317320"/>
            <a:chOff x="5191920" y="2572920"/>
            <a:chExt cx="3589920" cy="2317320"/>
          </a:xfrm>
        </p:grpSpPr>
        <p:grpSp>
          <p:nvGrpSpPr>
            <p:cNvPr id="156" name="Group 17"/>
            <p:cNvGrpSpPr/>
            <p:nvPr/>
          </p:nvGrpSpPr>
          <p:grpSpPr>
            <a:xfrm>
              <a:off x="5191920" y="2572920"/>
              <a:ext cx="3589920" cy="1271880"/>
              <a:chOff x="5191920" y="2572920"/>
              <a:chExt cx="3589920" cy="1271880"/>
            </a:xfrm>
          </p:grpSpPr>
          <p:sp>
            <p:nvSpPr>
              <p:cNvPr id="157" name="CustomShape 18"/>
              <p:cNvSpPr/>
              <p:nvPr/>
            </p:nvSpPr>
            <p:spPr>
              <a:xfrm>
                <a:off x="5191920" y="2572920"/>
                <a:ext cx="3589920" cy="1271880"/>
              </a:xfrm>
              <a:prstGeom prst="rect">
                <a:avLst/>
              </a:prstGeom>
              <a:noFill/>
              <a:ln>
                <a:noFill/>
              </a:ln>
            </p:spPr>
            <p:style>
              <a:lnRef idx="0"/>
              <a:fillRef idx="0"/>
              <a:effectRef idx="0"/>
              <a:fontRef idx="minor"/>
            </p:style>
            <p:txBody>
              <a:bodyPr tIns="91440" bIns="91440">
                <a:noAutofit/>
              </a:bodyPr>
              <a:p>
                <a:pPr marL="457200" indent="-323640">
                  <a:lnSpc>
                    <a:spcPct val="100000"/>
                  </a:lnSpc>
                  <a:buClr>
                    <a:srgbClr val="01457c"/>
                  </a:buClr>
                  <a:buFont typeface="Open Sans"/>
                  <a:buChar char="▶"/>
                </a:pPr>
                <a:r>
                  <a:rPr b="0" i="1" lang="en-US" sz="1600" spc="-1" strike="noStrike">
                    <a:solidFill>
                      <a:srgbClr val="000000"/>
                    </a:solidFill>
                    <a:latin typeface="Open Sans"/>
                    <a:ea typeface="Open Sans"/>
                  </a:rPr>
                  <a:t>Idea 2: </a:t>
                </a:r>
                <a:endParaRPr b="0" lang="en-US" sz="1600" spc="-1" strike="noStrike">
                  <a:latin typeface="Arial"/>
                </a:endParaRPr>
              </a:p>
              <a:p>
                <a:pPr lvl="1" marL="914400" indent="-323640">
                  <a:lnSpc>
                    <a:spcPct val="100000"/>
                  </a:lnSpc>
                  <a:buClr>
                    <a:srgbClr val="01457c"/>
                  </a:buClr>
                  <a:buFont typeface="Open Sans"/>
                  <a:buChar char="•"/>
                </a:pPr>
                <a:r>
                  <a:rPr b="0" i="1" lang="en-US" sz="1500" spc="-1" strike="noStrike">
                    <a:solidFill>
                      <a:srgbClr val="000000"/>
                    </a:solidFill>
                    <a:latin typeface="Open Sans"/>
                    <a:ea typeface="Open Sans"/>
                  </a:rPr>
                  <a:t>f’</a:t>
                </a:r>
                <a:r>
                  <a:rPr b="0" lang="en-US" sz="1500" spc="-1" strike="noStrike">
                    <a:solidFill>
                      <a:srgbClr val="000000"/>
                    </a:solidFill>
                    <a:latin typeface="Open Sans"/>
                    <a:ea typeface="Open Sans"/>
                  </a:rPr>
                  <a:t>  monotone </a:t>
                </a:r>
                <a:endParaRPr b="0" lang="en-US" sz="1500" spc="-1" strike="noStrike">
                  <a:latin typeface="Arial"/>
                </a:endParaRPr>
              </a:p>
              <a:p>
                <a:pPr lvl="1" marL="914400" indent="-323640">
                  <a:lnSpc>
                    <a:spcPct val="100000"/>
                  </a:lnSpc>
                  <a:buClr>
                    <a:srgbClr val="01457c"/>
                  </a:buClr>
                  <a:buFont typeface="Open Sans"/>
                  <a:buChar char="•"/>
                </a:pPr>
                <a:r>
                  <a:rPr b="0" i="1" lang="en-US" sz="1500" spc="-1" strike="noStrike">
                    <a:solidFill>
                      <a:srgbClr val="000000"/>
                    </a:solidFill>
                    <a:latin typeface="Open Sans"/>
                    <a:ea typeface="Open Sans"/>
                  </a:rPr>
                  <a:t>f’</a:t>
                </a:r>
                <a:r>
                  <a:rPr b="0" lang="en-US" sz="1500" spc="-1" strike="noStrike">
                    <a:solidFill>
                      <a:srgbClr val="000000"/>
                    </a:solidFill>
                    <a:latin typeface="Open Sans"/>
                    <a:ea typeface="Open Sans"/>
                  </a:rPr>
                  <a:t> better than </a:t>
                </a:r>
                <a:r>
                  <a:rPr b="0" i="1" lang="en-US" sz="1500" spc="-1" strike="noStrike">
                    <a:solidFill>
                      <a:srgbClr val="000000"/>
                    </a:solidFill>
                    <a:latin typeface="Open Sans"/>
                    <a:ea typeface="Open Sans"/>
                  </a:rPr>
                  <a:t>f </a:t>
                </a:r>
                <a:endParaRPr b="0" lang="en-US" sz="1500" spc="-1" strike="noStrike">
                  <a:latin typeface="Arial"/>
                </a:endParaRPr>
              </a:p>
              <a:p>
                <a:pPr lvl="1" marL="914400" indent="-323640">
                  <a:lnSpc>
                    <a:spcPct val="100000"/>
                  </a:lnSpc>
                  <a:buClr>
                    <a:srgbClr val="01457c"/>
                  </a:buClr>
                  <a:buFont typeface="Open Sans"/>
                  <a:buChar char="•"/>
                </a:pPr>
                <a:r>
                  <a:rPr b="0" lang="en-US" sz="1600" spc="-1" strike="noStrike">
                    <a:solidFill>
                      <a:srgbClr val="000000"/>
                    </a:solidFill>
                    <a:latin typeface="Open Sans"/>
                    <a:ea typeface="Open Sans"/>
                  </a:rPr>
                  <a:t>Filter is query efficient</a:t>
                </a:r>
                <a:endParaRPr b="0" lang="en-US" sz="1600" spc="-1" strike="noStrike">
                  <a:latin typeface="Arial"/>
                </a:endParaRPr>
              </a:p>
              <a:p>
                <a:pPr>
                  <a:lnSpc>
                    <a:spcPct val="100000"/>
                  </a:lnSpc>
                </a:pPr>
                <a:endParaRPr b="0" lang="en-US" sz="1600" spc="-1" strike="noStrike">
                  <a:latin typeface="Arial"/>
                </a:endParaRPr>
              </a:p>
              <a:p>
                <a:pPr>
                  <a:lnSpc>
                    <a:spcPct val="100000"/>
                  </a:lnSpc>
                </a:pPr>
                <a:endParaRPr b="0" lang="en-US" sz="1600" spc="-1" strike="noStrike">
                  <a:latin typeface="Arial"/>
                </a:endParaRPr>
              </a:p>
            </p:txBody>
          </p:sp>
          <p:pic>
            <p:nvPicPr>
              <p:cNvPr id="158" name="Google Shape;136;p14" descr=""/>
              <p:cNvPicPr/>
              <p:nvPr/>
            </p:nvPicPr>
            <p:blipFill>
              <a:blip r:embed="rId7"/>
              <a:stretch/>
            </p:blipFill>
            <p:spPr>
              <a:xfrm>
                <a:off x="8399160" y="2828520"/>
                <a:ext cx="298080" cy="288000"/>
              </a:xfrm>
              <a:prstGeom prst="rect">
                <a:avLst/>
              </a:prstGeom>
              <a:ln>
                <a:noFill/>
              </a:ln>
            </p:spPr>
          </p:pic>
          <p:pic>
            <p:nvPicPr>
              <p:cNvPr id="159" name="Google Shape;137;p14" descr=""/>
              <p:cNvPicPr/>
              <p:nvPr/>
            </p:nvPicPr>
            <p:blipFill>
              <a:blip r:embed="rId8"/>
              <a:stretch/>
            </p:blipFill>
            <p:spPr>
              <a:xfrm>
                <a:off x="8341920" y="3307680"/>
                <a:ext cx="298080" cy="281880"/>
              </a:xfrm>
              <a:prstGeom prst="rect">
                <a:avLst/>
              </a:prstGeom>
              <a:ln>
                <a:noFill/>
              </a:ln>
            </p:spPr>
          </p:pic>
          <p:pic>
            <p:nvPicPr>
              <p:cNvPr id="160" name="Google Shape;138;p14" descr=""/>
              <p:cNvPicPr/>
              <p:nvPr/>
            </p:nvPicPr>
            <p:blipFill>
              <a:blip r:embed="rId9"/>
              <a:stretch/>
            </p:blipFill>
            <p:spPr>
              <a:xfrm>
                <a:off x="8399160" y="3019320"/>
                <a:ext cx="298080" cy="288000"/>
              </a:xfrm>
              <a:prstGeom prst="rect">
                <a:avLst/>
              </a:prstGeom>
              <a:ln>
                <a:noFill/>
              </a:ln>
            </p:spPr>
          </p:pic>
        </p:grpSp>
        <p:pic>
          <p:nvPicPr>
            <p:cNvPr id="161" name="Google Shape;139;p14" descr=""/>
            <p:cNvPicPr/>
            <p:nvPr/>
          </p:nvPicPr>
          <p:blipFill>
            <a:blip r:embed="rId10"/>
            <a:stretch/>
          </p:blipFill>
          <p:spPr>
            <a:xfrm>
              <a:off x="6406920" y="2698920"/>
              <a:ext cx="1393920" cy="222840"/>
            </a:xfrm>
            <a:prstGeom prst="rect">
              <a:avLst/>
            </a:prstGeom>
            <a:ln>
              <a:noFill/>
            </a:ln>
          </p:spPr>
        </p:pic>
        <p:pic>
          <p:nvPicPr>
            <p:cNvPr id="162" name="Google Shape;140;p14" descr=""/>
            <p:cNvPicPr/>
            <p:nvPr/>
          </p:nvPicPr>
          <p:blipFill>
            <a:blip r:embed="rId11"/>
            <a:stretch/>
          </p:blipFill>
          <p:spPr>
            <a:xfrm>
              <a:off x="5870520" y="3811680"/>
              <a:ext cx="2605680" cy="1078560"/>
            </a:xfrm>
            <a:prstGeom prst="rect">
              <a:avLst/>
            </a:prstGeom>
            <a:ln>
              <a:noFill/>
            </a:ln>
          </p:spPr>
        </p:pic>
      </p:grpSp>
      <p:pic>
        <p:nvPicPr>
          <p:cNvPr id="163" name="Google Shape;141;p14" descr=""/>
          <p:cNvPicPr/>
          <p:nvPr/>
        </p:nvPicPr>
        <p:blipFill>
          <a:blip r:embed="rId12"/>
          <a:stretch/>
        </p:blipFill>
        <p:spPr>
          <a:xfrm>
            <a:off x="1891080" y="3813480"/>
            <a:ext cx="2604600" cy="1075680"/>
          </a:xfrm>
          <a:prstGeom prst="rect">
            <a:avLst/>
          </a:prstGeom>
          <a:ln>
            <a:noFill/>
          </a:ln>
        </p:spPr>
      </p:pic>
    </p:spTree>
  </p:cSld>
  <mc:AlternateContent>
    <mc:Choice Requires="p14">
      <p:transition spd="slow" p14:dur="2000"/>
    </mc:Choice>
    <mc:Fallback>
      <p:transition spd="slow"/>
    </mc:Fallback>
  </mc:AlternateContent>
  <p:timing>
    <p:tnLst>
      <p:par>
        <p:cTn id="22" dur="indefinite" restart="never" nodeType="tmRoot">
          <p:childTnLst>
            <p:seq>
              <p:cTn id="23" dur="indefinite" nodeType="mainSeq">
                <p:childTnLst>
                  <p:par>
                    <p:cTn id="24" fill="hold">
                      <p:stCondLst>
                        <p:cond delay="indefinite"/>
                      </p:stCondLst>
                      <p:childTnLst>
                        <p:par>
                          <p:cTn id="25" fill="hold">
                            <p:stCondLst>
                              <p:cond delay="0"/>
                            </p:stCondLst>
                            <p:childTnLst>
                              <p:par>
                                <p:cTn id="26" nodeType="clickEffect" fill="hold" presetClass="entr" presetID="10">
                                  <p:stCondLst>
                                    <p:cond delay="0"/>
                                  </p:stCondLst>
                                  <p:childTnLst>
                                    <p:set>
                                      <p:cBhvr>
                                        <p:cTn id="27" dur="1" fill="hold">
                                          <p:stCondLst>
                                            <p:cond delay="0"/>
                                          </p:stCondLst>
                                        </p:cTn>
                                        <p:tgtEl>
                                          <p:spTgt spid="155"/>
                                        </p:tgtEl>
                                        <p:attrNameLst>
                                          <p:attrName>style.visibility</p:attrName>
                                        </p:attrNameLst>
                                      </p:cBhvr>
                                      <p:to>
                                        <p:strVal val="visible"/>
                                      </p:to>
                                    </p:set>
                                    <p:animEffect filter="fade" transition="in">
                                      <p:cBhvr additive="repl">
                                        <p:cTn id="28" dur="1"/>
                                        <p:tgtEl>
                                          <p:spTgt spid="155"/>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Our Model</a:t>
            </a:r>
            <a:endParaRPr b="0" lang="en-US" sz="3100" spc="-1" strike="noStrike">
              <a:solidFill>
                <a:srgbClr val="000000"/>
              </a:solidFill>
              <a:latin typeface="Arial"/>
            </a:endParaRPr>
          </a:p>
        </p:txBody>
      </p:sp>
      <p:sp>
        <p:nvSpPr>
          <p:cNvPr id="165"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166" name="CustomShape 3"/>
          <p:cNvSpPr/>
          <p:nvPr/>
        </p:nvSpPr>
        <p:spPr>
          <a:xfrm>
            <a:off x="2542680" y="2772360"/>
            <a:ext cx="2518920" cy="1798200"/>
          </a:xfrm>
          <a:prstGeom prst="rect">
            <a:avLst/>
          </a:prstGeom>
          <a:noFill/>
          <a:ln>
            <a:noFill/>
          </a:ln>
        </p:spPr>
        <p:style>
          <a:lnRef idx="0"/>
          <a:fillRef idx="0"/>
          <a:effectRef idx="0"/>
          <a:fontRef idx="minor"/>
        </p:style>
        <p:txBody>
          <a:bodyPr tIns="91440" bIns="91440">
            <a:noAutofit/>
          </a:bodyPr>
          <a:p>
            <a:pPr>
              <a:lnSpc>
                <a:spcPct val="100000"/>
              </a:lnSpc>
            </a:pPr>
            <a:r>
              <a:rPr b="0" lang="en-US" sz="1700" spc="-1" strike="noStrike">
                <a:solidFill>
                  <a:srgbClr val="000000"/>
                </a:solidFill>
                <a:latin typeface="Open Sans"/>
                <a:ea typeface="Open Sans"/>
              </a:rPr>
              <a:t>Goals:</a:t>
            </a:r>
            <a:endParaRPr b="0" lang="en-US" sz="1700" spc="-1" strike="noStrike">
              <a:latin typeface="Arial"/>
            </a:endParaRPr>
          </a:p>
          <a:p>
            <a:pPr>
              <a:lnSpc>
                <a:spcPct val="100000"/>
              </a:lnSpc>
            </a:pPr>
            <a:endParaRPr b="0" lang="en-US" sz="1700" spc="-1" strike="noStrike">
              <a:latin typeface="Arial"/>
            </a:endParaRPr>
          </a:p>
          <a:p>
            <a:pPr marL="457200" indent="-317160">
              <a:lnSpc>
                <a:spcPct val="100000"/>
              </a:lnSpc>
              <a:buClr>
                <a:srgbClr val="01457c"/>
              </a:buClr>
              <a:buFont typeface="Open Sans"/>
              <a:buChar char="▶"/>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a:t>
            </a:r>
            <a:r>
              <a:rPr b="1" lang="en-US" sz="1400" spc="-1" strike="noStrike">
                <a:solidFill>
                  <a:srgbClr val="000000"/>
                </a:solidFill>
                <a:latin typeface="Open Sans"/>
                <a:ea typeface="Open Sans"/>
              </a:rPr>
              <a:t>monotone</a:t>
            </a:r>
            <a:r>
              <a:rPr b="0" lang="en-US" sz="1400" spc="-1" strike="noStrike">
                <a:solidFill>
                  <a:srgbClr val="000000"/>
                </a:solidFill>
                <a:latin typeface="Open Sans"/>
                <a:ea typeface="Open Sans"/>
              </a:rPr>
              <a:t>!</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Feasible</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better than </a:t>
            </a: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Query efficient</a:t>
            </a:r>
            <a:endParaRPr b="0" lang="en-US" sz="1400" spc="-1" strike="noStrike">
              <a:latin typeface="Arial"/>
            </a:endParaRPr>
          </a:p>
        </p:txBody>
      </p:sp>
      <p:grpSp>
        <p:nvGrpSpPr>
          <p:cNvPr id="167" name="Group 4"/>
          <p:cNvGrpSpPr/>
          <p:nvPr/>
        </p:nvGrpSpPr>
        <p:grpSpPr>
          <a:xfrm>
            <a:off x="2072160" y="1228680"/>
            <a:ext cx="1888920" cy="331200"/>
            <a:chOff x="2072160" y="1228680"/>
            <a:chExt cx="1888920" cy="331200"/>
          </a:xfrm>
        </p:grpSpPr>
        <p:sp>
          <p:nvSpPr>
            <p:cNvPr id="168" name="CustomShape 5"/>
            <p:cNvSpPr/>
            <p:nvPr/>
          </p:nvSpPr>
          <p:spPr>
            <a:xfrm flipH="1" rot="10800000">
              <a:off x="2071800" y="1559880"/>
              <a:ext cx="18889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69" name="CustomShape 6"/>
            <p:cNvSpPr/>
            <p:nvPr/>
          </p:nvSpPr>
          <p:spPr>
            <a:xfrm>
              <a:off x="2367720" y="1228680"/>
              <a:ext cx="1419840" cy="328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70" name="Group 7"/>
          <p:cNvGrpSpPr/>
          <p:nvPr/>
        </p:nvGrpSpPr>
        <p:grpSpPr>
          <a:xfrm>
            <a:off x="2103120" y="1631160"/>
            <a:ext cx="1813320" cy="331200"/>
            <a:chOff x="2103120" y="1631160"/>
            <a:chExt cx="1813320" cy="331200"/>
          </a:xfrm>
        </p:grpSpPr>
        <p:sp>
          <p:nvSpPr>
            <p:cNvPr id="171" name="CustomShape 8"/>
            <p:cNvSpPr/>
            <p:nvPr/>
          </p:nvSpPr>
          <p:spPr>
            <a:xfrm rot="10800000">
              <a:off x="2103120" y="1957680"/>
              <a:ext cx="1813320" cy="4680"/>
            </a:xfrm>
            <a:custGeom>
              <a:avLst/>
              <a:gdLst/>
              <a:ahLst/>
              <a:rect l="l" t="t" r="r" b="b"/>
              <a:pathLst>
                <a:path w="21600" h="21600">
                  <a:moveTo>
                    <a:pt x="0" y="0"/>
                  </a:moveTo>
                  <a:lnTo>
                    <a:pt x="21600" y="21600"/>
                  </a:lnTo>
                </a:path>
              </a:pathLst>
            </a:custGeom>
            <a:noFill/>
            <a:ln w="9360">
              <a:solidFill>
                <a:schemeClr val="dk2"/>
              </a:solidFill>
              <a:round/>
              <a:tailEnd len="med" type="stealth" w="med"/>
            </a:ln>
          </p:spPr>
          <p:style>
            <a:lnRef idx="0"/>
            <a:fillRef idx="0"/>
            <a:effectRef idx="0"/>
            <a:fontRef idx="minor"/>
          </p:style>
        </p:sp>
        <p:sp>
          <p:nvSpPr>
            <p:cNvPr id="172" name="CustomShape 9"/>
            <p:cNvSpPr/>
            <p:nvPr/>
          </p:nvSpPr>
          <p:spPr>
            <a:xfrm flipH="1">
              <a:off x="2477880" y="1631160"/>
              <a:ext cx="1086120" cy="328320"/>
            </a:xfrm>
            <a:prstGeom prst="rect">
              <a:avLst/>
            </a:prstGeom>
            <a:noFill/>
            <a:ln>
              <a:noFill/>
            </a:ln>
          </p:spPr>
          <p:style>
            <a:lnRef idx="0"/>
            <a:fillRef idx="0"/>
            <a:effectRef idx="0"/>
            <a:fontRef idx="minor"/>
          </p:style>
          <p:txBody>
            <a:bodyPr tIns="91440" bIns="91440">
              <a:noAutofit/>
            </a:bodyPr>
            <a:p>
              <a:pPr>
                <a:lnSpc>
                  <a:spcPct val="100000"/>
                </a:lnSpc>
              </a:pP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’(x)</a:t>
              </a:r>
              <a:endParaRPr b="0" lang="en-US" sz="1400" spc="-1" strike="noStrike">
                <a:latin typeface="Arial"/>
              </a:endParaRPr>
            </a:p>
          </p:txBody>
        </p:sp>
      </p:grpSp>
      <p:grpSp>
        <p:nvGrpSpPr>
          <p:cNvPr id="173" name="Group 10"/>
          <p:cNvGrpSpPr/>
          <p:nvPr/>
        </p:nvGrpSpPr>
        <p:grpSpPr>
          <a:xfrm>
            <a:off x="152280" y="1257120"/>
            <a:ext cx="1803960" cy="2192400"/>
            <a:chOff x="152280" y="1257120"/>
            <a:chExt cx="1803960" cy="2192400"/>
          </a:xfrm>
        </p:grpSpPr>
        <p:sp>
          <p:nvSpPr>
            <p:cNvPr id="174" name="CustomShape 11"/>
            <p:cNvSpPr/>
            <p:nvPr/>
          </p:nvSpPr>
          <p:spPr>
            <a:xfrm>
              <a:off x="684720" y="1257120"/>
              <a:ext cx="1271520" cy="658440"/>
            </a:xfrm>
            <a:prstGeom prst="wedgeRoundRectCallout">
              <a:avLst>
                <a:gd name="adj1" fmla="val -20833"/>
                <a:gd name="adj2" fmla="val 62500"/>
                <a:gd name="adj3" fmla="val 0"/>
              </a:avLst>
            </a:prstGeom>
            <a:solidFill>
              <a:srgbClr val="ffffff"/>
            </a:solidFill>
            <a:ln w="9360">
              <a:solidFill>
                <a:schemeClr val="dk2"/>
              </a:solidFill>
              <a:round/>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What is f(x)?</a:t>
              </a:r>
              <a:endParaRPr b="0" lang="en-US" sz="1400" spc="-1" strike="noStrike">
                <a:latin typeface="Arial"/>
              </a:endParaRPr>
            </a:p>
          </p:txBody>
        </p:sp>
        <p:pic>
          <p:nvPicPr>
            <p:cNvPr id="175" name="Google Shape;157;p15" descr=""/>
            <p:cNvPicPr/>
            <p:nvPr/>
          </p:nvPicPr>
          <p:blipFill>
            <a:blip r:embed="rId1"/>
            <a:stretch/>
          </p:blipFill>
          <p:spPr>
            <a:xfrm>
              <a:off x="152280" y="2033280"/>
              <a:ext cx="1033920" cy="1416240"/>
            </a:xfrm>
            <a:prstGeom prst="rect">
              <a:avLst/>
            </a:prstGeom>
            <a:ln>
              <a:noFill/>
            </a:ln>
          </p:spPr>
        </p:pic>
      </p:grpSp>
      <p:pic>
        <p:nvPicPr>
          <p:cNvPr id="176" name="Google Shape;158;p15" descr=""/>
          <p:cNvPicPr/>
          <p:nvPr/>
        </p:nvPicPr>
        <p:blipFill>
          <a:blip r:embed="rId2"/>
          <a:stretch/>
        </p:blipFill>
        <p:spPr>
          <a:xfrm>
            <a:off x="7056720" y="1004760"/>
            <a:ext cx="1452960" cy="1452960"/>
          </a:xfrm>
          <a:prstGeom prst="rect">
            <a:avLst/>
          </a:prstGeom>
          <a:ln>
            <a:noFill/>
          </a:ln>
        </p:spPr>
      </p:pic>
      <p:sp>
        <p:nvSpPr>
          <p:cNvPr id="177" name="CustomShape 12"/>
          <p:cNvSpPr/>
          <p:nvPr/>
        </p:nvSpPr>
        <p:spPr>
          <a:xfrm>
            <a:off x="4005720" y="1400400"/>
            <a:ext cx="1584720" cy="661680"/>
          </a:xfrm>
          <a:prstGeom prst="roundRect">
            <a:avLst>
              <a:gd name="adj" fmla="val 16667"/>
            </a:avLst>
          </a:prstGeom>
          <a:gradFill rotWithShape="0">
            <a:gsLst>
              <a:gs pos="0">
                <a:srgbClr val="f2f2f2"/>
              </a:gs>
              <a:gs pos="100000">
                <a:srgbClr val="a6a6a6"/>
              </a:gs>
            </a:gsLst>
            <a:lin ang="0"/>
          </a:gradFill>
          <a:ln>
            <a:noFill/>
          </a:ln>
        </p:spPr>
        <p:style>
          <a:lnRef idx="0"/>
          <a:fillRef idx="0"/>
          <a:effectRef idx="0"/>
          <a:fontRef idx="minor"/>
        </p:style>
        <p:txBody>
          <a:bodyPr tIns="91440" bIns="91440" anchor="ctr">
            <a:noAutofit/>
          </a:bodyPr>
          <a:p>
            <a:pPr>
              <a:lnSpc>
                <a:spcPct val="100000"/>
              </a:lnSpc>
            </a:pPr>
            <a:r>
              <a:rPr b="0" lang="en-US" sz="1400" spc="-1" strike="noStrike">
                <a:solidFill>
                  <a:srgbClr val="000000"/>
                </a:solidFill>
                <a:latin typeface="Arial"/>
                <a:ea typeface="Arial"/>
              </a:rPr>
              <a:t>Meta-Algo/Filter</a:t>
            </a:r>
            <a:endParaRPr b="0" lang="en-US" sz="1400" spc="-1" strike="noStrike">
              <a:latin typeface="Arial"/>
            </a:endParaRPr>
          </a:p>
        </p:txBody>
      </p:sp>
      <p:sp>
        <p:nvSpPr>
          <p:cNvPr id="178" name="CustomShape 13"/>
          <p:cNvSpPr/>
          <p:nvPr/>
        </p:nvSpPr>
        <p:spPr>
          <a:xfrm>
            <a:off x="5590800" y="1731600"/>
            <a:ext cx="1465920" cy="360"/>
          </a:xfrm>
          <a:custGeom>
            <a:avLst/>
            <a:gdLst/>
            <a:ahLst/>
            <a:rect l="l" t="t" r="r" b="b"/>
            <a:pathLst>
              <a:path w="21600" h="21600">
                <a:moveTo>
                  <a:pt x="0" y="0"/>
                </a:moveTo>
                <a:lnTo>
                  <a:pt x="21600" y="21600"/>
                </a:lnTo>
              </a:path>
            </a:pathLst>
          </a:custGeom>
          <a:noFill/>
          <a:ln w="9360">
            <a:solidFill>
              <a:schemeClr val="dk2"/>
            </a:solidFill>
            <a:round/>
            <a:headEnd len="med" type="stealth" w="med"/>
            <a:tailEnd len="med" type="stealth" w="med"/>
          </a:ln>
        </p:spPr>
        <p:style>
          <a:lnRef idx="0"/>
          <a:fillRef idx="0"/>
          <a:effectRef idx="0"/>
          <a:fontRef idx="minor"/>
        </p:style>
      </p:sp>
      <p:sp>
        <p:nvSpPr>
          <p:cNvPr id="179" name="CustomShape 14"/>
          <p:cNvSpPr/>
          <p:nvPr/>
        </p:nvSpPr>
        <p:spPr>
          <a:xfrm>
            <a:off x="5489640" y="2249280"/>
            <a:ext cx="3666240" cy="42732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Ask </a:t>
            </a:r>
            <a:r>
              <a:rPr b="0" i="1" lang="en-US" sz="1400" spc="-1" strike="noStrike">
                <a:solidFill>
                  <a:srgbClr val="000000"/>
                </a:solidFill>
                <a:latin typeface="Open Sans"/>
                <a:ea typeface="Open Sans"/>
              </a:rPr>
              <a:t>f</a:t>
            </a:r>
            <a:r>
              <a:rPr b="0" lang="en-US" sz="1400" spc="-1" strike="noStrike">
                <a:solidFill>
                  <a:srgbClr val="000000"/>
                </a:solidFill>
                <a:latin typeface="Open Sans"/>
                <a:ea typeface="Open Sans"/>
              </a:rPr>
              <a:t> for points </a:t>
            </a:r>
            <a:endParaRPr b="0" lang="en-US" sz="1400" spc="-1" strike="noStrike">
              <a:latin typeface="Arial"/>
            </a:endParaRPr>
          </a:p>
        </p:txBody>
      </p:sp>
      <p:pic>
        <p:nvPicPr>
          <p:cNvPr id="180" name="Google Shape;162;p15" descr=""/>
          <p:cNvPicPr/>
          <p:nvPr/>
        </p:nvPicPr>
        <p:blipFill>
          <a:blip r:embed="rId3"/>
          <a:stretch/>
        </p:blipFill>
        <p:spPr>
          <a:xfrm>
            <a:off x="6888600" y="2369880"/>
            <a:ext cx="922320" cy="186480"/>
          </a:xfrm>
          <a:prstGeom prst="rect">
            <a:avLst/>
          </a:prstGeom>
          <a:ln>
            <a:noFill/>
          </a:ln>
        </p:spPr>
      </p:pic>
      <p:pic>
        <p:nvPicPr>
          <p:cNvPr id="181" name="Google Shape;163;p15" descr=""/>
          <p:cNvPicPr/>
          <p:nvPr/>
        </p:nvPicPr>
        <p:blipFill>
          <a:blip r:embed="rId4"/>
          <a:stretch/>
        </p:blipFill>
        <p:spPr>
          <a:xfrm>
            <a:off x="3106440" y="3819600"/>
            <a:ext cx="339840" cy="177480"/>
          </a:xfrm>
          <a:prstGeom prst="rect">
            <a:avLst/>
          </a:prstGeom>
          <a:ln>
            <a:noFill/>
          </a:ln>
        </p:spPr>
      </p:pic>
      <p:pic>
        <p:nvPicPr>
          <p:cNvPr id="182" name="Google Shape;164;p15" descr=""/>
          <p:cNvPicPr/>
          <p:nvPr/>
        </p:nvPicPr>
        <p:blipFill>
          <a:blip r:embed="rId5"/>
          <a:stretch/>
        </p:blipFill>
        <p:spPr>
          <a:xfrm>
            <a:off x="4480560" y="3845880"/>
            <a:ext cx="291600" cy="177480"/>
          </a:xfrm>
          <a:prstGeom prst="rect">
            <a:avLst/>
          </a:prstGeom>
          <a:ln>
            <a:noFill/>
          </a:ln>
        </p:spPr>
      </p:pic>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Model</a:t>
            </a:r>
            <a:endParaRPr b="0" lang="en-US" sz="3100" spc="-1" strike="noStrike">
              <a:solidFill>
                <a:srgbClr val="000000"/>
              </a:solidFill>
              <a:latin typeface="Arial"/>
            </a:endParaRPr>
          </a:p>
        </p:txBody>
      </p:sp>
      <p:sp>
        <p:nvSpPr>
          <p:cNvPr id="184"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pic>
        <p:nvPicPr>
          <p:cNvPr id="185" name="Google Shape;171;p16" descr=""/>
          <p:cNvPicPr/>
          <p:nvPr/>
        </p:nvPicPr>
        <p:blipFill>
          <a:blip r:embed="rId1"/>
          <a:stretch/>
        </p:blipFill>
        <p:spPr>
          <a:xfrm>
            <a:off x="617400" y="364680"/>
            <a:ext cx="8227080" cy="5018400"/>
          </a:xfrm>
          <a:prstGeom prst="rect">
            <a:avLst/>
          </a:prstGeom>
          <a:ln>
            <a:noFill/>
          </a:ln>
        </p:spPr>
      </p:pic>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000" spc="-1" strike="noStrike">
                <a:solidFill>
                  <a:srgbClr val="01457c"/>
                </a:solidFill>
                <a:latin typeface="Open Sans"/>
                <a:ea typeface="Open Sans"/>
              </a:rPr>
              <a:t>Our Results</a:t>
            </a:r>
            <a:endParaRPr b="0" lang="en-US" sz="3000" spc="-1" strike="noStrike">
              <a:solidFill>
                <a:srgbClr val="000000"/>
              </a:solidFill>
              <a:latin typeface="Arial"/>
            </a:endParaRPr>
          </a:p>
        </p:txBody>
      </p:sp>
      <p:sp>
        <p:nvSpPr>
          <p:cNvPr id="187"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188" name="TextShape 3"/>
          <p:cNvSpPr txBox="1"/>
          <p:nvPr/>
        </p:nvSpPr>
        <p:spPr>
          <a:xfrm>
            <a:off x="190440" y="1267200"/>
            <a:ext cx="8762760" cy="1419120"/>
          </a:xfrm>
          <a:prstGeom prst="rect">
            <a:avLst/>
          </a:prstGeom>
          <a:noFill/>
          <a:ln>
            <a:noFill/>
          </a:ln>
        </p:spPr>
        <p:txBody>
          <a:bodyPr tIns="91440" bIns="91440">
            <a:noAutofit/>
          </a:bodyPr>
          <a:p>
            <a:pPr>
              <a:lnSpc>
                <a:spcPct val="100000"/>
              </a:lnSpc>
              <a:spcBef>
                <a:spcPts val="601"/>
              </a:spcBef>
            </a:pPr>
            <a:r>
              <a:rPr b="0" lang="en-US" sz="1800" spc="-1" strike="noStrike">
                <a:solidFill>
                  <a:srgbClr val="01457c"/>
                </a:solidFill>
                <a:latin typeface="Open Sans"/>
                <a:ea typeface="Open Sans"/>
              </a:rPr>
              <a:t>Theorem 1:</a:t>
            </a:r>
            <a:r>
              <a:rPr b="0" lang="en-US" sz="1800" spc="-1" strike="noStrike">
                <a:solidFill>
                  <a:srgbClr val="000000"/>
                </a:solidFill>
                <a:latin typeface="Open Sans"/>
                <a:ea typeface="Open Sans"/>
              </a:rPr>
              <a:t> </a:t>
            </a:r>
            <a:r>
              <a:rPr b="0" i="1" lang="en-US" sz="1600" spc="-1" strike="noStrike">
                <a:solidFill>
                  <a:srgbClr val="000000"/>
                </a:solidFill>
                <a:latin typeface="Open Sans"/>
                <a:ea typeface="Open Sans"/>
              </a:rPr>
              <a:t>There is a meta-algorithm that “monotonizes” any univariate function and </a:t>
            </a:r>
            <a:endParaRPr b="0" lang="en-US" sz="1600" spc="-1" strike="noStrike">
              <a:solidFill>
                <a:srgbClr val="000000"/>
              </a:solidFill>
              <a:latin typeface="Arial"/>
            </a:endParaRPr>
          </a:p>
          <a:p>
            <a:pPr marL="1200240" indent="-329760">
              <a:lnSpc>
                <a:spcPct val="100000"/>
              </a:lnSpc>
              <a:spcBef>
                <a:spcPts val="601"/>
              </a:spcBef>
              <a:buClr>
                <a:srgbClr val="000000"/>
              </a:buClr>
              <a:buFont typeface="Open Sans"/>
              <a:buAutoNum type="arabicPeriod"/>
            </a:pPr>
            <a:r>
              <a:rPr b="0" i="1" lang="en-US" sz="1600" spc="-1" strike="noStrike">
                <a:solidFill>
                  <a:srgbClr val="000000"/>
                </a:solidFill>
                <a:latin typeface="Open Sans"/>
                <a:ea typeface="Open Sans"/>
              </a:rPr>
              <a:t>Is feasible</a:t>
            </a:r>
            <a:endParaRPr b="0" lang="en-US" sz="1600" spc="-1" strike="noStrike">
              <a:solidFill>
                <a:srgbClr val="000000"/>
              </a:solidFill>
              <a:latin typeface="Arial"/>
            </a:endParaRPr>
          </a:p>
          <a:p>
            <a:pPr marL="1200240" indent="-329760">
              <a:lnSpc>
                <a:spcPct val="100000"/>
              </a:lnSpc>
              <a:buClr>
                <a:srgbClr val="000000"/>
              </a:buClr>
              <a:buFont typeface="Open Sans"/>
              <a:buAutoNum type="arabicPeriod"/>
            </a:pPr>
            <a:r>
              <a:rPr b="0" i="1" lang="en-US" sz="1600" spc="-1" strike="noStrike">
                <a:solidFill>
                  <a:srgbClr val="000000"/>
                </a:solidFill>
                <a:latin typeface="Open Sans"/>
                <a:ea typeface="Open Sans"/>
              </a:rPr>
              <a:t>Has expected performance loss at most ε</a:t>
            </a:r>
            <a:endParaRPr b="0" lang="en-US" sz="1600" spc="-1" strike="noStrike">
              <a:solidFill>
                <a:srgbClr val="000000"/>
              </a:solidFill>
              <a:latin typeface="Arial"/>
            </a:endParaRPr>
          </a:p>
          <a:p>
            <a:pPr marL="1200240" indent="-329760">
              <a:lnSpc>
                <a:spcPct val="100000"/>
              </a:lnSpc>
              <a:buClr>
                <a:srgbClr val="000000"/>
              </a:buClr>
              <a:buFont typeface="Open Sans"/>
              <a:buAutoNum type="arabicPeriod"/>
            </a:pPr>
            <a:r>
              <a:rPr b="0" i="1" lang="en-US" sz="1600" spc="-1" strike="noStrike">
                <a:solidFill>
                  <a:srgbClr val="000000"/>
                </a:solidFill>
                <a:latin typeface="Open Sans"/>
                <a:ea typeface="Open Sans"/>
              </a:rPr>
              <a:t>Uses at most              queries</a:t>
            </a:r>
            <a:r>
              <a:rPr b="0" lang="en-US" sz="1600" spc="-1" strike="noStrike">
                <a:solidFill>
                  <a:srgbClr val="000000"/>
                </a:solidFill>
                <a:latin typeface="Open Sans"/>
                <a:ea typeface="Open Sans"/>
              </a:rPr>
              <a:t>.</a:t>
            </a:r>
            <a:endParaRPr b="0" lang="en-US" sz="1600" spc="-1" strike="noStrike">
              <a:solidFill>
                <a:srgbClr val="000000"/>
              </a:solidFill>
              <a:latin typeface="Arial"/>
            </a:endParaRPr>
          </a:p>
          <a:p>
            <a:pPr>
              <a:lnSpc>
                <a:spcPct val="100000"/>
              </a:lnSpc>
              <a:spcBef>
                <a:spcPts val="601"/>
              </a:spcBef>
            </a:pPr>
            <a:r>
              <a:rPr b="0" i="1" lang="en-US" sz="1600" spc="-1" strike="noStrike">
                <a:solidFill>
                  <a:srgbClr val="000000"/>
                </a:solidFill>
                <a:latin typeface="Open Sans"/>
                <a:ea typeface="Open Sans"/>
              </a:rPr>
              <a:t>The algorithm extends to </a:t>
            </a:r>
            <a:r>
              <a:rPr b="1" i="1" lang="en-US" sz="1600" spc="-1" strike="noStrike">
                <a:solidFill>
                  <a:srgbClr val="000000"/>
                </a:solidFill>
                <a:latin typeface="Open Sans"/>
                <a:ea typeface="Open Sans"/>
              </a:rPr>
              <a:t>d</a:t>
            </a:r>
            <a:r>
              <a:rPr b="0" i="1" lang="en-US" sz="1600" spc="-1" strike="noStrike">
                <a:solidFill>
                  <a:srgbClr val="000000"/>
                </a:solidFill>
                <a:latin typeface="Open Sans"/>
                <a:ea typeface="Open Sans"/>
              </a:rPr>
              <a:t>-variate functions and uses at most                  queries</a:t>
            </a:r>
            <a:r>
              <a:rPr b="0" lang="en-US" sz="1600" spc="-1" strike="noStrike">
                <a:solidFill>
                  <a:srgbClr val="000000"/>
                </a:solidFill>
                <a:latin typeface="Open Sans"/>
                <a:ea typeface="Open Sans"/>
              </a:rPr>
              <a:t> </a:t>
            </a: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a:p>
            <a:pPr>
              <a:lnSpc>
                <a:spcPct val="100000"/>
              </a:lnSpc>
              <a:spcBef>
                <a:spcPts val="601"/>
              </a:spcBef>
            </a:pPr>
            <a:endParaRPr b="0" lang="en-US" sz="1600" spc="-1" strike="noStrike">
              <a:solidFill>
                <a:srgbClr val="000000"/>
              </a:solidFill>
              <a:latin typeface="Arial"/>
            </a:endParaRPr>
          </a:p>
        </p:txBody>
      </p:sp>
      <p:sp>
        <p:nvSpPr>
          <p:cNvPr id="189" name="TextShape 4"/>
          <p:cNvSpPr txBox="1"/>
          <p:nvPr/>
        </p:nvSpPr>
        <p:spPr>
          <a:xfrm>
            <a:off x="152280" y="3363480"/>
            <a:ext cx="8762760" cy="883440"/>
          </a:xfrm>
          <a:prstGeom prst="rect">
            <a:avLst/>
          </a:prstGeom>
          <a:noFill/>
          <a:ln>
            <a:noFill/>
          </a:ln>
        </p:spPr>
        <p:txBody>
          <a:bodyPr tIns="91440" bIns="91440">
            <a:noAutofit/>
          </a:bodyPr>
          <a:p>
            <a:pPr>
              <a:lnSpc>
                <a:spcPct val="100000"/>
              </a:lnSpc>
              <a:spcBef>
                <a:spcPts val="601"/>
              </a:spcBef>
            </a:pPr>
            <a:r>
              <a:rPr b="0" lang="en-US" sz="1800" spc="-1" strike="noStrike">
                <a:solidFill>
                  <a:srgbClr val="01457c"/>
                </a:solidFill>
                <a:latin typeface="Open Sans"/>
                <a:ea typeface="Open Sans"/>
              </a:rPr>
              <a:t>Theorem 2:</a:t>
            </a:r>
            <a:r>
              <a:rPr b="0" lang="en-US" sz="1800" spc="-1" strike="noStrike">
                <a:solidFill>
                  <a:srgbClr val="000000"/>
                </a:solidFill>
                <a:latin typeface="Open Sans"/>
                <a:ea typeface="Open Sans"/>
              </a:rPr>
              <a:t> </a:t>
            </a:r>
            <a:r>
              <a:rPr b="0" i="1" lang="en-US" sz="1700" spc="-1" strike="noStrike">
                <a:solidFill>
                  <a:srgbClr val="000000"/>
                </a:solidFill>
                <a:latin typeface="Open Sans"/>
                <a:ea typeface="Open Sans"/>
              </a:rPr>
              <a:t>Any meta-algorithm that </a:t>
            </a:r>
            <a:r>
              <a:rPr b="0" i="1" lang="en-US" sz="1600" spc="-1" strike="noStrike">
                <a:solidFill>
                  <a:srgbClr val="000000"/>
                </a:solidFill>
                <a:latin typeface="Open Sans"/>
                <a:ea typeface="Open Sans"/>
              </a:rPr>
              <a:t>“monotonizes” </a:t>
            </a:r>
            <a:r>
              <a:rPr b="0" i="1" lang="en-US" sz="1700" spc="-1" strike="noStrike">
                <a:solidFill>
                  <a:srgbClr val="000000"/>
                </a:solidFill>
                <a:latin typeface="Open Sans"/>
                <a:ea typeface="Open Sans"/>
              </a:rPr>
              <a:t> functions with non-trivial performance guarantees must make exponential in </a:t>
            </a:r>
            <a:r>
              <a:rPr b="1" i="1" lang="en-US" sz="1700" spc="-1" strike="noStrike">
                <a:solidFill>
                  <a:srgbClr val="000000"/>
                </a:solidFill>
                <a:latin typeface="Open Sans"/>
                <a:ea typeface="Open Sans"/>
              </a:rPr>
              <a:t>d</a:t>
            </a:r>
            <a:r>
              <a:rPr b="0" i="1" lang="en-US" sz="1700" spc="-1" strike="noStrike">
                <a:solidFill>
                  <a:srgbClr val="000000"/>
                </a:solidFill>
                <a:latin typeface="Open Sans"/>
                <a:ea typeface="Open Sans"/>
              </a:rPr>
              <a:t> queries</a:t>
            </a:r>
            <a:r>
              <a:rPr b="0" lang="en-US" sz="1700" spc="-1" strike="noStrike">
                <a:solidFill>
                  <a:srgbClr val="000000"/>
                </a:solidFill>
                <a:latin typeface="Open Sans"/>
                <a:ea typeface="Open Sans"/>
              </a:rPr>
              <a:t>.</a:t>
            </a:r>
            <a:endParaRPr b="0" lang="en-US" sz="1700" spc="-1" strike="noStrike">
              <a:solidFill>
                <a:srgbClr val="000000"/>
              </a:solidFill>
              <a:latin typeface="Arial"/>
            </a:endParaRPr>
          </a:p>
          <a:p>
            <a:pPr>
              <a:lnSpc>
                <a:spcPct val="100000"/>
              </a:lnSpc>
              <a:spcBef>
                <a:spcPts val="601"/>
              </a:spcBef>
            </a:pPr>
            <a:endParaRPr b="0" lang="en-US" sz="1700" spc="-1" strike="noStrike">
              <a:solidFill>
                <a:srgbClr val="000000"/>
              </a:solidFill>
              <a:latin typeface="Arial"/>
            </a:endParaRPr>
          </a:p>
          <a:p>
            <a:pPr>
              <a:lnSpc>
                <a:spcPct val="100000"/>
              </a:lnSpc>
              <a:spcBef>
                <a:spcPts val="601"/>
              </a:spcBef>
            </a:pPr>
            <a:endParaRPr b="0" lang="en-US" sz="1700" spc="-1" strike="noStrike">
              <a:solidFill>
                <a:srgbClr val="000000"/>
              </a:solidFill>
              <a:latin typeface="Arial"/>
            </a:endParaRPr>
          </a:p>
        </p:txBody>
      </p:sp>
      <p:pic>
        <p:nvPicPr>
          <p:cNvPr id="190" name="Google Shape;180;p17" descr=""/>
          <p:cNvPicPr/>
          <p:nvPr/>
        </p:nvPicPr>
        <p:blipFill>
          <a:blip r:embed="rId1"/>
          <a:stretch/>
        </p:blipFill>
        <p:spPr>
          <a:xfrm>
            <a:off x="5915880" y="2521080"/>
            <a:ext cx="733320" cy="253800"/>
          </a:xfrm>
          <a:prstGeom prst="rect">
            <a:avLst/>
          </a:prstGeom>
          <a:ln>
            <a:noFill/>
          </a:ln>
        </p:spPr>
      </p:pic>
      <p:pic>
        <p:nvPicPr>
          <p:cNvPr id="191" name="Google Shape;181;p17" descr=""/>
          <p:cNvPicPr/>
          <p:nvPr/>
        </p:nvPicPr>
        <p:blipFill>
          <a:blip r:embed="rId2"/>
          <a:stretch/>
        </p:blipFill>
        <p:spPr>
          <a:xfrm>
            <a:off x="2702880" y="2233440"/>
            <a:ext cx="551520" cy="215640"/>
          </a:xfrm>
          <a:prstGeom prst="rect">
            <a:avLst/>
          </a:prstGeom>
          <a:ln>
            <a:noFill/>
          </a:ln>
        </p:spPr>
      </p:pic>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TextShape 1"/>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000" spc="-1" strike="noStrike">
                <a:solidFill>
                  <a:srgbClr val="01457c"/>
                </a:solidFill>
                <a:latin typeface="Open Sans"/>
                <a:ea typeface="Open Sans"/>
              </a:rPr>
              <a:t>Our Results</a:t>
            </a:r>
            <a:endParaRPr b="0" lang="en-US" sz="3000" spc="-1" strike="noStrike">
              <a:solidFill>
                <a:srgbClr val="000000"/>
              </a:solidFill>
              <a:latin typeface="Arial"/>
            </a:endParaRPr>
          </a:p>
        </p:txBody>
      </p:sp>
      <p:sp>
        <p:nvSpPr>
          <p:cNvPr id="193" name="TextShape 2"/>
          <p:cNvSpPr txBox="1"/>
          <p:nvPr/>
        </p:nvSpPr>
        <p:spPr>
          <a:xfrm>
            <a:off x="0" y="0"/>
            <a:ext cx="4571640" cy="199440"/>
          </a:xfrm>
          <a:prstGeom prst="rect">
            <a:avLst/>
          </a:prstGeom>
          <a:noFill/>
          <a:ln>
            <a:noFill/>
          </a:ln>
        </p:spPr>
        <p:txBody>
          <a:bodyPr tIns="91440" bIns="91440" anchor="ctr">
            <a:noAutofit/>
          </a:bodyPr>
          <a:p>
            <a:pPr algn="ctr"/>
            <a:endParaRPr b="0" lang="en-US" sz="3200" spc="-1" strike="noStrike">
              <a:latin typeface="Arial"/>
            </a:endParaRPr>
          </a:p>
        </p:txBody>
      </p:sp>
      <p:sp>
        <p:nvSpPr>
          <p:cNvPr id="194" name="TextShape 3"/>
          <p:cNvSpPr txBox="1"/>
          <p:nvPr/>
        </p:nvSpPr>
        <p:spPr>
          <a:xfrm>
            <a:off x="171360" y="1940400"/>
            <a:ext cx="8800920" cy="894240"/>
          </a:xfrm>
          <a:prstGeom prst="rect">
            <a:avLst/>
          </a:prstGeom>
          <a:noFill/>
          <a:ln>
            <a:noFill/>
          </a:ln>
        </p:spPr>
        <p:txBody>
          <a:bodyPr tIns="91440" bIns="91440">
            <a:noAutofit/>
          </a:bodyPr>
          <a:p>
            <a:pPr>
              <a:lnSpc>
                <a:spcPct val="100000"/>
              </a:lnSpc>
              <a:spcBef>
                <a:spcPts val="601"/>
              </a:spcBef>
            </a:pPr>
            <a:r>
              <a:rPr b="0" lang="en-US" sz="1800" spc="-1" strike="noStrike">
                <a:solidFill>
                  <a:srgbClr val="01457c"/>
                </a:solidFill>
                <a:latin typeface="Open Sans"/>
                <a:ea typeface="Open Sans"/>
              </a:rPr>
              <a:t>Theorem 3:</a:t>
            </a:r>
            <a:r>
              <a:rPr b="0" lang="en-US" sz="1800" spc="-1" strike="noStrike">
                <a:solidFill>
                  <a:srgbClr val="000000"/>
                </a:solidFill>
                <a:latin typeface="Open Sans"/>
                <a:ea typeface="Open Sans"/>
              </a:rPr>
              <a:t> </a:t>
            </a:r>
            <a:r>
              <a:rPr b="0" i="1" lang="en-US" sz="1700" spc="-1" strike="noStrike">
                <a:solidFill>
                  <a:srgbClr val="000000"/>
                </a:solidFill>
                <a:latin typeface="Open Sans"/>
                <a:ea typeface="Open Sans"/>
              </a:rPr>
              <a:t>There is a meta-algorithm that corrects k marginal monotonicity of any f and </a:t>
            </a:r>
            <a:endParaRPr b="0" lang="en-US" sz="1700" spc="-1" strike="noStrike">
              <a:solidFill>
                <a:srgbClr val="000000"/>
              </a:solidFill>
              <a:latin typeface="Arial"/>
            </a:endParaRPr>
          </a:p>
          <a:p>
            <a:pPr marL="1200240" indent="-336240">
              <a:lnSpc>
                <a:spcPct val="100000"/>
              </a:lnSpc>
              <a:spcBef>
                <a:spcPts val="601"/>
              </a:spcBef>
              <a:buClr>
                <a:srgbClr val="000000"/>
              </a:buClr>
              <a:buFont typeface="Open Sans"/>
              <a:buAutoNum type="arabicPeriod"/>
            </a:pPr>
            <a:r>
              <a:rPr b="0" i="1" lang="en-US" sz="1700" spc="-1" strike="noStrike">
                <a:solidFill>
                  <a:srgbClr val="000000"/>
                </a:solidFill>
                <a:latin typeface="Open Sans"/>
                <a:ea typeface="Open Sans"/>
              </a:rPr>
              <a:t>Is feasible</a:t>
            </a:r>
            <a:endParaRPr b="0" lang="en-US" sz="1700" spc="-1" strike="noStrike">
              <a:solidFill>
                <a:srgbClr val="000000"/>
              </a:solidFill>
              <a:latin typeface="Arial"/>
            </a:endParaRPr>
          </a:p>
          <a:p>
            <a:pPr marL="1200240" indent="-336240">
              <a:lnSpc>
                <a:spcPct val="100000"/>
              </a:lnSpc>
              <a:buClr>
                <a:srgbClr val="000000"/>
              </a:buClr>
              <a:buFont typeface="Open Sans"/>
              <a:buAutoNum type="arabicPeriod"/>
            </a:pPr>
            <a:r>
              <a:rPr b="0" i="1" lang="en-US" sz="1700" spc="-1" strike="noStrike">
                <a:solidFill>
                  <a:srgbClr val="000000"/>
                </a:solidFill>
                <a:latin typeface="Open Sans"/>
                <a:ea typeface="Open Sans"/>
              </a:rPr>
              <a:t>Has expected loss at most ε</a:t>
            </a:r>
            <a:endParaRPr b="0" lang="en-US" sz="1700" spc="-1" strike="noStrike">
              <a:solidFill>
                <a:srgbClr val="000000"/>
              </a:solidFill>
              <a:latin typeface="Arial"/>
            </a:endParaRPr>
          </a:p>
          <a:p>
            <a:pPr marL="1200240" indent="-336240">
              <a:lnSpc>
                <a:spcPct val="100000"/>
              </a:lnSpc>
              <a:buClr>
                <a:srgbClr val="000000"/>
              </a:buClr>
              <a:buFont typeface="Open Sans"/>
              <a:buAutoNum type="arabicPeriod"/>
            </a:pPr>
            <a:r>
              <a:rPr b="0" i="1" lang="en-US" sz="1700" spc="-1" strike="noStrike">
                <a:solidFill>
                  <a:srgbClr val="000000"/>
                </a:solidFill>
                <a:latin typeface="Open Sans"/>
                <a:ea typeface="Open Sans"/>
              </a:rPr>
              <a:t>Uses at most              queries.</a:t>
            </a:r>
            <a:endParaRPr b="0" lang="en-US" sz="1700" spc="-1" strike="noStrike">
              <a:solidFill>
                <a:srgbClr val="000000"/>
              </a:solidFill>
              <a:latin typeface="Arial"/>
            </a:endParaRPr>
          </a:p>
          <a:p>
            <a:pPr>
              <a:lnSpc>
                <a:spcPct val="100000"/>
              </a:lnSpc>
              <a:spcBef>
                <a:spcPts val="601"/>
              </a:spcBef>
            </a:pPr>
            <a:endParaRPr b="0" lang="en-US" sz="1700" spc="-1" strike="noStrike">
              <a:solidFill>
                <a:srgbClr val="000000"/>
              </a:solidFill>
              <a:latin typeface="Arial"/>
            </a:endParaRPr>
          </a:p>
          <a:p>
            <a:pPr>
              <a:lnSpc>
                <a:spcPct val="100000"/>
              </a:lnSpc>
              <a:spcBef>
                <a:spcPts val="601"/>
              </a:spcBef>
            </a:pPr>
            <a:endParaRPr b="0" lang="en-US" sz="1700" spc="-1" strike="noStrike">
              <a:solidFill>
                <a:srgbClr val="000000"/>
              </a:solidFill>
              <a:latin typeface="Arial"/>
            </a:endParaRPr>
          </a:p>
        </p:txBody>
      </p:sp>
      <p:sp>
        <p:nvSpPr>
          <p:cNvPr id="195" name="CustomShape 4"/>
          <p:cNvSpPr/>
          <p:nvPr/>
        </p:nvSpPr>
        <p:spPr>
          <a:xfrm>
            <a:off x="1099440" y="3895560"/>
            <a:ext cx="4019040" cy="520560"/>
          </a:xfrm>
          <a:prstGeom prst="rect">
            <a:avLst/>
          </a:prstGeom>
          <a:noFill/>
          <a:ln>
            <a:noFill/>
          </a:ln>
        </p:spPr>
        <p:style>
          <a:lnRef idx="0"/>
          <a:fillRef idx="0"/>
          <a:effectRef idx="0"/>
          <a:fontRef idx="minor"/>
        </p:style>
        <p:txBody>
          <a:bodyPr tIns="91440" bIns="91440">
            <a:noAutofit/>
          </a:bodyPr>
          <a:p>
            <a:pPr>
              <a:lnSpc>
                <a:spcPct val="100000"/>
              </a:lnSpc>
            </a:pPr>
            <a:r>
              <a:rPr b="0" lang="en-US" sz="1900" spc="-1" strike="noStrike">
                <a:solidFill>
                  <a:srgbClr val="000000"/>
                </a:solidFill>
                <a:latin typeface="Open Sans"/>
                <a:ea typeface="Open Sans"/>
              </a:rPr>
              <a:t>This talk: focus on </a:t>
            </a:r>
            <a:r>
              <a:rPr b="1" lang="en-US" sz="1900" spc="-1" strike="noStrike">
                <a:solidFill>
                  <a:srgbClr val="01457c"/>
                </a:solidFill>
                <a:latin typeface="Open Sans"/>
                <a:ea typeface="Open Sans"/>
              </a:rPr>
              <a:t>Theorems 1+2</a:t>
            </a:r>
            <a:endParaRPr b="0" lang="en-US" sz="1900" spc="-1" strike="noStrike">
              <a:latin typeface="Arial"/>
            </a:endParaRPr>
          </a:p>
        </p:txBody>
      </p:sp>
      <p:pic>
        <p:nvPicPr>
          <p:cNvPr id="196" name="Google Shape;190;p18" descr=""/>
          <p:cNvPicPr/>
          <p:nvPr/>
        </p:nvPicPr>
        <p:blipFill>
          <a:blip r:embed="rId1"/>
          <a:stretch/>
        </p:blipFill>
        <p:spPr>
          <a:xfrm>
            <a:off x="2771640" y="2934000"/>
            <a:ext cx="636840" cy="215640"/>
          </a:xfrm>
          <a:prstGeom prst="rect">
            <a:avLst/>
          </a:prstGeom>
          <a:ln>
            <a:noFill/>
          </a:ln>
        </p:spPr>
      </p:pic>
      <p:sp>
        <p:nvSpPr>
          <p:cNvPr id="197" name="CustomShape 5"/>
          <p:cNvSpPr/>
          <p:nvPr/>
        </p:nvSpPr>
        <p:spPr>
          <a:xfrm>
            <a:off x="311400" y="1067400"/>
            <a:ext cx="8283240" cy="533880"/>
          </a:xfrm>
          <a:prstGeom prst="rect">
            <a:avLst/>
          </a:prstGeom>
          <a:noFill/>
          <a:ln>
            <a:noFill/>
          </a:ln>
        </p:spPr>
        <p:style>
          <a:lnRef idx="0"/>
          <a:fillRef idx="0"/>
          <a:effectRef idx="0"/>
          <a:fontRef idx="minor"/>
        </p:style>
        <p:txBody>
          <a:bodyPr tIns="91440" bIns="91440">
            <a:noAutofit/>
          </a:bodyPr>
          <a:p>
            <a:pPr>
              <a:lnSpc>
                <a:spcPct val="100000"/>
              </a:lnSpc>
            </a:pPr>
            <a:r>
              <a:rPr b="0" lang="en-US" sz="1400" spc="-1" strike="noStrike">
                <a:solidFill>
                  <a:srgbClr val="000000"/>
                </a:solidFill>
                <a:latin typeface="Open Sans"/>
                <a:ea typeface="Open Sans"/>
              </a:rPr>
              <a:t>We can escape this exponential hardness by considering a weaker notion of monotonicity: monotonicity of marginals</a:t>
            </a:r>
            <a:endParaRPr b="0" lang="en-US" sz="14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childTnLst>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05280" y="1141920"/>
            <a:ext cx="8785440" cy="2859480"/>
          </a:xfrm>
          <a:prstGeom prst="rect">
            <a:avLst/>
          </a:prstGeom>
          <a:noFill/>
          <a:ln>
            <a:noFill/>
          </a:ln>
        </p:spPr>
        <p:style>
          <a:lnRef idx="0"/>
          <a:fillRef idx="0"/>
          <a:effectRef idx="0"/>
          <a:fontRef idx="minor"/>
        </p:style>
        <p:txBody>
          <a:bodyPr tIns="91440" bIns="91440">
            <a:noAutofit/>
          </a:bodyPr>
          <a:p>
            <a:pPr marL="457200" indent="-317160">
              <a:lnSpc>
                <a:spcPct val="100000"/>
              </a:lnSpc>
              <a:spcBef>
                <a:spcPts val="601"/>
              </a:spcBef>
              <a:buClr>
                <a:srgbClr val="01457c"/>
              </a:buClr>
              <a:buFont typeface="Open Sans"/>
              <a:buChar char="▶"/>
            </a:pPr>
            <a:r>
              <a:rPr b="0" lang="en-US" sz="1400" spc="-1" strike="noStrike">
                <a:solidFill>
                  <a:srgbClr val="000000"/>
                </a:solidFill>
                <a:latin typeface="Open Sans"/>
                <a:ea typeface="Open Sans"/>
              </a:rPr>
              <a:t>Oracle access to</a:t>
            </a:r>
            <a:endParaRPr b="0" lang="en-US" sz="1400" spc="-1" strike="noStrike">
              <a:latin typeface="Arial"/>
            </a:endParaRPr>
          </a:p>
          <a:p>
            <a:pPr marL="457200">
              <a:lnSpc>
                <a:spcPct val="100000"/>
              </a:lnSpc>
              <a:spcBef>
                <a:spcPts val="601"/>
              </a:spcBef>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Input </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Product distribution </a:t>
            </a:r>
            <a:r>
              <a:rPr b="0" lang="en-US" sz="1400" spc="-1" strike="noStrike" baseline="-25000">
                <a:solidFill>
                  <a:srgbClr val="000000"/>
                </a:solidFill>
                <a:latin typeface="Open Sans"/>
                <a:ea typeface="Open Sans"/>
              </a:rPr>
              <a:t>       </a:t>
            </a:r>
            <a:endParaRPr b="0" lang="en-US" sz="1400" spc="-1" strike="noStrike">
              <a:latin typeface="Arial"/>
            </a:endParaRPr>
          </a:p>
          <a:p>
            <a:pPr marL="457200">
              <a:lnSpc>
                <a:spcPct val="100000"/>
              </a:lnSpc>
            </a:pPr>
            <a:endParaRPr b="0" lang="en-US" sz="1400" spc="-1" strike="noStrike">
              <a:latin typeface="Arial"/>
            </a:endParaRPr>
          </a:p>
          <a:p>
            <a:pPr marL="457200" indent="-317160">
              <a:lnSpc>
                <a:spcPct val="100000"/>
              </a:lnSpc>
              <a:buClr>
                <a:srgbClr val="01457c"/>
              </a:buClr>
              <a:buFont typeface="Open Sans"/>
              <a:buChar char="▶"/>
            </a:pPr>
            <a:r>
              <a:rPr b="0" lang="en-US" sz="1400" spc="-1" strike="noStrike">
                <a:solidFill>
                  <a:srgbClr val="000000"/>
                </a:solidFill>
                <a:latin typeface="Open Sans"/>
                <a:ea typeface="Open Sans"/>
              </a:rPr>
              <a:t>Monotonicity: </a:t>
            </a:r>
            <a:r>
              <a:rPr b="0" i="1" lang="en-US" sz="1400" spc="-1" strike="noStrike">
                <a:solidFill>
                  <a:srgbClr val="000000"/>
                </a:solidFill>
                <a:latin typeface="Open Sans"/>
                <a:ea typeface="Open Sans"/>
              </a:rPr>
              <a:t>f(x) ≤ f(y) whenever x ≤ y</a:t>
            </a:r>
            <a:r>
              <a:rPr b="0" lang="en-US" sz="1400" spc="-1" strike="noStrike">
                <a:solidFill>
                  <a:srgbClr val="000000"/>
                </a:solidFill>
                <a:latin typeface="Open Sans"/>
                <a:ea typeface="Open Sans"/>
              </a:rPr>
              <a:t> coordinate-wise</a:t>
            </a: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Marginal monotonicity: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is monotone</a:t>
            </a:r>
            <a:endParaRPr b="0" lang="en-US" sz="1400" spc="-1" strike="noStrike">
              <a:latin typeface="Arial"/>
            </a:endParaRPr>
          </a:p>
          <a:p>
            <a:pPr marL="914400">
              <a:lnSpc>
                <a:spcPct val="100000"/>
              </a:lnSpc>
            </a:pPr>
            <a:endParaRPr b="0" lang="en-US" sz="1400" spc="-1" strike="noStrike">
              <a:latin typeface="Arial"/>
            </a:endParaRPr>
          </a:p>
          <a:p>
            <a:pPr lvl="1" marL="914400" indent="-317160">
              <a:lnSpc>
                <a:spcPct val="100000"/>
              </a:lnSpc>
              <a:buClr>
                <a:srgbClr val="01457c"/>
              </a:buClr>
              <a:buFont typeface="Open Sans"/>
              <a:buChar char="•"/>
            </a:pPr>
            <a:r>
              <a:rPr b="0" lang="en-US" sz="1400" spc="-1" strike="noStrike">
                <a:solidFill>
                  <a:srgbClr val="000000"/>
                </a:solidFill>
                <a:latin typeface="Open Sans"/>
                <a:ea typeface="Open Sans"/>
              </a:rPr>
              <a:t>k-marginal monotonicity: for any  subset     of coordinates, </a:t>
            </a:r>
            <a:endParaRPr b="0" lang="en-US" sz="1400" spc="-1" strike="noStrike">
              <a:latin typeface="Arial"/>
            </a:endParaRPr>
          </a:p>
          <a:p>
            <a:pPr marL="1371600" indent="457200">
              <a:lnSpc>
                <a:spcPct val="100000"/>
              </a:lnSpc>
            </a:pP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    </a:t>
            </a:r>
            <a:r>
              <a:rPr b="0" lang="en-US" sz="1400" spc="-1" strike="noStrike">
                <a:solidFill>
                  <a:srgbClr val="000000"/>
                </a:solidFill>
                <a:latin typeface="Open Sans"/>
                <a:ea typeface="Open Sans"/>
              </a:rPr>
              <a:t>is monotone</a:t>
            </a:r>
            <a:endParaRPr b="0" lang="en-US" sz="1400" spc="-1" strike="noStrike">
              <a:latin typeface="Arial"/>
            </a:endParaRPr>
          </a:p>
        </p:txBody>
      </p:sp>
      <p:sp>
        <p:nvSpPr>
          <p:cNvPr id="199" name="TextShape 2"/>
          <p:cNvSpPr txBox="1"/>
          <p:nvPr/>
        </p:nvSpPr>
        <p:spPr>
          <a:xfrm>
            <a:off x="152280" y="262080"/>
            <a:ext cx="8838720" cy="742320"/>
          </a:xfrm>
          <a:prstGeom prst="rect">
            <a:avLst/>
          </a:prstGeom>
          <a:noFill/>
          <a:ln>
            <a:noFill/>
          </a:ln>
        </p:spPr>
        <p:txBody>
          <a:bodyPr tIns="91440" bIns="91440" anchor="ctr">
            <a:noAutofit/>
          </a:bodyPr>
          <a:p>
            <a:pPr>
              <a:lnSpc>
                <a:spcPct val="100000"/>
              </a:lnSpc>
            </a:pPr>
            <a:r>
              <a:rPr b="0" lang="en-US" sz="3100" spc="-1" strike="noStrike">
                <a:solidFill>
                  <a:srgbClr val="01457c"/>
                </a:solidFill>
                <a:latin typeface="Open Sans"/>
                <a:ea typeface="Open Sans"/>
              </a:rPr>
              <a:t>Formal Model</a:t>
            </a:r>
            <a:endParaRPr b="0" lang="en-US" sz="3100" spc="-1" strike="noStrike">
              <a:solidFill>
                <a:srgbClr val="000000"/>
              </a:solidFill>
              <a:latin typeface="Arial"/>
            </a:endParaRPr>
          </a:p>
        </p:txBody>
      </p:sp>
      <p:pic>
        <p:nvPicPr>
          <p:cNvPr id="200" name="Google Shape;198;p19" descr=""/>
          <p:cNvPicPr/>
          <p:nvPr/>
        </p:nvPicPr>
        <p:blipFill>
          <a:blip r:embed="rId1"/>
          <a:stretch/>
        </p:blipFill>
        <p:spPr>
          <a:xfrm>
            <a:off x="2302200" y="1193400"/>
            <a:ext cx="1281960" cy="270720"/>
          </a:xfrm>
          <a:prstGeom prst="rect">
            <a:avLst/>
          </a:prstGeom>
          <a:ln>
            <a:noFill/>
          </a:ln>
        </p:spPr>
      </p:pic>
      <p:pic>
        <p:nvPicPr>
          <p:cNvPr id="201" name="Google Shape;199;p19" descr=""/>
          <p:cNvPicPr/>
          <p:nvPr/>
        </p:nvPicPr>
        <p:blipFill>
          <a:blip r:embed="rId2"/>
          <a:stretch/>
        </p:blipFill>
        <p:spPr>
          <a:xfrm>
            <a:off x="1383480" y="1712160"/>
            <a:ext cx="1470960" cy="266400"/>
          </a:xfrm>
          <a:prstGeom prst="rect">
            <a:avLst/>
          </a:prstGeom>
          <a:ln>
            <a:noFill/>
          </a:ln>
        </p:spPr>
      </p:pic>
      <p:pic>
        <p:nvPicPr>
          <p:cNvPr id="202" name="Google Shape;200;p19" descr=""/>
          <p:cNvPicPr/>
          <p:nvPr/>
        </p:nvPicPr>
        <p:blipFill>
          <a:blip r:embed="rId3"/>
          <a:stretch/>
        </p:blipFill>
        <p:spPr>
          <a:xfrm>
            <a:off x="3335040" y="2639880"/>
            <a:ext cx="1823400" cy="177480"/>
          </a:xfrm>
          <a:prstGeom prst="rect">
            <a:avLst/>
          </a:prstGeom>
          <a:ln>
            <a:noFill/>
          </a:ln>
        </p:spPr>
      </p:pic>
      <p:pic>
        <p:nvPicPr>
          <p:cNvPr id="203" name="Google Shape;201;p19" descr=""/>
          <p:cNvPicPr/>
          <p:nvPr/>
        </p:nvPicPr>
        <p:blipFill>
          <a:blip r:embed="rId4"/>
          <a:stretch/>
        </p:blipFill>
        <p:spPr>
          <a:xfrm>
            <a:off x="1487160" y="3274560"/>
            <a:ext cx="1777680" cy="177480"/>
          </a:xfrm>
          <a:prstGeom prst="rect">
            <a:avLst/>
          </a:prstGeom>
          <a:ln>
            <a:noFill/>
          </a:ln>
        </p:spPr>
      </p:pic>
      <p:pic>
        <p:nvPicPr>
          <p:cNvPr id="204" name="Google Shape;202;p19" descr=""/>
          <p:cNvPicPr/>
          <p:nvPr/>
        </p:nvPicPr>
        <p:blipFill>
          <a:blip r:embed="rId5"/>
          <a:stretch/>
        </p:blipFill>
        <p:spPr>
          <a:xfrm>
            <a:off x="4701240" y="3096720"/>
            <a:ext cx="135000" cy="177480"/>
          </a:xfrm>
          <a:prstGeom prst="rect">
            <a:avLst/>
          </a:prstGeom>
          <a:ln>
            <a:noFill/>
          </a:ln>
        </p:spPr>
      </p:pic>
      <p:pic>
        <p:nvPicPr>
          <p:cNvPr id="205" name="Google Shape;203;p19" descr=""/>
          <p:cNvPicPr/>
          <p:nvPr/>
        </p:nvPicPr>
        <p:blipFill>
          <a:blip r:embed="rId6"/>
          <a:stretch/>
        </p:blipFill>
        <p:spPr>
          <a:xfrm>
            <a:off x="3081240" y="1987560"/>
            <a:ext cx="183960" cy="210240"/>
          </a:xfrm>
          <a:prstGeom prst="rect">
            <a:avLst/>
          </a:prstGeom>
          <a:ln>
            <a:noFill/>
          </a:ln>
        </p:spPr>
      </p:pic>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1170ae"/>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1170ae"/>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1170ae"/>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TotalTime>
  <Application>LibreOffice/6.1.5.2$Linux_X86_64 LibreOffice_project/10$Build-2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2020-11-13T01:12:16Z</dcterms:modified>
  <cp:revision>2</cp:revision>
  <dc:subject/>
  <dc:title/>
</cp:coreProperties>
</file>