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6" r:id="rId2"/>
    <p:sldId id="281" r:id="rId3"/>
    <p:sldId id="280" r:id="rId4"/>
    <p:sldId id="282" r:id="rId5"/>
    <p:sldId id="276" r:id="rId6"/>
    <p:sldId id="262" r:id="rId7"/>
    <p:sldId id="260" r:id="rId8"/>
    <p:sldId id="261" r:id="rId9"/>
    <p:sldId id="264" r:id="rId10"/>
    <p:sldId id="263" r:id="rId11"/>
    <p:sldId id="278" r:id="rId12"/>
    <p:sldId id="270" r:id="rId13"/>
    <p:sldId id="273" r:id="rId14"/>
    <p:sldId id="272" r:id="rId15"/>
    <p:sldId id="274" r:id="rId16"/>
    <p:sldId id="283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pubBrowser="v4" r:id="rId1">
    <p:sldAll/>
  </p:htmlPubPr>
  <p:webPr encoding="windows-1253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4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D:\mybox\CopyCloud\Copy\BiologyPresentations\cell-presentantion.mht" TargetMode="Externa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- Τίτλος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2" name="21 - Υπότιτλος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20" name="19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Έλλειψη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" name="9 - Ορθογώνιο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Έλλειψη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Ορθογώνιο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5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Ορθογώνιο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9" name="8 - Διάγραμμα ροής: Διεργασία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- Διάγραμμα ροής: Διεργασία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Πίτα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- Έλλειψη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- Κουλούρα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- Θέση τίτλου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Θέση κειμένου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24" name="2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FFF18D3-0A6C-4475-9661-EB8F7188BC44}" type="datetimeFigureOut">
              <a:rPr lang="el-GR" smtClean="0"/>
              <a:pPr/>
              <a:t>21/10/2013</a:t>
            </a:fld>
            <a:endParaRPr lang="el-GR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l-GR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D75CF7-F660-4F1B-B9D0-CD39F4556DE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5" name="14 - Ορθογώνιο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- Τίτλος"/>
          <p:cNvSpPr txBox="1">
            <a:spLocks/>
          </p:cNvSpPr>
          <p:nvPr/>
        </p:nvSpPr>
        <p:spPr>
          <a:xfrm>
            <a:off x="1000100" y="3143272"/>
            <a:ext cx="8143900" cy="285749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Α) Κύτταρο</a:t>
            </a:r>
            <a:endParaRPr kumimoji="0" lang="en-US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4300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Β) Δομές </a:t>
            </a:r>
            <a:r>
              <a:rPr lang="en-US" sz="4300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DNA - RNA</a:t>
            </a:r>
            <a:endParaRPr kumimoji="0" lang="el-GR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43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- Ορθογώνιο"/>
          <p:cNvSpPr/>
          <p:nvPr/>
        </p:nvSpPr>
        <p:spPr>
          <a:xfrm>
            <a:off x="1000100" y="857232"/>
            <a:ext cx="81439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l-GR" sz="60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Παρουσίαση Βιολογίας</a:t>
            </a:r>
          </a:p>
        </p:txBody>
      </p:sp>
      <p:sp>
        <p:nvSpPr>
          <p:cNvPr id="6" name="5 - Ορθογώνιο"/>
          <p:cNvSpPr/>
          <p:nvPr/>
        </p:nvSpPr>
        <p:spPr>
          <a:xfrm>
            <a:off x="1000100" y="2071678"/>
            <a:ext cx="8143900" cy="2143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://publications.nigms.nih.gov/structlife/images/ch3_nmrrib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472" y="1000108"/>
            <a:ext cx="4000528" cy="4283900"/>
          </a:xfrm>
          <a:prstGeom prst="rect">
            <a:avLst/>
          </a:prstGeom>
          <a:noFill/>
        </p:spPr>
      </p:pic>
      <p:sp>
        <p:nvSpPr>
          <p:cNvPr id="3" name="2 - Ορθογώνιο"/>
          <p:cNvSpPr/>
          <p:nvPr/>
        </p:nvSpPr>
        <p:spPr>
          <a:xfrm>
            <a:off x="1000100" y="1000108"/>
            <a:ext cx="421484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l-GR" sz="2400" dirty="0" smtClean="0"/>
              <a:t>Το </a:t>
            </a:r>
            <a:r>
              <a:rPr lang="el-GR" sz="2400" b="1" dirty="0" err="1" smtClean="0"/>
              <a:t>ριβόσωμα</a:t>
            </a:r>
            <a:r>
              <a:rPr lang="el-GR" sz="2400" dirty="0" smtClean="0"/>
              <a:t> είναι μικρό κυτταρικό οργανίδιο. Ο κύριος ρόλος του είναι η συμβολή του στη σύνθεση πρωτεϊνών. </a:t>
            </a:r>
          </a:p>
          <a:p>
            <a:endParaRPr lang="el-GR" sz="2400" dirty="0" smtClean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Τα </a:t>
            </a:r>
            <a:r>
              <a:rPr lang="el-GR" sz="2400" dirty="0" err="1" smtClean="0"/>
              <a:t>ριβοσώματα</a:t>
            </a:r>
            <a:r>
              <a:rPr lang="el-GR" sz="2400" dirty="0" smtClean="0"/>
              <a:t> αποτελούνται από πρωτεΐνες και RNA. </a:t>
            </a:r>
          </a:p>
          <a:p>
            <a:pPr>
              <a:buFont typeface="Arial" pitchFamily="34" charset="0"/>
              <a:buChar char="•"/>
            </a:pPr>
            <a:endParaRPr lang="el-GR" sz="2400" dirty="0" smtClean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Σε αυτά γίνεται η σύνθεση των πρωτεϊνών. </a:t>
            </a:r>
          </a:p>
          <a:p>
            <a:pPr>
              <a:buFont typeface="Arial" pitchFamily="34" charset="0"/>
              <a:buChar char="•"/>
            </a:pPr>
            <a:endParaRPr lang="el-GR" sz="2400" dirty="0" smtClean="0"/>
          </a:p>
          <a:p>
            <a:pPr>
              <a:buFont typeface="Arial" pitchFamily="34" charset="0"/>
              <a:buChar char="•"/>
            </a:pPr>
            <a:r>
              <a:rPr lang="el-GR" sz="2400" dirty="0" smtClean="0"/>
              <a:t>Τα </a:t>
            </a:r>
            <a:r>
              <a:rPr lang="el-GR" sz="2400" dirty="0" err="1" smtClean="0"/>
              <a:t>ριβοσώματα</a:t>
            </a:r>
            <a:r>
              <a:rPr lang="el-GR" sz="2400" dirty="0" smtClean="0"/>
              <a:t> υπάρχουν ελεύθερα στο κυτταρόπλασμα.</a:t>
            </a:r>
            <a:endParaRPr lang="el-GR" sz="2400" dirty="0"/>
          </a:p>
        </p:txBody>
      </p:sp>
      <p:sp>
        <p:nvSpPr>
          <p:cNvPr id="5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sz="4400" dirty="0" err="1" smtClean="0"/>
              <a:t>Ριβόσωμα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- Τίτλος"/>
          <p:cNvSpPr txBox="1">
            <a:spLocks/>
          </p:cNvSpPr>
          <p:nvPr/>
        </p:nvSpPr>
        <p:spPr>
          <a:xfrm>
            <a:off x="500034" y="0"/>
            <a:ext cx="8229600" cy="7857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Δομή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DNA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l-GR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επεξήγηση</a:t>
            </a:r>
            <a:endParaRPr kumimoji="0" lang="el-G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428736"/>
            <a:ext cx="3303689" cy="4319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staff.jccc.net/pdecell/biochemistry/nucleothem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8072462" cy="6500858"/>
          </a:xfrm>
          <a:prstGeom prst="rect">
            <a:avLst/>
          </a:prstGeom>
          <a:noFill/>
        </p:spPr>
      </p:pic>
      <p:grpSp>
        <p:nvGrpSpPr>
          <p:cNvPr id="18" name="17 - Ομάδα"/>
          <p:cNvGrpSpPr/>
          <p:nvPr/>
        </p:nvGrpSpPr>
        <p:grpSpPr>
          <a:xfrm>
            <a:off x="2357422" y="1214422"/>
            <a:ext cx="2143140" cy="3714776"/>
            <a:chOff x="2643174" y="1214422"/>
            <a:chExt cx="2428892" cy="5000660"/>
          </a:xfrm>
        </p:grpSpPr>
        <p:grpSp>
          <p:nvGrpSpPr>
            <p:cNvPr id="19" name="8 - Ομάδα"/>
            <p:cNvGrpSpPr/>
            <p:nvPr/>
          </p:nvGrpSpPr>
          <p:grpSpPr>
            <a:xfrm>
              <a:off x="3643306" y="1214422"/>
              <a:ext cx="1428760" cy="2861161"/>
              <a:chOff x="3643306" y="1214422"/>
              <a:chExt cx="1428760" cy="2861161"/>
            </a:xfrm>
          </p:grpSpPr>
          <p:sp>
            <p:nvSpPr>
              <p:cNvPr id="24" name="23 - Ελεύθερη σχεδίαση"/>
              <p:cNvSpPr/>
              <p:nvPr/>
            </p:nvSpPr>
            <p:spPr>
              <a:xfrm>
                <a:off x="4000496" y="1714488"/>
                <a:ext cx="857256" cy="2361095"/>
              </a:xfrm>
              <a:custGeom>
                <a:avLst/>
                <a:gdLst>
                  <a:gd name="connsiteX0" fmla="*/ 0 w 857256"/>
                  <a:gd name="connsiteY0" fmla="*/ 0 h 1785950"/>
                  <a:gd name="connsiteX1" fmla="*/ 857256 w 857256"/>
                  <a:gd name="connsiteY1" fmla="*/ 0 h 1785950"/>
                  <a:gd name="connsiteX2" fmla="*/ 857256 w 857256"/>
                  <a:gd name="connsiteY2" fmla="*/ 1785950 h 1785950"/>
                  <a:gd name="connsiteX3" fmla="*/ 0 w 857256"/>
                  <a:gd name="connsiteY3" fmla="*/ 1785950 h 1785950"/>
                  <a:gd name="connsiteX4" fmla="*/ 0 w 857256"/>
                  <a:gd name="connsiteY4" fmla="*/ 0 h 1785950"/>
                  <a:gd name="connsiteX0" fmla="*/ 0 w 857256"/>
                  <a:gd name="connsiteY0" fmla="*/ 3478 h 1789428"/>
                  <a:gd name="connsiteX1" fmla="*/ 394083 w 857256"/>
                  <a:gd name="connsiteY1" fmla="*/ 0 h 1789428"/>
                  <a:gd name="connsiteX2" fmla="*/ 857256 w 857256"/>
                  <a:gd name="connsiteY2" fmla="*/ 3478 h 1789428"/>
                  <a:gd name="connsiteX3" fmla="*/ 857256 w 857256"/>
                  <a:gd name="connsiteY3" fmla="*/ 1789428 h 1789428"/>
                  <a:gd name="connsiteX4" fmla="*/ 0 w 857256"/>
                  <a:gd name="connsiteY4" fmla="*/ 1789428 h 1789428"/>
                  <a:gd name="connsiteX5" fmla="*/ 0 w 857256"/>
                  <a:gd name="connsiteY5" fmla="*/ 3478 h 1789428"/>
                  <a:gd name="connsiteX0" fmla="*/ 0 w 857256"/>
                  <a:gd name="connsiteY0" fmla="*/ 497455 h 2283405"/>
                  <a:gd name="connsiteX1" fmla="*/ 394083 w 857256"/>
                  <a:gd name="connsiteY1" fmla="*/ 493977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764889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270284">
                    <a:moveTo>
                      <a:pt x="0" y="484334"/>
                    </a:moveTo>
                    <a:lnTo>
                      <a:pt x="394083" y="0"/>
                    </a:lnTo>
                    <a:lnTo>
                      <a:pt x="857256" y="484334"/>
                    </a:lnTo>
                    <a:lnTo>
                      <a:pt x="857256" y="2270284"/>
                    </a:lnTo>
                    <a:lnTo>
                      <a:pt x="0" y="2270284"/>
                    </a:lnTo>
                    <a:lnTo>
                      <a:pt x="0" y="484334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5" name="24 - TextBox"/>
              <p:cNvSpPr txBox="1"/>
              <p:nvPr/>
            </p:nvSpPr>
            <p:spPr>
              <a:xfrm>
                <a:off x="3643306" y="1214422"/>
                <a:ext cx="142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err="1" smtClean="0"/>
                  <a:t>Αδενίνη</a:t>
                </a:r>
                <a:endParaRPr lang="el-GR" dirty="0"/>
              </a:p>
            </p:txBody>
          </p:sp>
        </p:grpSp>
        <p:sp>
          <p:nvSpPr>
            <p:cNvPr id="20" name="19 - Κανονικό πεντάγωνο"/>
            <p:cNvSpPr/>
            <p:nvPr/>
          </p:nvSpPr>
          <p:spPr>
            <a:xfrm>
              <a:off x="3571868" y="4929198"/>
              <a:ext cx="1285884" cy="1285884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1" name="20 - Έλλειψη"/>
            <p:cNvSpPr/>
            <p:nvPr/>
          </p:nvSpPr>
          <p:spPr>
            <a:xfrm>
              <a:off x="2643174" y="4857760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22" name="21 - Ευθεία γραμμή σύνδεσης"/>
            <p:cNvCxnSpPr>
              <a:stCxn id="21" idx="5"/>
              <a:endCxn id="20" idx="1"/>
            </p:cNvCxnSpPr>
            <p:nvPr/>
          </p:nvCxnSpPr>
          <p:spPr>
            <a:xfrm rot="16200000" flipH="1">
              <a:off x="3222566" y="5071058"/>
              <a:ext cx="135768" cy="56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- Ευθεία γραμμή σύνδεσης"/>
            <p:cNvCxnSpPr>
              <a:stCxn id="20" idx="5"/>
              <a:endCxn id="24" idx="3"/>
            </p:cNvCxnSpPr>
            <p:nvPr/>
          </p:nvCxnSpPr>
          <p:spPr>
            <a:xfrm flipV="1">
              <a:off x="4857751" y="4075583"/>
              <a:ext cx="1" cy="1344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err="1" smtClean="0"/>
              <a:t>Αδενίνη</a:t>
            </a:r>
            <a:r>
              <a:rPr lang="el-GR" dirty="0" smtClean="0"/>
              <a:t> - Μοριακοί Δεσμοί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6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27 - Ομάδα"/>
          <p:cNvGrpSpPr/>
          <p:nvPr/>
        </p:nvGrpSpPr>
        <p:grpSpPr>
          <a:xfrm>
            <a:off x="2357422" y="1214422"/>
            <a:ext cx="2143140" cy="3714776"/>
            <a:chOff x="2643174" y="1214422"/>
            <a:chExt cx="2428892" cy="5000660"/>
          </a:xfrm>
        </p:grpSpPr>
        <p:grpSp>
          <p:nvGrpSpPr>
            <p:cNvPr id="2" name="8 - Ομάδα"/>
            <p:cNvGrpSpPr/>
            <p:nvPr/>
          </p:nvGrpSpPr>
          <p:grpSpPr>
            <a:xfrm>
              <a:off x="3643306" y="1214422"/>
              <a:ext cx="1428760" cy="2861161"/>
              <a:chOff x="3643306" y="1214422"/>
              <a:chExt cx="1428760" cy="2861161"/>
            </a:xfrm>
          </p:grpSpPr>
          <p:sp>
            <p:nvSpPr>
              <p:cNvPr id="7" name="6 - Ελεύθερη σχεδίαση"/>
              <p:cNvSpPr/>
              <p:nvPr/>
            </p:nvSpPr>
            <p:spPr>
              <a:xfrm>
                <a:off x="4000496" y="1714488"/>
                <a:ext cx="857256" cy="2361095"/>
              </a:xfrm>
              <a:custGeom>
                <a:avLst/>
                <a:gdLst>
                  <a:gd name="connsiteX0" fmla="*/ 0 w 857256"/>
                  <a:gd name="connsiteY0" fmla="*/ 0 h 1785950"/>
                  <a:gd name="connsiteX1" fmla="*/ 857256 w 857256"/>
                  <a:gd name="connsiteY1" fmla="*/ 0 h 1785950"/>
                  <a:gd name="connsiteX2" fmla="*/ 857256 w 857256"/>
                  <a:gd name="connsiteY2" fmla="*/ 1785950 h 1785950"/>
                  <a:gd name="connsiteX3" fmla="*/ 0 w 857256"/>
                  <a:gd name="connsiteY3" fmla="*/ 1785950 h 1785950"/>
                  <a:gd name="connsiteX4" fmla="*/ 0 w 857256"/>
                  <a:gd name="connsiteY4" fmla="*/ 0 h 1785950"/>
                  <a:gd name="connsiteX0" fmla="*/ 0 w 857256"/>
                  <a:gd name="connsiteY0" fmla="*/ 3478 h 1789428"/>
                  <a:gd name="connsiteX1" fmla="*/ 394083 w 857256"/>
                  <a:gd name="connsiteY1" fmla="*/ 0 h 1789428"/>
                  <a:gd name="connsiteX2" fmla="*/ 857256 w 857256"/>
                  <a:gd name="connsiteY2" fmla="*/ 3478 h 1789428"/>
                  <a:gd name="connsiteX3" fmla="*/ 857256 w 857256"/>
                  <a:gd name="connsiteY3" fmla="*/ 1789428 h 1789428"/>
                  <a:gd name="connsiteX4" fmla="*/ 0 w 857256"/>
                  <a:gd name="connsiteY4" fmla="*/ 1789428 h 1789428"/>
                  <a:gd name="connsiteX5" fmla="*/ 0 w 857256"/>
                  <a:gd name="connsiteY5" fmla="*/ 3478 h 1789428"/>
                  <a:gd name="connsiteX0" fmla="*/ 0 w 857256"/>
                  <a:gd name="connsiteY0" fmla="*/ 497455 h 2283405"/>
                  <a:gd name="connsiteX1" fmla="*/ 394083 w 857256"/>
                  <a:gd name="connsiteY1" fmla="*/ 493977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764889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270284">
                    <a:moveTo>
                      <a:pt x="0" y="484334"/>
                    </a:moveTo>
                    <a:lnTo>
                      <a:pt x="394083" y="0"/>
                    </a:lnTo>
                    <a:lnTo>
                      <a:pt x="857256" y="484334"/>
                    </a:lnTo>
                    <a:lnTo>
                      <a:pt x="857256" y="2270284"/>
                    </a:lnTo>
                    <a:lnTo>
                      <a:pt x="0" y="2270284"/>
                    </a:lnTo>
                    <a:lnTo>
                      <a:pt x="0" y="484334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" name="7 - TextBox"/>
              <p:cNvSpPr txBox="1"/>
              <p:nvPr/>
            </p:nvSpPr>
            <p:spPr>
              <a:xfrm>
                <a:off x="3643306" y="1214422"/>
                <a:ext cx="142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err="1" smtClean="0"/>
                  <a:t>Αδενίνη</a:t>
                </a:r>
                <a:endParaRPr lang="el-GR" dirty="0"/>
              </a:p>
            </p:txBody>
          </p:sp>
        </p:grpSp>
        <p:sp>
          <p:nvSpPr>
            <p:cNvPr id="6" name="5 - Κανονικό πεντάγωνο"/>
            <p:cNvSpPr/>
            <p:nvPr/>
          </p:nvSpPr>
          <p:spPr>
            <a:xfrm>
              <a:off x="3571868" y="4929198"/>
              <a:ext cx="1285884" cy="1285884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8 - Έλλειψη"/>
            <p:cNvSpPr/>
            <p:nvPr/>
          </p:nvSpPr>
          <p:spPr>
            <a:xfrm>
              <a:off x="2643174" y="4857760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1" name="10 - Ευθεία γραμμή σύνδεσης"/>
            <p:cNvCxnSpPr>
              <a:stCxn id="9" idx="5"/>
              <a:endCxn id="6" idx="1"/>
            </p:cNvCxnSpPr>
            <p:nvPr/>
          </p:nvCxnSpPr>
          <p:spPr>
            <a:xfrm rot="16200000" flipH="1">
              <a:off x="3222566" y="5071058"/>
              <a:ext cx="135768" cy="56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- Ευθεία γραμμή σύνδεσης"/>
            <p:cNvCxnSpPr>
              <a:stCxn id="6" idx="5"/>
              <a:endCxn id="7" idx="3"/>
            </p:cNvCxnSpPr>
            <p:nvPr/>
          </p:nvCxnSpPr>
          <p:spPr>
            <a:xfrm flipV="1">
              <a:off x="4857751" y="4075583"/>
              <a:ext cx="1" cy="1344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42 - Ομάδα"/>
          <p:cNvGrpSpPr/>
          <p:nvPr/>
        </p:nvGrpSpPr>
        <p:grpSpPr>
          <a:xfrm>
            <a:off x="4572000" y="1214422"/>
            <a:ext cx="2143140" cy="3714776"/>
            <a:chOff x="5572132" y="1285860"/>
            <a:chExt cx="2428892" cy="5000660"/>
          </a:xfrm>
        </p:grpSpPr>
        <p:sp>
          <p:nvSpPr>
            <p:cNvPr id="36" name="35 - TextBox"/>
            <p:cNvSpPr txBox="1"/>
            <p:nvPr/>
          </p:nvSpPr>
          <p:spPr>
            <a:xfrm>
              <a:off x="6572264" y="128586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Θυμίνη</a:t>
              </a:r>
              <a:endParaRPr lang="el-GR" dirty="0"/>
            </a:p>
          </p:txBody>
        </p:sp>
        <p:sp>
          <p:nvSpPr>
            <p:cNvPr id="31" name="30 - Κανονικό πεντάγωνο"/>
            <p:cNvSpPr/>
            <p:nvPr/>
          </p:nvSpPr>
          <p:spPr>
            <a:xfrm>
              <a:off x="6500826" y="5000636"/>
              <a:ext cx="1285884" cy="1285884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2" name="31 - Έλλειψη"/>
            <p:cNvSpPr/>
            <p:nvPr/>
          </p:nvSpPr>
          <p:spPr>
            <a:xfrm>
              <a:off x="5572132" y="4929198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3" name="32 - Ευθεία γραμμή σύνδεσης"/>
            <p:cNvCxnSpPr>
              <a:stCxn id="32" idx="5"/>
              <a:endCxn id="31" idx="1"/>
            </p:cNvCxnSpPr>
            <p:nvPr/>
          </p:nvCxnSpPr>
          <p:spPr>
            <a:xfrm rot="16200000" flipH="1">
              <a:off x="6151524" y="5142496"/>
              <a:ext cx="135768" cy="56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- Ελεύθερη σχεδίαση"/>
            <p:cNvSpPr/>
            <p:nvPr/>
          </p:nvSpPr>
          <p:spPr>
            <a:xfrm>
              <a:off x="6929454" y="2143116"/>
              <a:ext cx="857256" cy="2357454"/>
            </a:xfrm>
            <a:custGeom>
              <a:avLst/>
              <a:gdLst>
                <a:gd name="connsiteX0" fmla="*/ 0 w 857256"/>
                <a:gd name="connsiteY0" fmla="*/ 0 h 2357454"/>
                <a:gd name="connsiteX1" fmla="*/ 857256 w 857256"/>
                <a:gd name="connsiteY1" fmla="*/ 0 h 2357454"/>
                <a:gd name="connsiteX2" fmla="*/ 857256 w 857256"/>
                <a:gd name="connsiteY2" fmla="*/ 2357454 h 2357454"/>
                <a:gd name="connsiteX3" fmla="*/ 0 w 857256"/>
                <a:gd name="connsiteY3" fmla="*/ 2357454 h 2357454"/>
                <a:gd name="connsiteX4" fmla="*/ 0 w 857256"/>
                <a:gd name="connsiteY4" fmla="*/ 0 h 2357454"/>
                <a:gd name="connsiteX0" fmla="*/ 0 w 857256"/>
                <a:gd name="connsiteY0" fmla="*/ 0 h 2357454"/>
                <a:gd name="connsiteX1" fmla="*/ 390751 w 857256"/>
                <a:gd name="connsiteY1" fmla="*/ 7986 h 2357454"/>
                <a:gd name="connsiteX2" fmla="*/ 857256 w 857256"/>
                <a:gd name="connsiteY2" fmla="*/ 0 h 2357454"/>
                <a:gd name="connsiteX3" fmla="*/ 857256 w 857256"/>
                <a:gd name="connsiteY3" fmla="*/ 2357454 h 2357454"/>
                <a:gd name="connsiteX4" fmla="*/ 0 w 857256"/>
                <a:gd name="connsiteY4" fmla="*/ 2357454 h 2357454"/>
                <a:gd name="connsiteX5" fmla="*/ 0 w 857256"/>
                <a:gd name="connsiteY5" fmla="*/ 0 h 2357454"/>
                <a:gd name="connsiteX0" fmla="*/ 0 w 857256"/>
                <a:gd name="connsiteY0" fmla="*/ 0 h 2357454"/>
                <a:gd name="connsiteX1" fmla="*/ 390751 w 857256"/>
                <a:gd name="connsiteY1" fmla="*/ 7986 h 2357454"/>
                <a:gd name="connsiteX2" fmla="*/ 390751 w 857256"/>
                <a:gd name="connsiteY2" fmla="*/ 650904 h 2357454"/>
                <a:gd name="connsiteX3" fmla="*/ 857256 w 857256"/>
                <a:gd name="connsiteY3" fmla="*/ 0 h 2357454"/>
                <a:gd name="connsiteX4" fmla="*/ 857256 w 857256"/>
                <a:gd name="connsiteY4" fmla="*/ 2357454 h 2357454"/>
                <a:gd name="connsiteX5" fmla="*/ 0 w 857256"/>
                <a:gd name="connsiteY5" fmla="*/ 2357454 h 2357454"/>
                <a:gd name="connsiteX6" fmla="*/ 0 w 857256"/>
                <a:gd name="connsiteY6" fmla="*/ 0 h 2357454"/>
                <a:gd name="connsiteX0" fmla="*/ 0 w 857256"/>
                <a:gd name="connsiteY0" fmla="*/ 0 h 2357454"/>
                <a:gd name="connsiteX1" fmla="*/ 390751 w 857256"/>
                <a:gd name="connsiteY1" fmla="*/ 650904 h 2357454"/>
                <a:gd name="connsiteX2" fmla="*/ 857256 w 857256"/>
                <a:gd name="connsiteY2" fmla="*/ 0 h 2357454"/>
                <a:gd name="connsiteX3" fmla="*/ 857256 w 857256"/>
                <a:gd name="connsiteY3" fmla="*/ 2357454 h 2357454"/>
                <a:gd name="connsiteX4" fmla="*/ 0 w 857256"/>
                <a:gd name="connsiteY4" fmla="*/ 2357454 h 2357454"/>
                <a:gd name="connsiteX5" fmla="*/ 0 w 857256"/>
                <a:gd name="connsiteY5" fmla="*/ 0 h 235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6" h="2357454">
                  <a:moveTo>
                    <a:pt x="0" y="0"/>
                  </a:moveTo>
                  <a:lnTo>
                    <a:pt x="390751" y="650904"/>
                  </a:lnTo>
                  <a:lnTo>
                    <a:pt x="857256" y="0"/>
                  </a:lnTo>
                  <a:lnTo>
                    <a:pt x="857256" y="2357454"/>
                  </a:lnTo>
                  <a:lnTo>
                    <a:pt x="0" y="235745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41" name="40 - Ευθεία γραμμή σύνδεσης"/>
            <p:cNvCxnSpPr>
              <a:stCxn id="39" idx="3"/>
              <a:endCxn id="31" idx="5"/>
            </p:cNvCxnSpPr>
            <p:nvPr/>
          </p:nvCxnSpPr>
          <p:spPr>
            <a:xfrm flipH="1">
              <a:off x="7786709" y="4500570"/>
              <a:ext cx="1" cy="991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50 - Ομάδα"/>
          <p:cNvGrpSpPr/>
          <p:nvPr/>
        </p:nvGrpSpPr>
        <p:grpSpPr>
          <a:xfrm>
            <a:off x="6715140" y="1214422"/>
            <a:ext cx="2143140" cy="3714776"/>
            <a:chOff x="3143240" y="1142984"/>
            <a:chExt cx="2428892" cy="5000660"/>
          </a:xfrm>
        </p:grpSpPr>
        <p:sp>
          <p:nvSpPr>
            <p:cNvPr id="52" name="51 - TextBox"/>
            <p:cNvSpPr txBox="1"/>
            <p:nvPr/>
          </p:nvSpPr>
          <p:spPr>
            <a:xfrm>
              <a:off x="4143372" y="114298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Γουανίνη</a:t>
              </a:r>
              <a:endParaRPr lang="el-GR" dirty="0"/>
            </a:p>
          </p:txBody>
        </p:sp>
        <p:sp>
          <p:nvSpPr>
            <p:cNvPr id="53" name="52 - Κανονικό πεντάγωνο"/>
            <p:cNvSpPr/>
            <p:nvPr/>
          </p:nvSpPr>
          <p:spPr>
            <a:xfrm>
              <a:off x="4071934" y="4857760"/>
              <a:ext cx="1285884" cy="1285884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4" name="53 - Έλλειψη"/>
            <p:cNvSpPr/>
            <p:nvPr/>
          </p:nvSpPr>
          <p:spPr>
            <a:xfrm>
              <a:off x="3143240" y="478632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5" name="54 - Ευθεία γραμμή σύνδεσης"/>
            <p:cNvCxnSpPr>
              <a:stCxn id="54" idx="5"/>
              <a:endCxn id="53" idx="1"/>
            </p:cNvCxnSpPr>
            <p:nvPr/>
          </p:nvCxnSpPr>
          <p:spPr>
            <a:xfrm rot="16200000" flipH="1">
              <a:off x="3722632" y="4999620"/>
              <a:ext cx="135768" cy="56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- Ελεύθερη σχεδίαση"/>
            <p:cNvSpPr/>
            <p:nvPr/>
          </p:nvSpPr>
          <p:spPr>
            <a:xfrm>
              <a:off x="4500562" y="1559559"/>
              <a:ext cx="857256" cy="2798133"/>
            </a:xfrm>
            <a:custGeom>
              <a:avLst/>
              <a:gdLst>
                <a:gd name="connsiteX0" fmla="*/ 0 w 857256"/>
                <a:gd name="connsiteY0" fmla="*/ 0 h 2357454"/>
                <a:gd name="connsiteX1" fmla="*/ 857256 w 857256"/>
                <a:gd name="connsiteY1" fmla="*/ 0 h 2357454"/>
                <a:gd name="connsiteX2" fmla="*/ 857256 w 857256"/>
                <a:gd name="connsiteY2" fmla="*/ 2357454 h 2357454"/>
                <a:gd name="connsiteX3" fmla="*/ 0 w 857256"/>
                <a:gd name="connsiteY3" fmla="*/ 2357454 h 2357454"/>
                <a:gd name="connsiteX4" fmla="*/ 0 w 857256"/>
                <a:gd name="connsiteY4" fmla="*/ 0 h 2357454"/>
                <a:gd name="connsiteX0" fmla="*/ 0 w 857256"/>
                <a:gd name="connsiteY0" fmla="*/ 0 h 2357454"/>
                <a:gd name="connsiteX1" fmla="*/ 390751 w 857256"/>
                <a:gd name="connsiteY1" fmla="*/ 7986 h 2357454"/>
                <a:gd name="connsiteX2" fmla="*/ 857256 w 857256"/>
                <a:gd name="connsiteY2" fmla="*/ 0 h 2357454"/>
                <a:gd name="connsiteX3" fmla="*/ 857256 w 857256"/>
                <a:gd name="connsiteY3" fmla="*/ 2357454 h 2357454"/>
                <a:gd name="connsiteX4" fmla="*/ 0 w 857256"/>
                <a:gd name="connsiteY4" fmla="*/ 2357454 h 2357454"/>
                <a:gd name="connsiteX5" fmla="*/ 0 w 857256"/>
                <a:gd name="connsiteY5" fmla="*/ 0 h 2357454"/>
                <a:gd name="connsiteX0" fmla="*/ 0 w 857256"/>
                <a:gd name="connsiteY0" fmla="*/ 0 h 2357454"/>
                <a:gd name="connsiteX1" fmla="*/ 390751 w 857256"/>
                <a:gd name="connsiteY1" fmla="*/ 7986 h 2357454"/>
                <a:gd name="connsiteX2" fmla="*/ 390751 w 857256"/>
                <a:gd name="connsiteY2" fmla="*/ 650904 h 2357454"/>
                <a:gd name="connsiteX3" fmla="*/ 857256 w 857256"/>
                <a:gd name="connsiteY3" fmla="*/ 0 h 2357454"/>
                <a:gd name="connsiteX4" fmla="*/ 857256 w 857256"/>
                <a:gd name="connsiteY4" fmla="*/ 2357454 h 2357454"/>
                <a:gd name="connsiteX5" fmla="*/ 0 w 857256"/>
                <a:gd name="connsiteY5" fmla="*/ 2357454 h 2357454"/>
                <a:gd name="connsiteX6" fmla="*/ 0 w 857256"/>
                <a:gd name="connsiteY6" fmla="*/ 0 h 2357454"/>
                <a:gd name="connsiteX0" fmla="*/ 0 w 857256"/>
                <a:gd name="connsiteY0" fmla="*/ 0 h 2357454"/>
                <a:gd name="connsiteX1" fmla="*/ 390751 w 857256"/>
                <a:gd name="connsiteY1" fmla="*/ 650904 h 2357454"/>
                <a:gd name="connsiteX2" fmla="*/ 857256 w 857256"/>
                <a:gd name="connsiteY2" fmla="*/ 0 h 2357454"/>
                <a:gd name="connsiteX3" fmla="*/ 857256 w 857256"/>
                <a:gd name="connsiteY3" fmla="*/ 2357454 h 2357454"/>
                <a:gd name="connsiteX4" fmla="*/ 0 w 857256"/>
                <a:gd name="connsiteY4" fmla="*/ 2357454 h 2357454"/>
                <a:gd name="connsiteX5" fmla="*/ 0 w 857256"/>
                <a:gd name="connsiteY5" fmla="*/ 0 h 2357454"/>
                <a:gd name="connsiteX0" fmla="*/ 0 w 857256"/>
                <a:gd name="connsiteY0" fmla="*/ 0 h 2357454"/>
                <a:gd name="connsiteX1" fmla="*/ 857256 w 857256"/>
                <a:gd name="connsiteY1" fmla="*/ 0 h 2357454"/>
                <a:gd name="connsiteX2" fmla="*/ 857256 w 857256"/>
                <a:gd name="connsiteY2" fmla="*/ 2357454 h 2357454"/>
                <a:gd name="connsiteX3" fmla="*/ 0 w 857256"/>
                <a:gd name="connsiteY3" fmla="*/ 2357454 h 2357454"/>
                <a:gd name="connsiteX4" fmla="*/ 0 w 857256"/>
                <a:gd name="connsiteY4" fmla="*/ 0 h 2357454"/>
                <a:gd name="connsiteX0" fmla="*/ 0 w 857256"/>
                <a:gd name="connsiteY0" fmla="*/ 0 h 2357454"/>
                <a:gd name="connsiteX1" fmla="*/ 398984 w 857256"/>
                <a:gd name="connsiteY1" fmla="*/ 5981 h 2357454"/>
                <a:gd name="connsiteX2" fmla="*/ 857256 w 857256"/>
                <a:gd name="connsiteY2" fmla="*/ 0 h 2357454"/>
                <a:gd name="connsiteX3" fmla="*/ 857256 w 857256"/>
                <a:gd name="connsiteY3" fmla="*/ 2357454 h 2357454"/>
                <a:gd name="connsiteX4" fmla="*/ 0 w 857256"/>
                <a:gd name="connsiteY4" fmla="*/ 2357454 h 2357454"/>
                <a:gd name="connsiteX5" fmla="*/ 0 w 857256"/>
                <a:gd name="connsiteY5" fmla="*/ 0 h 2357454"/>
                <a:gd name="connsiteX0" fmla="*/ 0 w 857256"/>
                <a:gd name="connsiteY0" fmla="*/ 422671 h 2780125"/>
                <a:gd name="connsiteX1" fmla="*/ 398984 w 857256"/>
                <a:gd name="connsiteY1" fmla="*/ 0 h 2780125"/>
                <a:gd name="connsiteX2" fmla="*/ 857256 w 857256"/>
                <a:gd name="connsiteY2" fmla="*/ 422671 h 2780125"/>
                <a:gd name="connsiteX3" fmla="*/ 857256 w 857256"/>
                <a:gd name="connsiteY3" fmla="*/ 2780125 h 2780125"/>
                <a:gd name="connsiteX4" fmla="*/ 0 w 857256"/>
                <a:gd name="connsiteY4" fmla="*/ 2780125 h 2780125"/>
                <a:gd name="connsiteX5" fmla="*/ 0 w 857256"/>
                <a:gd name="connsiteY5" fmla="*/ 422671 h 2780125"/>
                <a:gd name="connsiteX0" fmla="*/ 0 w 857256"/>
                <a:gd name="connsiteY0" fmla="*/ 422671 h 2780125"/>
                <a:gd name="connsiteX1" fmla="*/ 398984 w 857256"/>
                <a:gd name="connsiteY1" fmla="*/ 0 h 2780125"/>
                <a:gd name="connsiteX2" fmla="*/ 857256 w 857256"/>
                <a:gd name="connsiteY2" fmla="*/ 422671 h 2780125"/>
                <a:gd name="connsiteX3" fmla="*/ 857256 w 857256"/>
                <a:gd name="connsiteY3" fmla="*/ 2780125 h 2780125"/>
                <a:gd name="connsiteX4" fmla="*/ 0 w 857256"/>
                <a:gd name="connsiteY4" fmla="*/ 2780125 h 2780125"/>
                <a:gd name="connsiteX5" fmla="*/ 0 w 857256"/>
                <a:gd name="connsiteY5" fmla="*/ 422671 h 2780125"/>
                <a:gd name="connsiteX0" fmla="*/ 0 w 857256"/>
                <a:gd name="connsiteY0" fmla="*/ 463354 h 2820808"/>
                <a:gd name="connsiteX1" fmla="*/ 398984 w 857256"/>
                <a:gd name="connsiteY1" fmla="*/ 40683 h 2820808"/>
                <a:gd name="connsiteX2" fmla="*/ 857256 w 857256"/>
                <a:gd name="connsiteY2" fmla="*/ 463354 h 2820808"/>
                <a:gd name="connsiteX3" fmla="*/ 857256 w 857256"/>
                <a:gd name="connsiteY3" fmla="*/ 2820808 h 2820808"/>
                <a:gd name="connsiteX4" fmla="*/ 0 w 857256"/>
                <a:gd name="connsiteY4" fmla="*/ 2820808 h 2820808"/>
                <a:gd name="connsiteX5" fmla="*/ 0 w 857256"/>
                <a:gd name="connsiteY5" fmla="*/ 463354 h 2820808"/>
                <a:gd name="connsiteX0" fmla="*/ 0 w 857256"/>
                <a:gd name="connsiteY0" fmla="*/ 463354 h 2820808"/>
                <a:gd name="connsiteX1" fmla="*/ 184638 w 857256"/>
                <a:gd name="connsiteY1" fmla="*/ 40683 h 2820808"/>
                <a:gd name="connsiteX2" fmla="*/ 857256 w 857256"/>
                <a:gd name="connsiteY2" fmla="*/ 463354 h 2820808"/>
                <a:gd name="connsiteX3" fmla="*/ 857256 w 857256"/>
                <a:gd name="connsiteY3" fmla="*/ 2820808 h 2820808"/>
                <a:gd name="connsiteX4" fmla="*/ 0 w 857256"/>
                <a:gd name="connsiteY4" fmla="*/ 2820808 h 2820808"/>
                <a:gd name="connsiteX5" fmla="*/ 0 w 857256"/>
                <a:gd name="connsiteY5" fmla="*/ 463354 h 2820808"/>
                <a:gd name="connsiteX0" fmla="*/ 0 w 857256"/>
                <a:gd name="connsiteY0" fmla="*/ 0 h 2357454"/>
                <a:gd name="connsiteX1" fmla="*/ 857256 w 857256"/>
                <a:gd name="connsiteY1" fmla="*/ 0 h 2357454"/>
                <a:gd name="connsiteX2" fmla="*/ 857256 w 857256"/>
                <a:gd name="connsiteY2" fmla="*/ 2357454 h 2357454"/>
                <a:gd name="connsiteX3" fmla="*/ 0 w 857256"/>
                <a:gd name="connsiteY3" fmla="*/ 2357454 h 2357454"/>
                <a:gd name="connsiteX4" fmla="*/ 0 w 857256"/>
                <a:gd name="connsiteY4" fmla="*/ 0 h 2357454"/>
                <a:gd name="connsiteX0" fmla="*/ 0 w 857256"/>
                <a:gd name="connsiteY0" fmla="*/ 0 h 2357454"/>
                <a:gd name="connsiteX1" fmla="*/ 405808 w 857256"/>
                <a:gd name="connsiteY1" fmla="*/ 5982 h 2357454"/>
                <a:gd name="connsiteX2" fmla="*/ 857256 w 857256"/>
                <a:gd name="connsiteY2" fmla="*/ 0 h 2357454"/>
                <a:gd name="connsiteX3" fmla="*/ 857256 w 857256"/>
                <a:gd name="connsiteY3" fmla="*/ 2357454 h 2357454"/>
                <a:gd name="connsiteX4" fmla="*/ 0 w 857256"/>
                <a:gd name="connsiteY4" fmla="*/ 2357454 h 2357454"/>
                <a:gd name="connsiteX5" fmla="*/ 0 w 857256"/>
                <a:gd name="connsiteY5" fmla="*/ 0 h 2357454"/>
                <a:gd name="connsiteX0" fmla="*/ 0 w 857256"/>
                <a:gd name="connsiteY0" fmla="*/ 391912 h 2749366"/>
                <a:gd name="connsiteX1" fmla="*/ 405808 w 857256"/>
                <a:gd name="connsiteY1" fmla="*/ 397894 h 2749366"/>
                <a:gd name="connsiteX2" fmla="*/ 857256 w 857256"/>
                <a:gd name="connsiteY2" fmla="*/ 391912 h 2749366"/>
                <a:gd name="connsiteX3" fmla="*/ 857256 w 857256"/>
                <a:gd name="connsiteY3" fmla="*/ 2749366 h 2749366"/>
                <a:gd name="connsiteX4" fmla="*/ 0 w 857256"/>
                <a:gd name="connsiteY4" fmla="*/ 2749366 h 2749366"/>
                <a:gd name="connsiteX5" fmla="*/ 0 w 857256"/>
                <a:gd name="connsiteY5" fmla="*/ 391912 h 2749366"/>
                <a:gd name="connsiteX0" fmla="*/ 0 w 857256"/>
                <a:gd name="connsiteY0" fmla="*/ 393049 h 2750503"/>
                <a:gd name="connsiteX1" fmla="*/ 405808 w 857256"/>
                <a:gd name="connsiteY1" fmla="*/ 399031 h 2750503"/>
                <a:gd name="connsiteX2" fmla="*/ 412632 w 857256"/>
                <a:gd name="connsiteY2" fmla="*/ 106431 h 2750503"/>
                <a:gd name="connsiteX3" fmla="*/ 857256 w 857256"/>
                <a:gd name="connsiteY3" fmla="*/ 393049 h 2750503"/>
                <a:gd name="connsiteX4" fmla="*/ 857256 w 857256"/>
                <a:gd name="connsiteY4" fmla="*/ 2750503 h 2750503"/>
                <a:gd name="connsiteX5" fmla="*/ 0 w 857256"/>
                <a:gd name="connsiteY5" fmla="*/ 2750503 h 2750503"/>
                <a:gd name="connsiteX6" fmla="*/ 0 w 857256"/>
                <a:gd name="connsiteY6" fmla="*/ 393049 h 2750503"/>
                <a:gd name="connsiteX0" fmla="*/ 0 w 857256"/>
                <a:gd name="connsiteY0" fmla="*/ 440679 h 2798133"/>
                <a:gd name="connsiteX1" fmla="*/ 412632 w 857256"/>
                <a:gd name="connsiteY1" fmla="*/ 154061 h 2798133"/>
                <a:gd name="connsiteX2" fmla="*/ 857256 w 857256"/>
                <a:gd name="connsiteY2" fmla="*/ 440679 h 2798133"/>
                <a:gd name="connsiteX3" fmla="*/ 857256 w 857256"/>
                <a:gd name="connsiteY3" fmla="*/ 2798133 h 2798133"/>
                <a:gd name="connsiteX4" fmla="*/ 0 w 857256"/>
                <a:gd name="connsiteY4" fmla="*/ 2798133 h 2798133"/>
                <a:gd name="connsiteX5" fmla="*/ 0 w 857256"/>
                <a:gd name="connsiteY5" fmla="*/ 440679 h 2798133"/>
                <a:gd name="connsiteX0" fmla="*/ 0 w 857256"/>
                <a:gd name="connsiteY0" fmla="*/ 478114 h 2835568"/>
                <a:gd name="connsiteX1" fmla="*/ 412632 w 857256"/>
                <a:gd name="connsiteY1" fmla="*/ 191496 h 2835568"/>
                <a:gd name="connsiteX2" fmla="*/ 484038 w 857256"/>
                <a:gd name="connsiteY2" fmla="*/ 47770 h 2835568"/>
                <a:gd name="connsiteX3" fmla="*/ 857256 w 857256"/>
                <a:gd name="connsiteY3" fmla="*/ 478114 h 2835568"/>
                <a:gd name="connsiteX4" fmla="*/ 857256 w 857256"/>
                <a:gd name="connsiteY4" fmla="*/ 2835568 h 2835568"/>
                <a:gd name="connsiteX5" fmla="*/ 0 w 857256"/>
                <a:gd name="connsiteY5" fmla="*/ 2835568 h 2835568"/>
                <a:gd name="connsiteX6" fmla="*/ 0 w 857256"/>
                <a:gd name="connsiteY6" fmla="*/ 478114 h 2835568"/>
                <a:gd name="connsiteX0" fmla="*/ 0 w 857256"/>
                <a:gd name="connsiteY0" fmla="*/ 502068 h 2859522"/>
                <a:gd name="connsiteX1" fmla="*/ 412632 w 857256"/>
                <a:gd name="connsiteY1" fmla="*/ 215450 h 2859522"/>
                <a:gd name="connsiteX2" fmla="*/ 412632 w 857256"/>
                <a:gd name="connsiteY2" fmla="*/ 71724 h 2859522"/>
                <a:gd name="connsiteX3" fmla="*/ 484038 w 857256"/>
                <a:gd name="connsiteY3" fmla="*/ 71724 h 2859522"/>
                <a:gd name="connsiteX4" fmla="*/ 857256 w 857256"/>
                <a:gd name="connsiteY4" fmla="*/ 502068 h 2859522"/>
                <a:gd name="connsiteX5" fmla="*/ 857256 w 857256"/>
                <a:gd name="connsiteY5" fmla="*/ 2859522 h 2859522"/>
                <a:gd name="connsiteX6" fmla="*/ 0 w 857256"/>
                <a:gd name="connsiteY6" fmla="*/ 2859522 h 2859522"/>
                <a:gd name="connsiteX7" fmla="*/ 0 w 857256"/>
                <a:gd name="connsiteY7" fmla="*/ 502068 h 2859522"/>
                <a:gd name="connsiteX0" fmla="*/ 0 w 857256"/>
                <a:gd name="connsiteY0" fmla="*/ 478114 h 2835568"/>
                <a:gd name="connsiteX1" fmla="*/ 412632 w 857256"/>
                <a:gd name="connsiteY1" fmla="*/ 191496 h 2835568"/>
                <a:gd name="connsiteX2" fmla="*/ 412632 w 857256"/>
                <a:gd name="connsiteY2" fmla="*/ 47770 h 2835568"/>
                <a:gd name="connsiteX3" fmla="*/ 857256 w 857256"/>
                <a:gd name="connsiteY3" fmla="*/ 478114 h 2835568"/>
                <a:gd name="connsiteX4" fmla="*/ 857256 w 857256"/>
                <a:gd name="connsiteY4" fmla="*/ 2835568 h 2835568"/>
                <a:gd name="connsiteX5" fmla="*/ 0 w 857256"/>
                <a:gd name="connsiteY5" fmla="*/ 2835568 h 2835568"/>
                <a:gd name="connsiteX6" fmla="*/ 0 w 857256"/>
                <a:gd name="connsiteY6" fmla="*/ 478114 h 2835568"/>
                <a:gd name="connsiteX0" fmla="*/ 0 w 857256"/>
                <a:gd name="connsiteY0" fmla="*/ 440679 h 2798133"/>
                <a:gd name="connsiteX1" fmla="*/ 412632 w 857256"/>
                <a:gd name="connsiteY1" fmla="*/ 154061 h 2798133"/>
                <a:gd name="connsiteX2" fmla="*/ 857256 w 857256"/>
                <a:gd name="connsiteY2" fmla="*/ 440679 h 2798133"/>
                <a:gd name="connsiteX3" fmla="*/ 857256 w 857256"/>
                <a:gd name="connsiteY3" fmla="*/ 2798133 h 2798133"/>
                <a:gd name="connsiteX4" fmla="*/ 0 w 857256"/>
                <a:gd name="connsiteY4" fmla="*/ 2798133 h 2798133"/>
                <a:gd name="connsiteX5" fmla="*/ 0 w 857256"/>
                <a:gd name="connsiteY5" fmla="*/ 440679 h 2798133"/>
                <a:gd name="connsiteX0" fmla="*/ 0 w 857256"/>
                <a:gd name="connsiteY0" fmla="*/ 440679 h 2798133"/>
                <a:gd name="connsiteX1" fmla="*/ 412632 w 857256"/>
                <a:gd name="connsiteY1" fmla="*/ 11161 h 2798133"/>
                <a:gd name="connsiteX2" fmla="*/ 857256 w 857256"/>
                <a:gd name="connsiteY2" fmla="*/ 440679 h 2798133"/>
                <a:gd name="connsiteX3" fmla="*/ 857256 w 857256"/>
                <a:gd name="connsiteY3" fmla="*/ 2798133 h 2798133"/>
                <a:gd name="connsiteX4" fmla="*/ 0 w 857256"/>
                <a:gd name="connsiteY4" fmla="*/ 2798133 h 2798133"/>
                <a:gd name="connsiteX5" fmla="*/ 0 w 857256"/>
                <a:gd name="connsiteY5" fmla="*/ 440679 h 279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6" h="2798133">
                  <a:moveTo>
                    <a:pt x="0" y="440679"/>
                  </a:moveTo>
                  <a:cubicBezTo>
                    <a:pt x="68772" y="0"/>
                    <a:pt x="269756" y="11161"/>
                    <a:pt x="412632" y="11161"/>
                  </a:cubicBezTo>
                  <a:cubicBezTo>
                    <a:pt x="555508" y="11161"/>
                    <a:pt x="783152" y="0"/>
                    <a:pt x="857256" y="440679"/>
                  </a:cubicBezTo>
                  <a:lnTo>
                    <a:pt x="857256" y="2798133"/>
                  </a:lnTo>
                  <a:lnTo>
                    <a:pt x="0" y="2798133"/>
                  </a:lnTo>
                  <a:lnTo>
                    <a:pt x="0" y="44067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7" name="56 - Ευθεία γραμμή σύνδεσης"/>
            <p:cNvCxnSpPr>
              <a:stCxn id="56" idx="3"/>
              <a:endCxn id="53" idx="5"/>
            </p:cNvCxnSpPr>
            <p:nvPr/>
          </p:nvCxnSpPr>
          <p:spPr>
            <a:xfrm flipH="1">
              <a:off x="5357817" y="4357692"/>
              <a:ext cx="1" cy="991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57 - Ομάδα"/>
          <p:cNvGrpSpPr/>
          <p:nvPr/>
        </p:nvGrpSpPr>
        <p:grpSpPr>
          <a:xfrm>
            <a:off x="9001156" y="1214422"/>
            <a:ext cx="2143140" cy="3714776"/>
            <a:chOff x="3286116" y="1142984"/>
            <a:chExt cx="2428892" cy="5000660"/>
          </a:xfrm>
        </p:grpSpPr>
        <p:sp>
          <p:nvSpPr>
            <p:cNvPr id="59" name="58 - TextBox"/>
            <p:cNvSpPr txBox="1"/>
            <p:nvPr/>
          </p:nvSpPr>
          <p:spPr>
            <a:xfrm>
              <a:off x="4286248" y="114298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Κυτοσίνη</a:t>
              </a:r>
              <a:endParaRPr lang="el-GR" dirty="0"/>
            </a:p>
          </p:txBody>
        </p:sp>
        <p:sp>
          <p:nvSpPr>
            <p:cNvPr id="60" name="59 - Κανονικό πεντάγωνο"/>
            <p:cNvSpPr/>
            <p:nvPr/>
          </p:nvSpPr>
          <p:spPr>
            <a:xfrm>
              <a:off x="4214810" y="4857760"/>
              <a:ext cx="1285884" cy="1285884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1" name="60 - Έλλειψη"/>
            <p:cNvSpPr/>
            <p:nvPr/>
          </p:nvSpPr>
          <p:spPr>
            <a:xfrm>
              <a:off x="3286116" y="478632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62" name="61 - Ευθεία γραμμή σύνδεσης"/>
            <p:cNvCxnSpPr>
              <a:stCxn id="61" idx="5"/>
              <a:endCxn id="60" idx="1"/>
            </p:cNvCxnSpPr>
            <p:nvPr/>
          </p:nvCxnSpPr>
          <p:spPr>
            <a:xfrm rot="16200000" flipH="1">
              <a:off x="3865508" y="4999620"/>
              <a:ext cx="135768" cy="56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- Ευθεία γραμμή σύνδεσης"/>
            <p:cNvCxnSpPr>
              <a:stCxn id="64" idx="3"/>
              <a:endCxn id="60" idx="5"/>
            </p:cNvCxnSpPr>
            <p:nvPr/>
          </p:nvCxnSpPr>
          <p:spPr>
            <a:xfrm flipH="1">
              <a:off x="5500693" y="4357694"/>
              <a:ext cx="1" cy="991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3 - Ελεύθερη σχεδίαση"/>
            <p:cNvSpPr/>
            <p:nvPr/>
          </p:nvSpPr>
          <p:spPr>
            <a:xfrm>
              <a:off x="4643438" y="1643050"/>
              <a:ext cx="857256" cy="2714644"/>
            </a:xfrm>
            <a:custGeom>
              <a:avLst/>
              <a:gdLst>
                <a:gd name="connsiteX0" fmla="*/ 0 w 857256"/>
                <a:gd name="connsiteY0" fmla="*/ 0 h 2714644"/>
                <a:gd name="connsiteX1" fmla="*/ 857256 w 857256"/>
                <a:gd name="connsiteY1" fmla="*/ 0 h 2714644"/>
                <a:gd name="connsiteX2" fmla="*/ 857256 w 857256"/>
                <a:gd name="connsiteY2" fmla="*/ 2714644 h 2714644"/>
                <a:gd name="connsiteX3" fmla="*/ 0 w 857256"/>
                <a:gd name="connsiteY3" fmla="*/ 2714644 h 2714644"/>
                <a:gd name="connsiteX4" fmla="*/ 0 w 857256"/>
                <a:gd name="connsiteY4" fmla="*/ 0 h 2714644"/>
                <a:gd name="connsiteX0" fmla="*/ 0 w 857256"/>
                <a:gd name="connsiteY0" fmla="*/ 5081 h 2719725"/>
                <a:gd name="connsiteX1" fmla="*/ 407373 w 857256"/>
                <a:gd name="connsiteY1" fmla="*/ 0 h 2719725"/>
                <a:gd name="connsiteX2" fmla="*/ 857256 w 857256"/>
                <a:gd name="connsiteY2" fmla="*/ 5081 h 2719725"/>
                <a:gd name="connsiteX3" fmla="*/ 857256 w 857256"/>
                <a:gd name="connsiteY3" fmla="*/ 2719725 h 2719725"/>
                <a:gd name="connsiteX4" fmla="*/ 0 w 857256"/>
                <a:gd name="connsiteY4" fmla="*/ 2719725 h 2719725"/>
                <a:gd name="connsiteX5" fmla="*/ 0 w 857256"/>
                <a:gd name="connsiteY5" fmla="*/ 5081 h 2719725"/>
                <a:gd name="connsiteX0" fmla="*/ 0 w 857256"/>
                <a:gd name="connsiteY0" fmla="*/ 0 h 2714644"/>
                <a:gd name="connsiteX1" fmla="*/ 407373 w 857256"/>
                <a:gd name="connsiteY1" fmla="*/ 494961 h 2714644"/>
                <a:gd name="connsiteX2" fmla="*/ 857256 w 857256"/>
                <a:gd name="connsiteY2" fmla="*/ 0 h 2714644"/>
                <a:gd name="connsiteX3" fmla="*/ 857256 w 857256"/>
                <a:gd name="connsiteY3" fmla="*/ 2714644 h 2714644"/>
                <a:gd name="connsiteX4" fmla="*/ 0 w 857256"/>
                <a:gd name="connsiteY4" fmla="*/ 2714644 h 2714644"/>
                <a:gd name="connsiteX5" fmla="*/ 0 w 857256"/>
                <a:gd name="connsiteY5" fmla="*/ 0 h 2714644"/>
                <a:gd name="connsiteX0" fmla="*/ 0 w 857256"/>
                <a:gd name="connsiteY0" fmla="*/ 369947 h 3084591"/>
                <a:gd name="connsiteX1" fmla="*/ 407373 w 857256"/>
                <a:gd name="connsiteY1" fmla="*/ 864908 h 3084591"/>
                <a:gd name="connsiteX2" fmla="*/ 857256 w 857256"/>
                <a:gd name="connsiteY2" fmla="*/ 369947 h 3084591"/>
                <a:gd name="connsiteX3" fmla="*/ 857256 w 857256"/>
                <a:gd name="connsiteY3" fmla="*/ 3084591 h 3084591"/>
                <a:gd name="connsiteX4" fmla="*/ 0 w 857256"/>
                <a:gd name="connsiteY4" fmla="*/ 3084591 h 3084591"/>
                <a:gd name="connsiteX5" fmla="*/ 0 w 857256"/>
                <a:gd name="connsiteY5" fmla="*/ 369947 h 3084591"/>
                <a:gd name="connsiteX0" fmla="*/ 0 w 857256"/>
                <a:gd name="connsiteY0" fmla="*/ 369947 h 3084591"/>
                <a:gd name="connsiteX1" fmla="*/ 407373 w 857256"/>
                <a:gd name="connsiteY1" fmla="*/ 864908 h 3084591"/>
                <a:gd name="connsiteX2" fmla="*/ 857256 w 857256"/>
                <a:gd name="connsiteY2" fmla="*/ 369947 h 3084591"/>
                <a:gd name="connsiteX3" fmla="*/ 857256 w 857256"/>
                <a:gd name="connsiteY3" fmla="*/ 3084591 h 3084591"/>
                <a:gd name="connsiteX4" fmla="*/ 0 w 857256"/>
                <a:gd name="connsiteY4" fmla="*/ 3084591 h 3084591"/>
                <a:gd name="connsiteX5" fmla="*/ 0 w 857256"/>
                <a:gd name="connsiteY5" fmla="*/ 369947 h 3084591"/>
                <a:gd name="connsiteX0" fmla="*/ 0 w 857256"/>
                <a:gd name="connsiteY0" fmla="*/ 0 h 2714644"/>
                <a:gd name="connsiteX1" fmla="*/ 407373 w 857256"/>
                <a:gd name="connsiteY1" fmla="*/ 494961 h 2714644"/>
                <a:gd name="connsiteX2" fmla="*/ 857256 w 857256"/>
                <a:gd name="connsiteY2" fmla="*/ 0 h 2714644"/>
                <a:gd name="connsiteX3" fmla="*/ 857256 w 857256"/>
                <a:gd name="connsiteY3" fmla="*/ 2714644 h 2714644"/>
                <a:gd name="connsiteX4" fmla="*/ 0 w 857256"/>
                <a:gd name="connsiteY4" fmla="*/ 2714644 h 2714644"/>
                <a:gd name="connsiteX5" fmla="*/ 0 w 857256"/>
                <a:gd name="connsiteY5" fmla="*/ 0 h 2714644"/>
                <a:gd name="connsiteX0" fmla="*/ 0 w 857256"/>
                <a:gd name="connsiteY0" fmla="*/ 372449 h 3087093"/>
                <a:gd name="connsiteX1" fmla="*/ 407373 w 857256"/>
                <a:gd name="connsiteY1" fmla="*/ 867410 h 3087093"/>
                <a:gd name="connsiteX2" fmla="*/ 407373 w 857256"/>
                <a:gd name="connsiteY2" fmla="*/ 995249 h 3087093"/>
                <a:gd name="connsiteX3" fmla="*/ 857256 w 857256"/>
                <a:gd name="connsiteY3" fmla="*/ 372449 h 3087093"/>
                <a:gd name="connsiteX4" fmla="*/ 857256 w 857256"/>
                <a:gd name="connsiteY4" fmla="*/ 3087093 h 3087093"/>
                <a:gd name="connsiteX5" fmla="*/ 0 w 857256"/>
                <a:gd name="connsiteY5" fmla="*/ 3087093 h 3087093"/>
                <a:gd name="connsiteX6" fmla="*/ 0 w 857256"/>
                <a:gd name="connsiteY6" fmla="*/ 372449 h 3087093"/>
                <a:gd name="connsiteX0" fmla="*/ 0 w 857256"/>
                <a:gd name="connsiteY0" fmla="*/ 369947 h 3084591"/>
                <a:gd name="connsiteX1" fmla="*/ 407373 w 857256"/>
                <a:gd name="connsiteY1" fmla="*/ 864908 h 3084591"/>
                <a:gd name="connsiteX2" fmla="*/ 857256 w 857256"/>
                <a:gd name="connsiteY2" fmla="*/ 369947 h 3084591"/>
                <a:gd name="connsiteX3" fmla="*/ 857256 w 857256"/>
                <a:gd name="connsiteY3" fmla="*/ 3084591 h 3084591"/>
                <a:gd name="connsiteX4" fmla="*/ 0 w 857256"/>
                <a:gd name="connsiteY4" fmla="*/ 3084591 h 3084591"/>
                <a:gd name="connsiteX5" fmla="*/ 0 w 857256"/>
                <a:gd name="connsiteY5" fmla="*/ 369947 h 3084591"/>
                <a:gd name="connsiteX0" fmla="*/ 0 w 857256"/>
                <a:gd name="connsiteY0" fmla="*/ 0 h 2714644"/>
                <a:gd name="connsiteX1" fmla="*/ 407373 w 857256"/>
                <a:gd name="connsiteY1" fmla="*/ 494961 h 2714644"/>
                <a:gd name="connsiteX2" fmla="*/ 857256 w 857256"/>
                <a:gd name="connsiteY2" fmla="*/ 0 h 2714644"/>
                <a:gd name="connsiteX3" fmla="*/ 857256 w 857256"/>
                <a:gd name="connsiteY3" fmla="*/ 2714644 h 2714644"/>
                <a:gd name="connsiteX4" fmla="*/ 0 w 857256"/>
                <a:gd name="connsiteY4" fmla="*/ 2714644 h 2714644"/>
                <a:gd name="connsiteX5" fmla="*/ 0 w 857256"/>
                <a:gd name="connsiteY5" fmla="*/ 0 h 2714644"/>
                <a:gd name="connsiteX0" fmla="*/ 0 w 857256"/>
                <a:gd name="connsiteY0" fmla="*/ 0 h 2714644"/>
                <a:gd name="connsiteX1" fmla="*/ 407373 w 857256"/>
                <a:gd name="connsiteY1" fmla="*/ 637813 h 2714644"/>
                <a:gd name="connsiteX2" fmla="*/ 857256 w 857256"/>
                <a:gd name="connsiteY2" fmla="*/ 0 h 2714644"/>
                <a:gd name="connsiteX3" fmla="*/ 857256 w 857256"/>
                <a:gd name="connsiteY3" fmla="*/ 2714644 h 2714644"/>
                <a:gd name="connsiteX4" fmla="*/ 0 w 857256"/>
                <a:gd name="connsiteY4" fmla="*/ 2714644 h 2714644"/>
                <a:gd name="connsiteX5" fmla="*/ 0 w 857256"/>
                <a:gd name="connsiteY5" fmla="*/ 0 h 27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6" h="2714644">
                  <a:moveTo>
                    <a:pt x="0" y="0"/>
                  </a:moveTo>
                  <a:cubicBezTo>
                    <a:pt x="284560" y="594412"/>
                    <a:pt x="264497" y="637813"/>
                    <a:pt x="407373" y="637813"/>
                  </a:cubicBezTo>
                  <a:cubicBezTo>
                    <a:pt x="550249" y="637813"/>
                    <a:pt x="562857" y="578510"/>
                    <a:pt x="857256" y="0"/>
                  </a:cubicBezTo>
                  <a:lnTo>
                    <a:pt x="857256" y="2714644"/>
                  </a:lnTo>
                  <a:lnTo>
                    <a:pt x="0" y="2714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5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Βασικά Δομικά Υλικά </a:t>
            </a:r>
            <a:r>
              <a:rPr lang="en-US" dirty="0" smtClean="0"/>
              <a:t>DNA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114 - Ομάδα"/>
          <p:cNvGrpSpPr/>
          <p:nvPr/>
        </p:nvGrpSpPr>
        <p:grpSpPr>
          <a:xfrm>
            <a:off x="0" y="1714488"/>
            <a:ext cx="9144000" cy="4929222"/>
            <a:chOff x="714348" y="1571612"/>
            <a:chExt cx="7429552" cy="4500594"/>
          </a:xfrm>
        </p:grpSpPr>
        <p:grpSp>
          <p:nvGrpSpPr>
            <p:cNvPr id="100" name="99 - Ομάδα"/>
            <p:cNvGrpSpPr/>
            <p:nvPr/>
          </p:nvGrpSpPr>
          <p:grpSpPr>
            <a:xfrm>
              <a:off x="1142976" y="1714488"/>
              <a:ext cx="1260671" cy="2125434"/>
              <a:chOff x="1500166" y="1714488"/>
              <a:chExt cx="1260671" cy="2125434"/>
            </a:xfrm>
          </p:grpSpPr>
          <p:sp>
            <p:nvSpPr>
              <p:cNvPr id="31" name="30 - Ελεύθερη σχεδίαση"/>
              <p:cNvSpPr/>
              <p:nvPr/>
            </p:nvSpPr>
            <p:spPr>
              <a:xfrm>
                <a:off x="1815334" y="2085966"/>
                <a:ext cx="756403" cy="1753956"/>
              </a:xfrm>
              <a:custGeom>
                <a:avLst/>
                <a:gdLst>
                  <a:gd name="connsiteX0" fmla="*/ 0 w 857256"/>
                  <a:gd name="connsiteY0" fmla="*/ 0 h 1785950"/>
                  <a:gd name="connsiteX1" fmla="*/ 857256 w 857256"/>
                  <a:gd name="connsiteY1" fmla="*/ 0 h 1785950"/>
                  <a:gd name="connsiteX2" fmla="*/ 857256 w 857256"/>
                  <a:gd name="connsiteY2" fmla="*/ 1785950 h 1785950"/>
                  <a:gd name="connsiteX3" fmla="*/ 0 w 857256"/>
                  <a:gd name="connsiteY3" fmla="*/ 1785950 h 1785950"/>
                  <a:gd name="connsiteX4" fmla="*/ 0 w 857256"/>
                  <a:gd name="connsiteY4" fmla="*/ 0 h 1785950"/>
                  <a:gd name="connsiteX0" fmla="*/ 0 w 857256"/>
                  <a:gd name="connsiteY0" fmla="*/ 3478 h 1789428"/>
                  <a:gd name="connsiteX1" fmla="*/ 394083 w 857256"/>
                  <a:gd name="connsiteY1" fmla="*/ 0 h 1789428"/>
                  <a:gd name="connsiteX2" fmla="*/ 857256 w 857256"/>
                  <a:gd name="connsiteY2" fmla="*/ 3478 h 1789428"/>
                  <a:gd name="connsiteX3" fmla="*/ 857256 w 857256"/>
                  <a:gd name="connsiteY3" fmla="*/ 1789428 h 1789428"/>
                  <a:gd name="connsiteX4" fmla="*/ 0 w 857256"/>
                  <a:gd name="connsiteY4" fmla="*/ 1789428 h 1789428"/>
                  <a:gd name="connsiteX5" fmla="*/ 0 w 857256"/>
                  <a:gd name="connsiteY5" fmla="*/ 3478 h 1789428"/>
                  <a:gd name="connsiteX0" fmla="*/ 0 w 857256"/>
                  <a:gd name="connsiteY0" fmla="*/ 497455 h 2283405"/>
                  <a:gd name="connsiteX1" fmla="*/ 394083 w 857256"/>
                  <a:gd name="connsiteY1" fmla="*/ 493977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764889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270284">
                    <a:moveTo>
                      <a:pt x="0" y="484334"/>
                    </a:moveTo>
                    <a:lnTo>
                      <a:pt x="394083" y="0"/>
                    </a:lnTo>
                    <a:lnTo>
                      <a:pt x="857256" y="484334"/>
                    </a:lnTo>
                    <a:lnTo>
                      <a:pt x="857256" y="2270284"/>
                    </a:lnTo>
                    <a:lnTo>
                      <a:pt x="0" y="2270284"/>
                    </a:lnTo>
                    <a:lnTo>
                      <a:pt x="0" y="484334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2" name="31 - TextBox"/>
              <p:cNvSpPr txBox="1"/>
              <p:nvPr/>
            </p:nvSpPr>
            <p:spPr>
              <a:xfrm>
                <a:off x="1500166" y="1714488"/>
                <a:ext cx="1260671" cy="2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err="1" smtClean="0"/>
                  <a:t>Αδενίνη</a:t>
                </a:r>
                <a:endParaRPr lang="el-GR" dirty="0"/>
              </a:p>
            </p:txBody>
          </p:sp>
        </p:grpSp>
        <p:sp>
          <p:nvSpPr>
            <p:cNvPr id="27" name="26 - Κανονικό πεντάγωνο"/>
            <p:cNvSpPr/>
            <p:nvPr/>
          </p:nvSpPr>
          <p:spPr>
            <a:xfrm>
              <a:off x="1643042" y="4500570"/>
              <a:ext cx="1134604" cy="955228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8" name="27 - Έλλειψη"/>
            <p:cNvSpPr/>
            <p:nvPr/>
          </p:nvSpPr>
          <p:spPr>
            <a:xfrm>
              <a:off x="1071538" y="5357826"/>
              <a:ext cx="378201" cy="37147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29" name="28 - Ευθεία γραμμή σύνδεσης"/>
            <p:cNvCxnSpPr>
              <a:stCxn id="28" idx="7"/>
              <a:endCxn id="27" idx="1"/>
            </p:cNvCxnSpPr>
            <p:nvPr/>
          </p:nvCxnSpPr>
          <p:spPr>
            <a:xfrm rot="5400000" flipH="1" flipV="1">
              <a:off x="1245301" y="5014486"/>
              <a:ext cx="546794" cy="248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102 - Ομάδα"/>
            <p:cNvGrpSpPr/>
            <p:nvPr/>
          </p:nvGrpSpPr>
          <p:grpSpPr>
            <a:xfrm>
              <a:off x="4572000" y="1643050"/>
              <a:ext cx="1260671" cy="2388071"/>
              <a:chOff x="4471146" y="1619346"/>
              <a:chExt cx="1260671" cy="2388071"/>
            </a:xfrm>
          </p:grpSpPr>
          <p:sp>
            <p:nvSpPr>
              <p:cNvPr id="41" name="40 - TextBox"/>
              <p:cNvSpPr txBox="1"/>
              <p:nvPr/>
            </p:nvSpPr>
            <p:spPr>
              <a:xfrm>
                <a:off x="4471146" y="1619346"/>
                <a:ext cx="1260671" cy="2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err="1" smtClean="0"/>
                  <a:t>Θυμίνη</a:t>
                </a:r>
                <a:endParaRPr lang="el-GR" dirty="0"/>
              </a:p>
            </p:txBody>
          </p:sp>
          <p:sp>
            <p:nvSpPr>
              <p:cNvPr id="45" name="44 - Ελεύθερη σχεδίαση"/>
              <p:cNvSpPr/>
              <p:nvPr/>
            </p:nvSpPr>
            <p:spPr>
              <a:xfrm>
                <a:off x="4786314" y="2256165"/>
                <a:ext cx="756402" cy="1751252"/>
              </a:xfrm>
              <a:custGeom>
                <a:avLst/>
                <a:gdLst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390751 w 857256"/>
                  <a:gd name="connsiteY2" fmla="*/ 650904 h 2357454"/>
                  <a:gd name="connsiteX3" fmla="*/ 857256 w 857256"/>
                  <a:gd name="connsiteY3" fmla="*/ 0 h 2357454"/>
                  <a:gd name="connsiteX4" fmla="*/ 857256 w 857256"/>
                  <a:gd name="connsiteY4" fmla="*/ 2357454 h 2357454"/>
                  <a:gd name="connsiteX5" fmla="*/ 0 w 857256"/>
                  <a:gd name="connsiteY5" fmla="*/ 2357454 h 2357454"/>
                  <a:gd name="connsiteX6" fmla="*/ 0 w 857256"/>
                  <a:gd name="connsiteY6" fmla="*/ 0 h 2357454"/>
                  <a:gd name="connsiteX0" fmla="*/ 0 w 857256"/>
                  <a:gd name="connsiteY0" fmla="*/ 0 h 2357454"/>
                  <a:gd name="connsiteX1" fmla="*/ 390751 w 857256"/>
                  <a:gd name="connsiteY1" fmla="*/ 650904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357454">
                    <a:moveTo>
                      <a:pt x="0" y="0"/>
                    </a:moveTo>
                    <a:lnTo>
                      <a:pt x="390751" y="650904"/>
                    </a:lnTo>
                    <a:lnTo>
                      <a:pt x="857256" y="0"/>
                    </a:lnTo>
                    <a:lnTo>
                      <a:pt x="857256" y="2357454"/>
                    </a:lnTo>
                    <a:lnTo>
                      <a:pt x="0" y="235745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104" name="103 - Ομάδα"/>
            <p:cNvGrpSpPr/>
            <p:nvPr/>
          </p:nvGrpSpPr>
          <p:grpSpPr>
            <a:xfrm>
              <a:off x="6143636" y="1643050"/>
              <a:ext cx="1260671" cy="2388069"/>
              <a:chOff x="5542716" y="1619346"/>
              <a:chExt cx="1260671" cy="2388069"/>
            </a:xfrm>
          </p:grpSpPr>
          <p:sp>
            <p:nvSpPr>
              <p:cNvPr id="48" name="47 - TextBox"/>
              <p:cNvSpPr txBox="1"/>
              <p:nvPr/>
            </p:nvSpPr>
            <p:spPr>
              <a:xfrm>
                <a:off x="5542716" y="1619346"/>
                <a:ext cx="1260671" cy="2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err="1" smtClean="0"/>
                  <a:t>Γουανίνη</a:t>
                </a:r>
                <a:endParaRPr lang="el-GR" dirty="0"/>
              </a:p>
            </p:txBody>
          </p:sp>
          <p:sp>
            <p:nvSpPr>
              <p:cNvPr id="52" name="51 - Ελεύθερη σχεδίαση"/>
              <p:cNvSpPr/>
              <p:nvPr/>
            </p:nvSpPr>
            <p:spPr>
              <a:xfrm>
                <a:off x="5857884" y="1928802"/>
                <a:ext cx="756402" cy="2078613"/>
              </a:xfrm>
              <a:custGeom>
                <a:avLst/>
                <a:gdLst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390751 w 857256"/>
                  <a:gd name="connsiteY2" fmla="*/ 650904 h 2357454"/>
                  <a:gd name="connsiteX3" fmla="*/ 857256 w 857256"/>
                  <a:gd name="connsiteY3" fmla="*/ 0 h 2357454"/>
                  <a:gd name="connsiteX4" fmla="*/ 857256 w 857256"/>
                  <a:gd name="connsiteY4" fmla="*/ 2357454 h 2357454"/>
                  <a:gd name="connsiteX5" fmla="*/ 0 w 857256"/>
                  <a:gd name="connsiteY5" fmla="*/ 2357454 h 2357454"/>
                  <a:gd name="connsiteX6" fmla="*/ 0 w 857256"/>
                  <a:gd name="connsiteY6" fmla="*/ 0 h 2357454"/>
                  <a:gd name="connsiteX0" fmla="*/ 0 w 857256"/>
                  <a:gd name="connsiteY0" fmla="*/ 0 h 2357454"/>
                  <a:gd name="connsiteX1" fmla="*/ 390751 w 857256"/>
                  <a:gd name="connsiteY1" fmla="*/ 650904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398984 w 857256"/>
                  <a:gd name="connsiteY1" fmla="*/ 5981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422671 h 2780125"/>
                  <a:gd name="connsiteX1" fmla="*/ 398984 w 857256"/>
                  <a:gd name="connsiteY1" fmla="*/ 0 h 2780125"/>
                  <a:gd name="connsiteX2" fmla="*/ 857256 w 857256"/>
                  <a:gd name="connsiteY2" fmla="*/ 422671 h 2780125"/>
                  <a:gd name="connsiteX3" fmla="*/ 857256 w 857256"/>
                  <a:gd name="connsiteY3" fmla="*/ 2780125 h 2780125"/>
                  <a:gd name="connsiteX4" fmla="*/ 0 w 857256"/>
                  <a:gd name="connsiteY4" fmla="*/ 2780125 h 2780125"/>
                  <a:gd name="connsiteX5" fmla="*/ 0 w 857256"/>
                  <a:gd name="connsiteY5" fmla="*/ 422671 h 2780125"/>
                  <a:gd name="connsiteX0" fmla="*/ 0 w 857256"/>
                  <a:gd name="connsiteY0" fmla="*/ 422671 h 2780125"/>
                  <a:gd name="connsiteX1" fmla="*/ 398984 w 857256"/>
                  <a:gd name="connsiteY1" fmla="*/ 0 h 2780125"/>
                  <a:gd name="connsiteX2" fmla="*/ 857256 w 857256"/>
                  <a:gd name="connsiteY2" fmla="*/ 422671 h 2780125"/>
                  <a:gd name="connsiteX3" fmla="*/ 857256 w 857256"/>
                  <a:gd name="connsiteY3" fmla="*/ 2780125 h 2780125"/>
                  <a:gd name="connsiteX4" fmla="*/ 0 w 857256"/>
                  <a:gd name="connsiteY4" fmla="*/ 2780125 h 2780125"/>
                  <a:gd name="connsiteX5" fmla="*/ 0 w 857256"/>
                  <a:gd name="connsiteY5" fmla="*/ 422671 h 2780125"/>
                  <a:gd name="connsiteX0" fmla="*/ 0 w 857256"/>
                  <a:gd name="connsiteY0" fmla="*/ 463354 h 2820808"/>
                  <a:gd name="connsiteX1" fmla="*/ 398984 w 857256"/>
                  <a:gd name="connsiteY1" fmla="*/ 40683 h 2820808"/>
                  <a:gd name="connsiteX2" fmla="*/ 857256 w 857256"/>
                  <a:gd name="connsiteY2" fmla="*/ 463354 h 2820808"/>
                  <a:gd name="connsiteX3" fmla="*/ 857256 w 857256"/>
                  <a:gd name="connsiteY3" fmla="*/ 2820808 h 2820808"/>
                  <a:gd name="connsiteX4" fmla="*/ 0 w 857256"/>
                  <a:gd name="connsiteY4" fmla="*/ 2820808 h 2820808"/>
                  <a:gd name="connsiteX5" fmla="*/ 0 w 857256"/>
                  <a:gd name="connsiteY5" fmla="*/ 463354 h 2820808"/>
                  <a:gd name="connsiteX0" fmla="*/ 0 w 857256"/>
                  <a:gd name="connsiteY0" fmla="*/ 463354 h 2820808"/>
                  <a:gd name="connsiteX1" fmla="*/ 184638 w 857256"/>
                  <a:gd name="connsiteY1" fmla="*/ 40683 h 2820808"/>
                  <a:gd name="connsiteX2" fmla="*/ 857256 w 857256"/>
                  <a:gd name="connsiteY2" fmla="*/ 463354 h 2820808"/>
                  <a:gd name="connsiteX3" fmla="*/ 857256 w 857256"/>
                  <a:gd name="connsiteY3" fmla="*/ 2820808 h 2820808"/>
                  <a:gd name="connsiteX4" fmla="*/ 0 w 857256"/>
                  <a:gd name="connsiteY4" fmla="*/ 2820808 h 2820808"/>
                  <a:gd name="connsiteX5" fmla="*/ 0 w 857256"/>
                  <a:gd name="connsiteY5" fmla="*/ 463354 h 2820808"/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405808 w 857256"/>
                  <a:gd name="connsiteY1" fmla="*/ 5982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391912 h 2749366"/>
                  <a:gd name="connsiteX1" fmla="*/ 405808 w 857256"/>
                  <a:gd name="connsiteY1" fmla="*/ 397894 h 2749366"/>
                  <a:gd name="connsiteX2" fmla="*/ 857256 w 857256"/>
                  <a:gd name="connsiteY2" fmla="*/ 391912 h 2749366"/>
                  <a:gd name="connsiteX3" fmla="*/ 857256 w 857256"/>
                  <a:gd name="connsiteY3" fmla="*/ 2749366 h 2749366"/>
                  <a:gd name="connsiteX4" fmla="*/ 0 w 857256"/>
                  <a:gd name="connsiteY4" fmla="*/ 2749366 h 2749366"/>
                  <a:gd name="connsiteX5" fmla="*/ 0 w 857256"/>
                  <a:gd name="connsiteY5" fmla="*/ 391912 h 2749366"/>
                  <a:gd name="connsiteX0" fmla="*/ 0 w 857256"/>
                  <a:gd name="connsiteY0" fmla="*/ 393049 h 2750503"/>
                  <a:gd name="connsiteX1" fmla="*/ 405808 w 857256"/>
                  <a:gd name="connsiteY1" fmla="*/ 399031 h 2750503"/>
                  <a:gd name="connsiteX2" fmla="*/ 412632 w 857256"/>
                  <a:gd name="connsiteY2" fmla="*/ 106431 h 2750503"/>
                  <a:gd name="connsiteX3" fmla="*/ 857256 w 857256"/>
                  <a:gd name="connsiteY3" fmla="*/ 393049 h 2750503"/>
                  <a:gd name="connsiteX4" fmla="*/ 857256 w 857256"/>
                  <a:gd name="connsiteY4" fmla="*/ 2750503 h 2750503"/>
                  <a:gd name="connsiteX5" fmla="*/ 0 w 857256"/>
                  <a:gd name="connsiteY5" fmla="*/ 2750503 h 2750503"/>
                  <a:gd name="connsiteX6" fmla="*/ 0 w 857256"/>
                  <a:gd name="connsiteY6" fmla="*/ 393049 h 2750503"/>
                  <a:gd name="connsiteX0" fmla="*/ 0 w 857256"/>
                  <a:gd name="connsiteY0" fmla="*/ 440679 h 2798133"/>
                  <a:gd name="connsiteX1" fmla="*/ 412632 w 857256"/>
                  <a:gd name="connsiteY1" fmla="*/ 154061 h 2798133"/>
                  <a:gd name="connsiteX2" fmla="*/ 857256 w 857256"/>
                  <a:gd name="connsiteY2" fmla="*/ 440679 h 2798133"/>
                  <a:gd name="connsiteX3" fmla="*/ 857256 w 857256"/>
                  <a:gd name="connsiteY3" fmla="*/ 2798133 h 2798133"/>
                  <a:gd name="connsiteX4" fmla="*/ 0 w 857256"/>
                  <a:gd name="connsiteY4" fmla="*/ 2798133 h 2798133"/>
                  <a:gd name="connsiteX5" fmla="*/ 0 w 857256"/>
                  <a:gd name="connsiteY5" fmla="*/ 440679 h 2798133"/>
                  <a:gd name="connsiteX0" fmla="*/ 0 w 857256"/>
                  <a:gd name="connsiteY0" fmla="*/ 478114 h 2835568"/>
                  <a:gd name="connsiteX1" fmla="*/ 412632 w 857256"/>
                  <a:gd name="connsiteY1" fmla="*/ 191496 h 2835568"/>
                  <a:gd name="connsiteX2" fmla="*/ 484038 w 857256"/>
                  <a:gd name="connsiteY2" fmla="*/ 47770 h 2835568"/>
                  <a:gd name="connsiteX3" fmla="*/ 857256 w 857256"/>
                  <a:gd name="connsiteY3" fmla="*/ 478114 h 2835568"/>
                  <a:gd name="connsiteX4" fmla="*/ 857256 w 857256"/>
                  <a:gd name="connsiteY4" fmla="*/ 2835568 h 2835568"/>
                  <a:gd name="connsiteX5" fmla="*/ 0 w 857256"/>
                  <a:gd name="connsiteY5" fmla="*/ 2835568 h 2835568"/>
                  <a:gd name="connsiteX6" fmla="*/ 0 w 857256"/>
                  <a:gd name="connsiteY6" fmla="*/ 478114 h 2835568"/>
                  <a:gd name="connsiteX0" fmla="*/ 0 w 857256"/>
                  <a:gd name="connsiteY0" fmla="*/ 502068 h 2859522"/>
                  <a:gd name="connsiteX1" fmla="*/ 412632 w 857256"/>
                  <a:gd name="connsiteY1" fmla="*/ 215450 h 2859522"/>
                  <a:gd name="connsiteX2" fmla="*/ 412632 w 857256"/>
                  <a:gd name="connsiteY2" fmla="*/ 71724 h 2859522"/>
                  <a:gd name="connsiteX3" fmla="*/ 484038 w 857256"/>
                  <a:gd name="connsiteY3" fmla="*/ 71724 h 2859522"/>
                  <a:gd name="connsiteX4" fmla="*/ 857256 w 857256"/>
                  <a:gd name="connsiteY4" fmla="*/ 502068 h 2859522"/>
                  <a:gd name="connsiteX5" fmla="*/ 857256 w 857256"/>
                  <a:gd name="connsiteY5" fmla="*/ 2859522 h 2859522"/>
                  <a:gd name="connsiteX6" fmla="*/ 0 w 857256"/>
                  <a:gd name="connsiteY6" fmla="*/ 2859522 h 2859522"/>
                  <a:gd name="connsiteX7" fmla="*/ 0 w 857256"/>
                  <a:gd name="connsiteY7" fmla="*/ 502068 h 2859522"/>
                  <a:gd name="connsiteX0" fmla="*/ 0 w 857256"/>
                  <a:gd name="connsiteY0" fmla="*/ 478114 h 2835568"/>
                  <a:gd name="connsiteX1" fmla="*/ 412632 w 857256"/>
                  <a:gd name="connsiteY1" fmla="*/ 191496 h 2835568"/>
                  <a:gd name="connsiteX2" fmla="*/ 412632 w 857256"/>
                  <a:gd name="connsiteY2" fmla="*/ 47770 h 2835568"/>
                  <a:gd name="connsiteX3" fmla="*/ 857256 w 857256"/>
                  <a:gd name="connsiteY3" fmla="*/ 478114 h 2835568"/>
                  <a:gd name="connsiteX4" fmla="*/ 857256 w 857256"/>
                  <a:gd name="connsiteY4" fmla="*/ 2835568 h 2835568"/>
                  <a:gd name="connsiteX5" fmla="*/ 0 w 857256"/>
                  <a:gd name="connsiteY5" fmla="*/ 2835568 h 2835568"/>
                  <a:gd name="connsiteX6" fmla="*/ 0 w 857256"/>
                  <a:gd name="connsiteY6" fmla="*/ 478114 h 2835568"/>
                  <a:gd name="connsiteX0" fmla="*/ 0 w 857256"/>
                  <a:gd name="connsiteY0" fmla="*/ 440679 h 2798133"/>
                  <a:gd name="connsiteX1" fmla="*/ 412632 w 857256"/>
                  <a:gd name="connsiteY1" fmla="*/ 154061 h 2798133"/>
                  <a:gd name="connsiteX2" fmla="*/ 857256 w 857256"/>
                  <a:gd name="connsiteY2" fmla="*/ 440679 h 2798133"/>
                  <a:gd name="connsiteX3" fmla="*/ 857256 w 857256"/>
                  <a:gd name="connsiteY3" fmla="*/ 2798133 h 2798133"/>
                  <a:gd name="connsiteX4" fmla="*/ 0 w 857256"/>
                  <a:gd name="connsiteY4" fmla="*/ 2798133 h 2798133"/>
                  <a:gd name="connsiteX5" fmla="*/ 0 w 857256"/>
                  <a:gd name="connsiteY5" fmla="*/ 440679 h 2798133"/>
                  <a:gd name="connsiteX0" fmla="*/ 0 w 857256"/>
                  <a:gd name="connsiteY0" fmla="*/ 440679 h 2798133"/>
                  <a:gd name="connsiteX1" fmla="*/ 412632 w 857256"/>
                  <a:gd name="connsiteY1" fmla="*/ 11161 h 2798133"/>
                  <a:gd name="connsiteX2" fmla="*/ 857256 w 857256"/>
                  <a:gd name="connsiteY2" fmla="*/ 440679 h 2798133"/>
                  <a:gd name="connsiteX3" fmla="*/ 857256 w 857256"/>
                  <a:gd name="connsiteY3" fmla="*/ 2798133 h 2798133"/>
                  <a:gd name="connsiteX4" fmla="*/ 0 w 857256"/>
                  <a:gd name="connsiteY4" fmla="*/ 2798133 h 2798133"/>
                  <a:gd name="connsiteX5" fmla="*/ 0 w 857256"/>
                  <a:gd name="connsiteY5" fmla="*/ 440679 h 279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798133">
                    <a:moveTo>
                      <a:pt x="0" y="440679"/>
                    </a:moveTo>
                    <a:cubicBezTo>
                      <a:pt x="68772" y="0"/>
                      <a:pt x="269756" y="11161"/>
                      <a:pt x="412632" y="11161"/>
                    </a:cubicBezTo>
                    <a:cubicBezTo>
                      <a:pt x="555508" y="11161"/>
                      <a:pt x="783152" y="0"/>
                      <a:pt x="857256" y="440679"/>
                    </a:cubicBezTo>
                    <a:lnTo>
                      <a:pt x="857256" y="2798133"/>
                    </a:lnTo>
                    <a:lnTo>
                      <a:pt x="0" y="2798133"/>
                    </a:lnTo>
                    <a:lnTo>
                      <a:pt x="0" y="44067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56" name="55 - Κανονικό πεντάγωνο"/>
            <p:cNvSpPr/>
            <p:nvPr/>
          </p:nvSpPr>
          <p:spPr>
            <a:xfrm>
              <a:off x="3214678" y="4500570"/>
              <a:ext cx="1134604" cy="955228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7" name="56 - Έλλειψη"/>
            <p:cNvSpPr/>
            <p:nvPr/>
          </p:nvSpPr>
          <p:spPr>
            <a:xfrm>
              <a:off x="2857488" y="5357826"/>
              <a:ext cx="378201" cy="37147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8" name="57 - Ευθεία γραμμή σύνδεσης"/>
            <p:cNvCxnSpPr>
              <a:stCxn id="57" idx="5"/>
              <a:endCxn id="56" idx="1"/>
            </p:cNvCxnSpPr>
            <p:nvPr/>
          </p:nvCxnSpPr>
          <p:spPr>
            <a:xfrm rot="5400000" flipH="1" flipV="1">
              <a:off x="2792757" y="5252980"/>
              <a:ext cx="809468" cy="3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101 - Ομάδα"/>
            <p:cNvGrpSpPr/>
            <p:nvPr/>
          </p:nvGrpSpPr>
          <p:grpSpPr>
            <a:xfrm>
              <a:off x="2714612" y="1571612"/>
              <a:ext cx="1260671" cy="2388071"/>
              <a:chOff x="3042386" y="1557324"/>
              <a:chExt cx="1260671" cy="2388071"/>
            </a:xfrm>
          </p:grpSpPr>
          <p:sp>
            <p:nvSpPr>
              <p:cNvPr id="55" name="54 - TextBox"/>
              <p:cNvSpPr txBox="1"/>
              <p:nvPr/>
            </p:nvSpPr>
            <p:spPr>
              <a:xfrm>
                <a:off x="3042386" y="1557324"/>
                <a:ext cx="1260671" cy="2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err="1" smtClean="0"/>
                  <a:t>Κυτοσίνη</a:t>
                </a:r>
                <a:endParaRPr lang="el-GR" dirty="0"/>
              </a:p>
            </p:txBody>
          </p:sp>
          <p:sp>
            <p:nvSpPr>
              <p:cNvPr id="60" name="59 - Ελεύθερη σχεδίαση"/>
              <p:cNvSpPr/>
              <p:nvPr/>
            </p:nvSpPr>
            <p:spPr>
              <a:xfrm>
                <a:off x="3357554" y="1928802"/>
                <a:ext cx="756402" cy="2016593"/>
              </a:xfrm>
              <a:custGeom>
                <a:avLst/>
                <a:gdLst>
                  <a:gd name="connsiteX0" fmla="*/ 0 w 857256"/>
                  <a:gd name="connsiteY0" fmla="*/ 0 h 2714644"/>
                  <a:gd name="connsiteX1" fmla="*/ 857256 w 857256"/>
                  <a:gd name="connsiteY1" fmla="*/ 0 h 2714644"/>
                  <a:gd name="connsiteX2" fmla="*/ 857256 w 857256"/>
                  <a:gd name="connsiteY2" fmla="*/ 2714644 h 2714644"/>
                  <a:gd name="connsiteX3" fmla="*/ 0 w 857256"/>
                  <a:gd name="connsiteY3" fmla="*/ 2714644 h 2714644"/>
                  <a:gd name="connsiteX4" fmla="*/ 0 w 857256"/>
                  <a:gd name="connsiteY4" fmla="*/ 0 h 2714644"/>
                  <a:gd name="connsiteX0" fmla="*/ 0 w 857256"/>
                  <a:gd name="connsiteY0" fmla="*/ 5081 h 2719725"/>
                  <a:gd name="connsiteX1" fmla="*/ 407373 w 857256"/>
                  <a:gd name="connsiteY1" fmla="*/ 0 h 2719725"/>
                  <a:gd name="connsiteX2" fmla="*/ 857256 w 857256"/>
                  <a:gd name="connsiteY2" fmla="*/ 5081 h 2719725"/>
                  <a:gd name="connsiteX3" fmla="*/ 857256 w 857256"/>
                  <a:gd name="connsiteY3" fmla="*/ 2719725 h 2719725"/>
                  <a:gd name="connsiteX4" fmla="*/ 0 w 857256"/>
                  <a:gd name="connsiteY4" fmla="*/ 2719725 h 2719725"/>
                  <a:gd name="connsiteX5" fmla="*/ 0 w 857256"/>
                  <a:gd name="connsiteY5" fmla="*/ 5081 h 2719725"/>
                  <a:gd name="connsiteX0" fmla="*/ 0 w 857256"/>
                  <a:gd name="connsiteY0" fmla="*/ 0 h 2714644"/>
                  <a:gd name="connsiteX1" fmla="*/ 407373 w 857256"/>
                  <a:gd name="connsiteY1" fmla="*/ 494961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  <a:gd name="connsiteX0" fmla="*/ 0 w 857256"/>
                  <a:gd name="connsiteY0" fmla="*/ 369947 h 3084591"/>
                  <a:gd name="connsiteX1" fmla="*/ 407373 w 857256"/>
                  <a:gd name="connsiteY1" fmla="*/ 864908 h 3084591"/>
                  <a:gd name="connsiteX2" fmla="*/ 857256 w 857256"/>
                  <a:gd name="connsiteY2" fmla="*/ 369947 h 3084591"/>
                  <a:gd name="connsiteX3" fmla="*/ 857256 w 857256"/>
                  <a:gd name="connsiteY3" fmla="*/ 3084591 h 3084591"/>
                  <a:gd name="connsiteX4" fmla="*/ 0 w 857256"/>
                  <a:gd name="connsiteY4" fmla="*/ 3084591 h 3084591"/>
                  <a:gd name="connsiteX5" fmla="*/ 0 w 857256"/>
                  <a:gd name="connsiteY5" fmla="*/ 369947 h 3084591"/>
                  <a:gd name="connsiteX0" fmla="*/ 0 w 857256"/>
                  <a:gd name="connsiteY0" fmla="*/ 369947 h 3084591"/>
                  <a:gd name="connsiteX1" fmla="*/ 407373 w 857256"/>
                  <a:gd name="connsiteY1" fmla="*/ 864908 h 3084591"/>
                  <a:gd name="connsiteX2" fmla="*/ 857256 w 857256"/>
                  <a:gd name="connsiteY2" fmla="*/ 369947 h 3084591"/>
                  <a:gd name="connsiteX3" fmla="*/ 857256 w 857256"/>
                  <a:gd name="connsiteY3" fmla="*/ 3084591 h 3084591"/>
                  <a:gd name="connsiteX4" fmla="*/ 0 w 857256"/>
                  <a:gd name="connsiteY4" fmla="*/ 3084591 h 3084591"/>
                  <a:gd name="connsiteX5" fmla="*/ 0 w 857256"/>
                  <a:gd name="connsiteY5" fmla="*/ 369947 h 3084591"/>
                  <a:gd name="connsiteX0" fmla="*/ 0 w 857256"/>
                  <a:gd name="connsiteY0" fmla="*/ 0 h 2714644"/>
                  <a:gd name="connsiteX1" fmla="*/ 407373 w 857256"/>
                  <a:gd name="connsiteY1" fmla="*/ 494961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  <a:gd name="connsiteX0" fmla="*/ 0 w 857256"/>
                  <a:gd name="connsiteY0" fmla="*/ 372449 h 3087093"/>
                  <a:gd name="connsiteX1" fmla="*/ 407373 w 857256"/>
                  <a:gd name="connsiteY1" fmla="*/ 867410 h 3087093"/>
                  <a:gd name="connsiteX2" fmla="*/ 407373 w 857256"/>
                  <a:gd name="connsiteY2" fmla="*/ 995249 h 3087093"/>
                  <a:gd name="connsiteX3" fmla="*/ 857256 w 857256"/>
                  <a:gd name="connsiteY3" fmla="*/ 372449 h 3087093"/>
                  <a:gd name="connsiteX4" fmla="*/ 857256 w 857256"/>
                  <a:gd name="connsiteY4" fmla="*/ 3087093 h 3087093"/>
                  <a:gd name="connsiteX5" fmla="*/ 0 w 857256"/>
                  <a:gd name="connsiteY5" fmla="*/ 3087093 h 3087093"/>
                  <a:gd name="connsiteX6" fmla="*/ 0 w 857256"/>
                  <a:gd name="connsiteY6" fmla="*/ 372449 h 3087093"/>
                  <a:gd name="connsiteX0" fmla="*/ 0 w 857256"/>
                  <a:gd name="connsiteY0" fmla="*/ 369947 h 3084591"/>
                  <a:gd name="connsiteX1" fmla="*/ 407373 w 857256"/>
                  <a:gd name="connsiteY1" fmla="*/ 864908 h 3084591"/>
                  <a:gd name="connsiteX2" fmla="*/ 857256 w 857256"/>
                  <a:gd name="connsiteY2" fmla="*/ 369947 h 3084591"/>
                  <a:gd name="connsiteX3" fmla="*/ 857256 w 857256"/>
                  <a:gd name="connsiteY3" fmla="*/ 3084591 h 3084591"/>
                  <a:gd name="connsiteX4" fmla="*/ 0 w 857256"/>
                  <a:gd name="connsiteY4" fmla="*/ 3084591 h 3084591"/>
                  <a:gd name="connsiteX5" fmla="*/ 0 w 857256"/>
                  <a:gd name="connsiteY5" fmla="*/ 369947 h 3084591"/>
                  <a:gd name="connsiteX0" fmla="*/ 0 w 857256"/>
                  <a:gd name="connsiteY0" fmla="*/ 0 h 2714644"/>
                  <a:gd name="connsiteX1" fmla="*/ 407373 w 857256"/>
                  <a:gd name="connsiteY1" fmla="*/ 494961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  <a:gd name="connsiteX0" fmla="*/ 0 w 857256"/>
                  <a:gd name="connsiteY0" fmla="*/ 0 h 2714644"/>
                  <a:gd name="connsiteX1" fmla="*/ 407373 w 857256"/>
                  <a:gd name="connsiteY1" fmla="*/ 637813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714644">
                    <a:moveTo>
                      <a:pt x="0" y="0"/>
                    </a:moveTo>
                    <a:cubicBezTo>
                      <a:pt x="284560" y="594412"/>
                      <a:pt x="264497" y="637813"/>
                      <a:pt x="407373" y="637813"/>
                    </a:cubicBezTo>
                    <a:cubicBezTo>
                      <a:pt x="550249" y="637813"/>
                      <a:pt x="562857" y="578510"/>
                      <a:pt x="857256" y="0"/>
                    </a:cubicBezTo>
                    <a:lnTo>
                      <a:pt x="857256" y="2714644"/>
                    </a:lnTo>
                    <a:lnTo>
                      <a:pt x="0" y="2714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cxnSp>
          <p:nvCxnSpPr>
            <p:cNvPr id="80" name="79 - Ευθεία γραμμή σύνδεσης"/>
            <p:cNvCxnSpPr>
              <a:stCxn id="57" idx="1"/>
              <a:endCxn id="27" idx="5"/>
            </p:cNvCxnSpPr>
            <p:nvPr/>
          </p:nvCxnSpPr>
          <p:spPr>
            <a:xfrm rot="16200000" flipV="1">
              <a:off x="2571863" y="5071216"/>
              <a:ext cx="546794" cy="135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87 - Ορθογώνιο"/>
            <p:cNvSpPr/>
            <p:nvPr/>
          </p:nvSpPr>
          <p:spPr>
            <a:xfrm>
              <a:off x="714348" y="6000768"/>
              <a:ext cx="7429552" cy="71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0" name="89 - Κανονικό πεντάγωνο"/>
            <p:cNvSpPr/>
            <p:nvPr/>
          </p:nvSpPr>
          <p:spPr>
            <a:xfrm>
              <a:off x="5080470" y="4500570"/>
              <a:ext cx="1134604" cy="955228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1" name="90 - Έλλειψη"/>
            <p:cNvSpPr/>
            <p:nvPr/>
          </p:nvSpPr>
          <p:spPr>
            <a:xfrm>
              <a:off x="4508966" y="5357826"/>
              <a:ext cx="378201" cy="37147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92" name="91 - Ευθεία γραμμή σύνδεσης"/>
            <p:cNvCxnSpPr>
              <a:stCxn id="91" idx="7"/>
              <a:endCxn id="90" idx="1"/>
            </p:cNvCxnSpPr>
            <p:nvPr/>
          </p:nvCxnSpPr>
          <p:spPr>
            <a:xfrm rot="5400000" flipH="1" flipV="1">
              <a:off x="4682729" y="5014486"/>
              <a:ext cx="546794" cy="248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- Κανονικό πεντάγωνο"/>
            <p:cNvSpPr/>
            <p:nvPr/>
          </p:nvSpPr>
          <p:spPr>
            <a:xfrm>
              <a:off x="6652106" y="4500570"/>
              <a:ext cx="1134604" cy="955228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4" name="93 - Έλλειψη"/>
            <p:cNvSpPr/>
            <p:nvPr/>
          </p:nvSpPr>
          <p:spPr>
            <a:xfrm>
              <a:off x="6294916" y="5357826"/>
              <a:ext cx="378201" cy="37147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95" name="94 - Ευθεία γραμμή σύνδεσης"/>
            <p:cNvCxnSpPr>
              <a:stCxn id="94" idx="5"/>
              <a:endCxn id="93" idx="1"/>
            </p:cNvCxnSpPr>
            <p:nvPr/>
          </p:nvCxnSpPr>
          <p:spPr>
            <a:xfrm rot="5400000" flipH="1" flipV="1">
              <a:off x="6230185" y="5252980"/>
              <a:ext cx="809468" cy="3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- Ευθεία γραμμή σύνδεσης"/>
            <p:cNvCxnSpPr>
              <a:stCxn id="94" idx="1"/>
              <a:endCxn id="90" idx="5"/>
            </p:cNvCxnSpPr>
            <p:nvPr/>
          </p:nvCxnSpPr>
          <p:spPr>
            <a:xfrm rot="16200000" flipV="1">
              <a:off x="6009291" y="5071216"/>
              <a:ext cx="546794" cy="135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- Ευθεία γραμμή σύνδεσης"/>
            <p:cNvCxnSpPr>
              <a:stCxn id="56" idx="5"/>
              <a:endCxn id="91" idx="1"/>
            </p:cNvCxnSpPr>
            <p:nvPr/>
          </p:nvCxnSpPr>
          <p:spPr>
            <a:xfrm>
              <a:off x="4349281" y="4865434"/>
              <a:ext cx="215071" cy="54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- Ευθεία γραμμή σύνδεσης"/>
            <p:cNvCxnSpPr>
              <a:stCxn id="27" idx="0"/>
              <a:endCxn id="31" idx="3"/>
            </p:cNvCxnSpPr>
            <p:nvPr/>
          </p:nvCxnSpPr>
          <p:spPr>
            <a:xfrm rot="5400000" flipH="1" flipV="1">
              <a:off x="1882121" y="4168145"/>
              <a:ext cx="660648" cy="4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- Ευθεία γραμμή σύνδεσης"/>
            <p:cNvCxnSpPr>
              <a:stCxn id="60" idx="3"/>
              <a:endCxn id="56" idx="0"/>
            </p:cNvCxnSpPr>
            <p:nvPr/>
          </p:nvCxnSpPr>
          <p:spPr>
            <a:xfrm flipH="1">
              <a:off x="3781980" y="3959683"/>
              <a:ext cx="4202" cy="540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- Ευθεία γραμμή σύνδεσης"/>
            <p:cNvCxnSpPr>
              <a:stCxn id="45" idx="3"/>
              <a:endCxn id="90" idx="0"/>
            </p:cNvCxnSpPr>
            <p:nvPr/>
          </p:nvCxnSpPr>
          <p:spPr>
            <a:xfrm>
              <a:off x="5643570" y="4031121"/>
              <a:ext cx="4202" cy="469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- Ευθεία γραμμή σύνδεσης"/>
            <p:cNvCxnSpPr>
              <a:stCxn id="52" idx="3"/>
              <a:endCxn id="93" idx="0"/>
            </p:cNvCxnSpPr>
            <p:nvPr/>
          </p:nvCxnSpPr>
          <p:spPr>
            <a:xfrm>
              <a:off x="7215206" y="4031119"/>
              <a:ext cx="4202" cy="469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Σύνθεση </a:t>
            </a:r>
            <a:r>
              <a:rPr lang="el-GR" dirty="0" err="1" smtClean="0"/>
              <a:t>Μακρομορίων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http://ghr.nlm.nih.gov/handbook/illustrations/dnastru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66"/>
            <a:ext cx="3286148" cy="6143668"/>
          </a:xfrm>
          <a:prstGeom prst="rect">
            <a:avLst/>
          </a:prstGeom>
          <a:noFill/>
        </p:spPr>
      </p:pic>
      <p:grpSp>
        <p:nvGrpSpPr>
          <p:cNvPr id="121" name="120 - Ομάδα"/>
          <p:cNvGrpSpPr/>
          <p:nvPr/>
        </p:nvGrpSpPr>
        <p:grpSpPr>
          <a:xfrm>
            <a:off x="4429124" y="928670"/>
            <a:ext cx="4250561" cy="5072098"/>
            <a:chOff x="4429124" y="928670"/>
            <a:chExt cx="4250561" cy="5072098"/>
          </a:xfrm>
        </p:grpSpPr>
        <p:grpSp>
          <p:nvGrpSpPr>
            <p:cNvPr id="112" name="111 - Ομάδα"/>
            <p:cNvGrpSpPr/>
            <p:nvPr/>
          </p:nvGrpSpPr>
          <p:grpSpPr>
            <a:xfrm>
              <a:off x="4429124" y="928670"/>
              <a:ext cx="4250561" cy="5072098"/>
              <a:chOff x="3500430" y="857232"/>
              <a:chExt cx="4250561" cy="5500726"/>
            </a:xfrm>
          </p:grpSpPr>
          <p:grpSp>
            <p:nvGrpSpPr>
              <p:cNvPr id="72" name="71 - Ομάδα"/>
              <p:cNvGrpSpPr/>
              <p:nvPr/>
            </p:nvGrpSpPr>
            <p:grpSpPr>
              <a:xfrm>
                <a:off x="5686432" y="857232"/>
                <a:ext cx="2064559" cy="5322131"/>
                <a:chOff x="5686432" y="857232"/>
                <a:chExt cx="2064559" cy="5322131"/>
              </a:xfrm>
            </p:grpSpPr>
            <p:sp>
              <p:nvSpPr>
                <p:cNvPr id="39" name="38 - Ελεύθερη σχεδίαση"/>
                <p:cNvSpPr/>
                <p:nvPr/>
              </p:nvSpPr>
              <p:spPr>
                <a:xfrm rot="16200000">
                  <a:off x="5925437" y="4937135"/>
                  <a:ext cx="541846" cy="876978"/>
                </a:xfrm>
                <a:custGeom>
                  <a:avLst/>
                  <a:gdLst>
                    <a:gd name="connsiteX0" fmla="*/ 0 w 857256"/>
                    <a:gd name="connsiteY0" fmla="*/ 0 h 1785950"/>
                    <a:gd name="connsiteX1" fmla="*/ 857256 w 857256"/>
                    <a:gd name="connsiteY1" fmla="*/ 0 h 1785950"/>
                    <a:gd name="connsiteX2" fmla="*/ 857256 w 857256"/>
                    <a:gd name="connsiteY2" fmla="*/ 1785950 h 1785950"/>
                    <a:gd name="connsiteX3" fmla="*/ 0 w 857256"/>
                    <a:gd name="connsiteY3" fmla="*/ 1785950 h 1785950"/>
                    <a:gd name="connsiteX4" fmla="*/ 0 w 857256"/>
                    <a:gd name="connsiteY4" fmla="*/ 0 h 1785950"/>
                    <a:gd name="connsiteX0" fmla="*/ 0 w 857256"/>
                    <a:gd name="connsiteY0" fmla="*/ 3478 h 1789428"/>
                    <a:gd name="connsiteX1" fmla="*/ 394083 w 857256"/>
                    <a:gd name="connsiteY1" fmla="*/ 0 h 1789428"/>
                    <a:gd name="connsiteX2" fmla="*/ 857256 w 857256"/>
                    <a:gd name="connsiteY2" fmla="*/ 3478 h 1789428"/>
                    <a:gd name="connsiteX3" fmla="*/ 857256 w 857256"/>
                    <a:gd name="connsiteY3" fmla="*/ 1789428 h 1789428"/>
                    <a:gd name="connsiteX4" fmla="*/ 0 w 857256"/>
                    <a:gd name="connsiteY4" fmla="*/ 1789428 h 1789428"/>
                    <a:gd name="connsiteX5" fmla="*/ 0 w 857256"/>
                    <a:gd name="connsiteY5" fmla="*/ 3478 h 1789428"/>
                    <a:gd name="connsiteX0" fmla="*/ 0 w 857256"/>
                    <a:gd name="connsiteY0" fmla="*/ 497455 h 2283405"/>
                    <a:gd name="connsiteX1" fmla="*/ 394083 w 857256"/>
                    <a:gd name="connsiteY1" fmla="*/ 493977 h 2283405"/>
                    <a:gd name="connsiteX2" fmla="*/ 407731 w 857256"/>
                    <a:gd name="connsiteY2" fmla="*/ 0 h 2283405"/>
                    <a:gd name="connsiteX3" fmla="*/ 857256 w 857256"/>
                    <a:gd name="connsiteY3" fmla="*/ 497455 h 2283405"/>
                    <a:gd name="connsiteX4" fmla="*/ 857256 w 857256"/>
                    <a:gd name="connsiteY4" fmla="*/ 2283405 h 2283405"/>
                    <a:gd name="connsiteX5" fmla="*/ 0 w 857256"/>
                    <a:gd name="connsiteY5" fmla="*/ 2283405 h 2283405"/>
                    <a:gd name="connsiteX6" fmla="*/ 0 w 857256"/>
                    <a:gd name="connsiteY6" fmla="*/ 497455 h 2283405"/>
                    <a:gd name="connsiteX0" fmla="*/ 0 w 857256"/>
                    <a:gd name="connsiteY0" fmla="*/ 497455 h 2283405"/>
                    <a:gd name="connsiteX1" fmla="*/ 394083 w 857256"/>
                    <a:gd name="connsiteY1" fmla="*/ 13121 h 2283405"/>
                    <a:gd name="connsiteX2" fmla="*/ 407731 w 857256"/>
                    <a:gd name="connsiteY2" fmla="*/ 0 h 2283405"/>
                    <a:gd name="connsiteX3" fmla="*/ 857256 w 857256"/>
                    <a:gd name="connsiteY3" fmla="*/ 497455 h 2283405"/>
                    <a:gd name="connsiteX4" fmla="*/ 857256 w 857256"/>
                    <a:gd name="connsiteY4" fmla="*/ 2283405 h 2283405"/>
                    <a:gd name="connsiteX5" fmla="*/ 0 w 857256"/>
                    <a:gd name="connsiteY5" fmla="*/ 2283405 h 2283405"/>
                    <a:gd name="connsiteX6" fmla="*/ 0 w 857256"/>
                    <a:gd name="connsiteY6" fmla="*/ 497455 h 2283405"/>
                    <a:gd name="connsiteX0" fmla="*/ 0 w 857256"/>
                    <a:gd name="connsiteY0" fmla="*/ 497455 h 2283405"/>
                    <a:gd name="connsiteX1" fmla="*/ 394083 w 857256"/>
                    <a:gd name="connsiteY1" fmla="*/ 13121 h 2283405"/>
                    <a:gd name="connsiteX2" fmla="*/ 764889 w 857256"/>
                    <a:gd name="connsiteY2" fmla="*/ 0 h 2283405"/>
                    <a:gd name="connsiteX3" fmla="*/ 857256 w 857256"/>
                    <a:gd name="connsiteY3" fmla="*/ 497455 h 2283405"/>
                    <a:gd name="connsiteX4" fmla="*/ 857256 w 857256"/>
                    <a:gd name="connsiteY4" fmla="*/ 2283405 h 2283405"/>
                    <a:gd name="connsiteX5" fmla="*/ 0 w 857256"/>
                    <a:gd name="connsiteY5" fmla="*/ 2283405 h 2283405"/>
                    <a:gd name="connsiteX6" fmla="*/ 0 w 857256"/>
                    <a:gd name="connsiteY6" fmla="*/ 497455 h 2283405"/>
                    <a:gd name="connsiteX0" fmla="*/ 0 w 857256"/>
                    <a:gd name="connsiteY0" fmla="*/ 484334 h 2270284"/>
                    <a:gd name="connsiteX1" fmla="*/ 394083 w 857256"/>
                    <a:gd name="connsiteY1" fmla="*/ 0 h 2270284"/>
                    <a:gd name="connsiteX2" fmla="*/ 857256 w 857256"/>
                    <a:gd name="connsiteY2" fmla="*/ 484334 h 2270284"/>
                    <a:gd name="connsiteX3" fmla="*/ 857256 w 857256"/>
                    <a:gd name="connsiteY3" fmla="*/ 2270284 h 2270284"/>
                    <a:gd name="connsiteX4" fmla="*/ 0 w 857256"/>
                    <a:gd name="connsiteY4" fmla="*/ 2270284 h 2270284"/>
                    <a:gd name="connsiteX5" fmla="*/ 0 w 857256"/>
                    <a:gd name="connsiteY5" fmla="*/ 484334 h 2270284"/>
                    <a:gd name="connsiteX0" fmla="*/ 0 w 857256"/>
                    <a:gd name="connsiteY0" fmla="*/ 484334 h 2270284"/>
                    <a:gd name="connsiteX1" fmla="*/ 394083 w 857256"/>
                    <a:gd name="connsiteY1" fmla="*/ 0 h 2270284"/>
                    <a:gd name="connsiteX2" fmla="*/ 857256 w 857256"/>
                    <a:gd name="connsiteY2" fmla="*/ 484334 h 2270284"/>
                    <a:gd name="connsiteX3" fmla="*/ 857256 w 857256"/>
                    <a:gd name="connsiteY3" fmla="*/ 2270284 h 2270284"/>
                    <a:gd name="connsiteX4" fmla="*/ 0 w 857256"/>
                    <a:gd name="connsiteY4" fmla="*/ 2270284 h 2270284"/>
                    <a:gd name="connsiteX5" fmla="*/ 0 w 857256"/>
                    <a:gd name="connsiteY5" fmla="*/ 484334 h 2270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7256" h="2270284">
                      <a:moveTo>
                        <a:pt x="0" y="484334"/>
                      </a:moveTo>
                      <a:lnTo>
                        <a:pt x="394083" y="0"/>
                      </a:lnTo>
                      <a:lnTo>
                        <a:pt x="857256" y="484334"/>
                      </a:lnTo>
                      <a:lnTo>
                        <a:pt x="857256" y="2270284"/>
                      </a:lnTo>
                      <a:lnTo>
                        <a:pt x="0" y="2270284"/>
                      </a:lnTo>
                      <a:lnTo>
                        <a:pt x="0" y="484334"/>
                      </a:lnTo>
                      <a:close/>
                    </a:path>
                  </a:pathLst>
                </a:cu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1" name="40 - Κανονικό πεντάγωνο"/>
                <p:cNvSpPr/>
                <p:nvPr/>
              </p:nvSpPr>
              <p:spPr>
                <a:xfrm rot="16200000">
                  <a:off x="6797595" y="4868905"/>
                  <a:ext cx="812769" cy="477614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2" name="41 - Έλλειψη"/>
                <p:cNvSpPr/>
                <p:nvPr/>
              </p:nvSpPr>
              <p:spPr>
                <a:xfrm rot="16200000">
                  <a:off x="7351209" y="5695160"/>
                  <a:ext cx="270923" cy="18573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43" name="42 - Ευθεία γραμμή σύνδεσης"/>
                <p:cNvCxnSpPr>
                  <a:stCxn id="42" idx="7"/>
                  <a:endCxn id="41" idx="1"/>
                </p:cNvCxnSpPr>
                <p:nvPr/>
              </p:nvCxnSpPr>
              <p:spPr>
                <a:xfrm flipH="1" flipV="1">
                  <a:off x="7147605" y="5514096"/>
                  <a:ext cx="273397" cy="1781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45 - Ελεύθερη σχεδίαση"/>
                <p:cNvSpPr/>
                <p:nvPr/>
              </p:nvSpPr>
              <p:spPr>
                <a:xfrm rot="16200000">
                  <a:off x="6021712" y="2481444"/>
                  <a:ext cx="541846" cy="875626"/>
                </a:xfrm>
                <a:custGeom>
                  <a:avLst/>
                  <a:gdLst>
                    <a:gd name="connsiteX0" fmla="*/ 0 w 857256"/>
                    <a:gd name="connsiteY0" fmla="*/ 0 h 2357454"/>
                    <a:gd name="connsiteX1" fmla="*/ 857256 w 857256"/>
                    <a:gd name="connsiteY1" fmla="*/ 0 h 2357454"/>
                    <a:gd name="connsiteX2" fmla="*/ 857256 w 857256"/>
                    <a:gd name="connsiteY2" fmla="*/ 2357454 h 2357454"/>
                    <a:gd name="connsiteX3" fmla="*/ 0 w 857256"/>
                    <a:gd name="connsiteY3" fmla="*/ 2357454 h 2357454"/>
                    <a:gd name="connsiteX4" fmla="*/ 0 w 857256"/>
                    <a:gd name="connsiteY4" fmla="*/ 0 h 2357454"/>
                    <a:gd name="connsiteX0" fmla="*/ 0 w 857256"/>
                    <a:gd name="connsiteY0" fmla="*/ 0 h 2357454"/>
                    <a:gd name="connsiteX1" fmla="*/ 390751 w 857256"/>
                    <a:gd name="connsiteY1" fmla="*/ 7986 h 2357454"/>
                    <a:gd name="connsiteX2" fmla="*/ 857256 w 857256"/>
                    <a:gd name="connsiteY2" fmla="*/ 0 h 2357454"/>
                    <a:gd name="connsiteX3" fmla="*/ 857256 w 857256"/>
                    <a:gd name="connsiteY3" fmla="*/ 2357454 h 2357454"/>
                    <a:gd name="connsiteX4" fmla="*/ 0 w 857256"/>
                    <a:gd name="connsiteY4" fmla="*/ 2357454 h 2357454"/>
                    <a:gd name="connsiteX5" fmla="*/ 0 w 857256"/>
                    <a:gd name="connsiteY5" fmla="*/ 0 h 2357454"/>
                    <a:gd name="connsiteX0" fmla="*/ 0 w 857256"/>
                    <a:gd name="connsiteY0" fmla="*/ 0 h 2357454"/>
                    <a:gd name="connsiteX1" fmla="*/ 390751 w 857256"/>
                    <a:gd name="connsiteY1" fmla="*/ 7986 h 2357454"/>
                    <a:gd name="connsiteX2" fmla="*/ 390751 w 857256"/>
                    <a:gd name="connsiteY2" fmla="*/ 650904 h 2357454"/>
                    <a:gd name="connsiteX3" fmla="*/ 857256 w 857256"/>
                    <a:gd name="connsiteY3" fmla="*/ 0 h 2357454"/>
                    <a:gd name="connsiteX4" fmla="*/ 857256 w 857256"/>
                    <a:gd name="connsiteY4" fmla="*/ 2357454 h 2357454"/>
                    <a:gd name="connsiteX5" fmla="*/ 0 w 857256"/>
                    <a:gd name="connsiteY5" fmla="*/ 2357454 h 2357454"/>
                    <a:gd name="connsiteX6" fmla="*/ 0 w 857256"/>
                    <a:gd name="connsiteY6" fmla="*/ 0 h 2357454"/>
                    <a:gd name="connsiteX0" fmla="*/ 0 w 857256"/>
                    <a:gd name="connsiteY0" fmla="*/ 0 h 2357454"/>
                    <a:gd name="connsiteX1" fmla="*/ 390751 w 857256"/>
                    <a:gd name="connsiteY1" fmla="*/ 650904 h 2357454"/>
                    <a:gd name="connsiteX2" fmla="*/ 857256 w 857256"/>
                    <a:gd name="connsiteY2" fmla="*/ 0 h 2357454"/>
                    <a:gd name="connsiteX3" fmla="*/ 857256 w 857256"/>
                    <a:gd name="connsiteY3" fmla="*/ 2357454 h 2357454"/>
                    <a:gd name="connsiteX4" fmla="*/ 0 w 857256"/>
                    <a:gd name="connsiteY4" fmla="*/ 2357454 h 2357454"/>
                    <a:gd name="connsiteX5" fmla="*/ 0 w 857256"/>
                    <a:gd name="connsiteY5" fmla="*/ 0 h 2357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7256" h="2357454">
                      <a:moveTo>
                        <a:pt x="0" y="0"/>
                      </a:moveTo>
                      <a:lnTo>
                        <a:pt x="390751" y="650904"/>
                      </a:lnTo>
                      <a:lnTo>
                        <a:pt x="857256" y="0"/>
                      </a:lnTo>
                      <a:lnTo>
                        <a:pt x="857256" y="2357454"/>
                      </a:lnTo>
                      <a:lnTo>
                        <a:pt x="0" y="23574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9" name="48 - Ελεύθερη σχεδίαση"/>
                <p:cNvSpPr/>
                <p:nvPr/>
              </p:nvSpPr>
              <p:spPr>
                <a:xfrm rot="16200000">
                  <a:off x="5939872" y="1273768"/>
                  <a:ext cx="541846" cy="1039307"/>
                </a:xfrm>
                <a:custGeom>
                  <a:avLst/>
                  <a:gdLst>
                    <a:gd name="connsiteX0" fmla="*/ 0 w 857256"/>
                    <a:gd name="connsiteY0" fmla="*/ 0 h 2357454"/>
                    <a:gd name="connsiteX1" fmla="*/ 857256 w 857256"/>
                    <a:gd name="connsiteY1" fmla="*/ 0 h 2357454"/>
                    <a:gd name="connsiteX2" fmla="*/ 857256 w 857256"/>
                    <a:gd name="connsiteY2" fmla="*/ 2357454 h 2357454"/>
                    <a:gd name="connsiteX3" fmla="*/ 0 w 857256"/>
                    <a:gd name="connsiteY3" fmla="*/ 2357454 h 2357454"/>
                    <a:gd name="connsiteX4" fmla="*/ 0 w 857256"/>
                    <a:gd name="connsiteY4" fmla="*/ 0 h 2357454"/>
                    <a:gd name="connsiteX0" fmla="*/ 0 w 857256"/>
                    <a:gd name="connsiteY0" fmla="*/ 0 h 2357454"/>
                    <a:gd name="connsiteX1" fmla="*/ 390751 w 857256"/>
                    <a:gd name="connsiteY1" fmla="*/ 7986 h 2357454"/>
                    <a:gd name="connsiteX2" fmla="*/ 857256 w 857256"/>
                    <a:gd name="connsiteY2" fmla="*/ 0 h 2357454"/>
                    <a:gd name="connsiteX3" fmla="*/ 857256 w 857256"/>
                    <a:gd name="connsiteY3" fmla="*/ 2357454 h 2357454"/>
                    <a:gd name="connsiteX4" fmla="*/ 0 w 857256"/>
                    <a:gd name="connsiteY4" fmla="*/ 2357454 h 2357454"/>
                    <a:gd name="connsiteX5" fmla="*/ 0 w 857256"/>
                    <a:gd name="connsiteY5" fmla="*/ 0 h 2357454"/>
                    <a:gd name="connsiteX0" fmla="*/ 0 w 857256"/>
                    <a:gd name="connsiteY0" fmla="*/ 0 h 2357454"/>
                    <a:gd name="connsiteX1" fmla="*/ 390751 w 857256"/>
                    <a:gd name="connsiteY1" fmla="*/ 7986 h 2357454"/>
                    <a:gd name="connsiteX2" fmla="*/ 390751 w 857256"/>
                    <a:gd name="connsiteY2" fmla="*/ 650904 h 2357454"/>
                    <a:gd name="connsiteX3" fmla="*/ 857256 w 857256"/>
                    <a:gd name="connsiteY3" fmla="*/ 0 h 2357454"/>
                    <a:gd name="connsiteX4" fmla="*/ 857256 w 857256"/>
                    <a:gd name="connsiteY4" fmla="*/ 2357454 h 2357454"/>
                    <a:gd name="connsiteX5" fmla="*/ 0 w 857256"/>
                    <a:gd name="connsiteY5" fmla="*/ 2357454 h 2357454"/>
                    <a:gd name="connsiteX6" fmla="*/ 0 w 857256"/>
                    <a:gd name="connsiteY6" fmla="*/ 0 h 2357454"/>
                    <a:gd name="connsiteX0" fmla="*/ 0 w 857256"/>
                    <a:gd name="connsiteY0" fmla="*/ 0 h 2357454"/>
                    <a:gd name="connsiteX1" fmla="*/ 390751 w 857256"/>
                    <a:gd name="connsiteY1" fmla="*/ 650904 h 2357454"/>
                    <a:gd name="connsiteX2" fmla="*/ 857256 w 857256"/>
                    <a:gd name="connsiteY2" fmla="*/ 0 h 2357454"/>
                    <a:gd name="connsiteX3" fmla="*/ 857256 w 857256"/>
                    <a:gd name="connsiteY3" fmla="*/ 2357454 h 2357454"/>
                    <a:gd name="connsiteX4" fmla="*/ 0 w 857256"/>
                    <a:gd name="connsiteY4" fmla="*/ 2357454 h 2357454"/>
                    <a:gd name="connsiteX5" fmla="*/ 0 w 857256"/>
                    <a:gd name="connsiteY5" fmla="*/ 0 h 2357454"/>
                    <a:gd name="connsiteX0" fmla="*/ 0 w 857256"/>
                    <a:gd name="connsiteY0" fmla="*/ 0 h 2357454"/>
                    <a:gd name="connsiteX1" fmla="*/ 857256 w 857256"/>
                    <a:gd name="connsiteY1" fmla="*/ 0 h 2357454"/>
                    <a:gd name="connsiteX2" fmla="*/ 857256 w 857256"/>
                    <a:gd name="connsiteY2" fmla="*/ 2357454 h 2357454"/>
                    <a:gd name="connsiteX3" fmla="*/ 0 w 857256"/>
                    <a:gd name="connsiteY3" fmla="*/ 2357454 h 2357454"/>
                    <a:gd name="connsiteX4" fmla="*/ 0 w 857256"/>
                    <a:gd name="connsiteY4" fmla="*/ 0 h 2357454"/>
                    <a:gd name="connsiteX0" fmla="*/ 0 w 857256"/>
                    <a:gd name="connsiteY0" fmla="*/ 0 h 2357454"/>
                    <a:gd name="connsiteX1" fmla="*/ 398984 w 857256"/>
                    <a:gd name="connsiteY1" fmla="*/ 5981 h 2357454"/>
                    <a:gd name="connsiteX2" fmla="*/ 857256 w 857256"/>
                    <a:gd name="connsiteY2" fmla="*/ 0 h 2357454"/>
                    <a:gd name="connsiteX3" fmla="*/ 857256 w 857256"/>
                    <a:gd name="connsiteY3" fmla="*/ 2357454 h 2357454"/>
                    <a:gd name="connsiteX4" fmla="*/ 0 w 857256"/>
                    <a:gd name="connsiteY4" fmla="*/ 2357454 h 2357454"/>
                    <a:gd name="connsiteX5" fmla="*/ 0 w 857256"/>
                    <a:gd name="connsiteY5" fmla="*/ 0 h 2357454"/>
                    <a:gd name="connsiteX0" fmla="*/ 0 w 857256"/>
                    <a:gd name="connsiteY0" fmla="*/ 422671 h 2780125"/>
                    <a:gd name="connsiteX1" fmla="*/ 398984 w 857256"/>
                    <a:gd name="connsiteY1" fmla="*/ 0 h 2780125"/>
                    <a:gd name="connsiteX2" fmla="*/ 857256 w 857256"/>
                    <a:gd name="connsiteY2" fmla="*/ 422671 h 2780125"/>
                    <a:gd name="connsiteX3" fmla="*/ 857256 w 857256"/>
                    <a:gd name="connsiteY3" fmla="*/ 2780125 h 2780125"/>
                    <a:gd name="connsiteX4" fmla="*/ 0 w 857256"/>
                    <a:gd name="connsiteY4" fmla="*/ 2780125 h 2780125"/>
                    <a:gd name="connsiteX5" fmla="*/ 0 w 857256"/>
                    <a:gd name="connsiteY5" fmla="*/ 422671 h 2780125"/>
                    <a:gd name="connsiteX0" fmla="*/ 0 w 857256"/>
                    <a:gd name="connsiteY0" fmla="*/ 422671 h 2780125"/>
                    <a:gd name="connsiteX1" fmla="*/ 398984 w 857256"/>
                    <a:gd name="connsiteY1" fmla="*/ 0 h 2780125"/>
                    <a:gd name="connsiteX2" fmla="*/ 857256 w 857256"/>
                    <a:gd name="connsiteY2" fmla="*/ 422671 h 2780125"/>
                    <a:gd name="connsiteX3" fmla="*/ 857256 w 857256"/>
                    <a:gd name="connsiteY3" fmla="*/ 2780125 h 2780125"/>
                    <a:gd name="connsiteX4" fmla="*/ 0 w 857256"/>
                    <a:gd name="connsiteY4" fmla="*/ 2780125 h 2780125"/>
                    <a:gd name="connsiteX5" fmla="*/ 0 w 857256"/>
                    <a:gd name="connsiteY5" fmla="*/ 422671 h 2780125"/>
                    <a:gd name="connsiteX0" fmla="*/ 0 w 857256"/>
                    <a:gd name="connsiteY0" fmla="*/ 463354 h 2820808"/>
                    <a:gd name="connsiteX1" fmla="*/ 398984 w 857256"/>
                    <a:gd name="connsiteY1" fmla="*/ 40683 h 2820808"/>
                    <a:gd name="connsiteX2" fmla="*/ 857256 w 857256"/>
                    <a:gd name="connsiteY2" fmla="*/ 463354 h 2820808"/>
                    <a:gd name="connsiteX3" fmla="*/ 857256 w 857256"/>
                    <a:gd name="connsiteY3" fmla="*/ 2820808 h 2820808"/>
                    <a:gd name="connsiteX4" fmla="*/ 0 w 857256"/>
                    <a:gd name="connsiteY4" fmla="*/ 2820808 h 2820808"/>
                    <a:gd name="connsiteX5" fmla="*/ 0 w 857256"/>
                    <a:gd name="connsiteY5" fmla="*/ 463354 h 2820808"/>
                    <a:gd name="connsiteX0" fmla="*/ 0 w 857256"/>
                    <a:gd name="connsiteY0" fmla="*/ 463354 h 2820808"/>
                    <a:gd name="connsiteX1" fmla="*/ 184638 w 857256"/>
                    <a:gd name="connsiteY1" fmla="*/ 40683 h 2820808"/>
                    <a:gd name="connsiteX2" fmla="*/ 857256 w 857256"/>
                    <a:gd name="connsiteY2" fmla="*/ 463354 h 2820808"/>
                    <a:gd name="connsiteX3" fmla="*/ 857256 w 857256"/>
                    <a:gd name="connsiteY3" fmla="*/ 2820808 h 2820808"/>
                    <a:gd name="connsiteX4" fmla="*/ 0 w 857256"/>
                    <a:gd name="connsiteY4" fmla="*/ 2820808 h 2820808"/>
                    <a:gd name="connsiteX5" fmla="*/ 0 w 857256"/>
                    <a:gd name="connsiteY5" fmla="*/ 463354 h 2820808"/>
                    <a:gd name="connsiteX0" fmla="*/ 0 w 857256"/>
                    <a:gd name="connsiteY0" fmla="*/ 0 h 2357454"/>
                    <a:gd name="connsiteX1" fmla="*/ 857256 w 857256"/>
                    <a:gd name="connsiteY1" fmla="*/ 0 h 2357454"/>
                    <a:gd name="connsiteX2" fmla="*/ 857256 w 857256"/>
                    <a:gd name="connsiteY2" fmla="*/ 2357454 h 2357454"/>
                    <a:gd name="connsiteX3" fmla="*/ 0 w 857256"/>
                    <a:gd name="connsiteY3" fmla="*/ 2357454 h 2357454"/>
                    <a:gd name="connsiteX4" fmla="*/ 0 w 857256"/>
                    <a:gd name="connsiteY4" fmla="*/ 0 h 2357454"/>
                    <a:gd name="connsiteX0" fmla="*/ 0 w 857256"/>
                    <a:gd name="connsiteY0" fmla="*/ 0 h 2357454"/>
                    <a:gd name="connsiteX1" fmla="*/ 405808 w 857256"/>
                    <a:gd name="connsiteY1" fmla="*/ 5982 h 2357454"/>
                    <a:gd name="connsiteX2" fmla="*/ 857256 w 857256"/>
                    <a:gd name="connsiteY2" fmla="*/ 0 h 2357454"/>
                    <a:gd name="connsiteX3" fmla="*/ 857256 w 857256"/>
                    <a:gd name="connsiteY3" fmla="*/ 2357454 h 2357454"/>
                    <a:gd name="connsiteX4" fmla="*/ 0 w 857256"/>
                    <a:gd name="connsiteY4" fmla="*/ 2357454 h 2357454"/>
                    <a:gd name="connsiteX5" fmla="*/ 0 w 857256"/>
                    <a:gd name="connsiteY5" fmla="*/ 0 h 2357454"/>
                    <a:gd name="connsiteX0" fmla="*/ 0 w 857256"/>
                    <a:gd name="connsiteY0" fmla="*/ 391912 h 2749366"/>
                    <a:gd name="connsiteX1" fmla="*/ 405808 w 857256"/>
                    <a:gd name="connsiteY1" fmla="*/ 397894 h 2749366"/>
                    <a:gd name="connsiteX2" fmla="*/ 857256 w 857256"/>
                    <a:gd name="connsiteY2" fmla="*/ 391912 h 2749366"/>
                    <a:gd name="connsiteX3" fmla="*/ 857256 w 857256"/>
                    <a:gd name="connsiteY3" fmla="*/ 2749366 h 2749366"/>
                    <a:gd name="connsiteX4" fmla="*/ 0 w 857256"/>
                    <a:gd name="connsiteY4" fmla="*/ 2749366 h 2749366"/>
                    <a:gd name="connsiteX5" fmla="*/ 0 w 857256"/>
                    <a:gd name="connsiteY5" fmla="*/ 391912 h 2749366"/>
                    <a:gd name="connsiteX0" fmla="*/ 0 w 857256"/>
                    <a:gd name="connsiteY0" fmla="*/ 393049 h 2750503"/>
                    <a:gd name="connsiteX1" fmla="*/ 405808 w 857256"/>
                    <a:gd name="connsiteY1" fmla="*/ 399031 h 2750503"/>
                    <a:gd name="connsiteX2" fmla="*/ 412632 w 857256"/>
                    <a:gd name="connsiteY2" fmla="*/ 106431 h 2750503"/>
                    <a:gd name="connsiteX3" fmla="*/ 857256 w 857256"/>
                    <a:gd name="connsiteY3" fmla="*/ 393049 h 2750503"/>
                    <a:gd name="connsiteX4" fmla="*/ 857256 w 857256"/>
                    <a:gd name="connsiteY4" fmla="*/ 2750503 h 2750503"/>
                    <a:gd name="connsiteX5" fmla="*/ 0 w 857256"/>
                    <a:gd name="connsiteY5" fmla="*/ 2750503 h 2750503"/>
                    <a:gd name="connsiteX6" fmla="*/ 0 w 857256"/>
                    <a:gd name="connsiteY6" fmla="*/ 393049 h 2750503"/>
                    <a:gd name="connsiteX0" fmla="*/ 0 w 857256"/>
                    <a:gd name="connsiteY0" fmla="*/ 440679 h 2798133"/>
                    <a:gd name="connsiteX1" fmla="*/ 412632 w 857256"/>
                    <a:gd name="connsiteY1" fmla="*/ 154061 h 2798133"/>
                    <a:gd name="connsiteX2" fmla="*/ 857256 w 857256"/>
                    <a:gd name="connsiteY2" fmla="*/ 440679 h 2798133"/>
                    <a:gd name="connsiteX3" fmla="*/ 857256 w 857256"/>
                    <a:gd name="connsiteY3" fmla="*/ 2798133 h 2798133"/>
                    <a:gd name="connsiteX4" fmla="*/ 0 w 857256"/>
                    <a:gd name="connsiteY4" fmla="*/ 2798133 h 2798133"/>
                    <a:gd name="connsiteX5" fmla="*/ 0 w 857256"/>
                    <a:gd name="connsiteY5" fmla="*/ 440679 h 2798133"/>
                    <a:gd name="connsiteX0" fmla="*/ 0 w 857256"/>
                    <a:gd name="connsiteY0" fmla="*/ 478114 h 2835568"/>
                    <a:gd name="connsiteX1" fmla="*/ 412632 w 857256"/>
                    <a:gd name="connsiteY1" fmla="*/ 191496 h 2835568"/>
                    <a:gd name="connsiteX2" fmla="*/ 484038 w 857256"/>
                    <a:gd name="connsiteY2" fmla="*/ 47770 h 2835568"/>
                    <a:gd name="connsiteX3" fmla="*/ 857256 w 857256"/>
                    <a:gd name="connsiteY3" fmla="*/ 478114 h 2835568"/>
                    <a:gd name="connsiteX4" fmla="*/ 857256 w 857256"/>
                    <a:gd name="connsiteY4" fmla="*/ 2835568 h 2835568"/>
                    <a:gd name="connsiteX5" fmla="*/ 0 w 857256"/>
                    <a:gd name="connsiteY5" fmla="*/ 2835568 h 2835568"/>
                    <a:gd name="connsiteX6" fmla="*/ 0 w 857256"/>
                    <a:gd name="connsiteY6" fmla="*/ 478114 h 2835568"/>
                    <a:gd name="connsiteX0" fmla="*/ 0 w 857256"/>
                    <a:gd name="connsiteY0" fmla="*/ 502068 h 2859522"/>
                    <a:gd name="connsiteX1" fmla="*/ 412632 w 857256"/>
                    <a:gd name="connsiteY1" fmla="*/ 215450 h 2859522"/>
                    <a:gd name="connsiteX2" fmla="*/ 412632 w 857256"/>
                    <a:gd name="connsiteY2" fmla="*/ 71724 h 2859522"/>
                    <a:gd name="connsiteX3" fmla="*/ 484038 w 857256"/>
                    <a:gd name="connsiteY3" fmla="*/ 71724 h 2859522"/>
                    <a:gd name="connsiteX4" fmla="*/ 857256 w 857256"/>
                    <a:gd name="connsiteY4" fmla="*/ 502068 h 2859522"/>
                    <a:gd name="connsiteX5" fmla="*/ 857256 w 857256"/>
                    <a:gd name="connsiteY5" fmla="*/ 2859522 h 2859522"/>
                    <a:gd name="connsiteX6" fmla="*/ 0 w 857256"/>
                    <a:gd name="connsiteY6" fmla="*/ 2859522 h 2859522"/>
                    <a:gd name="connsiteX7" fmla="*/ 0 w 857256"/>
                    <a:gd name="connsiteY7" fmla="*/ 502068 h 2859522"/>
                    <a:gd name="connsiteX0" fmla="*/ 0 w 857256"/>
                    <a:gd name="connsiteY0" fmla="*/ 478114 h 2835568"/>
                    <a:gd name="connsiteX1" fmla="*/ 412632 w 857256"/>
                    <a:gd name="connsiteY1" fmla="*/ 191496 h 2835568"/>
                    <a:gd name="connsiteX2" fmla="*/ 412632 w 857256"/>
                    <a:gd name="connsiteY2" fmla="*/ 47770 h 2835568"/>
                    <a:gd name="connsiteX3" fmla="*/ 857256 w 857256"/>
                    <a:gd name="connsiteY3" fmla="*/ 478114 h 2835568"/>
                    <a:gd name="connsiteX4" fmla="*/ 857256 w 857256"/>
                    <a:gd name="connsiteY4" fmla="*/ 2835568 h 2835568"/>
                    <a:gd name="connsiteX5" fmla="*/ 0 w 857256"/>
                    <a:gd name="connsiteY5" fmla="*/ 2835568 h 2835568"/>
                    <a:gd name="connsiteX6" fmla="*/ 0 w 857256"/>
                    <a:gd name="connsiteY6" fmla="*/ 478114 h 2835568"/>
                    <a:gd name="connsiteX0" fmla="*/ 0 w 857256"/>
                    <a:gd name="connsiteY0" fmla="*/ 440679 h 2798133"/>
                    <a:gd name="connsiteX1" fmla="*/ 412632 w 857256"/>
                    <a:gd name="connsiteY1" fmla="*/ 154061 h 2798133"/>
                    <a:gd name="connsiteX2" fmla="*/ 857256 w 857256"/>
                    <a:gd name="connsiteY2" fmla="*/ 440679 h 2798133"/>
                    <a:gd name="connsiteX3" fmla="*/ 857256 w 857256"/>
                    <a:gd name="connsiteY3" fmla="*/ 2798133 h 2798133"/>
                    <a:gd name="connsiteX4" fmla="*/ 0 w 857256"/>
                    <a:gd name="connsiteY4" fmla="*/ 2798133 h 2798133"/>
                    <a:gd name="connsiteX5" fmla="*/ 0 w 857256"/>
                    <a:gd name="connsiteY5" fmla="*/ 440679 h 2798133"/>
                    <a:gd name="connsiteX0" fmla="*/ 0 w 857256"/>
                    <a:gd name="connsiteY0" fmla="*/ 440679 h 2798133"/>
                    <a:gd name="connsiteX1" fmla="*/ 412632 w 857256"/>
                    <a:gd name="connsiteY1" fmla="*/ 11161 h 2798133"/>
                    <a:gd name="connsiteX2" fmla="*/ 857256 w 857256"/>
                    <a:gd name="connsiteY2" fmla="*/ 440679 h 2798133"/>
                    <a:gd name="connsiteX3" fmla="*/ 857256 w 857256"/>
                    <a:gd name="connsiteY3" fmla="*/ 2798133 h 2798133"/>
                    <a:gd name="connsiteX4" fmla="*/ 0 w 857256"/>
                    <a:gd name="connsiteY4" fmla="*/ 2798133 h 2798133"/>
                    <a:gd name="connsiteX5" fmla="*/ 0 w 857256"/>
                    <a:gd name="connsiteY5" fmla="*/ 440679 h 279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7256" h="2798133">
                      <a:moveTo>
                        <a:pt x="0" y="440679"/>
                      </a:moveTo>
                      <a:cubicBezTo>
                        <a:pt x="68772" y="0"/>
                        <a:pt x="269756" y="11161"/>
                        <a:pt x="412632" y="11161"/>
                      </a:cubicBezTo>
                      <a:cubicBezTo>
                        <a:pt x="555508" y="11161"/>
                        <a:pt x="783152" y="0"/>
                        <a:pt x="857256" y="440679"/>
                      </a:cubicBezTo>
                      <a:lnTo>
                        <a:pt x="857256" y="2798133"/>
                      </a:lnTo>
                      <a:lnTo>
                        <a:pt x="0" y="2798133"/>
                      </a:lnTo>
                      <a:lnTo>
                        <a:pt x="0" y="44067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0" name="49 - Κανονικό πεντάγωνο"/>
                <p:cNvSpPr/>
                <p:nvPr/>
              </p:nvSpPr>
              <p:spPr>
                <a:xfrm rot="16200000">
                  <a:off x="6797595" y="3743070"/>
                  <a:ext cx="812769" cy="477614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1" name="50 - Έλλειψη"/>
                <p:cNvSpPr/>
                <p:nvPr/>
              </p:nvSpPr>
              <p:spPr>
                <a:xfrm rot="16200000">
                  <a:off x="7351209" y="4415802"/>
                  <a:ext cx="270923" cy="18573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52" name="51 - Ευθεία γραμμή σύνδεσης"/>
                <p:cNvCxnSpPr>
                  <a:stCxn id="51" idx="5"/>
                  <a:endCxn id="50" idx="1"/>
                </p:cNvCxnSpPr>
                <p:nvPr/>
              </p:nvCxnSpPr>
              <p:spPr>
                <a:xfrm flipH="1" flipV="1">
                  <a:off x="7147605" y="4388261"/>
                  <a:ext cx="404734" cy="24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54 - Ελεύθερη σχεδίαση"/>
                <p:cNvSpPr/>
                <p:nvPr/>
              </p:nvSpPr>
              <p:spPr>
                <a:xfrm rot="16200000">
                  <a:off x="5919658" y="3745641"/>
                  <a:ext cx="541846" cy="1008297"/>
                </a:xfrm>
                <a:custGeom>
                  <a:avLst/>
                  <a:gdLst>
                    <a:gd name="connsiteX0" fmla="*/ 0 w 857256"/>
                    <a:gd name="connsiteY0" fmla="*/ 0 h 2714644"/>
                    <a:gd name="connsiteX1" fmla="*/ 857256 w 857256"/>
                    <a:gd name="connsiteY1" fmla="*/ 0 h 2714644"/>
                    <a:gd name="connsiteX2" fmla="*/ 857256 w 857256"/>
                    <a:gd name="connsiteY2" fmla="*/ 2714644 h 2714644"/>
                    <a:gd name="connsiteX3" fmla="*/ 0 w 857256"/>
                    <a:gd name="connsiteY3" fmla="*/ 2714644 h 2714644"/>
                    <a:gd name="connsiteX4" fmla="*/ 0 w 857256"/>
                    <a:gd name="connsiteY4" fmla="*/ 0 h 2714644"/>
                    <a:gd name="connsiteX0" fmla="*/ 0 w 857256"/>
                    <a:gd name="connsiteY0" fmla="*/ 5081 h 2719725"/>
                    <a:gd name="connsiteX1" fmla="*/ 407373 w 857256"/>
                    <a:gd name="connsiteY1" fmla="*/ 0 h 2719725"/>
                    <a:gd name="connsiteX2" fmla="*/ 857256 w 857256"/>
                    <a:gd name="connsiteY2" fmla="*/ 5081 h 2719725"/>
                    <a:gd name="connsiteX3" fmla="*/ 857256 w 857256"/>
                    <a:gd name="connsiteY3" fmla="*/ 2719725 h 2719725"/>
                    <a:gd name="connsiteX4" fmla="*/ 0 w 857256"/>
                    <a:gd name="connsiteY4" fmla="*/ 2719725 h 2719725"/>
                    <a:gd name="connsiteX5" fmla="*/ 0 w 857256"/>
                    <a:gd name="connsiteY5" fmla="*/ 5081 h 2719725"/>
                    <a:gd name="connsiteX0" fmla="*/ 0 w 857256"/>
                    <a:gd name="connsiteY0" fmla="*/ 0 h 2714644"/>
                    <a:gd name="connsiteX1" fmla="*/ 407373 w 857256"/>
                    <a:gd name="connsiteY1" fmla="*/ 494961 h 2714644"/>
                    <a:gd name="connsiteX2" fmla="*/ 857256 w 857256"/>
                    <a:gd name="connsiteY2" fmla="*/ 0 h 2714644"/>
                    <a:gd name="connsiteX3" fmla="*/ 857256 w 857256"/>
                    <a:gd name="connsiteY3" fmla="*/ 2714644 h 2714644"/>
                    <a:gd name="connsiteX4" fmla="*/ 0 w 857256"/>
                    <a:gd name="connsiteY4" fmla="*/ 2714644 h 2714644"/>
                    <a:gd name="connsiteX5" fmla="*/ 0 w 857256"/>
                    <a:gd name="connsiteY5" fmla="*/ 0 h 2714644"/>
                    <a:gd name="connsiteX0" fmla="*/ 0 w 857256"/>
                    <a:gd name="connsiteY0" fmla="*/ 369947 h 3084591"/>
                    <a:gd name="connsiteX1" fmla="*/ 407373 w 857256"/>
                    <a:gd name="connsiteY1" fmla="*/ 864908 h 3084591"/>
                    <a:gd name="connsiteX2" fmla="*/ 857256 w 857256"/>
                    <a:gd name="connsiteY2" fmla="*/ 369947 h 3084591"/>
                    <a:gd name="connsiteX3" fmla="*/ 857256 w 857256"/>
                    <a:gd name="connsiteY3" fmla="*/ 3084591 h 3084591"/>
                    <a:gd name="connsiteX4" fmla="*/ 0 w 857256"/>
                    <a:gd name="connsiteY4" fmla="*/ 3084591 h 3084591"/>
                    <a:gd name="connsiteX5" fmla="*/ 0 w 857256"/>
                    <a:gd name="connsiteY5" fmla="*/ 369947 h 3084591"/>
                    <a:gd name="connsiteX0" fmla="*/ 0 w 857256"/>
                    <a:gd name="connsiteY0" fmla="*/ 369947 h 3084591"/>
                    <a:gd name="connsiteX1" fmla="*/ 407373 w 857256"/>
                    <a:gd name="connsiteY1" fmla="*/ 864908 h 3084591"/>
                    <a:gd name="connsiteX2" fmla="*/ 857256 w 857256"/>
                    <a:gd name="connsiteY2" fmla="*/ 369947 h 3084591"/>
                    <a:gd name="connsiteX3" fmla="*/ 857256 w 857256"/>
                    <a:gd name="connsiteY3" fmla="*/ 3084591 h 3084591"/>
                    <a:gd name="connsiteX4" fmla="*/ 0 w 857256"/>
                    <a:gd name="connsiteY4" fmla="*/ 3084591 h 3084591"/>
                    <a:gd name="connsiteX5" fmla="*/ 0 w 857256"/>
                    <a:gd name="connsiteY5" fmla="*/ 369947 h 3084591"/>
                    <a:gd name="connsiteX0" fmla="*/ 0 w 857256"/>
                    <a:gd name="connsiteY0" fmla="*/ 0 h 2714644"/>
                    <a:gd name="connsiteX1" fmla="*/ 407373 w 857256"/>
                    <a:gd name="connsiteY1" fmla="*/ 494961 h 2714644"/>
                    <a:gd name="connsiteX2" fmla="*/ 857256 w 857256"/>
                    <a:gd name="connsiteY2" fmla="*/ 0 h 2714644"/>
                    <a:gd name="connsiteX3" fmla="*/ 857256 w 857256"/>
                    <a:gd name="connsiteY3" fmla="*/ 2714644 h 2714644"/>
                    <a:gd name="connsiteX4" fmla="*/ 0 w 857256"/>
                    <a:gd name="connsiteY4" fmla="*/ 2714644 h 2714644"/>
                    <a:gd name="connsiteX5" fmla="*/ 0 w 857256"/>
                    <a:gd name="connsiteY5" fmla="*/ 0 h 2714644"/>
                    <a:gd name="connsiteX0" fmla="*/ 0 w 857256"/>
                    <a:gd name="connsiteY0" fmla="*/ 372449 h 3087093"/>
                    <a:gd name="connsiteX1" fmla="*/ 407373 w 857256"/>
                    <a:gd name="connsiteY1" fmla="*/ 867410 h 3087093"/>
                    <a:gd name="connsiteX2" fmla="*/ 407373 w 857256"/>
                    <a:gd name="connsiteY2" fmla="*/ 995249 h 3087093"/>
                    <a:gd name="connsiteX3" fmla="*/ 857256 w 857256"/>
                    <a:gd name="connsiteY3" fmla="*/ 372449 h 3087093"/>
                    <a:gd name="connsiteX4" fmla="*/ 857256 w 857256"/>
                    <a:gd name="connsiteY4" fmla="*/ 3087093 h 3087093"/>
                    <a:gd name="connsiteX5" fmla="*/ 0 w 857256"/>
                    <a:gd name="connsiteY5" fmla="*/ 3087093 h 3087093"/>
                    <a:gd name="connsiteX6" fmla="*/ 0 w 857256"/>
                    <a:gd name="connsiteY6" fmla="*/ 372449 h 3087093"/>
                    <a:gd name="connsiteX0" fmla="*/ 0 w 857256"/>
                    <a:gd name="connsiteY0" fmla="*/ 369947 h 3084591"/>
                    <a:gd name="connsiteX1" fmla="*/ 407373 w 857256"/>
                    <a:gd name="connsiteY1" fmla="*/ 864908 h 3084591"/>
                    <a:gd name="connsiteX2" fmla="*/ 857256 w 857256"/>
                    <a:gd name="connsiteY2" fmla="*/ 369947 h 3084591"/>
                    <a:gd name="connsiteX3" fmla="*/ 857256 w 857256"/>
                    <a:gd name="connsiteY3" fmla="*/ 3084591 h 3084591"/>
                    <a:gd name="connsiteX4" fmla="*/ 0 w 857256"/>
                    <a:gd name="connsiteY4" fmla="*/ 3084591 h 3084591"/>
                    <a:gd name="connsiteX5" fmla="*/ 0 w 857256"/>
                    <a:gd name="connsiteY5" fmla="*/ 369947 h 3084591"/>
                    <a:gd name="connsiteX0" fmla="*/ 0 w 857256"/>
                    <a:gd name="connsiteY0" fmla="*/ 0 h 2714644"/>
                    <a:gd name="connsiteX1" fmla="*/ 407373 w 857256"/>
                    <a:gd name="connsiteY1" fmla="*/ 494961 h 2714644"/>
                    <a:gd name="connsiteX2" fmla="*/ 857256 w 857256"/>
                    <a:gd name="connsiteY2" fmla="*/ 0 h 2714644"/>
                    <a:gd name="connsiteX3" fmla="*/ 857256 w 857256"/>
                    <a:gd name="connsiteY3" fmla="*/ 2714644 h 2714644"/>
                    <a:gd name="connsiteX4" fmla="*/ 0 w 857256"/>
                    <a:gd name="connsiteY4" fmla="*/ 2714644 h 2714644"/>
                    <a:gd name="connsiteX5" fmla="*/ 0 w 857256"/>
                    <a:gd name="connsiteY5" fmla="*/ 0 h 2714644"/>
                    <a:gd name="connsiteX0" fmla="*/ 0 w 857256"/>
                    <a:gd name="connsiteY0" fmla="*/ 0 h 2714644"/>
                    <a:gd name="connsiteX1" fmla="*/ 407373 w 857256"/>
                    <a:gd name="connsiteY1" fmla="*/ 637813 h 2714644"/>
                    <a:gd name="connsiteX2" fmla="*/ 857256 w 857256"/>
                    <a:gd name="connsiteY2" fmla="*/ 0 h 2714644"/>
                    <a:gd name="connsiteX3" fmla="*/ 857256 w 857256"/>
                    <a:gd name="connsiteY3" fmla="*/ 2714644 h 2714644"/>
                    <a:gd name="connsiteX4" fmla="*/ 0 w 857256"/>
                    <a:gd name="connsiteY4" fmla="*/ 2714644 h 2714644"/>
                    <a:gd name="connsiteX5" fmla="*/ 0 w 857256"/>
                    <a:gd name="connsiteY5" fmla="*/ 0 h 2714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7256" h="2714644">
                      <a:moveTo>
                        <a:pt x="0" y="0"/>
                      </a:moveTo>
                      <a:cubicBezTo>
                        <a:pt x="284560" y="594412"/>
                        <a:pt x="264497" y="637813"/>
                        <a:pt x="407373" y="637813"/>
                      </a:cubicBezTo>
                      <a:cubicBezTo>
                        <a:pt x="550249" y="637813"/>
                        <a:pt x="562857" y="578510"/>
                        <a:pt x="857256" y="0"/>
                      </a:cubicBezTo>
                      <a:lnTo>
                        <a:pt x="857256" y="2714644"/>
                      </a:lnTo>
                      <a:lnTo>
                        <a:pt x="0" y="2714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56" name="55 - Ευθεία γραμμή σύνδεσης"/>
                <p:cNvCxnSpPr>
                  <a:stCxn id="51" idx="1"/>
                  <a:endCxn id="41" idx="5"/>
                </p:cNvCxnSpPr>
                <p:nvPr/>
              </p:nvCxnSpPr>
              <p:spPr>
                <a:xfrm rot="10800000" flipV="1">
                  <a:off x="7147605" y="4604457"/>
                  <a:ext cx="273397" cy="968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56 - Ορθογώνιο"/>
                <p:cNvSpPr/>
                <p:nvPr/>
              </p:nvSpPr>
              <p:spPr>
                <a:xfrm rot="16200000">
                  <a:off x="5072066" y="3500438"/>
                  <a:ext cx="5322131" cy="3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8" name="57 - Κανονικό πεντάγωνο"/>
                <p:cNvSpPr/>
                <p:nvPr/>
              </p:nvSpPr>
              <p:spPr>
                <a:xfrm rot="16200000">
                  <a:off x="6797595" y="2406517"/>
                  <a:ext cx="812769" cy="477614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9" name="58 - Έλλειψη"/>
                <p:cNvSpPr/>
                <p:nvPr/>
              </p:nvSpPr>
              <p:spPr>
                <a:xfrm rot="16200000">
                  <a:off x="7351209" y="3232772"/>
                  <a:ext cx="270923" cy="18573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60" name="59 - Ευθεία γραμμή σύνδεσης"/>
                <p:cNvCxnSpPr>
                  <a:stCxn id="59" idx="7"/>
                  <a:endCxn id="58" idx="1"/>
                </p:cNvCxnSpPr>
                <p:nvPr/>
              </p:nvCxnSpPr>
              <p:spPr>
                <a:xfrm flipH="1" flipV="1">
                  <a:off x="7147605" y="3051708"/>
                  <a:ext cx="273397" cy="1781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60 - Κανονικό πεντάγωνο"/>
                <p:cNvSpPr/>
                <p:nvPr/>
              </p:nvSpPr>
              <p:spPr>
                <a:xfrm rot="16200000">
                  <a:off x="6797595" y="1280681"/>
                  <a:ext cx="812769" cy="477614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2" name="61 - Έλλειψη"/>
                <p:cNvSpPr/>
                <p:nvPr/>
              </p:nvSpPr>
              <p:spPr>
                <a:xfrm rot="16200000">
                  <a:off x="7351209" y="1953414"/>
                  <a:ext cx="270923" cy="18573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63" name="62 - Ευθεία γραμμή σύνδεσης"/>
                <p:cNvCxnSpPr>
                  <a:stCxn id="62" idx="5"/>
                  <a:endCxn id="61" idx="1"/>
                </p:cNvCxnSpPr>
                <p:nvPr/>
              </p:nvCxnSpPr>
              <p:spPr>
                <a:xfrm flipH="1" flipV="1">
                  <a:off x="7147605" y="1925872"/>
                  <a:ext cx="404734" cy="24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63 - Ευθεία γραμμή σύνδεσης"/>
                <p:cNvCxnSpPr>
                  <a:stCxn id="62" idx="1"/>
                  <a:endCxn id="58" idx="5"/>
                </p:cNvCxnSpPr>
                <p:nvPr/>
              </p:nvCxnSpPr>
              <p:spPr>
                <a:xfrm rot="10800000" flipV="1">
                  <a:off x="7147605" y="2142069"/>
                  <a:ext cx="273397" cy="968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64 - Ευθεία γραμμή σύνδεσης"/>
                <p:cNvCxnSpPr>
                  <a:stCxn id="50" idx="5"/>
                  <a:endCxn id="59" idx="1"/>
                </p:cNvCxnSpPr>
                <p:nvPr/>
              </p:nvCxnSpPr>
              <p:spPr>
                <a:xfrm rot="16200000">
                  <a:off x="7207271" y="3361762"/>
                  <a:ext cx="154065" cy="2733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65 - Ευθεία γραμμή σύνδεσης"/>
                <p:cNvCxnSpPr>
                  <a:stCxn id="41" idx="0"/>
                  <a:endCxn id="39" idx="3"/>
                </p:cNvCxnSpPr>
                <p:nvPr/>
              </p:nvCxnSpPr>
              <p:spPr>
                <a:xfrm flipH="1" flipV="1">
                  <a:off x="6634849" y="5104702"/>
                  <a:ext cx="330324" cy="30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66 - Ευθεία γραμμή σύνδεσης"/>
                <p:cNvCxnSpPr>
                  <a:stCxn id="55" idx="3"/>
                  <a:endCxn id="50" idx="0"/>
                </p:cNvCxnSpPr>
                <p:nvPr/>
              </p:nvCxnSpPr>
              <p:spPr>
                <a:xfrm rot="16200000" flipH="1">
                  <a:off x="6828446" y="3845150"/>
                  <a:ext cx="3010" cy="270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67 - Ευθεία γραμμή σύνδεσης"/>
                <p:cNvCxnSpPr>
                  <a:stCxn id="46" idx="3"/>
                  <a:endCxn id="58" idx="0"/>
                </p:cNvCxnSpPr>
                <p:nvPr/>
              </p:nvCxnSpPr>
              <p:spPr>
                <a:xfrm rot="16200000">
                  <a:off x="6846306" y="2529466"/>
                  <a:ext cx="3010" cy="2347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68 - Ευθεία γραμμή σύνδεσης"/>
                <p:cNvCxnSpPr>
                  <a:stCxn id="49" idx="3"/>
                  <a:endCxn id="61" idx="0"/>
                </p:cNvCxnSpPr>
                <p:nvPr/>
              </p:nvCxnSpPr>
              <p:spPr>
                <a:xfrm rot="16200000">
                  <a:off x="6846305" y="1403631"/>
                  <a:ext cx="3010" cy="2347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72 - Ελεύθερη σχεδίαση"/>
              <p:cNvSpPr/>
              <p:nvPr/>
            </p:nvSpPr>
            <p:spPr>
              <a:xfrm rot="5400000" flipH="1">
                <a:off x="4833446" y="2381736"/>
                <a:ext cx="541846" cy="1064738"/>
              </a:xfrm>
              <a:custGeom>
                <a:avLst/>
                <a:gdLst>
                  <a:gd name="connsiteX0" fmla="*/ 0 w 857256"/>
                  <a:gd name="connsiteY0" fmla="*/ 0 h 1785950"/>
                  <a:gd name="connsiteX1" fmla="*/ 857256 w 857256"/>
                  <a:gd name="connsiteY1" fmla="*/ 0 h 1785950"/>
                  <a:gd name="connsiteX2" fmla="*/ 857256 w 857256"/>
                  <a:gd name="connsiteY2" fmla="*/ 1785950 h 1785950"/>
                  <a:gd name="connsiteX3" fmla="*/ 0 w 857256"/>
                  <a:gd name="connsiteY3" fmla="*/ 1785950 h 1785950"/>
                  <a:gd name="connsiteX4" fmla="*/ 0 w 857256"/>
                  <a:gd name="connsiteY4" fmla="*/ 0 h 1785950"/>
                  <a:gd name="connsiteX0" fmla="*/ 0 w 857256"/>
                  <a:gd name="connsiteY0" fmla="*/ 3478 h 1789428"/>
                  <a:gd name="connsiteX1" fmla="*/ 394083 w 857256"/>
                  <a:gd name="connsiteY1" fmla="*/ 0 h 1789428"/>
                  <a:gd name="connsiteX2" fmla="*/ 857256 w 857256"/>
                  <a:gd name="connsiteY2" fmla="*/ 3478 h 1789428"/>
                  <a:gd name="connsiteX3" fmla="*/ 857256 w 857256"/>
                  <a:gd name="connsiteY3" fmla="*/ 1789428 h 1789428"/>
                  <a:gd name="connsiteX4" fmla="*/ 0 w 857256"/>
                  <a:gd name="connsiteY4" fmla="*/ 1789428 h 1789428"/>
                  <a:gd name="connsiteX5" fmla="*/ 0 w 857256"/>
                  <a:gd name="connsiteY5" fmla="*/ 3478 h 1789428"/>
                  <a:gd name="connsiteX0" fmla="*/ 0 w 857256"/>
                  <a:gd name="connsiteY0" fmla="*/ 497455 h 2283405"/>
                  <a:gd name="connsiteX1" fmla="*/ 394083 w 857256"/>
                  <a:gd name="connsiteY1" fmla="*/ 493977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407731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97455 h 2283405"/>
                  <a:gd name="connsiteX1" fmla="*/ 394083 w 857256"/>
                  <a:gd name="connsiteY1" fmla="*/ 13121 h 2283405"/>
                  <a:gd name="connsiteX2" fmla="*/ 764889 w 857256"/>
                  <a:gd name="connsiteY2" fmla="*/ 0 h 2283405"/>
                  <a:gd name="connsiteX3" fmla="*/ 857256 w 857256"/>
                  <a:gd name="connsiteY3" fmla="*/ 497455 h 2283405"/>
                  <a:gd name="connsiteX4" fmla="*/ 857256 w 857256"/>
                  <a:gd name="connsiteY4" fmla="*/ 2283405 h 2283405"/>
                  <a:gd name="connsiteX5" fmla="*/ 0 w 857256"/>
                  <a:gd name="connsiteY5" fmla="*/ 2283405 h 2283405"/>
                  <a:gd name="connsiteX6" fmla="*/ 0 w 857256"/>
                  <a:gd name="connsiteY6" fmla="*/ 497455 h 2283405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  <a:gd name="connsiteX0" fmla="*/ 0 w 857256"/>
                  <a:gd name="connsiteY0" fmla="*/ 484334 h 2270284"/>
                  <a:gd name="connsiteX1" fmla="*/ 394083 w 857256"/>
                  <a:gd name="connsiteY1" fmla="*/ 0 h 2270284"/>
                  <a:gd name="connsiteX2" fmla="*/ 857256 w 857256"/>
                  <a:gd name="connsiteY2" fmla="*/ 484334 h 2270284"/>
                  <a:gd name="connsiteX3" fmla="*/ 857256 w 857256"/>
                  <a:gd name="connsiteY3" fmla="*/ 2270284 h 2270284"/>
                  <a:gd name="connsiteX4" fmla="*/ 0 w 857256"/>
                  <a:gd name="connsiteY4" fmla="*/ 2270284 h 2270284"/>
                  <a:gd name="connsiteX5" fmla="*/ 0 w 857256"/>
                  <a:gd name="connsiteY5" fmla="*/ 484334 h 227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270284">
                    <a:moveTo>
                      <a:pt x="0" y="484334"/>
                    </a:moveTo>
                    <a:lnTo>
                      <a:pt x="394083" y="0"/>
                    </a:lnTo>
                    <a:lnTo>
                      <a:pt x="857256" y="484334"/>
                    </a:lnTo>
                    <a:lnTo>
                      <a:pt x="857256" y="2270284"/>
                    </a:lnTo>
                    <a:lnTo>
                      <a:pt x="0" y="2270284"/>
                    </a:lnTo>
                    <a:lnTo>
                      <a:pt x="0" y="484334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  <p:sp>
            <p:nvSpPr>
              <p:cNvPr id="77" name="76 - Ελεύθερη σχεδίαση"/>
              <p:cNvSpPr/>
              <p:nvPr/>
            </p:nvSpPr>
            <p:spPr>
              <a:xfrm rot="5400000" flipH="1">
                <a:off x="4868399" y="4918550"/>
                <a:ext cx="541846" cy="991769"/>
              </a:xfrm>
              <a:custGeom>
                <a:avLst/>
                <a:gdLst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390751 w 857256"/>
                  <a:gd name="connsiteY2" fmla="*/ 650904 h 2357454"/>
                  <a:gd name="connsiteX3" fmla="*/ 857256 w 857256"/>
                  <a:gd name="connsiteY3" fmla="*/ 0 h 2357454"/>
                  <a:gd name="connsiteX4" fmla="*/ 857256 w 857256"/>
                  <a:gd name="connsiteY4" fmla="*/ 2357454 h 2357454"/>
                  <a:gd name="connsiteX5" fmla="*/ 0 w 857256"/>
                  <a:gd name="connsiteY5" fmla="*/ 2357454 h 2357454"/>
                  <a:gd name="connsiteX6" fmla="*/ 0 w 857256"/>
                  <a:gd name="connsiteY6" fmla="*/ 0 h 2357454"/>
                  <a:gd name="connsiteX0" fmla="*/ 0 w 857256"/>
                  <a:gd name="connsiteY0" fmla="*/ 0 h 2357454"/>
                  <a:gd name="connsiteX1" fmla="*/ 390751 w 857256"/>
                  <a:gd name="connsiteY1" fmla="*/ 650904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357454">
                    <a:moveTo>
                      <a:pt x="0" y="0"/>
                    </a:moveTo>
                    <a:lnTo>
                      <a:pt x="390751" y="650904"/>
                    </a:lnTo>
                    <a:lnTo>
                      <a:pt x="857256" y="0"/>
                    </a:lnTo>
                    <a:lnTo>
                      <a:pt x="857256" y="2357454"/>
                    </a:lnTo>
                    <a:lnTo>
                      <a:pt x="0" y="235745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8" name="77 - Ελεύθερη σχεδίαση"/>
              <p:cNvSpPr/>
              <p:nvPr/>
            </p:nvSpPr>
            <p:spPr>
              <a:xfrm rot="5400000" flipH="1">
                <a:off x="4836862" y="3735642"/>
                <a:ext cx="541846" cy="1071570"/>
              </a:xfrm>
              <a:custGeom>
                <a:avLst/>
                <a:gdLst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0 h 2357454"/>
                  <a:gd name="connsiteX1" fmla="*/ 390751 w 857256"/>
                  <a:gd name="connsiteY1" fmla="*/ 7986 h 2357454"/>
                  <a:gd name="connsiteX2" fmla="*/ 390751 w 857256"/>
                  <a:gd name="connsiteY2" fmla="*/ 650904 h 2357454"/>
                  <a:gd name="connsiteX3" fmla="*/ 857256 w 857256"/>
                  <a:gd name="connsiteY3" fmla="*/ 0 h 2357454"/>
                  <a:gd name="connsiteX4" fmla="*/ 857256 w 857256"/>
                  <a:gd name="connsiteY4" fmla="*/ 2357454 h 2357454"/>
                  <a:gd name="connsiteX5" fmla="*/ 0 w 857256"/>
                  <a:gd name="connsiteY5" fmla="*/ 2357454 h 2357454"/>
                  <a:gd name="connsiteX6" fmla="*/ 0 w 857256"/>
                  <a:gd name="connsiteY6" fmla="*/ 0 h 2357454"/>
                  <a:gd name="connsiteX0" fmla="*/ 0 w 857256"/>
                  <a:gd name="connsiteY0" fmla="*/ 0 h 2357454"/>
                  <a:gd name="connsiteX1" fmla="*/ 390751 w 857256"/>
                  <a:gd name="connsiteY1" fmla="*/ 650904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398984 w 857256"/>
                  <a:gd name="connsiteY1" fmla="*/ 5981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422671 h 2780125"/>
                  <a:gd name="connsiteX1" fmla="*/ 398984 w 857256"/>
                  <a:gd name="connsiteY1" fmla="*/ 0 h 2780125"/>
                  <a:gd name="connsiteX2" fmla="*/ 857256 w 857256"/>
                  <a:gd name="connsiteY2" fmla="*/ 422671 h 2780125"/>
                  <a:gd name="connsiteX3" fmla="*/ 857256 w 857256"/>
                  <a:gd name="connsiteY3" fmla="*/ 2780125 h 2780125"/>
                  <a:gd name="connsiteX4" fmla="*/ 0 w 857256"/>
                  <a:gd name="connsiteY4" fmla="*/ 2780125 h 2780125"/>
                  <a:gd name="connsiteX5" fmla="*/ 0 w 857256"/>
                  <a:gd name="connsiteY5" fmla="*/ 422671 h 2780125"/>
                  <a:gd name="connsiteX0" fmla="*/ 0 w 857256"/>
                  <a:gd name="connsiteY0" fmla="*/ 422671 h 2780125"/>
                  <a:gd name="connsiteX1" fmla="*/ 398984 w 857256"/>
                  <a:gd name="connsiteY1" fmla="*/ 0 h 2780125"/>
                  <a:gd name="connsiteX2" fmla="*/ 857256 w 857256"/>
                  <a:gd name="connsiteY2" fmla="*/ 422671 h 2780125"/>
                  <a:gd name="connsiteX3" fmla="*/ 857256 w 857256"/>
                  <a:gd name="connsiteY3" fmla="*/ 2780125 h 2780125"/>
                  <a:gd name="connsiteX4" fmla="*/ 0 w 857256"/>
                  <a:gd name="connsiteY4" fmla="*/ 2780125 h 2780125"/>
                  <a:gd name="connsiteX5" fmla="*/ 0 w 857256"/>
                  <a:gd name="connsiteY5" fmla="*/ 422671 h 2780125"/>
                  <a:gd name="connsiteX0" fmla="*/ 0 w 857256"/>
                  <a:gd name="connsiteY0" fmla="*/ 463354 h 2820808"/>
                  <a:gd name="connsiteX1" fmla="*/ 398984 w 857256"/>
                  <a:gd name="connsiteY1" fmla="*/ 40683 h 2820808"/>
                  <a:gd name="connsiteX2" fmla="*/ 857256 w 857256"/>
                  <a:gd name="connsiteY2" fmla="*/ 463354 h 2820808"/>
                  <a:gd name="connsiteX3" fmla="*/ 857256 w 857256"/>
                  <a:gd name="connsiteY3" fmla="*/ 2820808 h 2820808"/>
                  <a:gd name="connsiteX4" fmla="*/ 0 w 857256"/>
                  <a:gd name="connsiteY4" fmla="*/ 2820808 h 2820808"/>
                  <a:gd name="connsiteX5" fmla="*/ 0 w 857256"/>
                  <a:gd name="connsiteY5" fmla="*/ 463354 h 2820808"/>
                  <a:gd name="connsiteX0" fmla="*/ 0 w 857256"/>
                  <a:gd name="connsiteY0" fmla="*/ 463354 h 2820808"/>
                  <a:gd name="connsiteX1" fmla="*/ 184638 w 857256"/>
                  <a:gd name="connsiteY1" fmla="*/ 40683 h 2820808"/>
                  <a:gd name="connsiteX2" fmla="*/ 857256 w 857256"/>
                  <a:gd name="connsiteY2" fmla="*/ 463354 h 2820808"/>
                  <a:gd name="connsiteX3" fmla="*/ 857256 w 857256"/>
                  <a:gd name="connsiteY3" fmla="*/ 2820808 h 2820808"/>
                  <a:gd name="connsiteX4" fmla="*/ 0 w 857256"/>
                  <a:gd name="connsiteY4" fmla="*/ 2820808 h 2820808"/>
                  <a:gd name="connsiteX5" fmla="*/ 0 w 857256"/>
                  <a:gd name="connsiteY5" fmla="*/ 463354 h 2820808"/>
                  <a:gd name="connsiteX0" fmla="*/ 0 w 857256"/>
                  <a:gd name="connsiteY0" fmla="*/ 0 h 2357454"/>
                  <a:gd name="connsiteX1" fmla="*/ 857256 w 857256"/>
                  <a:gd name="connsiteY1" fmla="*/ 0 h 2357454"/>
                  <a:gd name="connsiteX2" fmla="*/ 857256 w 857256"/>
                  <a:gd name="connsiteY2" fmla="*/ 2357454 h 2357454"/>
                  <a:gd name="connsiteX3" fmla="*/ 0 w 857256"/>
                  <a:gd name="connsiteY3" fmla="*/ 2357454 h 2357454"/>
                  <a:gd name="connsiteX4" fmla="*/ 0 w 857256"/>
                  <a:gd name="connsiteY4" fmla="*/ 0 h 2357454"/>
                  <a:gd name="connsiteX0" fmla="*/ 0 w 857256"/>
                  <a:gd name="connsiteY0" fmla="*/ 0 h 2357454"/>
                  <a:gd name="connsiteX1" fmla="*/ 405808 w 857256"/>
                  <a:gd name="connsiteY1" fmla="*/ 5982 h 2357454"/>
                  <a:gd name="connsiteX2" fmla="*/ 857256 w 857256"/>
                  <a:gd name="connsiteY2" fmla="*/ 0 h 2357454"/>
                  <a:gd name="connsiteX3" fmla="*/ 857256 w 857256"/>
                  <a:gd name="connsiteY3" fmla="*/ 2357454 h 2357454"/>
                  <a:gd name="connsiteX4" fmla="*/ 0 w 857256"/>
                  <a:gd name="connsiteY4" fmla="*/ 2357454 h 2357454"/>
                  <a:gd name="connsiteX5" fmla="*/ 0 w 857256"/>
                  <a:gd name="connsiteY5" fmla="*/ 0 h 2357454"/>
                  <a:gd name="connsiteX0" fmla="*/ 0 w 857256"/>
                  <a:gd name="connsiteY0" fmla="*/ 391912 h 2749366"/>
                  <a:gd name="connsiteX1" fmla="*/ 405808 w 857256"/>
                  <a:gd name="connsiteY1" fmla="*/ 397894 h 2749366"/>
                  <a:gd name="connsiteX2" fmla="*/ 857256 w 857256"/>
                  <a:gd name="connsiteY2" fmla="*/ 391912 h 2749366"/>
                  <a:gd name="connsiteX3" fmla="*/ 857256 w 857256"/>
                  <a:gd name="connsiteY3" fmla="*/ 2749366 h 2749366"/>
                  <a:gd name="connsiteX4" fmla="*/ 0 w 857256"/>
                  <a:gd name="connsiteY4" fmla="*/ 2749366 h 2749366"/>
                  <a:gd name="connsiteX5" fmla="*/ 0 w 857256"/>
                  <a:gd name="connsiteY5" fmla="*/ 391912 h 2749366"/>
                  <a:gd name="connsiteX0" fmla="*/ 0 w 857256"/>
                  <a:gd name="connsiteY0" fmla="*/ 393049 h 2750503"/>
                  <a:gd name="connsiteX1" fmla="*/ 405808 w 857256"/>
                  <a:gd name="connsiteY1" fmla="*/ 399031 h 2750503"/>
                  <a:gd name="connsiteX2" fmla="*/ 412632 w 857256"/>
                  <a:gd name="connsiteY2" fmla="*/ 106431 h 2750503"/>
                  <a:gd name="connsiteX3" fmla="*/ 857256 w 857256"/>
                  <a:gd name="connsiteY3" fmla="*/ 393049 h 2750503"/>
                  <a:gd name="connsiteX4" fmla="*/ 857256 w 857256"/>
                  <a:gd name="connsiteY4" fmla="*/ 2750503 h 2750503"/>
                  <a:gd name="connsiteX5" fmla="*/ 0 w 857256"/>
                  <a:gd name="connsiteY5" fmla="*/ 2750503 h 2750503"/>
                  <a:gd name="connsiteX6" fmla="*/ 0 w 857256"/>
                  <a:gd name="connsiteY6" fmla="*/ 393049 h 2750503"/>
                  <a:gd name="connsiteX0" fmla="*/ 0 w 857256"/>
                  <a:gd name="connsiteY0" fmla="*/ 440679 h 2798133"/>
                  <a:gd name="connsiteX1" fmla="*/ 412632 w 857256"/>
                  <a:gd name="connsiteY1" fmla="*/ 154061 h 2798133"/>
                  <a:gd name="connsiteX2" fmla="*/ 857256 w 857256"/>
                  <a:gd name="connsiteY2" fmla="*/ 440679 h 2798133"/>
                  <a:gd name="connsiteX3" fmla="*/ 857256 w 857256"/>
                  <a:gd name="connsiteY3" fmla="*/ 2798133 h 2798133"/>
                  <a:gd name="connsiteX4" fmla="*/ 0 w 857256"/>
                  <a:gd name="connsiteY4" fmla="*/ 2798133 h 2798133"/>
                  <a:gd name="connsiteX5" fmla="*/ 0 w 857256"/>
                  <a:gd name="connsiteY5" fmla="*/ 440679 h 2798133"/>
                  <a:gd name="connsiteX0" fmla="*/ 0 w 857256"/>
                  <a:gd name="connsiteY0" fmla="*/ 478114 h 2835568"/>
                  <a:gd name="connsiteX1" fmla="*/ 412632 w 857256"/>
                  <a:gd name="connsiteY1" fmla="*/ 191496 h 2835568"/>
                  <a:gd name="connsiteX2" fmla="*/ 484038 w 857256"/>
                  <a:gd name="connsiteY2" fmla="*/ 47770 h 2835568"/>
                  <a:gd name="connsiteX3" fmla="*/ 857256 w 857256"/>
                  <a:gd name="connsiteY3" fmla="*/ 478114 h 2835568"/>
                  <a:gd name="connsiteX4" fmla="*/ 857256 w 857256"/>
                  <a:gd name="connsiteY4" fmla="*/ 2835568 h 2835568"/>
                  <a:gd name="connsiteX5" fmla="*/ 0 w 857256"/>
                  <a:gd name="connsiteY5" fmla="*/ 2835568 h 2835568"/>
                  <a:gd name="connsiteX6" fmla="*/ 0 w 857256"/>
                  <a:gd name="connsiteY6" fmla="*/ 478114 h 2835568"/>
                  <a:gd name="connsiteX0" fmla="*/ 0 w 857256"/>
                  <a:gd name="connsiteY0" fmla="*/ 502068 h 2859522"/>
                  <a:gd name="connsiteX1" fmla="*/ 412632 w 857256"/>
                  <a:gd name="connsiteY1" fmla="*/ 215450 h 2859522"/>
                  <a:gd name="connsiteX2" fmla="*/ 412632 w 857256"/>
                  <a:gd name="connsiteY2" fmla="*/ 71724 h 2859522"/>
                  <a:gd name="connsiteX3" fmla="*/ 484038 w 857256"/>
                  <a:gd name="connsiteY3" fmla="*/ 71724 h 2859522"/>
                  <a:gd name="connsiteX4" fmla="*/ 857256 w 857256"/>
                  <a:gd name="connsiteY4" fmla="*/ 502068 h 2859522"/>
                  <a:gd name="connsiteX5" fmla="*/ 857256 w 857256"/>
                  <a:gd name="connsiteY5" fmla="*/ 2859522 h 2859522"/>
                  <a:gd name="connsiteX6" fmla="*/ 0 w 857256"/>
                  <a:gd name="connsiteY6" fmla="*/ 2859522 h 2859522"/>
                  <a:gd name="connsiteX7" fmla="*/ 0 w 857256"/>
                  <a:gd name="connsiteY7" fmla="*/ 502068 h 2859522"/>
                  <a:gd name="connsiteX0" fmla="*/ 0 w 857256"/>
                  <a:gd name="connsiteY0" fmla="*/ 478114 h 2835568"/>
                  <a:gd name="connsiteX1" fmla="*/ 412632 w 857256"/>
                  <a:gd name="connsiteY1" fmla="*/ 191496 h 2835568"/>
                  <a:gd name="connsiteX2" fmla="*/ 412632 w 857256"/>
                  <a:gd name="connsiteY2" fmla="*/ 47770 h 2835568"/>
                  <a:gd name="connsiteX3" fmla="*/ 857256 w 857256"/>
                  <a:gd name="connsiteY3" fmla="*/ 478114 h 2835568"/>
                  <a:gd name="connsiteX4" fmla="*/ 857256 w 857256"/>
                  <a:gd name="connsiteY4" fmla="*/ 2835568 h 2835568"/>
                  <a:gd name="connsiteX5" fmla="*/ 0 w 857256"/>
                  <a:gd name="connsiteY5" fmla="*/ 2835568 h 2835568"/>
                  <a:gd name="connsiteX6" fmla="*/ 0 w 857256"/>
                  <a:gd name="connsiteY6" fmla="*/ 478114 h 2835568"/>
                  <a:gd name="connsiteX0" fmla="*/ 0 w 857256"/>
                  <a:gd name="connsiteY0" fmla="*/ 440679 h 2798133"/>
                  <a:gd name="connsiteX1" fmla="*/ 412632 w 857256"/>
                  <a:gd name="connsiteY1" fmla="*/ 154061 h 2798133"/>
                  <a:gd name="connsiteX2" fmla="*/ 857256 w 857256"/>
                  <a:gd name="connsiteY2" fmla="*/ 440679 h 2798133"/>
                  <a:gd name="connsiteX3" fmla="*/ 857256 w 857256"/>
                  <a:gd name="connsiteY3" fmla="*/ 2798133 h 2798133"/>
                  <a:gd name="connsiteX4" fmla="*/ 0 w 857256"/>
                  <a:gd name="connsiteY4" fmla="*/ 2798133 h 2798133"/>
                  <a:gd name="connsiteX5" fmla="*/ 0 w 857256"/>
                  <a:gd name="connsiteY5" fmla="*/ 440679 h 2798133"/>
                  <a:gd name="connsiteX0" fmla="*/ 0 w 857256"/>
                  <a:gd name="connsiteY0" fmla="*/ 440679 h 2798133"/>
                  <a:gd name="connsiteX1" fmla="*/ 412632 w 857256"/>
                  <a:gd name="connsiteY1" fmla="*/ 11161 h 2798133"/>
                  <a:gd name="connsiteX2" fmla="*/ 857256 w 857256"/>
                  <a:gd name="connsiteY2" fmla="*/ 440679 h 2798133"/>
                  <a:gd name="connsiteX3" fmla="*/ 857256 w 857256"/>
                  <a:gd name="connsiteY3" fmla="*/ 2798133 h 2798133"/>
                  <a:gd name="connsiteX4" fmla="*/ 0 w 857256"/>
                  <a:gd name="connsiteY4" fmla="*/ 2798133 h 2798133"/>
                  <a:gd name="connsiteX5" fmla="*/ 0 w 857256"/>
                  <a:gd name="connsiteY5" fmla="*/ 440679 h 279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798133">
                    <a:moveTo>
                      <a:pt x="0" y="440679"/>
                    </a:moveTo>
                    <a:cubicBezTo>
                      <a:pt x="68772" y="0"/>
                      <a:pt x="269756" y="11161"/>
                      <a:pt x="412632" y="11161"/>
                    </a:cubicBezTo>
                    <a:cubicBezTo>
                      <a:pt x="555508" y="11161"/>
                      <a:pt x="783152" y="0"/>
                      <a:pt x="857256" y="440679"/>
                    </a:cubicBezTo>
                    <a:lnTo>
                      <a:pt x="857256" y="2798133"/>
                    </a:lnTo>
                    <a:lnTo>
                      <a:pt x="0" y="2798133"/>
                    </a:lnTo>
                    <a:lnTo>
                      <a:pt x="0" y="440679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2" name="81 - Ελεύθερη σχεδίαση"/>
              <p:cNvSpPr/>
              <p:nvPr/>
            </p:nvSpPr>
            <p:spPr>
              <a:xfrm rot="5400000" flipH="1">
                <a:off x="4800657" y="1271516"/>
                <a:ext cx="541846" cy="1142037"/>
              </a:xfrm>
              <a:custGeom>
                <a:avLst/>
                <a:gdLst>
                  <a:gd name="connsiteX0" fmla="*/ 0 w 857256"/>
                  <a:gd name="connsiteY0" fmla="*/ 0 h 2714644"/>
                  <a:gd name="connsiteX1" fmla="*/ 857256 w 857256"/>
                  <a:gd name="connsiteY1" fmla="*/ 0 h 2714644"/>
                  <a:gd name="connsiteX2" fmla="*/ 857256 w 857256"/>
                  <a:gd name="connsiteY2" fmla="*/ 2714644 h 2714644"/>
                  <a:gd name="connsiteX3" fmla="*/ 0 w 857256"/>
                  <a:gd name="connsiteY3" fmla="*/ 2714644 h 2714644"/>
                  <a:gd name="connsiteX4" fmla="*/ 0 w 857256"/>
                  <a:gd name="connsiteY4" fmla="*/ 0 h 2714644"/>
                  <a:gd name="connsiteX0" fmla="*/ 0 w 857256"/>
                  <a:gd name="connsiteY0" fmla="*/ 5081 h 2719725"/>
                  <a:gd name="connsiteX1" fmla="*/ 407373 w 857256"/>
                  <a:gd name="connsiteY1" fmla="*/ 0 h 2719725"/>
                  <a:gd name="connsiteX2" fmla="*/ 857256 w 857256"/>
                  <a:gd name="connsiteY2" fmla="*/ 5081 h 2719725"/>
                  <a:gd name="connsiteX3" fmla="*/ 857256 w 857256"/>
                  <a:gd name="connsiteY3" fmla="*/ 2719725 h 2719725"/>
                  <a:gd name="connsiteX4" fmla="*/ 0 w 857256"/>
                  <a:gd name="connsiteY4" fmla="*/ 2719725 h 2719725"/>
                  <a:gd name="connsiteX5" fmla="*/ 0 w 857256"/>
                  <a:gd name="connsiteY5" fmla="*/ 5081 h 2719725"/>
                  <a:gd name="connsiteX0" fmla="*/ 0 w 857256"/>
                  <a:gd name="connsiteY0" fmla="*/ 0 h 2714644"/>
                  <a:gd name="connsiteX1" fmla="*/ 407373 w 857256"/>
                  <a:gd name="connsiteY1" fmla="*/ 494961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  <a:gd name="connsiteX0" fmla="*/ 0 w 857256"/>
                  <a:gd name="connsiteY0" fmla="*/ 369947 h 3084591"/>
                  <a:gd name="connsiteX1" fmla="*/ 407373 w 857256"/>
                  <a:gd name="connsiteY1" fmla="*/ 864908 h 3084591"/>
                  <a:gd name="connsiteX2" fmla="*/ 857256 w 857256"/>
                  <a:gd name="connsiteY2" fmla="*/ 369947 h 3084591"/>
                  <a:gd name="connsiteX3" fmla="*/ 857256 w 857256"/>
                  <a:gd name="connsiteY3" fmla="*/ 3084591 h 3084591"/>
                  <a:gd name="connsiteX4" fmla="*/ 0 w 857256"/>
                  <a:gd name="connsiteY4" fmla="*/ 3084591 h 3084591"/>
                  <a:gd name="connsiteX5" fmla="*/ 0 w 857256"/>
                  <a:gd name="connsiteY5" fmla="*/ 369947 h 3084591"/>
                  <a:gd name="connsiteX0" fmla="*/ 0 w 857256"/>
                  <a:gd name="connsiteY0" fmla="*/ 369947 h 3084591"/>
                  <a:gd name="connsiteX1" fmla="*/ 407373 w 857256"/>
                  <a:gd name="connsiteY1" fmla="*/ 864908 h 3084591"/>
                  <a:gd name="connsiteX2" fmla="*/ 857256 w 857256"/>
                  <a:gd name="connsiteY2" fmla="*/ 369947 h 3084591"/>
                  <a:gd name="connsiteX3" fmla="*/ 857256 w 857256"/>
                  <a:gd name="connsiteY3" fmla="*/ 3084591 h 3084591"/>
                  <a:gd name="connsiteX4" fmla="*/ 0 w 857256"/>
                  <a:gd name="connsiteY4" fmla="*/ 3084591 h 3084591"/>
                  <a:gd name="connsiteX5" fmla="*/ 0 w 857256"/>
                  <a:gd name="connsiteY5" fmla="*/ 369947 h 3084591"/>
                  <a:gd name="connsiteX0" fmla="*/ 0 w 857256"/>
                  <a:gd name="connsiteY0" fmla="*/ 0 h 2714644"/>
                  <a:gd name="connsiteX1" fmla="*/ 407373 w 857256"/>
                  <a:gd name="connsiteY1" fmla="*/ 494961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  <a:gd name="connsiteX0" fmla="*/ 0 w 857256"/>
                  <a:gd name="connsiteY0" fmla="*/ 372449 h 3087093"/>
                  <a:gd name="connsiteX1" fmla="*/ 407373 w 857256"/>
                  <a:gd name="connsiteY1" fmla="*/ 867410 h 3087093"/>
                  <a:gd name="connsiteX2" fmla="*/ 407373 w 857256"/>
                  <a:gd name="connsiteY2" fmla="*/ 995249 h 3087093"/>
                  <a:gd name="connsiteX3" fmla="*/ 857256 w 857256"/>
                  <a:gd name="connsiteY3" fmla="*/ 372449 h 3087093"/>
                  <a:gd name="connsiteX4" fmla="*/ 857256 w 857256"/>
                  <a:gd name="connsiteY4" fmla="*/ 3087093 h 3087093"/>
                  <a:gd name="connsiteX5" fmla="*/ 0 w 857256"/>
                  <a:gd name="connsiteY5" fmla="*/ 3087093 h 3087093"/>
                  <a:gd name="connsiteX6" fmla="*/ 0 w 857256"/>
                  <a:gd name="connsiteY6" fmla="*/ 372449 h 3087093"/>
                  <a:gd name="connsiteX0" fmla="*/ 0 w 857256"/>
                  <a:gd name="connsiteY0" fmla="*/ 369947 h 3084591"/>
                  <a:gd name="connsiteX1" fmla="*/ 407373 w 857256"/>
                  <a:gd name="connsiteY1" fmla="*/ 864908 h 3084591"/>
                  <a:gd name="connsiteX2" fmla="*/ 857256 w 857256"/>
                  <a:gd name="connsiteY2" fmla="*/ 369947 h 3084591"/>
                  <a:gd name="connsiteX3" fmla="*/ 857256 w 857256"/>
                  <a:gd name="connsiteY3" fmla="*/ 3084591 h 3084591"/>
                  <a:gd name="connsiteX4" fmla="*/ 0 w 857256"/>
                  <a:gd name="connsiteY4" fmla="*/ 3084591 h 3084591"/>
                  <a:gd name="connsiteX5" fmla="*/ 0 w 857256"/>
                  <a:gd name="connsiteY5" fmla="*/ 369947 h 3084591"/>
                  <a:gd name="connsiteX0" fmla="*/ 0 w 857256"/>
                  <a:gd name="connsiteY0" fmla="*/ 0 h 2714644"/>
                  <a:gd name="connsiteX1" fmla="*/ 407373 w 857256"/>
                  <a:gd name="connsiteY1" fmla="*/ 494961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  <a:gd name="connsiteX0" fmla="*/ 0 w 857256"/>
                  <a:gd name="connsiteY0" fmla="*/ 0 h 2714644"/>
                  <a:gd name="connsiteX1" fmla="*/ 407373 w 857256"/>
                  <a:gd name="connsiteY1" fmla="*/ 637813 h 2714644"/>
                  <a:gd name="connsiteX2" fmla="*/ 857256 w 857256"/>
                  <a:gd name="connsiteY2" fmla="*/ 0 h 2714644"/>
                  <a:gd name="connsiteX3" fmla="*/ 857256 w 857256"/>
                  <a:gd name="connsiteY3" fmla="*/ 2714644 h 2714644"/>
                  <a:gd name="connsiteX4" fmla="*/ 0 w 857256"/>
                  <a:gd name="connsiteY4" fmla="*/ 2714644 h 2714644"/>
                  <a:gd name="connsiteX5" fmla="*/ 0 w 857256"/>
                  <a:gd name="connsiteY5" fmla="*/ 0 h 2714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6" h="2714644">
                    <a:moveTo>
                      <a:pt x="0" y="0"/>
                    </a:moveTo>
                    <a:cubicBezTo>
                      <a:pt x="284560" y="594412"/>
                      <a:pt x="264497" y="637813"/>
                      <a:pt x="407373" y="637813"/>
                    </a:cubicBezTo>
                    <a:cubicBezTo>
                      <a:pt x="550249" y="637813"/>
                      <a:pt x="562857" y="578510"/>
                      <a:pt x="857256" y="0"/>
                    </a:cubicBezTo>
                    <a:lnTo>
                      <a:pt x="857256" y="2714644"/>
                    </a:lnTo>
                    <a:lnTo>
                      <a:pt x="0" y="2714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102" name="101 - Ομάδα"/>
              <p:cNvGrpSpPr/>
              <p:nvPr/>
            </p:nvGrpSpPr>
            <p:grpSpPr>
              <a:xfrm>
                <a:off x="3500430" y="1035827"/>
                <a:ext cx="890050" cy="5322131"/>
                <a:chOff x="3500430" y="857232"/>
                <a:chExt cx="890050" cy="5322131"/>
              </a:xfrm>
            </p:grpSpPr>
            <p:sp>
              <p:nvSpPr>
                <p:cNvPr id="74" name="73 - Κανονικό πεντάγωνο"/>
                <p:cNvSpPr/>
                <p:nvPr/>
              </p:nvSpPr>
              <p:spPr>
                <a:xfrm rot="5400000" flipH="1">
                  <a:off x="3713613" y="4837230"/>
                  <a:ext cx="812769" cy="540965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75" name="74 - Έλλειψη"/>
                <p:cNvSpPr/>
                <p:nvPr/>
              </p:nvSpPr>
              <p:spPr>
                <a:xfrm rot="5400000" flipH="1">
                  <a:off x="3664348" y="5682842"/>
                  <a:ext cx="270923" cy="21037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76" name="75 - Ευθεία γραμμή σύνδεσης"/>
                <p:cNvCxnSpPr>
                  <a:stCxn id="75" idx="7"/>
                  <a:endCxn id="74" idx="1"/>
                </p:cNvCxnSpPr>
                <p:nvPr/>
              </p:nvCxnSpPr>
              <p:spPr>
                <a:xfrm flipV="1">
                  <a:off x="3874189" y="5514096"/>
                  <a:ext cx="309660" cy="1781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78 - Κανονικό πεντάγωνο"/>
                <p:cNvSpPr/>
                <p:nvPr/>
              </p:nvSpPr>
              <p:spPr>
                <a:xfrm rot="5400000" flipH="1">
                  <a:off x="3713613" y="3711395"/>
                  <a:ext cx="812769" cy="540965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0" name="79 - Έλλειψη"/>
                <p:cNvSpPr/>
                <p:nvPr/>
              </p:nvSpPr>
              <p:spPr>
                <a:xfrm rot="5400000" flipH="1">
                  <a:off x="3664348" y="4403484"/>
                  <a:ext cx="270923" cy="21037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81" name="80 - Ευθεία γραμμή σύνδεσης"/>
                <p:cNvCxnSpPr>
                  <a:stCxn id="80" idx="5"/>
                  <a:endCxn id="79" idx="1"/>
                </p:cNvCxnSpPr>
                <p:nvPr/>
              </p:nvCxnSpPr>
              <p:spPr>
                <a:xfrm flipV="1">
                  <a:off x="3725431" y="4388261"/>
                  <a:ext cx="458418" cy="24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82 - Ευθεία γραμμή σύνδεσης"/>
                <p:cNvCxnSpPr>
                  <a:stCxn id="80" idx="1"/>
                  <a:endCxn id="74" idx="5"/>
                </p:cNvCxnSpPr>
                <p:nvPr/>
              </p:nvCxnSpPr>
              <p:spPr>
                <a:xfrm rot="10800000" flipH="1" flipV="1">
                  <a:off x="3874189" y="4604457"/>
                  <a:ext cx="309660" cy="968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83 - Ορθογώνιο"/>
                <p:cNvSpPr/>
                <p:nvPr/>
              </p:nvSpPr>
              <p:spPr>
                <a:xfrm rot="5400000" flipH="1">
                  <a:off x="859593" y="3498069"/>
                  <a:ext cx="5322131" cy="404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5" name="84 - Κανονικό πεντάγωνο"/>
                <p:cNvSpPr/>
                <p:nvPr/>
              </p:nvSpPr>
              <p:spPr>
                <a:xfrm rot="5400000" flipH="1">
                  <a:off x="3713613" y="2374842"/>
                  <a:ext cx="812769" cy="540965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6" name="85 - Έλλειψη"/>
                <p:cNvSpPr/>
                <p:nvPr/>
              </p:nvSpPr>
              <p:spPr>
                <a:xfrm rot="5400000" flipH="1">
                  <a:off x="3664348" y="3220454"/>
                  <a:ext cx="270923" cy="21037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87" name="86 - Ευθεία γραμμή σύνδεσης"/>
                <p:cNvCxnSpPr>
                  <a:stCxn id="86" idx="7"/>
                  <a:endCxn id="85" idx="1"/>
                </p:cNvCxnSpPr>
                <p:nvPr/>
              </p:nvCxnSpPr>
              <p:spPr>
                <a:xfrm flipV="1">
                  <a:off x="3874189" y="3051708"/>
                  <a:ext cx="309660" cy="1781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87 - Κανονικό πεντάγωνο"/>
                <p:cNvSpPr/>
                <p:nvPr/>
              </p:nvSpPr>
              <p:spPr>
                <a:xfrm rot="5400000" flipH="1">
                  <a:off x="3713613" y="1249006"/>
                  <a:ext cx="812769" cy="540965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9" name="88 - Έλλειψη"/>
                <p:cNvSpPr/>
                <p:nvPr/>
              </p:nvSpPr>
              <p:spPr>
                <a:xfrm rot="5400000" flipH="1">
                  <a:off x="3664348" y="1941096"/>
                  <a:ext cx="270923" cy="21037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cxnSp>
              <p:nvCxnSpPr>
                <p:cNvPr id="90" name="89 - Ευθεία γραμμή σύνδεσης"/>
                <p:cNvCxnSpPr>
                  <a:stCxn id="89" idx="5"/>
                  <a:endCxn id="88" idx="1"/>
                </p:cNvCxnSpPr>
                <p:nvPr/>
              </p:nvCxnSpPr>
              <p:spPr>
                <a:xfrm flipV="1">
                  <a:off x="3725431" y="1925872"/>
                  <a:ext cx="458418" cy="24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90 - Ευθεία γραμμή σύνδεσης"/>
                <p:cNvCxnSpPr>
                  <a:stCxn id="89" idx="1"/>
                  <a:endCxn id="85" idx="5"/>
                </p:cNvCxnSpPr>
                <p:nvPr/>
              </p:nvCxnSpPr>
              <p:spPr>
                <a:xfrm rot="10800000" flipH="1" flipV="1">
                  <a:off x="3874189" y="2142069"/>
                  <a:ext cx="309660" cy="968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91 - Ευθεία γραμμή σύνδεσης"/>
                <p:cNvCxnSpPr>
                  <a:stCxn id="79" idx="5"/>
                  <a:endCxn id="86" idx="1"/>
                </p:cNvCxnSpPr>
                <p:nvPr/>
              </p:nvCxnSpPr>
              <p:spPr>
                <a:xfrm rot="5400000" flipH="1">
                  <a:off x="3951986" y="3343630"/>
                  <a:ext cx="154065" cy="3096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103 - Ευθεία γραμμή σύνδεσης"/>
              <p:cNvCxnSpPr>
                <a:stCxn id="88" idx="1"/>
                <a:endCxn id="82" idx="4"/>
              </p:cNvCxnSpPr>
              <p:nvPr/>
            </p:nvCxnSpPr>
            <p:spPr>
              <a:xfrm rot="16200000" flipH="1">
                <a:off x="4337711" y="1950606"/>
                <a:ext cx="8991" cy="316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05 - Ευθεία γραμμή σύνδεσης"/>
              <p:cNvCxnSpPr>
                <a:stCxn id="85" idx="1"/>
                <a:endCxn id="73" idx="4"/>
              </p:cNvCxnSpPr>
              <p:nvPr/>
            </p:nvCxnSpPr>
            <p:spPr>
              <a:xfrm rot="5400000" flipH="1" flipV="1">
                <a:off x="4355287" y="3013591"/>
                <a:ext cx="45275" cy="388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107 - Ευθεία γραμμή σύνδεσης"/>
              <p:cNvCxnSpPr>
                <a:stCxn id="79" idx="1"/>
                <a:endCxn id="78" idx="4"/>
              </p:cNvCxnSpPr>
              <p:nvPr/>
            </p:nvCxnSpPr>
            <p:spPr>
              <a:xfrm rot="5400000" flipH="1" flipV="1">
                <a:off x="4365672" y="4360528"/>
                <a:ext cx="24506" cy="388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- Ευθεία γραμμή σύνδεσης"/>
              <p:cNvCxnSpPr>
                <a:stCxn id="74" idx="1"/>
                <a:endCxn id="77" idx="4"/>
              </p:cNvCxnSpPr>
              <p:nvPr/>
            </p:nvCxnSpPr>
            <p:spPr>
              <a:xfrm rot="5400000" flipH="1" flipV="1">
                <a:off x="4409977" y="5459231"/>
                <a:ext cx="7333" cy="459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112 - TextBox"/>
            <p:cNvSpPr txBox="1"/>
            <p:nvPr/>
          </p:nvSpPr>
          <p:spPr>
            <a:xfrm>
              <a:off x="5786446" y="264318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l-GR" dirty="0"/>
            </a:p>
          </p:txBody>
        </p:sp>
        <p:sp>
          <p:nvSpPr>
            <p:cNvPr id="114" name="113 - TextBox"/>
            <p:cNvSpPr txBox="1"/>
            <p:nvPr/>
          </p:nvSpPr>
          <p:spPr>
            <a:xfrm>
              <a:off x="5786446" y="164305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l-GR" dirty="0"/>
            </a:p>
          </p:txBody>
        </p:sp>
        <p:sp>
          <p:nvSpPr>
            <p:cNvPr id="115" name="114 - TextBox"/>
            <p:cNvSpPr txBox="1"/>
            <p:nvPr/>
          </p:nvSpPr>
          <p:spPr>
            <a:xfrm>
              <a:off x="5857884" y="392906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l-GR" dirty="0"/>
            </a:p>
          </p:txBody>
        </p:sp>
        <p:sp>
          <p:nvSpPr>
            <p:cNvPr id="116" name="115 - TextBox"/>
            <p:cNvSpPr txBox="1"/>
            <p:nvPr/>
          </p:nvSpPr>
          <p:spPr>
            <a:xfrm>
              <a:off x="5857884" y="492919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l-GR" dirty="0"/>
            </a:p>
          </p:txBody>
        </p:sp>
        <p:sp>
          <p:nvSpPr>
            <p:cNvPr id="117" name="116 - TextBox"/>
            <p:cNvSpPr txBox="1"/>
            <p:nvPr/>
          </p:nvSpPr>
          <p:spPr>
            <a:xfrm>
              <a:off x="7143768" y="264318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l-GR" dirty="0"/>
            </a:p>
          </p:txBody>
        </p:sp>
        <p:sp>
          <p:nvSpPr>
            <p:cNvPr id="118" name="117 - TextBox"/>
            <p:cNvSpPr txBox="1"/>
            <p:nvPr/>
          </p:nvSpPr>
          <p:spPr>
            <a:xfrm>
              <a:off x="7072330" y="492919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l-GR" dirty="0"/>
            </a:p>
          </p:txBody>
        </p:sp>
        <p:sp>
          <p:nvSpPr>
            <p:cNvPr id="119" name="118 - TextBox"/>
            <p:cNvSpPr txBox="1"/>
            <p:nvPr/>
          </p:nvSpPr>
          <p:spPr>
            <a:xfrm>
              <a:off x="7000892" y="38576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l-GR" dirty="0"/>
            </a:p>
          </p:txBody>
        </p:sp>
        <p:sp>
          <p:nvSpPr>
            <p:cNvPr id="120" name="119 - TextBox"/>
            <p:cNvSpPr txBox="1"/>
            <p:nvPr/>
          </p:nvSpPr>
          <p:spPr>
            <a:xfrm>
              <a:off x="7000892" y="164305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l-GR" dirty="0"/>
            </a:p>
          </p:txBody>
        </p:sp>
      </p:grpSp>
      <p:sp>
        <p:nvSpPr>
          <p:cNvPr id="122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Σύνθεση </a:t>
            </a:r>
            <a:r>
              <a:rPr lang="en-US" dirty="0" smtClean="0"/>
              <a:t>DNA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Μηχανισμός </a:t>
            </a:r>
            <a:r>
              <a:rPr lang="en-US" dirty="0" smtClean="0"/>
              <a:t>mRNA - </a:t>
            </a:r>
            <a:r>
              <a:rPr lang="en-US" dirty="0" err="1" smtClean="0"/>
              <a:t>tRNA</a:t>
            </a:r>
            <a:endParaRPr lang="el-GR" dirty="0"/>
          </a:p>
        </p:txBody>
      </p:sp>
      <p:pic>
        <p:nvPicPr>
          <p:cNvPr id="1028" name="Picture 4" descr="http://upload.wikimedia.org/wikipedia/commons/8/8b/Protein_ADAR_PDB_1qb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298"/>
            <a:ext cx="6072198" cy="4734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6" descr="http://www.earthlife.net/images/eury-ce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3116"/>
            <a:ext cx="3810000" cy="3495675"/>
          </a:xfrm>
          <a:prstGeom prst="rect">
            <a:avLst/>
          </a:prstGeom>
          <a:noFill/>
        </p:spPr>
      </p:pic>
      <p:pic>
        <p:nvPicPr>
          <p:cNvPr id="36868" name="Picture 4" descr="http://1.bp.blogspot.com/-9LT1waGrIQs/UH7gWgrwW3I/AAAAAAAAAJc/qFFCTqoNzFo/s1600/T1+A+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370" y="2285992"/>
            <a:ext cx="3294158" cy="3000396"/>
          </a:xfrm>
          <a:prstGeom prst="rect">
            <a:avLst/>
          </a:prstGeom>
          <a:noFill/>
        </p:spPr>
      </p:pic>
      <p:sp>
        <p:nvSpPr>
          <p:cNvPr id="8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Ευκαρυωτικό - </a:t>
            </a:r>
            <a:r>
              <a:rPr lang="el-GR" dirty="0" err="1" smtClean="0"/>
              <a:t>Προκαρυωτικό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1500166" y="1000108"/>
            <a:ext cx="2755883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0000"/>
                </a:solidFill>
              </a:rPr>
              <a:t>Έχει</a:t>
            </a:r>
            <a:r>
              <a:rPr lang="el-GR" sz="4000" dirty="0" smtClean="0"/>
              <a:t> ΠΥΡΗΝΑ</a:t>
            </a:r>
            <a:endParaRPr lang="el-GR" sz="4000" dirty="0"/>
          </a:p>
        </p:txBody>
      </p:sp>
      <p:sp>
        <p:nvSpPr>
          <p:cNvPr id="6" name="5 - TextBox"/>
          <p:cNvSpPr txBox="1"/>
          <p:nvPr/>
        </p:nvSpPr>
        <p:spPr>
          <a:xfrm>
            <a:off x="5267568" y="1000108"/>
            <a:ext cx="316208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0000"/>
                </a:solidFill>
              </a:rPr>
              <a:t>Δεν Έχει </a:t>
            </a:r>
            <a:r>
              <a:rPr lang="el-GR" sz="4000" dirty="0" smtClean="0"/>
              <a:t>ΠΥΡΗΝΑ</a:t>
            </a:r>
            <a:endParaRPr lang="el-GR" sz="4000" dirty="0"/>
          </a:p>
        </p:txBody>
      </p:sp>
      <p:cxnSp>
        <p:nvCxnSpPr>
          <p:cNvPr id="9" name="8 - Ευθύγραμμο βέλος σύνδεσης"/>
          <p:cNvCxnSpPr>
            <a:stCxn id="5" idx="2"/>
          </p:cNvCxnSpPr>
          <p:nvPr/>
        </p:nvCxnSpPr>
        <p:spPr>
          <a:xfrm rot="5400000">
            <a:off x="2114452" y="2236716"/>
            <a:ext cx="1292378" cy="2349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- Ευθύγραμμο βέλος σύνδεσης"/>
          <p:cNvCxnSpPr>
            <a:stCxn id="6" idx="2"/>
          </p:cNvCxnSpPr>
          <p:nvPr/>
        </p:nvCxnSpPr>
        <p:spPr>
          <a:xfrm rot="16200000" flipH="1">
            <a:off x="6314281" y="2242323"/>
            <a:ext cx="1435254" cy="366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Ευκαρυωτικό – Ζωικό</a:t>
            </a:r>
            <a:endParaRPr lang="el-GR" dirty="0"/>
          </a:p>
        </p:txBody>
      </p:sp>
      <p:grpSp>
        <p:nvGrpSpPr>
          <p:cNvPr id="20" name="19 - Ομάδα"/>
          <p:cNvGrpSpPr/>
          <p:nvPr/>
        </p:nvGrpSpPr>
        <p:grpSpPr>
          <a:xfrm>
            <a:off x="1052019" y="1142984"/>
            <a:ext cx="8091981" cy="5715016"/>
            <a:chOff x="1052019" y="1142984"/>
            <a:chExt cx="8091981" cy="5715016"/>
          </a:xfrm>
        </p:grpSpPr>
        <p:pic>
          <p:nvPicPr>
            <p:cNvPr id="4" name="Picture 2" descr="http://www.enchantedlearning.com/subjects/animals/cell/anatomy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2019" y="1142984"/>
              <a:ext cx="8091981" cy="5715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  <p:sp>
          <p:nvSpPr>
            <p:cNvPr id="5" name="4 - TextBox"/>
            <p:cNvSpPr txBox="1"/>
            <p:nvPr/>
          </p:nvSpPr>
          <p:spPr>
            <a:xfrm>
              <a:off x="2000232" y="1785926"/>
              <a:ext cx="2000264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smtClean="0"/>
                <a:t>Πλασματική μεμβράνη</a:t>
              </a:r>
              <a:endParaRPr lang="el-GR" dirty="0"/>
            </a:p>
          </p:txBody>
        </p:sp>
        <p:sp>
          <p:nvSpPr>
            <p:cNvPr id="7" name="6 - TextBox"/>
            <p:cNvSpPr txBox="1"/>
            <p:nvPr/>
          </p:nvSpPr>
          <p:spPr>
            <a:xfrm>
              <a:off x="1857356" y="2714620"/>
              <a:ext cx="157163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Λυσόσωμα</a:t>
              </a:r>
              <a:endParaRPr lang="el-GR" dirty="0"/>
            </a:p>
          </p:txBody>
        </p:sp>
        <p:sp>
          <p:nvSpPr>
            <p:cNvPr id="8" name="7 - TextBox"/>
            <p:cNvSpPr txBox="1"/>
            <p:nvPr/>
          </p:nvSpPr>
          <p:spPr>
            <a:xfrm>
              <a:off x="1214414" y="3786190"/>
              <a:ext cx="157163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smtClean="0"/>
                <a:t>Πυρήνας</a:t>
              </a:r>
              <a:endParaRPr lang="el-GR" dirty="0"/>
            </a:p>
          </p:txBody>
        </p:sp>
        <p:sp>
          <p:nvSpPr>
            <p:cNvPr id="9" name="8 - TextBox"/>
            <p:cNvSpPr txBox="1"/>
            <p:nvPr/>
          </p:nvSpPr>
          <p:spPr>
            <a:xfrm>
              <a:off x="1142976" y="4286256"/>
              <a:ext cx="157163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Πυρινίσκος</a:t>
              </a:r>
              <a:endParaRPr lang="el-GR" dirty="0"/>
            </a:p>
          </p:txBody>
        </p:sp>
        <p:sp>
          <p:nvSpPr>
            <p:cNvPr id="10" name="9 - TextBox"/>
            <p:cNvSpPr txBox="1"/>
            <p:nvPr/>
          </p:nvSpPr>
          <p:spPr>
            <a:xfrm>
              <a:off x="1214414" y="4714884"/>
              <a:ext cx="1428760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smtClean="0"/>
                <a:t>Πυρηνική Μεμβράνη</a:t>
              </a:r>
              <a:endParaRPr lang="el-GR" dirty="0"/>
            </a:p>
          </p:txBody>
        </p:sp>
        <p:sp>
          <p:nvSpPr>
            <p:cNvPr id="11" name="10 - TextBox"/>
            <p:cNvSpPr txBox="1"/>
            <p:nvPr/>
          </p:nvSpPr>
          <p:spPr>
            <a:xfrm>
              <a:off x="1785918" y="6488668"/>
              <a:ext cx="157163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smtClean="0"/>
                <a:t>Μιτοχόνδριο</a:t>
              </a:r>
              <a:endParaRPr lang="el-GR" dirty="0"/>
            </a:p>
          </p:txBody>
        </p:sp>
        <p:sp>
          <p:nvSpPr>
            <p:cNvPr id="12" name="11 - TextBox"/>
            <p:cNvSpPr txBox="1"/>
            <p:nvPr/>
          </p:nvSpPr>
          <p:spPr>
            <a:xfrm>
              <a:off x="6858016" y="1857364"/>
              <a:ext cx="157163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Κεντρόσωμα</a:t>
              </a:r>
              <a:endParaRPr lang="el-GR" dirty="0"/>
            </a:p>
          </p:txBody>
        </p:sp>
        <p:sp>
          <p:nvSpPr>
            <p:cNvPr id="13" name="12 - TextBox"/>
            <p:cNvSpPr txBox="1"/>
            <p:nvPr/>
          </p:nvSpPr>
          <p:spPr>
            <a:xfrm>
              <a:off x="7215206" y="2714620"/>
              <a:ext cx="178595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smtClean="0"/>
                <a:t>Κυτταρόπλασμα</a:t>
              </a:r>
              <a:endParaRPr lang="el-GR" dirty="0"/>
            </a:p>
          </p:txBody>
        </p:sp>
        <p:sp>
          <p:nvSpPr>
            <p:cNvPr id="14" name="13 - TextBox"/>
            <p:cNvSpPr txBox="1"/>
            <p:nvPr/>
          </p:nvSpPr>
          <p:spPr>
            <a:xfrm>
              <a:off x="7072330" y="5643578"/>
              <a:ext cx="157163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Ριβοσώματα</a:t>
              </a:r>
              <a:endParaRPr lang="el-GR" dirty="0"/>
            </a:p>
          </p:txBody>
        </p:sp>
        <p:sp>
          <p:nvSpPr>
            <p:cNvPr id="15" name="14 - TextBox"/>
            <p:cNvSpPr txBox="1"/>
            <p:nvPr/>
          </p:nvSpPr>
          <p:spPr>
            <a:xfrm>
              <a:off x="6500826" y="6211669"/>
              <a:ext cx="242889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Golgi</a:t>
              </a:r>
              <a:r>
                <a:rPr lang="el-GR" dirty="0" smtClean="0"/>
                <a:t> </a:t>
              </a:r>
            </a:p>
            <a:p>
              <a:pPr algn="ctr"/>
              <a:r>
                <a:rPr lang="el-GR" dirty="0" smtClean="0"/>
                <a:t>Σύμπλεγμα</a:t>
              </a:r>
              <a:endParaRPr lang="el-GR" dirty="0"/>
            </a:p>
          </p:txBody>
        </p:sp>
        <p:sp>
          <p:nvSpPr>
            <p:cNvPr id="16" name="15 - TextBox"/>
            <p:cNvSpPr txBox="1"/>
            <p:nvPr/>
          </p:nvSpPr>
          <p:spPr>
            <a:xfrm>
              <a:off x="1071538" y="1214422"/>
              <a:ext cx="807246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smtClean="0"/>
                <a:t>Διατομή Ζωικού Κυττάρου</a:t>
              </a:r>
              <a:endParaRPr lang="el-GR" dirty="0"/>
            </a:p>
          </p:txBody>
        </p:sp>
        <p:sp>
          <p:nvSpPr>
            <p:cNvPr id="17" name="16 - Ορθογώνιο"/>
            <p:cNvSpPr/>
            <p:nvPr/>
          </p:nvSpPr>
          <p:spPr>
            <a:xfrm>
              <a:off x="7358082" y="4500570"/>
              <a:ext cx="1643073" cy="8309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l-GR" sz="1600" dirty="0" smtClean="0"/>
                <a:t>Λείο </a:t>
              </a:r>
              <a:r>
                <a:rPr lang="el-GR" sz="1600" dirty="0" err="1" smtClean="0"/>
                <a:t>Ενδοπλασματικό</a:t>
              </a:r>
              <a:r>
                <a:rPr lang="el-GR" sz="1600" dirty="0" smtClean="0"/>
                <a:t> </a:t>
              </a:r>
            </a:p>
            <a:p>
              <a:r>
                <a:rPr lang="el-GR" sz="1600" dirty="0" smtClean="0"/>
                <a:t>δίκτυο</a:t>
              </a:r>
              <a:endParaRPr lang="el-GR" sz="1600" dirty="0"/>
            </a:p>
          </p:txBody>
        </p:sp>
        <p:sp>
          <p:nvSpPr>
            <p:cNvPr id="18" name="17 - Ορθογώνιο"/>
            <p:cNvSpPr/>
            <p:nvPr/>
          </p:nvSpPr>
          <p:spPr>
            <a:xfrm>
              <a:off x="7358082" y="3500438"/>
              <a:ext cx="1643073" cy="8309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l-GR" sz="1600" dirty="0" smtClean="0"/>
                <a:t>Αδρό</a:t>
              </a:r>
            </a:p>
            <a:p>
              <a:r>
                <a:rPr lang="el-GR" sz="1600" dirty="0" err="1" smtClean="0"/>
                <a:t>Ενδοπλασματικό</a:t>
              </a:r>
              <a:r>
                <a:rPr lang="el-GR" sz="1600" dirty="0" smtClean="0"/>
                <a:t> </a:t>
              </a:r>
            </a:p>
            <a:p>
              <a:r>
                <a:rPr lang="el-GR" sz="1600" dirty="0" smtClean="0"/>
                <a:t>δίκτυο</a:t>
              </a:r>
              <a:endParaRPr lang="el-GR" sz="1600" dirty="0"/>
            </a:p>
          </p:txBody>
        </p:sp>
        <p:sp>
          <p:nvSpPr>
            <p:cNvPr id="19" name="18 - TextBox"/>
            <p:cNvSpPr txBox="1"/>
            <p:nvPr/>
          </p:nvSpPr>
          <p:spPr>
            <a:xfrm>
              <a:off x="1357290" y="5643578"/>
              <a:ext cx="142876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dirty="0" err="1" smtClean="0"/>
                <a:t>Κενοτόπιο</a:t>
              </a:r>
              <a:endParaRPr lang="el-G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- Τίτλος"/>
          <p:cNvSpPr txBox="1">
            <a:spLocks/>
          </p:cNvSpPr>
          <p:nvPr/>
        </p:nvSpPr>
        <p:spPr>
          <a:xfrm>
            <a:off x="500034" y="0"/>
            <a:ext cx="8229600" cy="78579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Ευκαρυωτικό – Φυτικό</a:t>
            </a:r>
            <a:endParaRPr kumimoji="0" lang="el-G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8" name="27 - Ομάδα"/>
          <p:cNvGrpSpPr/>
          <p:nvPr/>
        </p:nvGrpSpPr>
        <p:grpSpPr>
          <a:xfrm>
            <a:off x="0" y="1214422"/>
            <a:ext cx="9144000" cy="5429288"/>
            <a:chOff x="0" y="1214422"/>
            <a:chExt cx="9144000" cy="5429288"/>
          </a:xfrm>
        </p:grpSpPr>
        <p:grpSp>
          <p:nvGrpSpPr>
            <p:cNvPr id="26" name="25 - Ομάδα"/>
            <p:cNvGrpSpPr/>
            <p:nvPr/>
          </p:nvGrpSpPr>
          <p:grpSpPr>
            <a:xfrm>
              <a:off x="0" y="1547829"/>
              <a:ext cx="8643966" cy="5095881"/>
              <a:chOff x="0" y="1142984"/>
              <a:chExt cx="8643966" cy="5095881"/>
            </a:xfrm>
          </p:grpSpPr>
          <p:pic>
            <p:nvPicPr>
              <p:cNvPr id="43012" name="Picture 4" descr="http://portersciencerosepark.weebly.com/uploads/1/3/0/9/13092561/318617_orig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57356" y="1142984"/>
                <a:ext cx="5467350" cy="509588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  <p:grpSp>
            <p:nvGrpSpPr>
              <p:cNvPr id="25" name="24 - Ομάδα"/>
              <p:cNvGrpSpPr/>
              <p:nvPr/>
            </p:nvGrpSpPr>
            <p:grpSpPr>
              <a:xfrm>
                <a:off x="0" y="1214422"/>
                <a:ext cx="8643966" cy="4736933"/>
                <a:chOff x="0" y="1214422"/>
                <a:chExt cx="8643966" cy="4736933"/>
              </a:xfrm>
            </p:grpSpPr>
            <p:sp>
              <p:nvSpPr>
                <p:cNvPr id="22" name="21 - TextBox"/>
                <p:cNvSpPr txBox="1"/>
                <p:nvPr/>
              </p:nvSpPr>
              <p:spPr>
                <a:xfrm>
                  <a:off x="6215074" y="1214422"/>
                  <a:ext cx="2000264" cy="30777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1400" dirty="0" smtClean="0"/>
                    <a:t>Κυτταρικό Τοίχωμα</a:t>
                  </a:r>
                  <a:endParaRPr lang="el-GR" sz="1400" dirty="0"/>
                </a:p>
              </p:txBody>
            </p:sp>
            <p:grpSp>
              <p:nvGrpSpPr>
                <p:cNvPr id="24" name="23 - Ομάδα"/>
                <p:cNvGrpSpPr/>
                <p:nvPr/>
              </p:nvGrpSpPr>
              <p:grpSpPr>
                <a:xfrm>
                  <a:off x="0" y="1500174"/>
                  <a:ext cx="8643966" cy="4451181"/>
                  <a:chOff x="0" y="1500174"/>
                  <a:chExt cx="8643966" cy="4451181"/>
                </a:xfrm>
              </p:grpSpPr>
              <p:sp>
                <p:nvSpPr>
                  <p:cNvPr id="7" name="6 - TextBox"/>
                  <p:cNvSpPr txBox="1"/>
                  <p:nvPr/>
                </p:nvSpPr>
                <p:spPr>
                  <a:xfrm>
                    <a:off x="6215074" y="1500174"/>
                    <a:ext cx="2000264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Πλασματική μεμβράνη</a:t>
                    </a:r>
                    <a:endParaRPr lang="el-GR" sz="1400" dirty="0"/>
                  </a:p>
                </p:txBody>
              </p:sp>
              <p:sp>
                <p:nvSpPr>
                  <p:cNvPr id="8" name="7 - TextBox"/>
                  <p:cNvSpPr txBox="1"/>
                  <p:nvPr/>
                </p:nvSpPr>
                <p:spPr>
                  <a:xfrm>
                    <a:off x="1357290" y="5143512"/>
                    <a:ext cx="1571636" cy="52322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err="1" smtClean="0"/>
                      <a:t>Αμυλοπλάστης</a:t>
                    </a:r>
                    <a:endParaRPr lang="el-GR" sz="1400" dirty="0" smtClean="0"/>
                  </a:p>
                  <a:p>
                    <a:pPr algn="ctr"/>
                    <a:endParaRPr lang="el-GR" sz="1400" dirty="0"/>
                  </a:p>
                </p:txBody>
              </p:sp>
              <p:sp>
                <p:nvSpPr>
                  <p:cNvPr id="9" name="8 - TextBox"/>
                  <p:cNvSpPr txBox="1"/>
                  <p:nvPr/>
                </p:nvSpPr>
                <p:spPr>
                  <a:xfrm>
                    <a:off x="1571604" y="2928934"/>
                    <a:ext cx="1571636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Πυρήνας</a:t>
                    </a:r>
                    <a:endParaRPr lang="el-GR" sz="1400" dirty="0"/>
                  </a:p>
                </p:txBody>
              </p:sp>
              <p:sp>
                <p:nvSpPr>
                  <p:cNvPr id="10" name="9 - TextBox"/>
                  <p:cNvSpPr txBox="1"/>
                  <p:nvPr/>
                </p:nvSpPr>
                <p:spPr>
                  <a:xfrm>
                    <a:off x="1500166" y="3286124"/>
                    <a:ext cx="1571636" cy="52322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err="1" smtClean="0"/>
                      <a:t>Πυρινίσκος</a:t>
                    </a:r>
                    <a:endParaRPr lang="el-GR" sz="1400" dirty="0" smtClean="0"/>
                  </a:p>
                  <a:p>
                    <a:pPr algn="ctr"/>
                    <a:endParaRPr lang="el-GR" sz="1400" dirty="0"/>
                  </a:p>
                </p:txBody>
              </p:sp>
              <p:sp>
                <p:nvSpPr>
                  <p:cNvPr id="11" name="10 - TextBox"/>
                  <p:cNvSpPr txBox="1"/>
                  <p:nvPr/>
                </p:nvSpPr>
                <p:spPr>
                  <a:xfrm>
                    <a:off x="6143636" y="3714752"/>
                    <a:ext cx="1428760" cy="1169551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Κρύσταλλοι</a:t>
                    </a:r>
                  </a:p>
                  <a:p>
                    <a:pPr algn="ctr"/>
                    <a:endParaRPr lang="el-GR" sz="1400" dirty="0" smtClean="0"/>
                  </a:p>
                  <a:p>
                    <a:pPr algn="ctr"/>
                    <a:endParaRPr lang="el-GR" sz="1400" dirty="0" smtClean="0"/>
                  </a:p>
                  <a:p>
                    <a:pPr algn="ctr"/>
                    <a:endParaRPr lang="el-GR" sz="1400" dirty="0" smtClean="0"/>
                  </a:p>
                  <a:p>
                    <a:pPr algn="ctr"/>
                    <a:endParaRPr lang="el-GR" sz="1400" dirty="0"/>
                  </a:p>
                </p:txBody>
              </p:sp>
              <p:sp>
                <p:nvSpPr>
                  <p:cNvPr id="12" name="11 - TextBox"/>
                  <p:cNvSpPr txBox="1"/>
                  <p:nvPr/>
                </p:nvSpPr>
                <p:spPr>
                  <a:xfrm>
                    <a:off x="6143636" y="5072074"/>
                    <a:ext cx="1571636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Μιτοχόνδριο</a:t>
                    </a:r>
                    <a:endParaRPr lang="el-GR" sz="1400" dirty="0"/>
                  </a:p>
                </p:txBody>
              </p:sp>
              <p:sp>
                <p:nvSpPr>
                  <p:cNvPr id="13" name="12 - TextBox"/>
                  <p:cNvSpPr txBox="1"/>
                  <p:nvPr/>
                </p:nvSpPr>
                <p:spPr>
                  <a:xfrm>
                    <a:off x="6215074" y="2357430"/>
                    <a:ext cx="1571636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err="1" smtClean="0"/>
                      <a:t>Χλωροπλάστης</a:t>
                    </a:r>
                    <a:endParaRPr lang="el-GR" sz="1400" dirty="0"/>
                  </a:p>
                </p:txBody>
              </p:sp>
              <p:sp>
                <p:nvSpPr>
                  <p:cNvPr id="14" name="13 - TextBox"/>
                  <p:cNvSpPr txBox="1"/>
                  <p:nvPr/>
                </p:nvSpPr>
                <p:spPr>
                  <a:xfrm>
                    <a:off x="6143636" y="5643578"/>
                    <a:ext cx="178595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Κυτταρόπλασμα</a:t>
                    </a:r>
                    <a:endParaRPr lang="el-GR" sz="1400" dirty="0"/>
                  </a:p>
                </p:txBody>
              </p:sp>
              <p:sp>
                <p:nvSpPr>
                  <p:cNvPr id="15" name="14 - TextBox"/>
                  <p:cNvSpPr txBox="1"/>
                  <p:nvPr/>
                </p:nvSpPr>
                <p:spPr>
                  <a:xfrm>
                    <a:off x="1428728" y="2000240"/>
                    <a:ext cx="1571636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err="1" smtClean="0"/>
                      <a:t>Ριβοσώματα</a:t>
                    </a:r>
                    <a:endParaRPr lang="el-GR" sz="1400" dirty="0"/>
                  </a:p>
                </p:txBody>
              </p:sp>
              <p:sp>
                <p:nvSpPr>
                  <p:cNvPr id="16" name="15 - TextBox"/>
                  <p:cNvSpPr txBox="1"/>
                  <p:nvPr/>
                </p:nvSpPr>
                <p:spPr>
                  <a:xfrm>
                    <a:off x="6215074" y="1857364"/>
                    <a:ext cx="2428892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Golgi</a:t>
                    </a:r>
                    <a:r>
                      <a:rPr lang="el-GR" sz="1400" dirty="0" smtClean="0"/>
                      <a:t>  Σύμπλεγμα</a:t>
                    </a:r>
                    <a:endParaRPr lang="el-GR" sz="1400" dirty="0"/>
                  </a:p>
                </p:txBody>
              </p:sp>
              <p:sp>
                <p:nvSpPr>
                  <p:cNvPr id="18" name="17 - Ορθογώνιο"/>
                  <p:cNvSpPr/>
                  <p:nvPr/>
                </p:nvSpPr>
                <p:spPr>
                  <a:xfrm>
                    <a:off x="0" y="2357430"/>
                    <a:ext cx="3000364" cy="52322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Λείο </a:t>
                    </a:r>
                    <a:r>
                      <a:rPr lang="el-GR" sz="1400" dirty="0" err="1" smtClean="0"/>
                      <a:t>Ενδοπλασματικό</a:t>
                    </a:r>
                    <a:r>
                      <a:rPr lang="el-GR" sz="1400" dirty="0" smtClean="0"/>
                      <a:t> δίκτυο</a:t>
                    </a:r>
                  </a:p>
                  <a:p>
                    <a:pPr algn="ctr"/>
                    <a:endParaRPr lang="el-GR" sz="1400" dirty="0"/>
                  </a:p>
                </p:txBody>
              </p:sp>
              <p:sp>
                <p:nvSpPr>
                  <p:cNvPr id="19" name="18 - Ορθογώνιο"/>
                  <p:cNvSpPr/>
                  <p:nvPr/>
                </p:nvSpPr>
                <p:spPr>
                  <a:xfrm>
                    <a:off x="0" y="3643314"/>
                    <a:ext cx="3071802" cy="52322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Αδρό </a:t>
                    </a:r>
                    <a:r>
                      <a:rPr lang="el-GR" sz="1400" dirty="0" err="1" smtClean="0"/>
                      <a:t>Ενδοπλασματικό</a:t>
                    </a:r>
                    <a:r>
                      <a:rPr lang="el-GR" sz="1400" dirty="0" smtClean="0"/>
                      <a:t>  δίκτυο</a:t>
                    </a:r>
                  </a:p>
                  <a:p>
                    <a:pPr algn="ctr"/>
                    <a:endParaRPr lang="el-GR" sz="1400" dirty="0"/>
                  </a:p>
                </p:txBody>
              </p:sp>
              <p:sp>
                <p:nvSpPr>
                  <p:cNvPr id="20" name="19 - TextBox"/>
                  <p:cNvSpPr txBox="1"/>
                  <p:nvPr/>
                </p:nvSpPr>
                <p:spPr>
                  <a:xfrm>
                    <a:off x="6215074" y="2857496"/>
                    <a:ext cx="1428760" cy="52322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smtClean="0"/>
                      <a:t>Μεμβράνη </a:t>
                    </a:r>
                    <a:r>
                      <a:rPr lang="el-GR" sz="1400" dirty="0" err="1" smtClean="0"/>
                      <a:t>Κενοτόπιου</a:t>
                    </a:r>
                    <a:endParaRPr lang="el-GR" sz="1400" dirty="0"/>
                  </a:p>
                </p:txBody>
              </p:sp>
              <p:sp>
                <p:nvSpPr>
                  <p:cNvPr id="21" name="20 - TextBox"/>
                  <p:cNvSpPr txBox="1"/>
                  <p:nvPr/>
                </p:nvSpPr>
                <p:spPr>
                  <a:xfrm>
                    <a:off x="1500166" y="4643446"/>
                    <a:ext cx="1428760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sz="1400" dirty="0" err="1" smtClean="0"/>
                      <a:t>Κενοτόπιο</a:t>
                    </a:r>
                    <a:endParaRPr lang="el-GR" sz="1400" dirty="0"/>
                  </a:p>
                </p:txBody>
              </p:sp>
              <p:sp>
                <p:nvSpPr>
                  <p:cNvPr id="23" name="22 - TextBox"/>
                  <p:cNvSpPr txBox="1"/>
                  <p:nvPr/>
                </p:nvSpPr>
                <p:spPr>
                  <a:xfrm>
                    <a:off x="1071538" y="1643050"/>
                    <a:ext cx="2000264" cy="30777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Golgi</a:t>
                    </a:r>
                    <a:r>
                      <a:rPr lang="el-GR" sz="1400" dirty="0" smtClean="0"/>
                      <a:t>  Σωματίδια</a:t>
                    </a:r>
                    <a:endParaRPr lang="el-GR" sz="1400" dirty="0"/>
                  </a:p>
                </p:txBody>
              </p:sp>
            </p:grpSp>
          </p:grpSp>
        </p:grpSp>
        <p:sp>
          <p:nvSpPr>
            <p:cNvPr id="27" name="26 - TextBox"/>
            <p:cNvSpPr txBox="1"/>
            <p:nvPr/>
          </p:nvSpPr>
          <p:spPr>
            <a:xfrm>
              <a:off x="1071538" y="1214422"/>
              <a:ext cx="807246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l-GR" b="1" dirty="0" smtClean="0"/>
                <a:t>Διατομή Φυτικού Κυττάρου</a:t>
              </a:r>
              <a:endParaRPr lang="el-G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wikidoc.org/images/f/f9/Diagram_human_cell_nucleus_no_tex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6011" y="928670"/>
            <a:ext cx="4867989" cy="5242450"/>
          </a:xfrm>
          <a:prstGeom prst="rect">
            <a:avLst/>
          </a:prstGeom>
          <a:noFill/>
        </p:spPr>
      </p:pic>
      <p:sp>
        <p:nvSpPr>
          <p:cNvPr id="5" name="4 - Ορθογώνιο"/>
          <p:cNvSpPr/>
          <p:nvPr/>
        </p:nvSpPr>
        <p:spPr>
          <a:xfrm>
            <a:off x="1000100" y="1357298"/>
            <a:ext cx="40719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Ο πυρήνας περιβάλλεται από </a:t>
            </a:r>
            <a:r>
              <a:rPr lang="el-GR" sz="2000" dirty="0" err="1" smtClean="0"/>
              <a:t>αvθεκτική</a:t>
            </a:r>
            <a:r>
              <a:rPr lang="el-GR" sz="2000" dirty="0" smtClean="0"/>
              <a:t> </a:t>
            </a:r>
            <a:r>
              <a:rPr lang="el-GR" sz="2000" dirty="0" err="1" smtClean="0"/>
              <a:t>μεμβράvη</a:t>
            </a:r>
            <a:r>
              <a:rPr lang="el-GR" sz="2000" dirty="0" smtClean="0"/>
              <a:t>, την </a:t>
            </a:r>
            <a:r>
              <a:rPr lang="el-GR" sz="2000" b="1" dirty="0" err="1" smtClean="0"/>
              <a:t>πυρηvική</a:t>
            </a:r>
            <a:r>
              <a:rPr lang="el-GR" sz="2000" b="1" dirty="0" smtClean="0"/>
              <a:t> </a:t>
            </a:r>
            <a:r>
              <a:rPr lang="el-GR" sz="2000" b="1" dirty="0" err="1" smtClean="0"/>
              <a:t>μεμβρά</a:t>
            </a:r>
            <a:r>
              <a:rPr lang="en-US" sz="2000" b="1" dirty="0" smtClean="0"/>
              <a:t>v</a:t>
            </a:r>
            <a:r>
              <a:rPr lang="el-GR" sz="2000" b="1" dirty="0" smtClean="0"/>
              <a:t>η </a:t>
            </a:r>
            <a:r>
              <a:rPr lang="el-GR" sz="2000" dirty="0" smtClean="0"/>
              <a:t>π</a:t>
            </a:r>
            <a:r>
              <a:rPr lang="en-US" sz="2000" dirty="0" smtClean="0"/>
              <a:t>o</a:t>
            </a:r>
            <a:r>
              <a:rPr lang="el-GR" sz="2000" dirty="0" smtClean="0"/>
              <a:t>υ</a:t>
            </a:r>
            <a:r>
              <a:rPr lang="en-US" sz="2000" dirty="0" smtClean="0"/>
              <a:t> </a:t>
            </a:r>
            <a:r>
              <a:rPr lang="el-GR" sz="2000" dirty="0" smtClean="0"/>
              <a:t>συνίσταται από</a:t>
            </a:r>
          </a:p>
          <a:p>
            <a:pPr marL="342900" indent="-342900"/>
            <a:endParaRPr lang="el-GR" sz="2000" dirty="0" smtClean="0"/>
          </a:p>
          <a:p>
            <a:pPr marL="342900" indent="-342900"/>
            <a:r>
              <a:rPr lang="el-GR" sz="2000" b="1" dirty="0" smtClean="0"/>
              <a:t>Α)εξωτερική πυρηνική </a:t>
            </a:r>
            <a:r>
              <a:rPr lang="el-GR" sz="2000" dirty="0" smtClean="0"/>
              <a:t>μεμβράνη</a:t>
            </a:r>
          </a:p>
          <a:p>
            <a:pPr marL="342900" indent="-342900"/>
            <a:endParaRPr lang="el-GR" sz="2000" dirty="0" smtClean="0"/>
          </a:p>
          <a:p>
            <a:pPr marL="342900" indent="-342900"/>
            <a:r>
              <a:rPr lang="el-GR" sz="2000" b="1" dirty="0" smtClean="0"/>
              <a:t>Β)εσωτερική πυρηνική </a:t>
            </a:r>
            <a:r>
              <a:rPr lang="el-GR" sz="2000" dirty="0" smtClean="0"/>
              <a:t>μεμβράνη</a:t>
            </a:r>
          </a:p>
          <a:p>
            <a:pPr marL="342900" indent="-342900"/>
            <a:endParaRPr lang="el-GR" sz="2000" dirty="0" smtClean="0"/>
          </a:p>
          <a:p>
            <a:pPr marL="342900" indent="-342900"/>
            <a:r>
              <a:rPr lang="el-GR" sz="2000" dirty="0" smtClean="0"/>
              <a:t>Περιέχει ακόμα </a:t>
            </a:r>
            <a:r>
              <a:rPr lang="el-GR" sz="2000" dirty="0" err="1" smtClean="0"/>
              <a:t>έvα</a:t>
            </a:r>
            <a:r>
              <a:rPr lang="el-GR" sz="2000" dirty="0" smtClean="0"/>
              <a:t> ή περισσότερα </a:t>
            </a:r>
          </a:p>
          <a:p>
            <a:pPr marL="342900" indent="-342900"/>
            <a:r>
              <a:rPr lang="el-GR" sz="2000" dirty="0" smtClean="0"/>
              <a:t>μ</a:t>
            </a:r>
            <a:r>
              <a:rPr lang="en-US" sz="2000" dirty="0" smtClean="0"/>
              <a:t>o</a:t>
            </a:r>
            <a:r>
              <a:rPr lang="el-GR" sz="2000" dirty="0" err="1" smtClean="0"/>
              <a:t>ρφώματα</a:t>
            </a:r>
            <a:r>
              <a:rPr lang="el-GR" sz="2000" dirty="0" smtClean="0"/>
              <a:t> π</a:t>
            </a:r>
            <a:r>
              <a:rPr lang="en-US" sz="2000" dirty="0" smtClean="0"/>
              <a:t>o</a:t>
            </a:r>
            <a:r>
              <a:rPr lang="el-GR" sz="2000" dirty="0" smtClean="0"/>
              <a:t>υ</a:t>
            </a:r>
            <a:r>
              <a:rPr lang="en-US" sz="2000" dirty="0" smtClean="0"/>
              <a:t> </a:t>
            </a:r>
            <a:r>
              <a:rPr lang="el-GR" sz="2000" dirty="0" err="1" smtClean="0"/>
              <a:t>λέγ</a:t>
            </a:r>
            <a:r>
              <a:rPr lang="en-US" sz="2000" dirty="0" err="1" smtClean="0"/>
              <a:t>ov</a:t>
            </a:r>
            <a:r>
              <a:rPr lang="el-GR" sz="2000" dirty="0" err="1" smtClean="0"/>
              <a:t>ται</a:t>
            </a:r>
            <a:r>
              <a:rPr lang="el-GR" sz="2000" dirty="0" smtClean="0"/>
              <a:t> </a:t>
            </a:r>
            <a:r>
              <a:rPr lang="en-US" sz="2000" dirty="0" smtClean="0"/>
              <a:t> </a:t>
            </a:r>
            <a:endParaRPr lang="el-GR" sz="2000" dirty="0" smtClean="0"/>
          </a:p>
          <a:p>
            <a:pPr marL="342900" indent="-342900"/>
            <a:r>
              <a:rPr lang="el-GR" sz="2000" b="1" dirty="0" err="1" smtClean="0"/>
              <a:t>πυρη</a:t>
            </a:r>
            <a:r>
              <a:rPr lang="en-US" sz="2000" b="1" dirty="0" smtClean="0"/>
              <a:t>v</a:t>
            </a:r>
            <a:r>
              <a:rPr lang="el-GR" sz="2000" b="1" dirty="0" err="1" smtClean="0"/>
              <a:t>ίσκ</a:t>
            </a:r>
            <a:r>
              <a:rPr lang="en-US" sz="2000" b="1" dirty="0" smtClean="0"/>
              <a:t>o</a:t>
            </a:r>
            <a:r>
              <a:rPr lang="el-GR" sz="2000" b="1" dirty="0" smtClean="0"/>
              <a:t>ι</a:t>
            </a:r>
            <a:r>
              <a:rPr lang="en-US" sz="2000" b="1" dirty="0" smtClean="0"/>
              <a:t> </a:t>
            </a:r>
            <a:r>
              <a:rPr lang="el-GR" sz="2000" b="1" dirty="0" smtClean="0"/>
              <a:t> και </a:t>
            </a:r>
            <a:r>
              <a:rPr lang="el-GR" sz="2000" dirty="0" smtClean="0"/>
              <a:t>απ</a:t>
            </a:r>
            <a:r>
              <a:rPr lang="en-US" sz="2000" dirty="0" smtClean="0"/>
              <a:t>o</a:t>
            </a:r>
            <a:r>
              <a:rPr lang="el-GR" sz="2000" dirty="0" smtClean="0"/>
              <a:t>τελούνται </a:t>
            </a:r>
          </a:p>
          <a:p>
            <a:pPr marL="342900" indent="-342900"/>
            <a:r>
              <a:rPr lang="el-GR" sz="2000" dirty="0" smtClean="0"/>
              <a:t>κυρίως από </a:t>
            </a:r>
            <a:r>
              <a:rPr lang="en-US" sz="2000" dirty="0" err="1" smtClean="0"/>
              <a:t>rRNA</a:t>
            </a:r>
            <a:r>
              <a:rPr lang="en-US" sz="2000" dirty="0" smtClean="0"/>
              <a:t>.</a:t>
            </a:r>
            <a:endParaRPr lang="el-GR" sz="2000" dirty="0"/>
          </a:p>
        </p:txBody>
      </p:sp>
      <p:grpSp>
        <p:nvGrpSpPr>
          <p:cNvPr id="23" name="22 - Ομάδα"/>
          <p:cNvGrpSpPr/>
          <p:nvPr/>
        </p:nvGrpSpPr>
        <p:grpSpPr>
          <a:xfrm>
            <a:off x="4429124" y="642918"/>
            <a:ext cx="4714876" cy="5655744"/>
            <a:chOff x="4429124" y="642918"/>
            <a:chExt cx="4714876" cy="5655744"/>
          </a:xfrm>
        </p:grpSpPr>
        <p:sp>
          <p:nvSpPr>
            <p:cNvPr id="6" name="5 - TextBox"/>
            <p:cNvSpPr txBox="1"/>
            <p:nvPr/>
          </p:nvSpPr>
          <p:spPr>
            <a:xfrm>
              <a:off x="7358050" y="1000108"/>
              <a:ext cx="1521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Γενετικό Υλικό</a:t>
              </a:r>
              <a:endParaRPr lang="el-GR" dirty="0"/>
            </a:p>
          </p:txBody>
        </p:sp>
        <p:cxnSp>
          <p:nvCxnSpPr>
            <p:cNvPr id="8" name="7 - Ευθύγραμμο βέλος σύνδεσης"/>
            <p:cNvCxnSpPr>
              <a:stCxn id="6" idx="2"/>
            </p:cNvCxnSpPr>
            <p:nvPr/>
          </p:nvCxnSpPr>
          <p:spPr>
            <a:xfrm rot="5400000">
              <a:off x="7208809" y="1733027"/>
              <a:ext cx="1273742" cy="546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- TextBox"/>
            <p:cNvSpPr txBox="1"/>
            <p:nvPr/>
          </p:nvSpPr>
          <p:spPr>
            <a:xfrm>
              <a:off x="5000628" y="642918"/>
              <a:ext cx="129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err="1" smtClean="0"/>
                <a:t>Πυρηνίσκος</a:t>
              </a:r>
              <a:endParaRPr lang="el-GR" dirty="0"/>
            </a:p>
          </p:txBody>
        </p:sp>
        <p:cxnSp>
          <p:nvCxnSpPr>
            <p:cNvPr id="12" name="11 - Ευθύγραμμο βέλος σύνδεσης"/>
            <p:cNvCxnSpPr>
              <a:stCxn id="9" idx="2"/>
            </p:cNvCxnSpPr>
            <p:nvPr/>
          </p:nvCxnSpPr>
          <p:spPr>
            <a:xfrm rot="16200000" flipH="1">
              <a:off x="5080232" y="1579778"/>
              <a:ext cx="1488056" cy="352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- TextBox"/>
            <p:cNvSpPr txBox="1"/>
            <p:nvPr/>
          </p:nvSpPr>
          <p:spPr>
            <a:xfrm>
              <a:off x="4429124" y="55721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Πόροι</a:t>
              </a:r>
              <a:endParaRPr lang="el-GR" dirty="0"/>
            </a:p>
          </p:txBody>
        </p:sp>
        <p:cxnSp>
          <p:nvCxnSpPr>
            <p:cNvPr id="15" name="14 - Ευθύγραμμο βέλος σύνδεσης"/>
            <p:cNvCxnSpPr>
              <a:stCxn id="13" idx="0"/>
            </p:cNvCxnSpPr>
            <p:nvPr/>
          </p:nvCxnSpPr>
          <p:spPr>
            <a:xfrm rot="5400000" flipH="1" flipV="1">
              <a:off x="4867590" y="4510408"/>
              <a:ext cx="1000132" cy="1123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- TextBox"/>
            <p:cNvSpPr txBox="1"/>
            <p:nvPr/>
          </p:nvSpPr>
          <p:spPr>
            <a:xfrm>
              <a:off x="5857884" y="5929330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Εξ. μεμβράνη</a:t>
              </a:r>
              <a:endParaRPr lang="el-GR" dirty="0"/>
            </a:p>
          </p:txBody>
        </p:sp>
        <p:sp>
          <p:nvSpPr>
            <p:cNvPr id="17" name="16 - TextBox"/>
            <p:cNvSpPr txBox="1"/>
            <p:nvPr/>
          </p:nvSpPr>
          <p:spPr>
            <a:xfrm>
              <a:off x="7654490" y="5214950"/>
              <a:ext cx="1489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err="1" smtClean="0"/>
                <a:t>Εσ</a:t>
              </a:r>
              <a:r>
                <a:rPr lang="el-GR" dirty="0" smtClean="0"/>
                <a:t>. μεμβράνη</a:t>
              </a:r>
              <a:endParaRPr lang="el-GR" dirty="0"/>
            </a:p>
          </p:txBody>
        </p:sp>
        <p:cxnSp>
          <p:nvCxnSpPr>
            <p:cNvPr id="19" name="18 - Ευθύγραμμο βέλος σύνδεσης"/>
            <p:cNvCxnSpPr>
              <a:stCxn id="17" idx="0"/>
            </p:cNvCxnSpPr>
            <p:nvPr/>
          </p:nvCxnSpPr>
          <p:spPr>
            <a:xfrm rot="16200000" flipV="1">
              <a:off x="7271442" y="4087146"/>
              <a:ext cx="1643074" cy="612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- Ευθύγραμμο βέλος σύνδεσης"/>
            <p:cNvCxnSpPr>
              <a:stCxn id="16" idx="0"/>
            </p:cNvCxnSpPr>
            <p:nvPr/>
          </p:nvCxnSpPr>
          <p:spPr>
            <a:xfrm rot="5400000" flipH="1" flipV="1">
              <a:off x="6078168" y="5078045"/>
              <a:ext cx="1357322" cy="3452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Πυρήνας</a:t>
            </a: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upload.wikimedia.org/wikipedia/commons/9/98/Lysos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5312" y="3214686"/>
            <a:ext cx="4190981" cy="3286113"/>
          </a:xfrm>
          <a:prstGeom prst="rect">
            <a:avLst/>
          </a:prstGeom>
          <a:noFill/>
        </p:spPr>
      </p:pic>
      <p:pic>
        <p:nvPicPr>
          <p:cNvPr id="4" name="Picture 8" descr="http://ed101.bu.edu/StudentDoc/Archives/fall03/msdebbie/Images/lysosom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785794"/>
            <a:ext cx="3000396" cy="3000396"/>
          </a:xfrm>
          <a:prstGeom prst="rect">
            <a:avLst/>
          </a:prstGeom>
          <a:noFill/>
        </p:spPr>
      </p:pic>
      <p:sp>
        <p:nvSpPr>
          <p:cNvPr id="3" name="2 - Ορθογώνιο"/>
          <p:cNvSpPr/>
          <p:nvPr/>
        </p:nvSpPr>
        <p:spPr>
          <a:xfrm>
            <a:off x="1000100" y="1643050"/>
            <a:ext cx="4071934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l-GR" sz="2400" dirty="0" smtClean="0"/>
              <a:t>Τα </a:t>
            </a:r>
            <a:r>
              <a:rPr lang="el-GR" sz="2400" b="1" i="1" dirty="0" err="1" smtClean="0"/>
              <a:t>λυσοσώματα</a:t>
            </a:r>
            <a:r>
              <a:rPr lang="el-GR" sz="2400" dirty="0" smtClean="0"/>
              <a:t>, τα οποία είναι σφαιρικά </a:t>
            </a:r>
            <a:r>
              <a:rPr lang="el-GR" sz="2400" dirty="0" err="1" smtClean="0"/>
              <a:t>κυστίδια</a:t>
            </a:r>
            <a:r>
              <a:rPr lang="el-GR" sz="2400" dirty="0" smtClean="0"/>
              <a:t> που περιέχουν μεγάλο αριθμό ενζύμων και σκοπός τους είναι να διαλύουν τις τροφές του κυττάρου. </a:t>
            </a:r>
          </a:p>
          <a:p>
            <a:endParaRPr lang="el-GR" sz="2400" dirty="0" smtClean="0"/>
          </a:p>
          <a:p>
            <a:r>
              <a:rPr lang="el-GR" sz="2400" dirty="0" smtClean="0"/>
              <a:t>Είναι δηλαδή το πεπτικό σύστημα του κυττάρου.</a:t>
            </a:r>
            <a:endParaRPr lang="el-GR" sz="2400" dirty="0"/>
          </a:p>
        </p:txBody>
      </p:sp>
      <p:sp>
        <p:nvSpPr>
          <p:cNvPr id="5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err="1" smtClean="0"/>
              <a:t>Λυσοσώματα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ttp://hyperphysics.phy-astr.gsu.edu/hbase/biology/imgbio/eltranmit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6248" y="3714752"/>
            <a:ext cx="4103860" cy="2804101"/>
          </a:xfrm>
          <a:prstGeom prst="rect">
            <a:avLst/>
          </a:prstGeom>
          <a:noFill/>
        </p:spPr>
      </p:pic>
      <p:sp>
        <p:nvSpPr>
          <p:cNvPr id="3" name="2 - TextBox"/>
          <p:cNvSpPr txBox="1"/>
          <p:nvPr/>
        </p:nvSpPr>
        <p:spPr>
          <a:xfrm>
            <a:off x="1000100" y="1643050"/>
            <a:ext cx="3571900" cy="392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Τα </a:t>
            </a:r>
            <a:r>
              <a:rPr lang="el-GR" sz="2400" b="1" i="1" dirty="0" smtClean="0"/>
              <a:t>μιτοχόνδρια</a:t>
            </a:r>
            <a:r>
              <a:rPr lang="el-GR" sz="2400" dirty="0" smtClean="0"/>
              <a:t>, δηλαδή τα εργοστάσια παραγωγής ενέργειας του κυττάρου, τα οποία έχουν το δικό τους γενετικό υλικό και έτσι μπορούν να </a:t>
            </a:r>
            <a:r>
              <a:rPr lang="el-GR" sz="2400" dirty="0" err="1" smtClean="0"/>
              <a:t>αυτοδιπλασιαστούν</a:t>
            </a:r>
            <a:r>
              <a:rPr lang="el-GR" sz="2400" dirty="0" smtClean="0"/>
              <a:t> ανεξάρτητα από το γενετικό υλικό του πυρήνα. </a:t>
            </a:r>
            <a:endParaRPr lang="el-GR" sz="2400" dirty="0"/>
          </a:p>
        </p:txBody>
      </p:sp>
      <p:pic>
        <p:nvPicPr>
          <p:cNvPr id="16386" name="Picture 2" descr="http://upload.wikimedia.org/wikipedia/commons/8/8d/Factory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071546"/>
            <a:ext cx="2809868" cy="2311117"/>
          </a:xfrm>
          <a:prstGeom prst="rect">
            <a:avLst/>
          </a:prstGeom>
          <a:noFill/>
        </p:spPr>
      </p:pic>
      <p:sp>
        <p:nvSpPr>
          <p:cNvPr id="5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Μιτοχόνδρια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upload.wikimedia.org/wikipedia/commons/thumb/4/42/Golgi_apparatus_%28borderless_version%29-en.svg/701px-Golgi_apparatus_%28borderless_version%29-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430" y="1142984"/>
            <a:ext cx="5780230" cy="5003003"/>
          </a:xfrm>
          <a:prstGeom prst="rect">
            <a:avLst/>
          </a:prstGeom>
          <a:noFill/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00100" y="1000108"/>
            <a:ext cx="314324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l-G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Η λειτουργία του έχει σχέση με τις πρωτεΐνες τις οποίες: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l-G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l-G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Συγκεντρώνει μετά τη σύνθεση τους που γίνεται στο </a:t>
            </a:r>
            <a:r>
              <a:rPr kumimoji="0" lang="el-G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ενδοπλασματικό</a:t>
            </a:r>
            <a:r>
              <a:rPr kumimoji="0" lang="el-G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δίκτυο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el-G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l-G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Υποβάλλει σε τελική χημική επεξεργασία πχ προσθήκη μη πρωτεϊνικών τμημάτων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el-G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el-G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Μεταφέρει σε άλλα σημεία του κυττάρου ή του οργανισμού με </a:t>
            </a:r>
            <a:r>
              <a:rPr kumimoji="0" lang="el-G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εξωκύττωση</a:t>
            </a:r>
            <a:endParaRPr kumimoji="0" lang="el-GR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dirty="0" smtClean="0"/>
              <a:t>Σύμπλεγμα </a:t>
            </a:r>
            <a:r>
              <a:rPr lang="en-US" dirty="0" smtClean="0"/>
              <a:t>Golgi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http://www.aboutthemcat.com/images/biology/endoplasmic-reticul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071546"/>
            <a:ext cx="6929486" cy="5000660"/>
          </a:xfrm>
          <a:prstGeom prst="rect">
            <a:avLst/>
          </a:prstGeom>
          <a:noFill/>
        </p:spPr>
      </p:pic>
      <p:sp>
        <p:nvSpPr>
          <p:cNvPr id="3" name="2 - Ορθογώνιο"/>
          <p:cNvSpPr/>
          <p:nvPr/>
        </p:nvSpPr>
        <p:spPr>
          <a:xfrm>
            <a:off x="1000100" y="1000108"/>
            <a:ext cx="378621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/>
              <a:t>Τ</a:t>
            </a:r>
            <a:r>
              <a:rPr lang="en-US" sz="2000" dirty="0" smtClean="0"/>
              <a:t>o </a:t>
            </a:r>
            <a:r>
              <a:rPr lang="el-GR" sz="2000" dirty="0" smtClean="0"/>
              <a:t>ε</a:t>
            </a:r>
            <a:r>
              <a:rPr lang="en-US" sz="2000" dirty="0" smtClean="0"/>
              <a:t>v</a:t>
            </a:r>
            <a:r>
              <a:rPr lang="el-GR" sz="2000" dirty="0" smtClean="0"/>
              <a:t>δ</a:t>
            </a:r>
            <a:r>
              <a:rPr lang="en-US" sz="2000" dirty="0" smtClean="0"/>
              <a:t>o</a:t>
            </a:r>
            <a:r>
              <a:rPr lang="el-GR" sz="2000" dirty="0" smtClean="0"/>
              <a:t>πλασματικό δίκτυ</a:t>
            </a:r>
            <a:r>
              <a:rPr lang="en-US" sz="2000" dirty="0" smtClean="0"/>
              <a:t>o </a:t>
            </a:r>
            <a:r>
              <a:rPr lang="el-GR" sz="2000" dirty="0" err="1" smtClean="0"/>
              <a:t>εί</a:t>
            </a:r>
            <a:r>
              <a:rPr lang="en-US" sz="2000" dirty="0" smtClean="0"/>
              <a:t>v</a:t>
            </a:r>
            <a:r>
              <a:rPr lang="el-GR" sz="2000" dirty="0" smtClean="0"/>
              <a:t>αι</a:t>
            </a:r>
            <a:r>
              <a:rPr lang="en-US" sz="2000" dirty="0" smtClean="0"/>
              <a:t> </a:t>
            </a:r>
            <a:r>
              <a:rPr lang="el-GR" sz="2000" dirty="0" smtClean="0"/>
              <a:t>έ</a:t>
            </a:r>
            <a:r>
              <a:rPr lang="en-US" sz="2000" dirty="0" smtClean="0"/>
              <a:t>v</a:t>
            </a:r>
            <a:r>
              <a:rPr lang="el-GR" sz="2000" dirty="0" smtClean="0"/>
              <a:t>α δίκτυ</a:t>
            </a:r>
            <a:r>
              <a:rPr lang="en-US" sz="2000" dirty="0" smtClean="0"/>
              <a:t>o </a:t>
            </a:r>
            <a:r>
              <a:rPr lang="el-GR" sz="2000" dirty="0" smtClean="0"/>
              <a:t>από </a:t>
            </a:r>
            <a:r>
              <a:rPr lang="el-GR" sz="2000" dirty="0" err="1" smtClean="0"/>
              <a:t>μικρ</a:t>
            </a:r>
            <a:r>
              <a:rPr lang="en-US" sz="2000" dirty="0" smtClean="0"/>
              <a:t>o</a:t>
            </a:r>
            <a:r>
              <a:rPr lang="el-GR" sz="2000" dirty="0" smtClean="0"/>
              <a:t>σκ</a:t>
            </a:r>
            <a:r>
              <a:rPr lang="en-US" sz="2000" dirty="0" smtClean="0"/>
              <a:t>o</a:t>
            </a:r>
            <a:r>
              <a:rPr lang="el-GR" sz="2000" dirty="0" err="1" smtClean="0"/>
              <a:t>πικ</a:t>
            </a:r>
            <a:r>
              <a:rPr lang="en-US" sz="2000" dirty="0" smtClean="0"/>
              <a:t>o</a:t>
            </a:r>
            <a:r>
              <a:rPr lang="el-GR" sz="2000" dirty="0" err="1" smtClean="0"/>
              <a:t>ύς</a:t>
            </a:r>
            <a:r>
              <a:rPr lang="el-GR" sz="2000" dirty="0" smtClean="0"/>
              <a:t> </a:t>
            </a:r>
            <a:r>
              <a:rPr lang="el-GR" sz="2000" dirty="0" err="1" smtClean="0"/>
              <a:t>αυλ</a:t>
            </a:r>
            <a:r>
              <a:rPr lang="en-US" sz="2000" dirty="0" smtClean="0"/>
              <a:t>o</a:t>
            </a:r>
            <a:r>
              <a:rPr lang="el-GR" sz="2000" dirty="0" err="1" smtClean="0"/>
              <a:t>ύς</a:t>
            </a:r>
            <a:r>
              <a:rPr lang="el-GR" sz="2000" dirty="0" smtClean="0"/>
              <a:t> π</a:t>
            </a:r>
            <a:r>
              <a:rPr lang="en-US" sz="2000" dirty="0" smtClean="0"/>
              <a:t>o</a:t>
            </a:r>
            <a:r>
              <a:rPr lang="el-GR" sz="2000" dirty="0" smtClean="0"/>
              <a:t>υ</a:t>
            </a:r>
            <a:r>
              <a:rPr lang="en-US" sz="2000" dirty="0" smtClean="0"/>
              <a:t> </a:t>
            </a:r>
            <a:r>
              <a:rPr lang="el-GR" sz="2000" dirty="0" err="1" smtClean="0"/>
              <a:t>διατρέχoυv</a:t>
            </a:r>
            <a:r>
              <a:rPr lang="el-GR" sz="2000" dirty="0" smtClean="0"/>
              <a:t> </a:t>
            </a:r>
            <a:r>
              <a:rPr lang="el-GR" sz="2000" dirty="0" err="1" smtClean="0"/>
              <a:t>όλo</a:t>
            </a:r>
            <a:r>
              <a:rPr lang="el-GR" sz="2000" dirty="0" smtClean="0"/>
              <a:t> </a:t>
            </a:r>
            <a:r>
              <a:rPr lang="el-GR" sz="2000" dirty="0" err="1" smtClean="0"/>
              <a:t>τo</a:t>
            </a:r>
            <a:r>
              <a:rPr lang="el-GR" sz="2000" dirty="0" smtClean="0"/>
              <a:t> κυτόπλασμα και συ</a:t>
            </a:r>
            <a:r>
              <a:rPr lang="en-US" sz="2000" dirty="0" smtClean="0"/>
              <a:t>v</a:t>
            </a:r>
            <a:r>
              <a:rPr lang="el-GR" sz="2000" dirty="0" err="1" smtClean="0"/>
              <a:t>δέ</a:t>
            </a:r>
            <a:r>
              <a:rPr lang="en-US" sz="2000" dirty="0" err="1" smtClean="0"/>
              <a:t>ov</a:t>
            </a:r>
            <a:r>
              <a:rPr lang="el-GR" sz="2000" dirty="0" err="1" smtClean="0"/>
              <a:t>ται</a:t>
            </a:r>
            <a:r>
              <a:rPr lang="el-GR" sz="2000" dirty="0" smtClean="0"/>
              <a:t> με</a:t>
            </a:r>
            <a:r>
              <a:rPr lang="en-US" sz="2000" dirty="0" smtClean="0"/>
              <a:t> </a:t>
            </a:r>
            <a:r>
              <a:rPr lang="el-GR" sz="2000" dirty="0" smtClean="0"/>
              <a:t>τη</a:t>
            </a:r>
            <a:r>
              <a:rPr lang="en-US" sz="2000" dirty="0" smtClean="0"/>
              <a:t>v </a:t>
            </a:r>
            <a:r>
              <a:rPr lang="el-GR" sz="2000" dirty="0" smtClean="0"/>
              <a:t>πλασματική τη</a:t>
            </a:r>
            <a:r>
              <a:rPr lang="en-US" sz="2000" dirty="0" smtClean="0"/>
              <a:t>v </a:t>
            </a:r>
            <a:r>
              <a:rPr lang="el-GR" sz="2000" dirty="0" err="1" smtClean="0"/>
              <a:t>πυρη</a:t>
            </a:r>
            <a:r>
              <a:rPr lang="en-US" sz="2000" dirty="0" smtClean="0"/>
              <a:t>v</a:t>
            </a:r>
            <a:r>
              <a:rPr lang="el-GR" sz="2000" dirty="0" err="1" smtClean="0"/>
              <a:t>ική</a:t>
            </a:r>
            <a:r>
              <a:rPr lang="en-US" sz="2000" dirty="0" smtClean="0"/>
              <a:t> </a:t>
            </a:r>
            <a:r>
              <a:rPr lang="el-GR" sz="2000" dirty="0" err="1" smtClean="0"/>
              <a:t>μεμβρά</a:t>
            </a:r>
            <a:r>
              <a:rPr lang="en-US" sz="2000" dirty="0" smtClean="0"/>
              <a:t>v</a:t>
            </a:r>
            <a:r>
              <a:rPr lang="el-GR" sz="2000" dirty="0" smtClean="0"/>
              <a:t>η, </a:t>
            </a:r>
            <a:r>
              <a:rPr lang="el-GR" sz="2000" dirty="0" err="1" smtClean="0"/>
              <a:t>σχηματίζ</a:t>
            </a:r>
            <a:r>
              <a:rPr lang="en-US" sz="2000" dirty="0" err="1" smtClean="0"/>
              <a:t>ov</a:t>
            </a:r>
            <a:r>
              <a:rPr lang="el-GR" sz="2000" dirty="0" smtClean="0"/>
              <a:t>τας κύστεις και </a:t>
            </a:r>
            <a:r>
              <a:rPr lang="el-GR" sz="2000" dirty="0" err="1" smtClean="0"/>
              <a:t>δεξαμε</a:t>
            </a:r>
            <a:r>
              <a:rPr lang="en-US" sz="2000" dirty="0" smtClean="0"/>
              <a:t>v</a:t>
            </a:r>
            <a:r>
              <a:rPr lang="el-GR" sz="2000" dirty="0" err="1" smtClean="0"/>
              <a:t>ές</a:t>
            </a:r>
            <a:r>
              <a:rPr lang="el-GR" sz="2000" dirty="0" smtClean="0"/>
              <a:t>.</a:t>
            </a:r>
          </a:p>
          <a:p>
            <a:r>
              <a:rPr lang="el-GR" sz="2000" dirty="0" smtClean="0"/>
              <a:t> </a:t>
            </a:r>
          </a:p>
          <a:p>
            <a:r>
              <a:rPr lang="el-GR" sz="2000" dirty="0" smtClean="0"/>
              <a:t>Διακινεί ουσίες:</a:t>
            </a:r>
          </a:p>
          <a:p>
            <a:pPr lvl="0"/>
            <a:endParaRPr lang="el-GR" sz="2000" dirty="0" smtClean="0"/>
          </a:p>
          <a:p>
            <a:pPr lvl="0">
              <a:buFont typeface="Arial" pitchFamily="34" charset="0"/>
              <a:buChar char="•"/>
            </a:pPr>
            <a:r>
              <a:rPr lang="el-GR" sz="2000" dirty="0" smtClean="0"/>
              <a:t>μεταξύ των διαφόρων τμημάτων του κυτταροπλάσματος</a:t>
            </a:r>
          </a:p>
          <a:p>
            <a:pPr lvl="0">
              <a:buFont typeface="Arial" pitchFamily="34" charset="0"/>
              <a:buChar char="•"/>
            </a:pPr>
            <a:endParaRPr lang="el-GR" sz="2000" dirty="0" smtClean="0"/>
          </a:p>
          <a:p>
            <a:pPr lvl="0">
              <a:buFont typeface="Arial" pitchFamily="34" charset="0"/>
              <a:buChar char="•"/>
            </a:pPr>
            <a:r>
              <a:rPr lang="el-GR" sz="2000" dirty="0" smtClean="0"/>
              <a:t>μεταξύ του πυρήνα και του </a:t>
            </a:r>
            <a:r>
              <a:rPr lang="el-GR" sz="2000" dirty="0" err="1" smtClean="0"/>
              <a:t>εξωκυτταρικού</a:t>
            </a:r>
            <a:r>
              <a:rPr lang="el-GR" sz="2000" dirty="0" smtClean="0"/>
              <a:t> περιβάλλοντος</a:t>
            </a:r>
          </a:p>
          <a:p>
            <a:endParaRPr lang="el-GR" sz="2000" dirty="0"/>
          </a:p>
        </p:txBody>
      </p:sp>
      <p:sp>
        <p:nvSpPr>
          <p:cNvPr id="5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/>
          <a:lstStyle/>
          <a:p>
            <a:r>
              <a:rPr lang="el-GR" sz="4400" dirty="0" smtClean="0"/>
              <a:t>Ε</a:t>
            </a:r>
            <a:r>
              <a:rPr lang="en-US" sz="4400" dirty="0" smtClean="0"/>
              <a:t>v</a:t>
            </a:r>
            <a:r>
              <a:rPr lang="el-GR" sz="4400" dirty="0" smtClean="0"/>
              <a:t>δ</a:t>
            </a:r>
            <a:r>
              <a:rPr lang="en-US" sz="4400" dirty="0" smtClean="0"/>
              <a:t>o</a:t>
            </a:r>
            <a:r>
              <a:rPr lang="el-GR" sz="4400" dirty="0" smtClean="0"/>
              <a:t>πλασματικό δίκτυ</a:t>
            </a:r>
            <a:r>
              <a:rPr lang="en-US" sz="4400" dirty="0" smtClean="0"/>
              <a:t>o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Ηλιοστάσιο">
  <a:themeElements>
    <a:clrScheme name="Ηλιοστάσιο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Ηλιοστάσιο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Ηλιοστάσιο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475</TotalTime>
  <Words>373</Words>
  <Application>Microsoft Office PowerPoint</Application>
  <PresentationFormat>Προβολή στην οθόνη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Ηλιοστάσιο</vt:lpstr>
      <vt:lpstr>Διαφάνεια 1</vt:lpstr>
      <vt:lpstr>Ευκαρυωτικό - Προκαρυωτικό</vt:lpstr>
      <vt:lpstr>Ευκαρυωτικό – Ζωικό</vt:lpstr>
      <vt:lpstr>Διαφάνεια 4</vt:lpstr>
      <vt:lpstr>Πυρήνας</vt:lpstr>
      <vt:lpstr>Λυσοσώματα</vt:lpstr>
      <vt:lpstr>Μιτοχόνδρια</vt:lpstr>
      <vt:lpstr>Σύμπλεγμα Golgi</vt:lpstr>
      <vt:lpstr>Εvδoπλασματικό δίκτυo</vt:lpstr>
      <vt:lpstr>Ριβόσωμα</vt:lpstr>
      <vt:lpstr>Διαφάνεια 11</vt:lpstr>
      <vt:lpstr>Αδενίνη - Μοριακοί Δεσμοί</vt:lpstr>
      <vt:lpstr>Βασικά Δομικά Υλικά DNA</vt:lpstr>
      <vt:lpstr>Σύνθεση Μακρομορίων</vt:lpstr>
      <vt:lpstr>Σύνθεση DNA</vt:lpstr>
      <vt:lpstr>Μηχανισμός mRNA - tRNA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admin</dc:creator>
  <cp:lastModifiedBy>admin</cp:lastModifiedBy>
  <cp:revision>83</cp:revision>
  <dcterms:created xsi:type="dcterms:W3CDTF">2013-09-16T07:13:31Z</dcterms:created>
  <dcterms:modified xsi:type="dcterms:W3CDTF">2013-10-20T21:35:35Z</dcterms:modified>
</cp:coreProperties>
</file>