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htmlPubPr pubBrowser="v4" r:id="rId1">
    <p:sldAll/>
  </p:htmlPubPr>
  <p:webPr encoding="windows-1253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23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Props.xml.rels><?xml version="1.0" encoding="UTF-8" standalone="yes"?>
<Relationships xmlns="http://schemas.openxmlformats.org/package/2006/relationships"><Relationship Id="rId1" Type="http://schemas.openxmlformats.org/officeDocument/2006/relationships/htmlPubSaveAs" Target="file:///D:\mybox\CopyCloud\Copy\BiologyPresentations\cell-presentantion.mht" TargetMode="Externa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- Τίτλος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2" name="21 - Υπότιτλος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20" name="19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Έλλειψη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Έλλειψη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0" name="9 - Ορθογώνιο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- Έλλειψη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Έλλειψη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Ορθογώνιο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" name="5 - Ορθογώνιο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Ορθογώνιο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9" name="8 - Διάγραμμα ροής: Διεργασία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- Διάγραμμα ροής: Διεργασία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Πίτα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- Έλλειψη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- Κουλούρα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- Θέση τίτλου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Θέση κειμένου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24" name="2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FFF18D3-0A6C-4475-9661-EB8F7188BC44}" type="datetimeFigureOut">
              <a:rPr lang="el-GR" smtClean="0"/>
              <a:pPr/>
              <a:t>22/10/2013</a:t>
            </a:fld>
            <a:endParaRPr lang="el-GR"/>
          </a:p>
        </p:txBody>
      </p:sp>
      <p:sp>
        <p:nvSpPr>
          <p:cNvPr id="10" name="9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l-GR"/>
          </a:p>
        </p:txBody>
      </p:sp>
      <p:sp>
        <p:nvSpPr>
          <p:cNvPr id="22" name="21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5" name="14 - Ορθογώνιο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757828"/>
          </a:xfrm>
        </p:spPr>
        <p:txBody>
          <a:bodyPr/>
          <a:lstStyle/>
          <a:p>
            <a:r>
              <a:rPr lang="el-GR" dirty="0" smtClean="0"/>
              <a:t>Βιολογία Γ’ Γυμνασίου</a:t>
            </a:r>
            <a:endParaRPr lang="el-GR" dirty="0"/>
          </a:p>
        </p:txBody>
      </p:sp>
      <p:pic>
        <p:nvPicPr>
          <p:cNvPr id="1028" name="Picture 4" descr="http://ebooks.edu.gr/modules/ebook/show.php/DSGYM-C103/478/3161,12716/images/img4_0.jpg"/>
          <p:cNvPicPr>
            <a:picLocks noChangeAspect="1" noChangeArrowheads="1"/>
          </p:cNvPicPr>
          <p:nvPr/>
        </p:nvPicPr>
        <p:blipFill>
          <a:blip r:embed="rId2"/>
          <a:srcRect t="51520"/>
          <a:stretch>
            <a:fillRect/>
          </a:stretch>
        </p:blipFill>
        <p:spPr bwMode="auto">
          <a:xfrm>
            <a:off x="2928926" y="2143116"/>
            <a:ext cx="3286147" cy="2500330"/>
          </a:xfrm>
          <a:prstGeom prst="rect">
            <a:avLst/>
          </a:prstGeom>
          <a:noFill/>
        </p:spPr>
      </p:pic>
      <p:sp>
        <p:nvSpPr>
          <p:cNvPr id="1034" name="AutoShape 10" descr="data:image/jpeg;base64,/9j/4AAQSkZJRgABAQAAAQABAAD/2wCEAAkGBhQSERUUEhQVFBUVGBUYGBgXFBQVGBYUFhQXGBQYFRgXHCYfFxkjGRUXHy8gIycpLCwsGB4xNTAqNSYrLCkBCQoKDgwOGg8PGCwkHyQsLCwsLCwpKSwpLCkpLCksKSwsLCksLCwpLCwpLCksLCwsKSwpLCksLCwsLCksLCwpLP/AABEIALEBHAMBIgACEQEDEQH/xAAcAAACAwEBAQEAAAAAAAAAAAAEBQIDBgEABwj/xABAEAABAgMEBwYEBQQBAwUAAAABAhEAAyEEEjFBBVFhcYGRoSIyscHR8AYTQuEzUnKy8RQjgsJiFTSiBxYkkpP/xAAZAQADAQEBAAAAAAAAAAAAAAABAgMABAX/xAAjEQACAgICAgMBAQEAAAAAAAAAAQIRAyESMUFRBBMiMnEj/9oADAMBAAIRAxEAPwDOWb4flp7wc6jVoPCEpDJAHAeUXyvljBycyS8cVaABQAcPMx4kpWerGFASpCjjQayxgK2y8WIbVhzINYut9rbNuOPrCtE0qc1Iyow9TBVhYnV2Z6CcLw8Y3lrLopqDR8+0wWUDgxjW2DSBMoPVSQNrjKN8mLcYyB8aSUpIhpC0qTIWqrgs2xw/iIzZ0oslhhmQVetI2tqnpXZ19mtKarweMFpCxlFXHNzxh/jKLtNA+S5KmhhJtimJUSWLMandxhtYLeW7KRTEtg+WuM7YSpYY49cIe2a1fK3CgqBXjByx8C4p3s0+jdIE6uCgW514GHIs6ZpfuqyLFjv986RmbLpWWrvJI5QylW1GR4HDZWOF2mdqVoItHw45KgKnvMQ36kgg8vYZ6M0UlBGvm8C2LTDEJJKkEti9w5AmtDthuskIvy0hQPA0xcekQytyVFYfkc2chsucSKGFCrx8aRj16XWkqS10gs4ZQY4G6rLs9Y5/1kqSyk1/4qKOlQ+ODRNYmjN2a4WtJBvBQrWmfsZR21WdExJcVUkprS8k0YnWMoyCtJLBxVxLneDlg/rDTRWmlKQy2KRgTiNcV4NE3RVo/SC7Or5M4ksOySO8k4KTuOIyYxoZRlT0lKkpVQ78MRmMcRFE5EqchpodsFDEFmfrxhDavmWeYHLg91YwWA1DqONIZVLoR2tMq0roA2eY8sD5aj2VEkkH8pd2brB+jbUtPe5w4s9tRPllCxRQ9kRUjRollgxHlHFnUrtHZhyLjUhhZrSFCKbfZEkOU3iMNkelS062i1MxsVA/4mDjk/JCSV6MRpnS04OgAIbPzrQRk7YokupRWdaiej1MfTNL2OzTu+sJUMLpY0xFX+0Yj4gkyZYuS0srElZctk1GMethknqjjypmfSYnegf5hOJjxXHYkctnc4vlmBL0TTNhmgWFrXSBZi46VExU1Y1GsmI6gx1o6gQgxcmLBLjkuCEkQLCkUKt68y2qg84omWsksCCdp8aYxRLs6lHXsp19IJEliwuh8VE1OwDIPEaRe2DS7D2ryze1690Tnr7LAXdgg8oSHY/zsEU0USCCwZ95y4Qbs1UY3SSCFOqsOtDW+4kX0kpoaGoBfp6RVpnR+rHGOaAlEgpOOArlujonU8ZzwuGQ0JtN+TNUinYJS+wOOTRgb6lM9c+cb2ctMsJSB2QGIHXyjKCWPnkAUBJAGGwbqxP4zUeRT5Kb4hVgQybxplhFy5qXqSWzZhTGG+jQ4KVVG4R21aHKGP0qxba7KEHmm9gUGloEsc9JUyUkKxqYbWOeC4wOYI8xFEuxOkKFFIJ6Yjl4Q0TYQVJUM3B3+zHPkpnTjbQZZJAZ2oQxzFKhtg1bTGhsFpZN1WttVd+T0rCe0WRkAihDK8H6PF/zHlXgKihGRDUbnHJxs6HInpSzy5pBBCFF6Ko6k0UnYe7vcQEvRqwzijNl4iK7ZOvhIDviXALsSOY15vElWu6liS7eWR95xRJoSzlokmhbBnp71R6yWjslJzfweBZ+lCkOTTfjFFk0gFqYYHV73Rmm0BM1mj9JpKwmmDszkFh6tDHTVjE2UZb9qhSW7qw1dxciMgZglTioPgkeZhtY/iDEZtQ7eMQ+tx2inJPTFmitJLlqKVVuEgh3IYsaZcY3FgnialndSdtW2xlPiDRbqFplByB/cGLj83VjDXQE7uzE91rqg9BnAzU0pI0E+hlpZUxCXltTEM53ivkeEZGZ8RTXIUtxsdLbmFY2s+YFkyz9QdJ1PhHzrSspaJqkzHJGZxbIvnFPjwjLwSySlE9brbfLup9/usJNIznJOcGzV0hRbI9GEaOOcgMTKxaFQPdi1MdCOezq1R6WqIKMVhUEFhyTHimKpcyLQt4UYmBHgYuRLiMyXEyh1K4uTMgMvHLxjUFOiU2cRQCvACCLJJcXjnQa2ZyWyimRYVK7S6ahRxBxN1sjgBsyiDLrZ1bJF47/AEihUpSZQIoVOS+2p97IlbqlCM1M+yLNLr7CUj6yU8Hr4tAQzA5kgGW4LqU1TtrEdB2FybzBlFnpqbCLZSCpRCQ4DgBsDUVhtJ0emzyypZDmu6gHE0iknSJJWxRpBnYnPkYWWfR4vrWkEqL5tRvtB1nsJmzCbpCcSTQng9IPm6JMtDpNXvNt1F8YWL4lJLkwDRhN++VdoNQuBuGwiNOZSVout2VVH/EnBmyeES0BV0p7KiMagFtWrdDvRcxmCs8tv3aEn7Gj6ZHR0ntLGtqbU0V0g+yWdgsNgoGOokMu8PzXm3ggiDky7sxWoge+UTk7HWinSE1m/QP/ACLeUA2WayZiNiWqcUmnQ9Iu0ovuh9nI05vC2SWmHUxHRh1IgxjoVsrn2nh98a8IWz9MJSQ5dRpjgHxi2ZKKlM5DmlYqlaJkien54CkkXX/K+Z5Yw6S8gbfgoXanULycT2XBD0FHx1nhEEaYQi0fKSkJIxN4lJLUKd+vpD7SNim2dDS5ZnoHdKSLwGV5zUbY+eW2wT/mKmzUGWSc8tQi2PEp3fRCeXh12fTE2W9LvGpxpASXQQRTH3zgf4O+Ibw+VMxAocHA8xDi22etNsJxUXxZRS5Lkhl8OaaAJQuoOvBtUaGRYLiiEsZa/P7xgbOG9trjYfDlrBRcUaguk5gxx5sdbR0Y52KZnxPMlWxVnXZZqwk3fmBQulJAIKXAxBwfGLviWUlYSwN8i8l8VJHeDj6xiRnjiY2dnlSyslY7ybpOzXq9iMVpwGXNMlWRvJOov2VDUca4FxqMLh/q0gZJWqZmJkqALRIh8qU759ICnyI9JM4pIzy5NY98uGE+RWKlS4qpEqAFpipoMWiK5aKwbFoqCYlLXBKpUD3GMZMZqhjZ1vFsxED2RUHlMSfZRLRQmzRaLHBMmCmEawpWKFz9T8Kx6Qlu0osRxMB/1E52BfclolNSbpKzy1mIUdFltkXfmFWqp8hwidumOuXsc8E18oHKrkohPeL9ae90X2yXUjIICd94MfGGS2K+hh8KWB5fzFitaayaudcXWyWZ0wgGg7ytX/FO3bBrfLliUmhCRe3mrb8+UTs1nugDiT1MLJ2wwVIERZghwBQMN5OAimY6kqc4jkwbhjBJVevYlnprV7yj39N2S+59davCWUEMxBF1hRArrxpxhrY+0m67uHSrOlR72bY7aLKClRyJ6JGXOA9FTbky4rA4b/4aD2jLRpbCu/QitH5184JtUxmI1Nyw6xRouYyi4D5nhFE62ubpo5x1Kdx0PQxEYp0ktl7B2uaWPrwgGanPOuwbKcYO0ghw41etNzGBUdpNch1i8NonLQPLqSpvfsRyfUFqnbq2GOSTRm9tHZdpulmvfxhGMQs2kJ0kBKVOlX0Kwr+U4h+VYKmaQTMT/clpKVi6Q7sajrA0xBId2w2M2qKJM26SMiKnEahxwrvikaJSsotuiUpAXKcEEEE4jZSJp0sspYlz5b47aZt0kZGu7HCmEUySMxrb3nugvfYFroY2ck7MPB4baPtBQoF/vCKSnlhyyaGMqZTXWEe1Q6dM3litPzEdk1b2/vXC7Ssj+pRdIAny+69Lwq6X6whsmlVSyCHGREaCw6WlznvdlXuoORjicJQlyR0qSmqZmwgpJSoEEUIOIMDzpdY12ktF/NAbvjA/mGo7dsIZliKSQoMRkY6oZFI5543Ez1slsYCVD63WakK/6WLxZztACkwNMLQ0nSmhZaRFExGiaJrx1aIHkJgtqRugrZ2yGsM71IUy01hijCEkUiESYKeBbOILaFsdISz7SgA0ApqB6RRLVe7RqBg/ukSt0jIZ+68oghFxIAFWBzq+MIlod9k7tQ+vDlj6QXJnAz0XqhyojJkAkb3LQs+pzgG3RNE27PQ5oyhzSYZCSNhZw7E4qJUX2mkTtM1gpsW6+zE00bYBAc9fZUdr9WHhEW9lkiWjpXZP6osXhuNeHsRfo8MjjXj94FSssNqi/UwPITs6W6QnC8/Cvp4Qpt8j6hixbZj5eUP0oo+zxA9WhVpb8Mk0wbecTBWmbwNNGTr6EKcVFW2U/wBukDTbMJqS9FpoW1nHqIu+HpN2zjVluYekU2RbzVNmSDvxEJLT0NHopl30oukmmBbLbAyVM+PDVhDG2S3fIh226txyhMJqnzPnrimPonPs6teo41HsbRhE5ac88DHLjtka0zyi35wSSCKjDUWzeHYqILSXIyoMc4DmS2x5tjF0iaouTqPGpEVFQLjLW+DCCBgkoFSmIwL8M+sGKW+xssab49ZpRKicMn1+xEpZBJCagavdYYSqJomABzF8tZSnH0AgEySqhfZBCp5QO0AaFvvCMZFk6cIulWgj7eZhWiaSXu7S2HAwzlJdnB4/bOsZIzZodGaZUlgVOM/LGNAUS56O1wOY3feMRLB9tD/QFqIIScI58uKv1EtDJf5kC6W0WqWQ9UnBQwPodkKJsiPpKrEJiTLXgrDYciNxjE26wmWpSFCqS33hsWTktk5xSejNW1NIUrS8PrdJhQuTWOpMg0VS5USCYIlyosMiC2CgVIrB6RAs6U0ESThCyHiFWdHahh/TxTZZdYZBMI2VSMvZLPeqTX0xGysQtknPbyAeDZ85MpIQmqjnhvctR4WLXeU2JphknKBew+Dny6b25UeFdtV2wdvjTwMO5w7LCkIdJd59REUg7ZOapG++c8tBGYTzu+sRnDsge6MYXfD855IB+guP05QzOI2A+/CISVMtF2rLpUzsHceLUipMvoD5gc4hZ1dkja0TtBZO1Tcn/iAwhH09By+8LrZZzMWiXiB2lH3tgtK3UBkk13gN9o7JUCtWuj7NXUxjBE2eJMnHANvP8kc4FssoISFY3nJ3FminTCCsBINEgvtNCD71wVawyZacHIG7s+UK0Mic+TeSWZ04jWGpxw6wgNCqmBp94eSp/wDcWka+jezAukLJUqGGzLW+yGxyp0LNeSkJvM4cjwH89IrnEMQ2Dtvw845LWx9jHGCRJAFTFGxUhemWbtM8dmuBwXUwAbMvqyhjOTdBCc6vqgFbgUbLiTGTM0ct1pTLSEv2jTaOcQsD3XGOEWDRtwPS8rEny1QTZU/S4I4wXJIRQbIJXWo+2zCPKR8zDKCbXIVQJba+qK/mlAwOqgoPtC8rGUaISpBqTQJDkdMot0b8RSlrMtVCMCWr94KsLLvA0vAiMb8SfC01N5SQSHJBEPjip6bJ5G4bSN1abWhIdxTbSKdBfF1mVPSgqULxACgnsuaPi7cI+Rqt067cUtbHJXqaxdolK0zLwBcAvn4x0P49Rdsgs9yVI/T02alKLzghIehFWwY7YRfEqkzFJWnEhlb0sx5HpGc+GLFOta1qXeTJkIJIdgqa15mwIqxMM5afe+pjzlCmdrpiW2yIXqssaO1WeAFyYumT4iz+mYRFMukHrRSB7rGHTFaKf6dxEUyGhnKlUjqrPCuQVEjZUwbeimXLaJkwo5kpMszJqy9EeLFvGL9H2RklWZLDccX2wRo+ylMmuK1OdiQ7Py6RbbJl0JTnny8YL9GW9i21Lxy1DhjCu2Wfsg8Tv9+EPLTKCElahQDnu3wBIQV2cqNSpzw1QYa2Ce9BWgTdRfOFX2ig44w/B8x0LeEIpcv/AOKG1dX9YcWC0PLBzYPvTQ9IEtsMNI7Z012P5iJzyb5OsAjZT7nlFZN0kbTyIeL55cPqp75dYQoQvBCTvBPMdTFNnV2lA4qY8B/PSB9KzrqWGZHr5tBVkk0vZsANYBuvBqkDsuldpLn6inkCCeQYRbpJd26XwLb6Bxu9YnJlMUjV4Vo3CAtPzaEjKu7Fn3wrQUeQp5t7XdfZTA+/CD5jFRAz9PCvOFWhAVOTgz8b3vlBFumG8FA4Y9PfGJ1sZvQEZJEwvk8Ep2xXaJ15V7WATvzjpXFGKiifUt7aK7Qq7dJD4MPtBUyUSMQkayPAYmKlgKSyAWHeUohIOwl+gPCMgsiqymdW8wIYMO7tBOJ91i1Oi1o+pN2jJAN59qs+UWWeSJiXCmUKdhwA2p8eMTRZJialQIwrQnjh0jX6BRVKlzHN9gMmJw2xFNhml6hshs2wTK+Y5vBLfSxegxePS/m3jeYJGDPqz1RrMDSNDzQO8L3EAbo0VilkJAWx2tC+z2ZYBvLNcG+kcfGDbPZWFVk63OPKGitiSegXSvwnLtAIZjlT3qj59ZNHqTOVJY/MSu6QB3iWutqob3OPr+j5Avhi/XKK7PoRE3SnzwAE2eWgUas9XaJVTFKSBzi/2OmiCguSY+0ZohNi0fMlh1G4oqJJN5axUucnLbhGUs8yNr8Szgmxqf62TlnXWNUYSzljHOPB22wqdAM1MHmB5qIBQXqTA5RBixEPlxSwErMIKRLiqzpaC0xNsZA60xSTBc0QIpMGLA0AJUHDVIAD6i1W2tCZNoCrQAHV2gkMNhvEnIDxgy22oSpagmq2Z9RN16nYYW6CUmWSokJyo5zHMs4iqjbsRulQz+JUdhKU7Dy1wLoNF6UUZoLNndUPtBlrmfMUR+VAPMseMAiZ8iYlTUUbiureXWFXod+wqyJ/t3Dk46v5x3RK7pUg63HIAiCLZJYhae6rxatNogad2CFDGmG2nJ3jGC7Uq6pJOFATsy8OsESJjug4Zc6eXOB5vbBww6HDkYosEwqQx7yC20jKEHJaWkPwIfZqO6sHaOXlqPqB4CK5xCglQHeDHxHn0idmNWGJD8lfc8xBsAxUwS+stxYk+98Z2fab01QLGpDa21PuHKHOk55SlCd5fbRXm0IlWVKllYwSQ7Y0wbrA8GXY30bLCEkAZU25JbUH8IDqJhBNFGm+sMJLkcW3DCm4QMtIK8CSMNUK0MmBqlVpsoK7aAcYPs8jgeZG7IHjFVospDXjdDVSMTqceZ6wQZ7BmCRkN2vNR3U1w8aEdkrQgAYDNr1QP8fqO+B5dnAqpyTipQDP/wAQaN/jxiZtJyx1lhuYZDnFDgk3i5PvOBIaGzipqQa4ZEqJbcBQboJQtJwmpOw3YEmSAe9Tx/iKJbP2QA2efPLhE/8ASn+Da5Mu0uk7iBscPE/lzCxYPmxptgOQggPeIA1Z8IMlLID0D5Yj7CCIwhElTuT2WNPuIts6MWJU+vy1ZRCzorSnhtOzOKbRp2TKoD81Ypdlsoj9RwAi0U2RlJIcygEpK1OlCS5qcjhtMNPhZN4rWcZirxyowABGsAAR8o0rarba+2i8gS1OJYLJrgDmXwc56o+k/wDp7bDMQHooAXknEHMbYOSPFE4yuxr8aWgCQmV9V4EtkGLPveMjIh38TWt7QvMDstqZIw4v1hMkRMeCpF4VHFxWFRJ4w4LORHkIi2YI8gRmwonKlRf8nOO2eCFJpE2xkhYpVYl8uIzUViSTBQDC6VN6YE5ip/UowHKlELS+akgDkH897QZKXfnqI/MeX8PHbTLupKxiKJ2E0fr1jpi6dE5bRdo2c8xT59l9bmo9IL0xIvS1ZEBKx5wq0cslAyz1MRiPCH9o/BTereABGupV73QK2ZPRDQloTNSUHAgU1LTRxuujrHZ9nJlqBxD9IQ/DM0pWA7sosfF+UapYAnFOSv3fdxzjTVM0XoBsU0und4Pe9ecXGTdmA5Kx5fxFUuSUq/Sqm4uPCDVS7yab+WXQcomx0CWcsSnWVEbGAEWWBbhKs3u9SD1gT5391hglq9T1MGJ7Ctjk8Cr1jMJPTk3tI1BTncMvGFGh1KE5SFHsuTXMu/h1htpNYFTllrUe6B4wr0dMvTL2AScvdccYy9Gfs0E9dwOwD7+Oft45IUo93suMa14k0+8U2qeFBILdoKIG4sfDxgq2SmQ2seDt1rCsKF9r0mEKUlDFmriSolq68DygSdNc1Jdqk4YQm0czrcuXBc7FEf7QRakzlFwKawL33gcf0Nf5G1mS+ePWLJ0oJIw9IE0dMJFQQdzVgL4g0eqZW8UgA0BZyzRZpeSO/AfaLSnNQ144wutGkZeRTU69Rq+phXcIyVosEwFnUQNZwEMNHaDMwEEtk+WFcYf6Idtk/un0kO//AHPLSxvUNRrKXOW0iIyviVay0uXfJxvdlNcKe6GKpPwYSB2u6GdsrxPgTGm0N8OhABZ1Al6gUpQnlyiiw41sm8uR66ArJZJ038Zagn8iOwlxkGLqB24wZL0cAlN1mdmAxcBiS7vvh6qzBIASNddZanCL5GjElSS7FOIGChkzYF3/AIgy0tAir7GPwzo1DVTsJ2jHGHdl0QizKmTaa0gtiQM8TlFNgkgMQa55bnHnDPTMi/Koz5OSz5O2UcclbKydUvZ8/wBJTVLmKWod4vx9+cDXottNiUgkKA4FxwgRa41FvBeFxahUAfMgizzIzMgkpjiERbLDxeiTCXoajklEEXYilMWyzE7KUK7WhjA4VB9sS8BiRDISjA6GLzSMy58aeMFaUDhQ26tp8hHNESwJrt/DE+EStoBURsL86x0vuyK9AuiUgOnF8G68aRoNI/hIGBSATwb1PMxmtHraZufizN4+MaFJCioHApqNhCj73Q0hYiTQ1na0uO6oqJ2DPkfGHlqtDTL21HNmbmBCuwquX1nDAayp7x8AeMFS0X0v+k8q+cZ72ZDa2j6tbeL+senlqD2CH9OcVWia8oHUSOLgjoYnaTRP+PQN5GJlLAFS+0o6/sYOtIw3oPAXac35xSqX0UDyePW+cwR+og8CA/IvCodg+lJ14EDEFuLD1jtgk3bx1JNPe1+cdTLcH9XjXwblDCyyKTBsPJy0LLsZdCi02i7a5I+m7cA5iNZaUXk9OvoIyWlpBKULGKWrsBBjS2W1CZKQpOBXXZQvDPasSqZktN2NUuZfSl0qJela7tTRZo21A0IIOz7Q3tk4BkrDg7NZp72wKmzJIC0Mxx37YEtraHi6OzkNUTG3ufvHBOSoEKKeBygpNmCktgej+kAT9FE1wyLVbKB4ClsoXosE7NbPBlls8sAAhQIfLPLjE7LZ1miTXDjDzRei76TeHaTiDHO87i6Oj6U1ZVZ5AAUTgQOMGuSAXuoFf1PtzrHVWVizkNkd2ETVY1UJqG31jqj8mLRyywOyciX2BrJ8q+9sMpVmSrtYYMRkSPB4EkWc3W1DiSa+UOdHSeyUqHe9P5h5ZNE1CthtkqBexGeB4w1mygqSQa098YDsVjYbos0lakpQxLE6sQXxETg+2yWT9SSiYC3yAkqAmKNfqHLCFSkxoNKoKl1baMj/AMgDr2QIqwBoyki9CkSjE5EMZVlimbZmMZysNBFlMMJOELJFIZWYRKQ8TqhEZBrFixEZSawg5GZKcxSqXBpiCkRkw8T5no1g6gcQR0/jlHJaHA412F8YEvFMggd41J23g55dIv0KssRqutuND7Mei1o89PYDZz/dDDZu9v1jTWUAFf6fTyMZOYo/Op+fof4jSW20XZC1ihYDqnDhTjGro19izSk3sdnCWOpYk7XMMtBsZIO7mBCg1lbwPXwEOdFS7lnD518OtIDWgp7LrUof06w+KgRyT6GIT7UWSfy3BvBofGFukZ5+WTnef/wN0c/CLL72fakJPVx/rC1oN7HiiASNgPB/5gW1pCxdzSxHUGJid+Eo/UGO4u0RtfeByqDuUB0r0idFbJWQuobSH44HnDOQGX+oEekLpSMGy9jz5QdMV3T7fPoRCjFNpsrpI2tAWgpxQ6MndtRGY3uqHaheBOtj4v4RmFBUqe6e7eLjLEwEF7GmlZQCwQ1Rhru6tsCWVFxZu91RZSa9OPjDWfLTNk3xlhsOzmeUAWOxKulzexKaF9z5w3gBbZVXHBLpFOD+vnBcwMX2UUMw1QddKwPYpSgoApxPazeHKLHhLzbezEhNdwwiMpFoor0bZHUCwr1jT2ayMbwzAB8nhbo2zXQI01gF01qCI4f6lsrlnwjozukrG5vIY1DgjA18aQdouTeAo+yCLTY+0W28Rl4iC9Gy7ofOkKoPmCeX/non/wBKAAbhs1jnEhLuFj7BrBnzXCifpD8YST9IOquVOGfiY7bSOGHOfY8M0Ak5EA9awi+JKkENg3H7jyiUq2u4JxSxOFboY+PKAjOdN1VW9+98UeS1Q0MNOwNSXSAeGscc4hdi546RE0zo4lMpERnyYtSKxatEbls3HQuTIrBshMQUiLJJjN6MlRNQisJrFk0xAKrAQThVWIqXHJimeBjPjUGz5vL/AAxumfsj2g++rcn90ej0em+meYvAutf4/wDkPEQ60h/2nFP7pcej0FeDexfZ/wAFG7/QxoV/hJ/Uj/WPR6Fl2NERT/wv/r+2CE/9uv8Ax/aI9HoHg3kYTPw5f+PgIItHeP6R+xUej0TKonZO8dyf3QVN/D4j9sdj0IOEye4dx8YQ6Q+r9So9HoXyMhnor/tD+pP74J0d5ecej0LMMRlM/FTv8kwQfxf/AM49HojItEMsGB95CH1nwG8ecej0c0f6Bn6OnHiIskd3gfCPR6KLs5ZdHbR3Jm7zEZ6Zid8ej0NIrg6ZFWe6PLzj0eglioRMR6PRkZkc4uVHo9GMUzo5Lj0ehvAPJKdFQxj0egxBIhPheI9HoKAz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757828"/>
          </a:xfrm>
        </p:spPr>
        <p:txBody>
          <a:bodyPr>
            <a:normAutofit fontScale="90000"/>
          </a:bodyPr>
          <a:lstStyle/>
          <a:p>
            <a:r>
              <a:rPr lang="el-GR" sz="4400" dirty="0" smtClean="0"/>
              <a:t>Τ</a:t>
            </a:r>
            <a:r>
              <a:rPr lang="el-GR" sz="4400" dirty="0" smtClean="0"/>
              <a:t>ρόποι </a:t>
            </a:r>
            <a:r>
              <a:rPr lang="el-GR" sz="4400" dirty="0" smtClean="0"/>
              <a:t>μετάδοσης </a:t>
            </a:r>
            <a:r>
              <a:rPr lang="el-GR" sz="4400" dirty="0" smtClean="0"/>
              <a:t>ασθένειας</a:t>
            </a:r>
            <a:endParaRPr lang="el-GR" sz="4400" dirty="0" smtClean="0"/>
          </a:p>
        </p:txBody>
      </p:sp>
      <p:sp>
        <p:nvSpPr>
          <p:cNvPr id="4" name="3 - Ορθογώνιο"/>
          <p:cNvSpPr/>
          <p:nvPr/>
        </p:nvSpPr>
        <p:spPr>
          <a:xfrm>
            <a:off x="1071538" y="1500174"/>
            <a:ext cx="36433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l-GR" sz="2000" dirty="0" smtClean="0"/>
              <a:t>Με τα </a:t>
            </a:r>
            <a:r>
              <a:rPr lang="el-GR" sz="2000" dirty="0" smtClean="0"/>
              <a:t>ζώα </a:t>
            </a:r>
            <a:r>
              <a:rPr lang="el-GR" sz="2000" dirty="0" err="1" smtClean="0"/>
              <a:t>π.χ</a:t>
            </a:r>
            <a:r>
              <a:rPr lang="el-GR" sz="2000" dirty="0" smtClean="0"/>
              <a:t>  μύγες, κουνούπι </a:t>
            </a:r>
            <a:endParaRPr lang="el-GR" sz="2000" dirty="0" smtClean="0"/>
          </a:p>
          <a:p>
            <a:pPr>
              <a:buFont typeface="Wingdings" pitchFamily="2" charset="2"/>
              <a:buChar char="§"/>
            </a:pPr>
            <a:endParaRPr lang="el-GR" sz="2000" dirty="0" smtClean="0"/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Με </a:t>
            </a:r>
            <a:r>
              <a:rPr lang="el-GR" sz="2000" dirty="0" smtClean="0"/>
              <a:t>το </a:t>
            </a:r>
            <a:r>
              <a:rPr lang="el-GR" sz="2000" dirty="0" smtClean="0"/>
              <a:t>αίμα </a:t>
            </a:r>
            <a:r>
              <a:rPr lang="el-GR" sz="2000" dirty="0" err="1" smtClean="0"/>
              <a:t>π.χ</a:t>
            </a:r>
            <a:r>
              <a:rPr lang="el-GR" sz="2000" dirty="0" smtClean="0"/>
              <a:t> σε περίπτωση που το αίμα ενός μολυσμένου ατόμου έρθει σε επαφή με το αίμα ενός υγιούς</a:t>
            </a:r>
          </a:p>
          <a:p>
            <a:pPr>
              <a:buFont typeface="Wingdings" pitchFamily="2" charset="2"/>
              <a:buChar char="§"/>
            </a:pPr>
            <a:endParaRPr lang="el-GR" sz="2000" dirty="0" smtClean="0"/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Με τη σεξουαλική επαφή με μολυσμένο άτομο</a:t>
            </a:r>
          </a:p>
        </p:txBody>
      </p:sp>
      <p:sp>
        <p:nvSpPr>
          <p:cNvPr id="19464" name="AutoShape 8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466" name="AutoShape 10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0482" name="AutoShape 2" descr="data:image/jpeg;base64,/9j/4AAQSkZJRgABAQAAAQABAAD/2wCEAAkGBxQSEhUUExQWFhUXGRwbGBgYGBweHhgcHxwfFiAeGBoZICggGx0lHRkcITMiJykrLi4uHCEzODMvNystLysBCgoKDg0OGxAQGy4kICY0LC8uLDQtLDIsNDAsLCwsNzQsLywsNCwsLCwsLCwtMDQ0LCwsLCwsNDQsLCwsNCwvLP/AABEIAMwA9wMBIgACEQEDEQH/xAAcAAEAAwEBAQEBAAAAAAAAAAAABQYHBAMCAQj/xABJEAACAQMCBAMEBwMJBwMFAQABAgMABBESIQUGEzEiQVEHMmFxFCNCUmKBkXKCoTNDU2Nzg5KxwRUkNJOisvBUo9ElhLPS4Rb/xAAbAQEAAwEBAQEAAAAAAAAAAAAAAgMEAQUGB//EADIRAAIBAgQCCQMEAwEAAAAAAAABAgMRBBIhMUFRBWFxgZGxwdHwExShIjJCUjPh8SP/2gAMAwEAAhEDEQA/ANxpSlAKUpQClKUApSozjvGUtUUlWeR20xRJ78r98LnYAAEljgKASTQEnXxPKEUsc4H3VLH8lUEn8hVXFjfTeKa7NvntFapGQvwaWdHLn4hVHwr9xfW3iSUXiDvHKqRykf1csYWMn8LIM/eFZ/uqV7XJZWT1hxOOYsEY6lxqRlZHUHOCUcBgDg4OMHBx2rsqM4RdwXQW5iGW0tHkjDp4hqjdTurBlGVPYipOtBEUpSgBNctxfIhIY4wupj5KNwCfmQQB54NVbnznCGzwH8ZTDdMHeSQ56Uf6gyE/Z0JsdSg1qKPiN+kUiSfRQD1Drt5XaSUjHUddPTQIMBE1PpwCSWAIA0LiXGhGFAAEjglVc6QqDvJKfsIvnn1A7nFU9vaTA5CQSG5d2KxxoDmQjYvJoB6UI3IG7sN8Ed/pfZ+ssqzy6pJ1wDM8rE7Z3Ec0LR+ZwAAB5etWuDh7BAHZWXtiaOPJ3xjMWlN/2TQFZk4xemSOM2t0I8APIiIpcnPhReoRbxDG7ktJg4GPeq42HW2DRxog8hIzt+eUAznvufnX6jxQkIuFJGRGgJwPUIvYZ88AetdasD2PbvQH1SlKAUpSgFKUoBSlKAUpSgFKUoBSlKAUpSgFK5eK8Qjt4XmlbSiDLHv+QA3JJ2AHckCsq45zJdXUqRsZohKfq7W2YI5Bzj6RcFlCk4PhVlGxHixVdSrGG/gcbNfqqcAP0maW9bcEtDbg/ZhRipYD1ldS2fNRH6VmyWsYlMfQ0ExswlWeQltOx0SKMSMCVzpc4yK1HlGIJYWir2FvFj4+AVir4nNFxs14ehOnqyVJpSleYXkHE/0fiKgbR3iNn068QyD83hyCf6kVZp4yykBipPZlxkfLUCP1Bqoc33ZV7RYozNOJxIsSkA6FVkdix2RB1ApY/exuTiu8X/EANRt7U+sazvqx8HaIKW+BAHx869fDV4qmlJlMo66HZwC/kdp4ZsGSCQLrUYEisiyI2nJwcNpPllSRgEAePF+Ot1DbWirLc4BbOenAp7NOw9fKMeJvgMsIxeYPpTNDYxtHcvj6TJJHj6Ljw/W+UkuAdCgkEYbOnvL28Nrwy33cRpnLSSNl5ZG7s7HxSSMfmT2A7CtpAi+X+RxbSyztczSzznMrlYhqPop0GRE9ED4AAHlUzeXqW40BsuQWJkc4RB3kkZj4UH8Tt6kRf+1b66/4WAW8X9Pdg6iPWO2Uhv8AGyfKoJ/ZxLIZfpdwbwSvqYF5bcDGMeGJmVtOBgFdvLFASPGed7eJQ0kqhTgRpqCSTk9mIY/UweetsZ+WA8LP7RLRZQJLgatI+tjjkdcntFaAIVJx3lbucAAjaOw2fI0MMehIoHQ94poImz8pERWJ/E4c1NWfDdIwNagneN36qH9nWSwHoAVH4aAoNxzuIkUm2uU6rhY7fpTIzsdg1zcumXJ28MWs+WXzgeh51CXAgeK4BVC4AtZlBxuRBbBcvjzklYAEAgb4rQouFQqpVY1CMCDGB4DnvlPd39cV5ng8RGkglNiqkk9Nh2Mbe8hHlpIxgYxQHFyxzFHeIGjK4x2aWNpB+2kRZV+WdvQVO18JHjHmR5nvXPxa4eOCV401ukbsiZxrYKSFz8TgfnQHXSs+g9qEeq3EsDJ1EZpmDBhCoCMsgwPrIWV9WsdgrZHhbGgA53FAftKUoBSlKAUpSgFKUoBSlKAUpSgKf7RTkWkZPha4yw+9oikkUfk6q37lUu/jgaV4bp2it5lQvMCAqumsRK7H3QHcyZPh1KgPvEHUeYOCpdxdNyVIYPG641RuM4Zc7diQQdiCQe9U275fvowQYoblcYzG+hm+ccvhGfTqGvPxNOqqqqQV1a1iDundEDxe/d4op7rWt3BodYVUqhtmUCWRVBIPgJZsnwMipt3e4ch3ym3FsSOpbAJj1i36Tr6qUwMjbUrDyqlXdhPDh2s7jRGMKkil+kN89CW2aR4QexBVkK+Erp2qA4ZfGFISjTHpAgygxhrdhjUEkB6bxH+ilCkadwcKBCrDOr2t1e3O3qTUrO5vNcfFOKRW6q8zaVZ1jU4JyznSowAfOqhwHnWWVNQWKcAkFlLROCPJonVsNj8QB8hXdPzROdo7ZB8ZJe3x0oh1fLI+dee0ou0vbz9i36seZ78sX0TzTszr9JlaQhCRqEEMrWyY/BlWf9qRqswqhcrX0dozLdGMMzMUudAUfWOZWidt+mOqzFcnSQwHcb3DifE0ghaZjqVRkBSMuTsqr6sxIA+JqcrOV47cDsZJq5B8bSePiMBszEslzDIkpkyVAiZGWQquC7KJHUDI98ZNTvC+W44nE0rPcXH9NNglc9xEoASJfggGfPJ3rMuJzapElvGma4kOmMQmUCPVuIoOkRv4Rk+8xGT5AdvDOZry3JMUjXkSH6y3nBS4j8/CzAMTj7MgyfWvRw+KgoqLvbnbTxKHNNmtUqK5c5hgvourA2QDpZWGHjYd1kU7qw//AKMipWt50Ur5kcKCSQABkk7AAb5J8hWc8U9pzPMIOHW/0h2JCuxIVyPONQMsg83YouN8kb11Rb2OOSW5pFKgeAWt/kPeXEJON4YYsIDj+kdizYPyqerh0VSvaFw067e7RijxnpCTf6syMuhyB3XqqqMvYpI2ewq61zcTsUnhkhkGUkRkYdtmGDg+R370BifFgVUXEaESWMhl6RG/0eRis8B7A9J+oo7jplCPeFaVyHfrpe2DakjCSW7ZzqtpATHv56CGj+SqT3qh8QLwTw3MmCYpPonEFwMMHCxrOfRXXpMfhoH2TXRy2WsXVGJzY3AgJPd7O5ZdBP7L6Tny6bD1roNfpSlcApSlAKUpQClKUApSlAKUpQClKUAqk+0iCJUjkRcXjuEhK4BfGWYTH7UIQMTnONtOGIqzcd4zFaRGWYkAEBVAyzseyIv2mPkP9ATWfySvPKbmcASFdKJnIhjznSD2LHuzeZAHZRWTGV40qbvq3siMpWRzcK4eIQxJBeRtTsBpBOAMKvkoAAA/Mkkk18cQ4qsbCMFNZGSZHCRxr96VyDpBxsMEnfAwCR3cMtLi9wbdRHAT/wATJ2YeZgj7yfBjhPMauxlR7ORGHNveXCuxLHqCKRWfGMv9WHPYbBhjsMCvMo4GrU/XNdz08titQb1ZXevMGcdOO4jWNHaS1k6oCyFwDoIBYfVHOnUcEbVwRjhyBbhBbLg5DqEByQRtgZJ37d818LFcW1xomVYLo5xJbt0zMB2ZA+Y7gDO6vuv3e1e183TtJ1ksorqRlkZJ1iTqF3ZpPrY2GcamxlCf2RUpUaSllu4PlfR/PiJZY35EzwaziaaZ+IBYgbdTEJGCdOORnDE5I0TfVqSe6gqBg6q47/iRvLRJ4I3nu7UMHnVQsbpGTrUucCQSoutVTVhmQ7VMcM/2ULpJLcWap0JCxVY10Mrx++CAUbDnvg1wS8ckka9S1P1U0wYXOxXQYIo2EIPvsXRvFjSAcjUdq1vJThZ7fPMtdkjgFybZ14jbZPhBmjHa4hxq7f0ig6lb8uxrXLadZEV0OVYBlI8wRkH9Kyi3K29omv3YoVBHf3UAxjzO2MVo/Ktk0Flawv70cESN+0qBT/EVzo2pKUZRey2KqbKN7Y+LN9VZqcK4Mkw+8oIVFP4S2on9gDsTUh7IuCLHa/S2H1txkg/diBwij0DAaz6lh6DFE9onEluOIzsh1LEiQ6h2LJrdsH4NIV+amo254/cT28MLuY7eOJEWFGIBCoFzK2xcnGdJ8I9CRmvoo4ec6UIw43b8kYZYiEK05T4WS79Wbffc3WMLFJLuAOO69RSw+ajJFenBeZ7S7Zkt50lZBlgucqM43yNt6zLkLkD6Uqzz5jtjvHEvhMw+8xGCsZ8gN2G+QO+uWNlHCgjiRY0XsqKFA/IVjqxjF2i7m2lKcleSt1e50Ur81DOM7+n/AJ8j+lftVlpU+buHoki3LKrRyBYLpWGVaNjiN2GDnQ7YPlpkcn3RXDzvGPoF42AG+jyeLz8Ksy799m3Hzqd57nROHXZk3UwuuB3YupRVHxLMAPiRVa4jA8yW3DydUkqoblvuwx6TKW/tGAjH7ZPka6C/wMSqk9yAT+lfdKVwClKUApSlAKUpQClKUApSlAK4uMcUjtojLKcAbADdnY7BUHmxOwFffFOIx28TzStpjQZJ/gAANySSAANySAKzi5u5LmT6TceAKD0oiRiBPMsexlYe83YDwjbJbPicTGhC734IjKVkL24aaQ3NyQCoOhSfBbpjcA9ixHvP59hgACu/l7l5r3EtypS17xwsMNOO4eYdxGfKLz+1sdNfXLPADdstxOuLdSGgiI/lSNxLKD9nO6Ie/vH7ONArNhsNJy+tW1lwXL5+O05GPFnPe3ccETSSMEjjUszHsqgf+bVSuB86XFzexJ0kjt5delWB6oCoXDsQdKkkAaMHGfeztXp7QJTPNDaD3FAnmHrhtMSkehcM/wDdD1rj5et8cSgHpBO/6NCg/wC816VtCZaeYEtbh47K5j19ZJJEzjbplASrAhlf6wEFfINuKqN5yrfWh+oP02DyV2CToPQOcJL+ek/OpDjcgfiiLnMyG36KY3VMytPJ8EMZ6ee2QB3Iq32/EopJZYVYGSHR1F811jUufmAf0qmrRhVVpq5xpPcyS44na9QrNGUmTGpZYG1pncb6SNx2IODXZacVE/8Aw8c8/p04X0nG2Oo4WMbjG7CrrznyuLxA8eFuYwem57MO5jkx9gnz+ydx5g0flvj0lisjqjyxBm69sABJDKPeKZOM595c4IIdfPX5k8DShNKbdntr+NitwSZKTWItUF7xLCpGwMVrGdZeTPg1nYO+dwg8KkaixwCtS5i50vL3Kl/o8J/moiQxHpJL7x+S6R5HNcnPvO0l/wBLTEqLHqdV1l9ZZSAchQAdIbAGc77+shD7Nb6REkimtpUdQysJnXUCMgjEOMGvosJQoYdWnHsXDv6zLWdWorUHp+fz5lUuCEjOBgAYUD17AD86muUeCfTLuG3YZjHjm/s1+yfg7aVx6FvSpe19lV8zDW1ug+8ZZJCPiqFFGfzFXvhVpZcFi0vMOrLuzNvLMR2CRoCxVd8KoOMnuSSdeJxsXFqHHTsRRhsDJSTnw17y3gADHYdhXHxXi0NsuueVI1JwNRwWPoo7sfgMmqJx3nGac9GJTArjbK9S5cdtUUKZ6eDg621Y81Wo+y5XuZLmMPmB5EkczykTXBVCqlDnKRA9UEAFgNPujtXh/WzaU1fr4ePtc9W/ImOJc5SM4ktYdKBWUyXLdNWBwQRGMvkEfb0d29c108j8zzyzG1ujG0iwxyI8aMNQ3Vw2WYEg6TqBAOvtUhYchWUe7xCds51XGJN+5Kqw0oSdzpAqlcPH+zrqIE+G1nNuxOf+Hmx09z3C6oST/VtUHKpCUXNqzdrJeBzVF19oC/UQsRlEurdpB+HqBQT8Fcqx+C188jxamvJ2/lHuHj37rHCemij4HxSf3hNSXNM9qLeSO7mjijlRkJkdUzqGPCWI338qzfgPNM4LC2MDvOiPOxJKwzR5t5H0DBfqCNCoyuyk9u+ic4wi5S2JbGv0rNLrma8tkM7zLMkY1SRmJV1IN2CMpBVsZIzqHkfWtKBqujXhWV4M4mnsftKUq46KUpQClKUApSlAK+ZHCgliAAMkk4AA3JJ8hX1Wf81cW+mO1vGc20bYmI7TOP5sHzjU+994jT2DA1VqsaUHKRxuxx8T4kb6USnItozmBD/OHt13HyzoHkDqO5wvvy7wf6ewlkH+5qcqP/UsD3P9QD/zCPujx/HBuE/T2IO1ohIkYH+XYHBjUj7AOzt5+6PtY0ZECgAAAAYAGwA9AKxYejKrP69XuXIjFXd2fVKUr0iZSbK2MtxdzNvqmKL8EiURY/xiQ/vGungsOOJSDG8dqm/9rK+3/sCunliRFtlON3aRz83leQ/xY1xQcTjjl4lcvssYijZgDsEh6/l2/lz+ZroJq05ospW0R3Vu7b7LKhIxt5GuXhfB5EvJZyyGJg+NJOpi5jPjGMYQRlVIJyH7DG+acL4QZzY2jm3VmtzrMkIkPgWMaVBYDck/pViHsoUe7LAPXFmmP4OKzUq0qkcyjp2nE7mjTTKoZmIAUEkk9gNyT8K/nr/b0jXUt6uczvqaMnGqP3Y1+DrGF39c+Rqyc1+zoWtnPMWtG0rgabPQ2WIQaX6p0nLd8GqWZADgkDw5/IbH/SvTwWHhXjNVo6beP/Dz8fWnDKob7+H/AE/eMmFpi9vsrCJ2HbSxkYMNP2TjOR6n41fPZ9zmLaF7V0llZSXgWMZJVjllLMQqhXOcsQMOAO1Z7bLq1N95sj5DAH64J/OvcuVeMh3TLaGZDhgr+DY/tFT+VX1MJ9LBNRd3FXTfa/QzU8U/uV16PwXqaVxLme7nfpKTGT2gtR1JiN/flYBY1PrhAD9uujg3I0zkvMwtlb3ljPUnk/trh84Pkcaj6PUBayC2XfNqNz9LteoVb0a4g1kFvxMJB5krVjs+ZbuMIBJFfawGT6mS2Z19UkIaFyfIeAfGvDpU4VVmcs/l4e+p66s9y5cJ4PBarpgjVAfePdnPbLucs7fFiTXcVGc439f/AD5VBQ81RDa4SW1b+uUBPT+WQtD+WvPwqcRwwBBBB7Edj8q1WsTPqs+9ovC1M0bsPqrmNraXv7wDPGfhsZVz6lK0GozmPhQuraSHOlmGUbGdEikOj/uuAfyqurT+pBxONXRl/L0hkhjuZ36k0qoWkYDOMaVQfdA9B3Yk9ya6r/hgkOtD05h7sgG/7Lj7aHzU/lg4NcnAo26bxSR4UFxgkeA6iHiYd/A2QGGxXSc+vHe308MvR6uVITQ4h6kni6hxgMASBETnQfiK+empyrSd9dfD5wKHds95Ge9jVNLRxNjrNnBJB8UcXn7wwX2GO2SdrbyXfSpdm2aWSWJoGkXqsXaNkdEwHbxEMJPtE40bdzVVtuJAIsdtDNIVAUdRHjUfGR5VBPqcBj8KsXs9cxXckU2mSaeMyCVQRpWNlQxaSThAZQykd8tnfGdeCclWy3stdOfb87CcNzRKUpXtFopSlAKUpQClKq/NfMxiP0e2w1yw3J3WBT9uT1b7qd2+AyajKSgs0tgc/OnGmJ+iQMVdhmeRTgxRnsqnylfy81XLbHTmB4Hwc3Z6UWY7SPwSSJtq07GKEjtjszj3d1HiyU+OXeDNeEqjuLcMetcZ8c758Sxv6k7NIPd91d900y0tkiRY41CIgCqqjAUDYAAdhWKFN15/UqL9K2XqyFszuxa2yRIscahEQBVVRgKBsAAOwr1pSt5MUrg4/wAR+jWs8+nV0Ynk0+ulS2M+WcVQV4vxBPGbrW3cxmCMxDzwqpplx5DxsfnVNbEU6Vs73OOSW53WVyY+rCTvFNIuPQFzIn/tuh/OoviLt/sy7KD/AIi9VWY9gvVhtSCPPITTj51wzceNxdO5jEbNEmtVbUrOrOpZW2PulFwyqw04I2BMiYv/AKLbd/HdpJ/iuzL/AK1ZOS+m5LkLnZyzGzcSi81jt5S3wLPEqnbzOl/hsa0SqV7PodUt5Nj7ccIPwROrt+9Ow/KrrWfBwy0Ir5rqcitDg47wyO6t5IJc6HXBKnBGNwR8QQCO/av5whxIFYqrKd1LDfH2SRuAcYzg1/T1Yd7QeXxZXf1YxDOGkQfcYEdRB+HLBgPxEdgK9no+aVTK+Jh6Rg3Tzx3XjYrdeNyMlFHdpE/gwc/wU17V7cHty8quQw8OYVKka1PhMiZ95dtII+PqK3dKYhUcNJvdqy7zycDSc6qlwWpb+HyP0/DuQQMHtgn/AEyf/g4Armsbxrd3ktmkSEMRNDpDp6tJHFnfS2Q6KVLaTg5xqlbC26a4Pc7mvQrnDLjvnPkQe/bvtv8AMCvzujiXSnmj87T3U7Ejb8dmCK85jVD4Q0Skx57jLHWwBXDAlAuCDq3qLgniMqmzlni1ZPUtzE8DNk51RwJIrNke86od8asnFQVjzUbOVoBH1IYpVIZHGpUOJdIU7HRrYDxDwlRjwirfwC8tJXJs5tBkJYqvhZXO5EsLjcNgkMVz7wDAFQPqKdSNSKaNEqU4RU2mk9nwOu15xkjGJEN2AcM9rDKHU/jgbOAPMhyfw1ZuF8aguM9KQFlxqQgq6Z7a43AdPzAqtcVvenIi3ECuSGKzoSoXTgkE7tCcZPvEYUnVtUZfOXKuULAfyTs6qwB7dG8jZQFPoWYt5+lScSKkdfO1kLaYXQ2imKpOfJZNljkPoGGIyfUR/E1VuJnM8X0cdW61AiFTksgVkOT2jUay2o7Z23zVzh41NHGFvLeaWJvC2YRJIo7fWrAGjlQ7nUuk4x4O5Fg4Db2qx6rNIVjbzhVVBI2OdAG4O2DuKwVcDGdX6jdua5jKm7mWx8dd4VmS0nKMVAZjEqgswjGo6yQAxwfDtvnGKv8Ayjy21uXnnZXuJAFOnOiJBuI487kZ3LHGo+QAAFY4zZ/RnvbV4pnt7sPLCYYnkw8gIlj8AOkh8SAnA8fwrQeDmUwQmcYm6adQZzh9I1DI7+LNTo4SlRd4rU6opbHZSlK0khSlKAUpSgKTzpzh0i0EDhWXAlmIyIc9kRd9c7ZGFwcZBIOQrRvLXKDzqGnV4bcnV02J69wTuWuGPiQHzXOo/aKjKm0cE5OtbVzIqs8mpmDysXKF2LNozspJJywGo+ZNWCqXSzSzT15Lh/t+Ry3M+IIVRQiKFVQAqqAAANgABsAPSvulKuOilKUBSOf76V5FskbRFLC7TMACzISI+mmoEAHLajgnGMYzmqdLdzRRxwY+uYiOOU+JWABJdvPUEUsVIAJ7EirLz/K81zHFFpjeBRIZmUsT1NS9IKCPAemGbJ8lxgjIrt886tFI0QYRs2rpMWOllK6ghAbIODpGTjOMnv4uNlmrZbppcOTt+blU9z7PALZRl41Zid5X3kJO2TJ7wO/lgDywK/LmeaGO3tSddqsyFHJw0QAbEb4HjUuV0sdwdjnY14cV4qkwWCB8ySOoyFP1YB6jFsjAbSpwp3J/Ou5uLxxeG4lgjceRlUZHqA2CAcdv4mssKleC4u99OrmRu0Xb2ekG0L/ennz+7M8X+SCrNVM9mt2XS5wCYOtqhfBCsGRS+g/aHU1HUNiWO9XOvoKP+OPYi5bCqL7YbLXZJL5wzIfyfMJHyzIp/dq9VGcy8L+lWs9uG0mVCoYjOkkbHHwODV0JZZKXI5OOeLjzMk5D5PPEHMswItEYgjsZ2GxUf1YOzHzOV9akvaHx+K4eO3t0ysEgCyRjxtL7ghttO/wYjbbT2DEdnF+MolslrbOy2kKrE0qZ13BHg6cGnc6m2LruxOF82qe5J5T6RFzcIqzadMUS4020eMaRjYyEe8w2HurtktVXxMsTUaXe+XUuvy7SqjRjSjkj3lM5u4Be2/D0kmnRizxrMnT9wM2wLqwDjVoRvCNWo9qrlzxOR4uuSyOWEMCxSOFypJeTRnSQBldLAjK4OcjGx+0iRBw25DjOtNCAdzI5CR4+IkKnPljNYhcMDJoU5SBeivxK7yN82f8A7RWOtRhFrKrfPXTuuelg8NHEVI0rcbt9XI9L246khcIEBA1bgl2++QAApPnjOf8APwZASDuGU5VgSGU+qsN1PxFfVKpWmx9nRw0KVJUlquvUsdpzvcohSb64DBSTYSxsDlScYEi5wCNmK6t2zirXbSdZVn4YyoXQySwnxRs2caHjyOnKzGTxDTkodWazGvWyvJrd+rbSGOTbPmsgH2ZF7MPj3GdiK2UsS1pM8XH9CRknPD6P+vDu5fNjTnuIyYdcLxs4zHpUyQuCNWIyMPG2N9ICNnJwwFeb3cEcpKSmwujliZA/SuANj1Fl09QDAGrwOPI4zn05M48l5G0cqKCxJCd1JPjdMHcMrEvpP2WUqWAzXvxBZYmeNozdQYDxx5+uQDCsY3JzIUYg7kOA64ZjtW7dHyzTi7PRkpy/znBPILd3iW4xlQkiukoG5MLjv8UIDDfYjc2eqGblHi0Th5IGwU6uNanPhKToxRiDjT4hKCPtHt3cM4+1uyx3L9SBzphuiMYOcdK5G2iTOwfADHYgN70Gialct1KUqJIUpSgFKUoBSlKAUpSgFKUoCvcw8s/SHE0UnSm0hCSutHUEsA65U5BZsEMMajnPaqvxLhN7CUBFqwdwinqyKSSC3u9I9gpPvVpNQnM3B5LjoNDIkbwSmQdRC6tmN4SCFZSNpCc58u1Z6mFo1HmnG7IuKe5SJeW53ubbq3AUl5NCxplFIifd9RzIe/3ds+e9Wfl3lSSGcz3E0czBCkeiEoFDMGYnVI+SdCjbGMH1r0sOA3JuIprmaErCWKRxRsMsyGPUzu52Cs3hAHfvtVnqUcPSg04x22O2QpSlXHRWdc7cyibVbwljCG0TMm7Tv2+jwAbsSdnI+Kj7RVzZzaZ/qbUsY2bRrj9+4b+itj5LsdU2QAAcHuyzfJ/KS22JZgjXGnSoUeC3T+jhHp6v3b4DAFEpOo8sH2v0XX5HNzw5R5VZCtxdKvWA+qhXBS2XGMDGzSkbF+wHhXbJa40rznmVFZ2ICqCWJ7AAZJP5VbCEYLLFaHUjP/aheM8tvbRbuCJMf1rkwQah5rqaSQ+nSzVS9onLC8Plt2iH1EsaxMf66NdmY+bSIP1Q+tWjkaNr29kvJQfD9YAfsvIumJMeTR2/ces5NXPmngaX1rLbvtrHhbzRx4lYfJgD8e3nVajnTfPyXy5bhq0qNVVI8DAKUMbozRyjTLGxSRfRh3x8DsQfMEUrC1Z2Z99TqRqRU47MUpSuEz2s7oxPqALKcB0DFS4ByCrDdJFJLI43U/AnOkcP448ttayhhJJqXS7eAS94ZVfA8Ei+J8YwQmoDZguY1O8p8SVBcWsozFcI7ID2EyqTgehcAEH7yDG7Vsw1WzyM+c6bwCcfuILXj7mhXtw8MizQqTE7aLiA4DK5xpZd8Bj7pG6uWTffVXgnCbdI2MQ02kwOsIBpTPhIkiYFWjwNJyuqPGNlHgkOYLTVErB8EaVdsbPG50MHHmvi17EEY2IqP4fbSY6xDidfBdRJKcM6/wA7GAQhZlIfdfErAHBGK3Hyx38AuJLJktp36kDnTbz75UndYZSSd8bI5PixpPi06rdVHSz1oY1Kz2cykaPceNhnIQjAU7EhcJoZDuDtUtyjxV3ElvNqM0GBqddJljOdEmOxOxViNtSsRsRUJKxZF3LFSlKiSFKUoBSlKAUpSgFKUoBSlKAUpXldTiNSxBIG5wM4HcnHcj5ZNAfUsgVSzEKoBJJOAANyST2FZlzPzKbwaVDi0YhVRRiS9Y9lA2KxH0OCwyWwmdXlxLjTcRYrnNjGfCcafpJGCGkXv018hgBz4sYwKn+Q+ChwnEJTqeVM26+UMTDIIHnI64LN5A6RsCWySqOrN04PRbv0XX5Eb3dkd/KHLJg+vn0m4ZdOF92BO/Ti/Qam+0R5AACz0pWmMVFWWxIVTvaXxNUgW3JwJtTS/hgjw8hPwbwx/wB4fSrdJMq+8wGxO5A2Hc/IVlNmn0y/jkJYpcShlVmJ020AMqgajn6yTSxX7smCPDVdaVllW70XzqRxl95N4aYLVdYxLITLKPMO++k476F0p8kFTlKVakkrI6ZT7XeX9DrfxjwtpjuMeX2Y5D/BCfQp6GqBX9IXdskqNHIoZHUqynsykYIPwIrBOZuAPYXBhbJQ5aFz9tO2CfvpkA+vhP2sVmxFP+SPouhcZb/wl3e3qRVKUrIfSCvO5hDqVPn/AAPkfyO9elK6nYjKKknF7M03gN5cS2CuVa7gkRkkC4FxCwzG642WZQQ2CNL407OTmu234gsiJfQtqKLoukAOSq5LZT3lkiYswUjOkuMZYYgPZBxbp3Etqx8Mw6qftrhXHzZNJx+BjWg8U5djlfrIzQT4x1oiAWA7CRSCkqj0cHHljvXqU6maKZ8Bi8M6NWVPkQrWbJcTyWxGt1jlKMx6cxIaM5xnQcRr9Yo89ww2rxueJLrtb1AyFJfo06MMMqzMsZVx2ys3SbO4K5IJDAn9s7C8tCmqEXKRo0am3KKzIWVlzFMyhNABUAO2QfLtXjfWM93OgigmgjYxm5eUIFZI3WRQiq5Yy+HRqwAFY5JIXFjasZkncv1KUqssFKUoBSlKAUpSgFKUoBSlKAVy8VsEuIZIJM6JUZGwcHSw0nB8tjXVSgM34nwW6tT2NzCoyzomJUHYZRTiU7EnQAR5JvXFy9xhrJg0BM1ixJeJMMYSdy0A7ld8tEO3dd8qdVqrcY5NSV5Jom6UzkEkDKSYULiWPYNvnxDDdvFjasUsLklno6PlwZDLbVFg4dxCK4jWWF1kRuzKcj0I+BB2IO4NdNZRB1+H3GpYxDK5w8JP1F3sWzHIBtJgEhsBvvKRitE4DxyK7QtHkMpxJG2zxt6OP8iMgjcEjer6VZT0as+XzdEk7nJzzYGeymQFAcA+MbEAgsuQCVLLlNQBI1bDNZ114zohuUa3mByscpZXU+RhkzliAffRv07VsdcXF+FxXMfTmRHTUpKuoYHSwbBDbb4x+dQxGGVa2rTWzOSjconBuZ7m0Cpca7uLONar9ch89Y7SL8dmxjZiavPBuMQ3cYkgkDr2OO6nzV1O6MPNSAagLjkKIEm2llt/wAh4yf2JMlR8EZRVZ4ry1cwOZmjZmAH+82bMJFAz70JySv4QZQfMVGMq9PSazLmt/D2Gq3NUqF5t5eS+tzE3hceKKTGTG4GAfiN8EeYJFVbgPPjhAZwLmLt14F8a/wBtAN8jz0b5+wKvPDeIxXEYkhkWRD9pTkZ8wfQjzB3FXwqQqL9L+dZKMrO6P55uraSGR4pl0SxnDr/EFT5qRuD5g/MV5Vs3tB5P+moJYsC6jHgJ2Ei9+m59M7g/ZJ9CwOM7gkMCrKSrKwwVYbEMPIg1kq0sj02PsujcesTDLL9y36+sUpSqT1D7gvWgkjnTOqFxIAPMD3l/eQsv71f0dBMHVXU5VgCD6gjIP6V/N1XLlP2km2jhgni+ohTpNIuS4050NpHddGhSO+cnt31YeaSaZ8503hZSlGpBX0d+7X3NjpWX8R9q7Ha3tdvvTuAf8EerP+IVDt7S+In/ANIP7mT/AFmq91oLieVDozFTV1B99l5m0UrGIfaZxAHxC1YenSkB/XqnH6VN8M9rAzi6tmQffhbqAfEoQrD5LqNFVg+Jyp0diqavKD/D8jTKVx8J4rDdRiWCRZEO2VPY+YI7qR5g4Ir8qwxHbSlKAUpSgFKUoBSlcnEuJw26hppEjBOF1EDUe+FHdjgHYb0B10qq3PO6fzNvPL+IqIlHz6xV/wBFNQd1z9cZxpsoT5B52kY/uhU/QE1Q8TSWmZefkczI0alZnHzffn+ctj8rK5x+TdbFSlvzfdD3oIX+IkeM/wCFo2/zqH3tD+34fsczot3E+HR3EZjmQOhIODkbghgQRuCCAQRvVC4/wCe0cXEDuQnaYDU8a99Nwg/lofUjxLse4Mgm4edd8SWsw/EjROo/6w36LXbFzlZkEtKY8d+rG8f/AORQD8xkV1yo1dpK62aeqGjPPljmpbnEcgEc+MhQcpKMZ1wP9tfh7w8xjBNjrNOMwWM2p7K5t5CTra3SdAdWc64CGBilzvsQCd/CSWMny5zjhQLh9UfZbgjGCNitwuBoYEYLYAyCGC436qri8tTufB+z6vA7fmXilfgNfMsqqMsQB8Tj/OtB0geJ8nW02WAMUu+JosK4yS2G20uoJPhcEVT7/g91YydbLfG6t12IB7XVuc5H4hqAGTmOtDPGbcd54f8AmL/810wXKP7jq37JB/yqqpRjN32fNbnGincJ55wF+lqoQjK3MWTCR6uMloh8SWXHdh2ry575NW9UXVoV6+kdiNFwvkCewcD3X/I7YKyvF+UEcmS3boSk5YAZjkP449sMc++uD2zqxiqjbvPYS6V/3Z2P8k3it5z7xMRGMP3OV0v5shGKolUnTVqquua9V7EqdWdKSnF2a4mfb5KkFWU4ZWGGUjuGB3B+FK0fjsFrxNlDj6Hf4wjNuk34NYwso9B4ZF7gAZBz29tZIJGhmQxyr3U+Y8mQ9mQ+TD5bEECuUFbNF3R9h0f0nDErLLSXn2ex5V+BBv8AHv8AHyr9zX0ncZqo9N2Z28N4UXwOwq5cF5QjbGoZ+dRHCrgDFWey4wF86Qab/UePi61baGhMJyba4wUzVN5w5Vihy0Rx8KsFzzYAO/6b/wCVU3mLmHXkZ+Z8hVtSULWijNgY4r6l3J2OfkTizWt8hU/Vy6lmXybCM6t+0GXGfRjX7U17NOVXmmW7lQrAgJiDDBlZlKagD/NhWOCfeJBGwyVa6KahqeZ0pOnPEydPb1NdpSlWnnilKUApSlAKj+K8Et7rT9Ihjl0Z0l1BK5xnBPbOBn1xUhSgM0j9lWJHfq23iOyC0YIq590RrOFP7RBJ86mrfkbSMC4KD+phjT9AwcVcaVVKhTm7yVzlkyrR8koBg3Nyx9SYgf8AoiA/hXp//i4f6W4/5g//AFqy0p9vS/qvBCyKu3JUeMC4uR8QYyf+qMiuc8kMPdvZj+3HCf8AsRKuFK48NRf8F4IZVyKPNyXdfZvIsej2pP8AFZl/yqDvuW+Jozj6jogZ6kShWO25ZJWYLjtsHz/CtUpUHg6P9UcyowGxu3A6KrelI9l1zzxRkZz4UiQeEeQ0YHYYFdKcOWRgVtVZvvfQLmY/8xgv6mt1pXJYVSf7n4+9xlMpt+FtpA+hSH/7cKP0bGK8pOXl1ajw1ww31CFMj5MhzmtbpVS6PprVOXj/AKOZEZhEs8Q+re/i/cmcD5CZHQD5CvPiPNrqpiupLOWNhjp3KmIt82yV/SPatTr8IqyOGnH9tSXfZ+h3K+Zii3GsaVjFxbuPEgmSfp/su2lpU/aXUO+W2AkbuLUixXCNdW49zxYuLf4xStvIvqjnOM7tstaLf8sWc51S2sDt95olLfk2Mj9a4DyRajePrRn8M0hH5I7Mg/Sq/tasJZqcl1q2j/PlYJOLvFmXvyZO6dSzdL2A7AqQkqnzWWOTADDzGQc/ZHaom54RcRnS9tcL/cyEfkyqVP61rfA+VFtb5pVuJ2LRkOG6QVxkY1iONdRXyJ3GSM4JFXCr/oJrXR9R69LpjEQVpWl27+J/OkNrc9kguSfhbyn/ACSpm05e4jKRptpQPVyqAfNXYN+imtypT7aBKfTNaX8Y/n3MlsfZteSHM80UI/DmRiPj7gH6tVv4F7P7O2IZlM8g3DzYbB75VAAikeRxn41a6VbGnGOyMVbG16qtKWnLZeCFKUqZl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20484" name="Picture 4" descr="http://3.bp.blogspot.com/-vybgReSrmBs/UaRiu6iAnEI/AAAAAAAAENg/1RjOoIZ6exw/s320/mosqui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714488"/>
            <a:ext cx="3048000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1214422"/>
          </a:xfrm>
        </p:spPr>
        <p:txBody>
          <a:bodyPr>
            <a:normAutofit fontScale="90000"/>
          </a:bodyPr>
          <a:lstStyle/>
          <a:p>
            <a:r>
              <a:rPr lang="el-GR" sz="4400" dirty="0" smtClean="0"/>
              <a:t>Μικροοργανισμοί που δημιουργούν ασθένειες</a:t>
            </a:r>
            <a:endParaRPr lang="el-GR" sz="4400" dirty="0" smtClean="0"/>
          </a:p>
        </p:txBody>
      </p:sp>
      <p:sp>
        <p:nvSpPr>
          <p:cNvPr id="4" name="3 - Ορθογώνιο"/>
          <p:cNvSpPr/>
          <p:nvPr/>
        </p:nvSpPr>
        <p:spPr>
          <a:xfrm>
            <a:off x="5643570" y="1000108"/>
            <a:ext cx="2357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l-GR" sz="3600" dirty="0" smtClean="0"/>
              <a:t>Βακτήρια</a:t>
            </a:r>
          </a:p>
        </p:txBody>
      </p:sp>
      <p:sp>
        <p:nvSpPr>
          <p:cNvPr id="19464" name="AutoShape 8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466" name="AutoShape 10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0482" name="AutoShape 2" descr="data:image/jpeg;base64,/9j/4AAQSkZJRgABAQAAAQABAAD/2wCEAAkGBxQSEhUUExQWFhUXGRwbGBgYGBweHhgcHxwfFiAeGBoZICggGx0lHRkcITMiJykrLi4uHCEzODMvNystLysBCgoKDg0OGxAQGy4kICY0LC8uLDQtLDIsNDAsLCwsNzQsLywsNCwsLCwsLCwtMDQ0LCwsLCwsNDQsLCwsNCwvLP/AABEIAMwA9wMBIgACEQEDEQH/xAAcAAEAAwEBAQEBAAAAAAAAAAAABQYHBAMCAQj/xABJEAACAQMCBAMEBwMJBwMFAQABAgMABBESIQUGEzEiQVEHMmFxFCNCUmKBkXKCoTNDU2Nzg5KxwRUkNJOisvBUo9ElhLPS4Rb/xAAbAQEAAwEBAQEAAAAAAAAAAAAAAgMEAQUGB//EADIRAAIBAgQCCQMEAwEAAAAAAAABAgMRBBIhMUFRBWFxgZGxwdHwExShIjJCUjPh8SP/2gAMAwEAAhEDEQA/ANxpSlAKUpQClKUApSozjvGUtUUlWeR20xRJ78r98LnYAAEljgKASTQEnXxPKEUsc4H3VLH8lUEn8hVXFjfTeKa7NvntFapGQvwaWdHLn4hVHwr9xfW3iSUXiDvHKqRykf1csYWMn8LIM/eFZ/uqV7XJZWT1hxOOYsEY6lxqRlZHUHOCUcBgDg4OMHBx2rsqM4RdwXQW5iGW0tHkjDp4hqjdTurBlGVPYipOtBEUpSgBNctxfIhIY4wupj5KNwCfmQQB54NVbnznCGzwH8ZTDdMHeSQ56Uf6gyE/Z0JsdSg1qKPiN+kUiSfRQD1Drt5XaSUjHUddPTQIMBE1PpwCSWAIA0LiXGhGFAAEjglVc6QqDvJKfsIvnn1A7nFU9vaTA5CQSG5d2KxxoDmQjYvJoB6UI3IG7sN8Ed/pfZ+ssqzy6pJ1wDM8rE7Z3Ec0LR+ZwAAB5etWuDh7BAHZWXtiaOPJ3xjMWlN/2TQFZk4xemSOM2t0I8APIiIpcnPhReoRbxDG7ktJg4GPeq42HW2DRxog8hIzt+eUAznvufnX6jxQkIuFJGRGgJwPUIvYZ88AetdasD2PbvQH1SlKAUpSgFKUoBSlKAUpSgFKUoBSlKAUpSgFK5eK8Qjt4XmlbSiDLHv+QA3JJ2AHckCsq45zJdXUqRsZohKfq7W2YI5Bzj6RcFlCk4PhVlGxHixVdSrGG/gcbNfqqcAP0maW9bcEtDbg/ZhRipYD1ldS2fNRH6VmyWsYlMfQ0ExswlWeQltOx0SKMSMCVzpc4yK1HlGIJYWir2FvFj4+AVir4nNFxs14ehOnqyVJpSleYXkHE/0fiKgbR3iNn068QyD83hyCf6kVZp4yykBipPZlxkfLUCP1Bqoc33ZV7RYozNOJxIsSkA6FVkdix2RB1ApY/exuTiu8X/EANRt7U+sazvqx8HaIKW+BAHx869fDV4qmlJlMo66HZwC/kdp4ZsGSCQLrUYEisiyI2nJwcNpPllSRgEAePF+Ot1DbWirLc4BbOenAp7NOw9fKMeJvgMsIxeYPpTNDYxtHcvj6TJJHj6Ljw/W+UkuAdCgkEYbOnvL28Nrwy33cRpnLSSNl5ZG7s7HxSSMfmT2A7CtpAi+X+RxbSyztczSzznMrlYhqPop0GRE9ED4AAHlUzeXqW40BsuQWJkc4RB3kkZj4UH8Tt6kRf+1b66/4WAW8X9Pdg6iPWO2Uhv8AGyfKoJ/ZxLIZfpdwbwSvqYF5bcDGMeGJmVtOBgFdvLFASPGed7eJQ0kqhTgRpqCSTk9mIY/UweetsZ+WA8LP7RLRZQJLgatI+tjjkdcntFaAIVJx3lbucAAjaOw2fI0MMehIoHQ94poImz8pERWJ/E4c1NWfDdIwNagneN36qH9nWSwHoAVH4aAoNxzuIkUm2uU6rhY7fpTIzsdg1zcumXJ28MWs+WXzgeh51CXAgeK4BVC4AtZlBxuRBbBcvjzklYAEAgb4rQouFQqpVY1CMCDGB4DnvlPd39cV5ng8RGkglNiqkk9Nh2Mbe8hHlpIxgYxQHFyxzFHeIGjK4x2aWNpB+2kRZV+WdvQVO18JHjHmR5nvXPxa4eOCV401ukbsiZxrYKSFz8TgfnQHXSs+g9qEeq3EsDJ1EZpmDBhCoCMsgwPrIWV9WsdgrZHhbGgA53FAftKUoBSlKAUpSgFKUoBSlKAUpSgKf7RTkWkZPha4yw+9oikkUfk6q37lUu/jgaV4bp2it5lQvMCAqumsRK7H3QHcyZPh1KgPvEHUeYOCpdxdNyVIYPG641RuM4Zc7diQQdiCQe9U275fvowQYoblcYzG+hm+ccvhGfTqGvPxNOqqqqQV1a1iDundEDxe/d4op7rWt3BodYVUqhtmUCWRVBIPgJZsnwMipt3e4ch3ym3FsSOpbAJj1i36Tr6qUwMjbUrDyqlXdhPDh2s7jRGMKkil+kN89CW2aR4QexBVkK+Erp2qA4ZfGFISjTHpAgygxhrdhjUEkB6bxH+ilCkadwcKBCrDOr2t1e3O3qTUrO5vNcfFOKRW6q8zaVZ1jU4JyznSowAfOqhwHnWWVNQWKcAkFlLROCPJonVsNj8QB8hXdPzROdo7ZB8ZJe3x0oh1fLI+dee0ou0vbz9i36seZ78sX0TzTszr9JlaQhCRqEEMrWyY/BlWf9qRqswqhcrX0dozLdGMMzMUudAUfWOZWidt+mOqzFcnSQwHcb3DifE0ghaZjqVRkBSMuTsqr6sxIA+JqcrOV47cDsZJq5B8bSePiMBszEslzDIkpkyVAiZGWQquC7KJHUDI98ZNTvC+W44nE0rPcXH9NNglc9xEoASJfggGfPJ3rMuJzapElvGma4kOmMQmUCPVuIoOkRv4Rk+8xGT5AdvDOZry3JMUjXkSH6y3nBS4j8/CzAMTj7MgyfWvRw+KgoqLvbnbTxKHNNmtUqK5c5hgvourA2QDpZWGHjYd1kU7qw//AKMipWt50Ur5kcKCSQABkk7AAb5J8hWc8U9pzPMIOHW/0h2JCuxIVyPONQMsg83YouN8kb11Rb2OOSW5pFKgeAWt/kPeXEJON4YYsIDj+kdizYPyqerh0VSvaFw067e7RijxnpCTf6syMuhyB3XqqqMvYpI2ewq61zcTsUnhkhkGUkRkYdtmGDg+R370BifFgVUXEaESWMhl6RG/0eRis8B7A9J+oo7jplCPeFaVyHfrpe2DakjCSW7ZzqtpATHv56CGj+SqT3qh8QLwTw3MmCYpPonEFwMMHCxrOfRXXpMfhoH2TXRy2WsXVGJzY3AgJPd7O5ZdBP7L6Tny6bD1roNfpSlcApSlAKUpQClKUApSlAKUpQClKUAqk+0iCJUjkRcXjuEhK4BfGWYTH7UIQMTnONtOGIqzcd4zFaRGWYkAEBVAyzseyIv2mPkP9ATWfySvPKbmcASFdKJnIhjznSD2LHuzeZAHZRWTGV40qbvq3siMpWRzcK4eIQxJBeRtTsBpBOAMKvkoAAA/Mkkk18cQ4qsbCMFNZGSZHCRxr96VyDpBxsMEnfAwCR3cMtLi9wbdRHAT/wATJ2YeZgj7yfBjhPMauxlR7ORGHNveXCuxLHqCKRWfGMv9WHPYbBhjsMCvMo4GrU/XNdz08titQb1ZXevMGcdOO4jWNHaS1k6oCyFwDoIBYfVHOnUcEbVwRjhyBbhBbLg5DqEByQRtgZJ37d818LFcW1xomVYLo5xJbt0zMB2ZA+Y7gDO6vuv3e1e183TtJ1ksorqRlkZJ1iTqF3ZpPrY2GcamxlCf2RUpUaSllu4PlfR/PiJZY35EzwaziaaZ+IBYgbdTEJGCdOORnDE5I0TfVqSe6gqBg6q47/iRvLRJ4I3nu7UMHnVQsbpGTrUucCQSoutVTVhmQ7VMcM/2ULpJLcWap0JCxVY10Mrx++CAUbDnvg1wS8ckka9S1P1U0wYXOxXQYIo2EIPvsXRvFjSAcjUdq1vJThZ7fPMtdkjgFybZ14jbZPhBmjHa4hxq7f0ig6lb8uxrXLadZEV0OVYBlI8wRkH9Kyi3K29omv3YoVBHf3UAxjzO2MVo/Ktk0Flawv70cESN+0qBT/EVzo2pKUZRey2KqbKN7Y+LN9VZqcK4Mkw+8oIVFP4S2on9gDsTUh7IuCLHa/S2H1txkg/diBwij0DAaz6lh6DFE9onEluOIzsh1LEiQ6h2LJrdsH4NIV+amo254/cT28MLuY7eOJEWFGIBCoFzK2xcnGdJ8I9CRmvoo4ec6UIw43b8kYZYiEK05T4WS79Wbffc3WMLFJLuAOO69RSw+ajJFenBeZ7S7Zkt50lZBlgucqM43yNt6zLkLkD6Uqzz5jtjvHEvhMw+8xGCsZ8gN2G+QO+uWNlHCgjiRY0XsqKFA/IVjqxjF2i7m2lKcleSt1e50Ur81DOM7+n/AJ8j+lftVlpU+buHoki3LKrRyBYLpWGVaNjiN2GDnQ7YPlpkcn3RXDzvGPoF42AG+jyeLz8Ksy799m3Hzqd57nROHXZk3UwuuB3YupRVHxLMAPiRVa4jA8yW3DydUkqoblvuwx6TKW/tGAjH7ZPka6C/wMSqk9yAT+lfdKVwClKUApSlAKUpQClKUApSlAK4uMcUjtojLKcAbADdnY7BUHmxOwFffFOIx28TzStpjQZJ/gAANySSAANySAKzi5u5LmT6TceAKD0oiRiBPMsexlYe83YDwjbJbPicTGhC734IjKVkL24aaQ3NyQCoOhSfBbpjcA9ixHvP59hgACu/l7l5r3EtypS17xwsMNOO4eYdxGfKLz+1sdNfXLPADdstxOuLdSGgiI/lSNxLKD9nO6Ie/vH7ONArNhsNJy+tW1lwXL5+O05GPFnPe3ccETSSMEjjUszHsqgf+bVSuB86XFzexJ0kjt5delWB6oCoXDsQdKkkAaMHGfeztXp7QJTPNDaD3FAnmHrhtMSkehcM/wDdD1rj5et8cSgHpBO/6NCg/wC816VtCZaeYEtbh47K5j19ZJJEzjbplASrAhlf6wEFfINuKqN5yrfWh+oP02DyV2CToPQOcJL+ek/OpDjcgfiiLnMyG36KY3VMytPJ8EMZ6ee2QB3Iq32/EopJZYVYGSHR1F811jUufmAf0qmrRhVVpq5xpPcyS44na9QrNGUmTGpZYG1pncb6SNx2IODXZacVE/8Aw8c8/p04X0nG2Oo4WMbjG7CrrznyuLxA8eFuYwem57MO5jkx9gnz+ydx5g0flvj0lisjqjyxBm69sABJDKPeKZOM595c4IIdfPX5k8DShNKbdntr+NitwSZKTWItUF7xLCpGwMVrGdZeTPg1nYO+dwg8KkaixwCtS5i50vL3Kl/o8J/moiQxHpJL7x+S6R5HNcnPvO0l/wBLTEqLHqdV1l9ZZSAchQAdIbAGc77+shD7Nb6REkimtpUdQysJnXUCMgjEOMGvosJQoYdWnHsXDv6zLWdWorUHp+fz5lUuCEjOBgAYUD17AD86muUeCfTLuG3YZjHjm/s1+yfg7aVx6FvSpe19lV8zDW1ug+8ZZJCPiqFFGfzFXvhVpZcFi0vMOrLuzNvLMR2CRoCxVd8KoOMnuSSdeJxsXFqHHTsRRhsDJSTnw17y3gADHYdhXHxXi0NsuueVI1JwNRwWPoo7sfgMmqJx3nGac9GJTArjbK9S5cdtUUKZ6eDg621Y81Wo+y5XuZLmMPmB5EkczykTXBVCqlDnKRA9UEAFgNPujtXh/WzaU1fr4ePtc9W/ImOJc5SM4ktYdKBWUyXLdNWBwQRGMvkEfb0d29c108j8zzyzG1ujG0iwxyI8aMNQ3Vw2WYEg6TqBAOvtUhYchWUe7xCds51XGJN+5Kqw0oSdzpAqlcPH+zrqIE+G1nNuxOf+Hmx09z3C6oST/VtUHKpCUXNqzdrJeBzVF19oC/UQsRlEurdpB+HqBQT8Fcqx+C188jxamvJ2/lHuHj37rHCemij4HxSf3hNSXNM9qLeSO7mjijlRkJkdUzqGPCWI338qzfgPNM4LC2MDvOiPOxJKwzR5t5H0DBfqCNCoyuyk9u+ic4wi5S2JbGv0rNLrma8tkM7zLMkY1SRmJV1IN2CMpBVsZIzqHkfWtKBqujXhWV4M4mnsftKUq46KUpQClKUApSlAK+ZHCgliAAMkk4AA3JJ8hX1Wf81cW+mO1vGc20bYmI7TOP5sHzjU+994jT2DA1VqsaUHKRxuxx8T4kb6USnItozmBD/OHt13HyzoHkDqO5wvvy7wf6ewlkH+5qcqP/UsD3P9QD/zCPujx/HBuE/T2IO1ohIkYH+XYHBjUj7AOzt5+6PtY0ZECgAAAAYAGwA9AKxYejKrP69XuXIjFXd2fVKUr0iZSbK2MtxdzNvqmKL8EiURY/xiQ/vGungsOOJSDG8dqm/9rK+3/sCunliRFtlON3aRz83leQ/xY1xQcTjjl4lcvssYijZgDsEh6/l2/lz+ZroJq05ospW0R3Vu7b7LKhIxt5GuXhfB5EvJZyyGJg+NJOpi5jPjGMYQRlVIJyH7DG+acL4QZzY2jm3VmtzrMkIkPgWMaVBYDck/pViHsoUe7LAPXFmmP4OKzUq0qkcyjp2nE7mjTTKoZmIAUEkk9gNyT8K/nr/b0jXUt6uczvqaMnGqP3Y1+DrGF39c+Rqyc1+zoWtnPMWtG0rgabPQ2WIQaX6p0nLd8GqWZADgkDw5/IbH/SvTwWHhXjNVo6beP/Dz8fWnDKob7+H/AE/eMmFpi9vsrCJ2HbSxkYMNP2TjOR6n41fPZ9zmLaF7V0llZSXgWMZJVjllLMQqhXOcsQMOAO1Z7bLq1N95sj5DAH64J/OvcuVeMh3TLaGZDhgr+DY/tFT+VX1MJ9LBNRd3FXTfa/QzU8U/uV16PwXqaVxLme7nfpKTGT2gtR1JiN/flYBY1PrhAD9uujg3I0zkvMwtlb3ljPUnk/trh84Pkcaj6PUBayC2XfNqNz9LteoVb0a4g1kFvxMJB5krVjs+ZbuMIBJFfawGT6mS2Z19UkIaFyfIeAfGvDpU4VVmcs/l4e+p66s9y5cJ4PBarpgjVAfePdnPbLucs7fFiTXcVGc439f/AD5VBQ81RDa4SW1b+uUBPT+WQtD+WvPwqcRwwBBBB7Edj8q1WsTPqs+9ovC1M0bsPqrmNraXv7wDPGfhsZVz6lK0GozmPhQuraSHOlmGUbGdEikOj/uuAfyqurT+pBxONXRl/L0hkhjuZ36k0qoWkYDOMaVQfdA9B3Yk9ya6r/hgkOtD05h7sgG/7Lj7aHzU/lg4NcnAo26bxSR4UFxgkeA6iHiYd/A2QGGxXSc+vHe308MvR6uVITQ4h6kni6hxgMASBETnQfiK+empyrSd9dfD5wKHds95Ge9jVNLRxNjrNnBJB8UcXn7wwX2GO2SdrbyXfSpdm2aWSWJoGkXqsXaNkdEwHbxEMJPtE40bdzVVtuJAIsdtDNIVAUdRHjUfGR5VBPqcBj8KsXs9cxXckU2mSaeMyCVQRpWNlQxaSThAZQykd8tnfGdeCclWy3stdOfb87CcNzRKUpXtFopSlAKUpQClKq/NfMxiP0e2w1yw3J3WBT9uT1b7qd2+AyajKSgs0tgc/OnGmJ+iQMVdhmeRTgxRnsqnylfy81XLbHTmB4Hwc3Z6UWY7SPwSSJtq07GKEjtjszj3d1HiyU+OXeDNeEqjuLcMetcZ8c758Sxv6k7NIPd91d900y0tkiRY41CIgCqqjAUDYAAdhWKFN15/UqL9K2XqyFszuxa2yRIscahEQBVVRgKBsAAOwr1pSt5MUrg4/wAR+jWs8+nV0Ynk0+ulS2M+WcVQV4vxBPGbrW3cxmCMxDzwqpplx5DxsfnVNbEU6Vs73OOSW53WVyY+rCTvFNIuPQFzIn/tuh/OoviLt/sy7KD/AIi9VWY9gvVhtSCPPITTj51wzceNxdO5jEbNEmtVbUrOrOpZW2PulFwyqw04I2BMiYv/AKLbd/HdpJ/iuzL/AK1ZOS+m5LkLnZyzGzcSi81jt5S3wLPEqnbzOl/hsa0SqV7PodUt5Nj7ccIPwROrt+9Ow/KrrWfBwy0Ir5rqcitDg47wyO6t5IJc6HXBKnBGNwR8QQCO/av5whxIFYqrKd1LDfH2SRuAcYzg1/T1Yd7QeXxZXf1YxDOGkQfcYEdRB+HLBgPxEdgK9no+aVTK+Jh6Rg3Tzx3XjYrdeNyMlFHdpE/gwc/wU17V7cHty8quQw8OYVKka1PhMiZ95dtII+PqK3dKYhUcNJvdqy7zycDSc6qlwWpb+HyP0/DuQQMHtgn/AEyf/g4Armsbxrd3ktmkSEMRNDpDp6tJHFnfS2Q6KVLaTg5xqlbC26a4Pc7mvQrnDLjvnPkQe/bvtv8AMCvzujiXSnmj87T3U7Ejb8dmCK85jVD4Q0Skx57jLHWwBXDAlAuCDq3qLgniMqmzlni1ZPUtzE8DNk51RwJIrNke86od8asnFQVjzUbOVoBH1IYpVIZHGpUOJdIU7HRrYDxDwlRjwirfwC8tJXJs5tBkJYqvhZXO5EsLjcNgkMVz7wDAFQPqKdSNSKaNEqU4RU2mk9nwOu15xkjGJEN2AcM9rDKHU/jgbOAPMhyfw1ZuF8aguM9KQFlxqQgq6Z7a43AdPzAqtcVvenIi3ECuSGKzoSoXTgkE7tCcZPvEYUnVtUZfOXKuULAfyTs6qwB7dG8jZQFPoWYt5+lScSKkdfO1kLaYXQ2imKpOfJZNljkPoGGIyfUR/E1VuJnM8X0cdW61AiFTksgVkOT2jUay2o7Z23zVzh41NHGFvLeaWJvC2YRJIo7fWrAGjlQ7nUuk4x4O5Fg4Db2qx6rNIVjbzhVVBI2OdAG4O2DuKwVcDGdX6jdua5jKm7mWx8dd4VmS0nKMVAZjEqgswjGo6yQAxwfDtvnGKv8Ayjy21uXnnZXuJAFOnOiJBuI487kZ3LHGo+QAAFY4zZ/RnvbV4pnt7sPLCYYnkw8gIlj8AOkh8SAnA8fwrQeDmUwQmcYm6adQZzh9I1DI7+LNTo4SlRd4rU6opbHZSlK0khSlKAUpSgKTzpzh0i0EDhWXAlmIyIc9kRd9c7ZGFwcZBIOQrRvLXKDzqGnV4bcnV02J69wTuWuGPiQHzXOo/aKjKm0cE5OtbVzIqs8mpmDysXKF2LNozspJJywGo+ZNWCqXSzSzT15Lh/t+Ry3M+IIVRQiKFVQAqqAAANgABsAPSvulKuOilKUBSOf76V5FskbRFLC7TMACzISI+mmoEAHLajgnGMYzmqdLdzRRxwY+uYiOOU+JWABJdvPUEUsVIAJ7EirLz/K81zHFFpjeBRIZmUsT1NS9IKCPAemGbJ8lxgjIrt886tFI0QYRs2rpMWOllK6ghAbIODpGTjOMnv4uNlmrZbppcOTt+blU9z7PALZRl41Zid5X3kJO2TJ7wO/lgDywK/LmeaGO3tSddqsyFHJw0QAbEb4HjUuV0sdwdjnY14cV4qkwWCB8ySOoyFP1YB6jFsjAbSpwp3J/Ou5uLxxeG4lgjceRlUZHqA2CAcdv4mssKleC4u99OrmRu0Xb2ekG0L/ennz+7M8X+SCrNVM9mt2XS5wCYOtqhfBCsGRS+g/aHU1HUNiWO9XOvoKP+OPYi5bCqL7YbLXZJL5wzIfyfMJHyzIp/dq9VGcy8L+lWs9uG0mVCoYjOkkbHHwODV0JZZKXI5OOeLjzMk5D5PPEHMswItEYgjsZ2GxUf1YOzHzOV9akvaHx+K4eO3t0ysEgCyRjxtL7ghttO/wYjbbT2DEdnF+MolslrbOy2kKrE0qZ13BHg6cGnc6m2LruxOF82qe5J5T6RFzcIqzadMUS4020eMaRjYyEe8w2HurtktVXxMsTUaXe+XUuvy7SqjRjSjkj3lM5u4Be2/D0kmnRizxrMnT9wM2wLqwDjVoRvCNWo9qrlzxOR4uuSyOWEMCxSOFypJeTRnSQBldLAjK4OcjGx+0iRBw25DjOtNCAdzI5CR4+IkKnPljNYhcMDJoU5SBeivxK7yN82f8A7RWOtRhFrKrfPXTuuelg8NHEVI0rcbt9XI9L246khcIEBA1bgl2++QAApPnjOf8APwZASDuGU5VgSGU+qsN1PxFfVKpWmx9nRw0KVJUlquvUsdpzvcohSb64DBSTYSxsDlScYEi5wCNmK6t2zirXbSdZVn4YyoXQySwnxRs2caHjyOnKzGTxDTkodWazGvWyvJrd+rbSGOTbPmsgH2ZF7MPj3GdiK2UsS1pM8XH9CRknPD6P+vDu5fNjTnuIyYdcLxs4zHpUyQuCNWIyMPG2N9ICNnJwwFeb3cEcpKSmwujliZA/SuANj1Fl09QDAGrwOPI4zn05M48l5G0cqKCxJCd1JPjdMHcMrEvpP2WUqWAzXvxBZYmeNozdQYDxx5+uQDCsY3JzIUYg7kOA64ZjtW7dHyzTi7PRkpy/znBPILd3iW4xlQkiukoG5MLjv8UIDDfYjc2eqGblHi0Th5IGwU6uNanPhKToxRiDjT4hKCPtHt3cM4+1uyx3L9SBzphuiMYOcdK5G2iTOwfADHYgN70Gialct1KUqJIUpSgFKUoBSlKAUpSgFKUoCvcw8s/SHE0UnSm0hCSutHUEsA65U5BZsEMMajnPaqvxLhN7CUBFqwdwinqyKSSC3u9I9gpPvVpNQnM3B5LjoNDIkbwSmQdRC6tmN4SCFZSNpCc58u1Z6mFo1HmnG7IuKe5SJeW53ubbq3AUl5NCxplFIifd9RzIe/3ds+e9Wfl3lSSGcz3E0czBCkeiEoFDMGYnVI+SdCjbGMH1r0sOA3JuIprmaErCWKRxRsMsyGPUzu52Cs3hAHfvtVnqUcPSg04x22O2QpSlXHRWdc7cyibVbwljCG0TMm7Tv2+jwAbsSdnI+Kj7RVzZzaZ/qbUsY2bRrj9+4b+itj5LsdU2QAAcHuyzfJ/KS22JZgjXGnSoUeC3T+jhHp6v3b4DAFEpOo8sH2v0XX5HNzw5R5VZCtxdKvWA+qhXBS2XGMDGzSkbF+wHhXbJa40rznmVFZ2ICqCWJ7AAZJP5VbCEYLLFaHUjP/aheM8tvbRbuCJMf1rkwQah5rqaSQ+nSzVS9onLC8Plt2iH1EsaxMf66NdmY+bSIP1Q+tWjkaNr29kvJQfD9YAfsvIumJMeTR2/ces5NXPmngaX1rLbvtrHhbzRx4lYfJgD8e3nVajnTfPyXy5bhq0qNVVI8DAKUMbozRyjTLGxSRfRh3x8DsQfMEUrC1Z2Z99TqRqRU47MUpSuEz2s7oxPqALKcB0DFS4ByCrDdJFJLI43U/AnOkcP448ttayhhJJqXS7eAS94ZVfA8Ei+J8YwQmoDZguY1O8p8SVBcWsozFcI7ID2EyqTgehcAEH7yDG7Vsw1WzyM+c6bwCcfuILXj7mhXtw8MizQqTE7aLiA4DK5xpZd8Bj7pG6uWTffVXgnCbdI2MQ02kwOsIBpTPhIkiYFWjwNJyuqPGNlHgkOYLTVErB8EaVdsbPG50MHHmvi17EEY2IqP4fbSY6xDidfBdRJKcM6/wA7GAQhZlIfdfErAHBGK3Hyx38AuJLJktp36kDnTbz75UndYZSSd8bI5PixpPi06rdVHSz1oY1Kz2cykaPceNhnIQjAU7EhcJoZDuDtUtyjxV3ElvNqM0GBqddJljOdEmOxOxViNtSsRsRUJKxZF3LFSlKiSFKUoBSlKAUpSgFKUoBSlKAUpXldTiNSxBIG5wM4HcnHcj5ZNAfUsgVSzEKoBJJOAANyST2FZlzPzKbwaVDi0YhVRRiS9Y9lA2KxH0OCwyWwmdXlxLjTcRYrnNjGfCcafpJGCGkXv018hgBz4sYwKn+Q+ChwnEJTqeVM26+UMTDIIHnI64LN5A6RsCWySqOrN04PRbv0XX5Eb3dkd/KHLJg+vn0m4ZdOF92BO/Ti/Qam+0R5AACz0pWmMVFWWxIVTvaXxNUgW3JwJtTS/hgjw8hPwbwx/wB4fSrdJMq+8wGxO5A2Hc/IVlNmn0y/jkJYpcShlVmJ020AMqgajn6yTSxX7smCPDVdaVllW70XzqRxl95N4aYLVdYxLITLKPMO++k476F0p8kFTlKVakkrI6ZT7XeX9DrfxjwtpjuMeX2Y5D/BCfQp6GqBX9IXdskqNHIoZHUqynsykYIPwIrBOZuAPYXBhbJQ5aFz9tO2CfvpkA+vhP2sVmxFP+SPouhcZb/wl3e3qRVKUrIfSCvO5hDqVPn/AAPkfyO9elK6nYjKKknF7M03gN5cS2CuVa7gkRkkC4FxCwzG642WZQQ2CNL407OTmu234gsiJfQtqKLoukAOSq5LZT3lkiYswUjOkuMZYYgPZBxbp3Etqx8Mw6qftrhXHzZNJx+BjWg8U5djlfrIzQT4x1oiAWA7CRSCkqj0cHHljvXqU6maKZ8Bi8M6NWVPkQrWbJcTyWxGt1jlKMx6cxIaM5xnQcRr9Yo89ww2rxueJLrtb1AyFJfo06MMMqzMsZVx2ys3SbO4K5IJDAn9s7C8tCmqEXKRo0am3KKzIWVlzFMyhNABUAO2QfLtXjfWM93OgigmgjYxm5eUIFZI3WRQiq5Yy+HRqwAFY5JIXFjasZkncv1KUqssFKUoBSlKAUpSgFKUoBSlKAVy8VsEuIZIJM6JUZGwcHSw0nB8tjXVSgM34nwW6tT2NzCoyzomJUHYZRTiU7EnQAR5JvXFy9xhrJg0BM1ixJeJMMYSdy0A7ld8tEO3dd8qdVqrcY5NSV5Jom6UzkEkDKSYULiWPYNvnxDDdvFjasUsLklno6PlwZDLbVFg4dxCK4jWWF1kRuzKcj0I+BB2IO4NdNZRB1+H3GpYxDK5w8JP1F3sWzHIBtJgEhsBvvKRitE4DxyK7QtHkMpxJG2zxt6OP8iMgjcEjer6VZT0as+XzdEk7nJzzYGeymQFAcA+MbEAgsuQCVLLlNQBI1bDNZ114zohuUa3mByscpZXU+RhkzliAffRv07VsdcXF+FxXMfTmRHTUpKuoYHSwbBDbb4x+dQxGGVa2rTWzOSjconBuZ7m0Cpca7uLONar9ch89Y7SL8dmxjZiavPBuMQ3cYkgkDr2OO6nzV1O6MPNSAagLjkKIEm2llt/wAh4yf2JMlR8EZRVZ4ry1cwOZmjZmAH+82bMJFAz70JySv4QZQfMVGMq9PSazLmt/D2Gq3NUqF5t5eS+tzE3hceKKTGTG4GAfiN8EeYJFVbgPPjhAZwLmLt14F8a/wBtAN8jz0b5+wKvPDeIxXEYkhkWRD9pTkZ8wfQjzB3FXwqQqL9L+dZKMrO6P55uraSGR4pl0SxnDr/EFT5qRuD5g/MV5Vs3tB5P+moJYsC6jHgJ2Ei9+m59M7g/ZJ9CwOM7gkMCrKSrKwwVYbEMPIg1kq0sj02PsujcesTDLL9y36+sUpSqT1D7gvWgkjnTOqFxIAPMD3l/eQsv71f0dBMHVXU5VgCD6gjIP6V/N1XLlP2km2jhgni+ohTpNIuS4050NpHddGhSO+cnt31YeaSaZ8503hZSlGpBX0d+7X3NjpWX8R9q7Ha3tdvvTuAf8EerP+IVDt7S+In/ANIP7mT/AFmq91oLieVDozFTV1B99l5m0UrGIfaZxAHxC1YenSkB/XqnH6VN8M9rAzi6tmQffhbqAfEoQrD5LqNFVg+Jyp0diqavKD/D8jTKVx8J4rDdRiWCRZEO2VPY+YI7qR5g4Ir8qwxHbSlKAUpSgFKUoBSlcnEuJw26hppEjBOF1EDUe+FHdjgHYb0B10qq3PO6fzNvPL+IqIlHz6xV/wBFNQd1z9cZxpsoT5B52kY/uhU/QE1Q8TSWmZefkczI0alZnHzffn+ctj8rK5x+TdbFSlvzfdD3oIX+IkeM/wCFo2/zqH3tD+34fsczot3E+HR3EZjmQOhIODkbghgQRuCCAQRvVC4/wCe0cXEDuQnaYDU8a99Nwg/lofUjxLse4Mgm4edd8SWsw/EjROo/6w36LXbFzlZkEtKY8d+rG8f/AORQD8xkV1yo1dpK62aeqGjPPljmpbnEcgEc+MhQcpKMZ1wP9tfh7w8xjBNjrNOMwWM2p7K5t5CTra3SdAdWc64CGBilzvsQCd/CSWMny5zjhQLh9UfZbgjGCNitwuBoYEYLYAyCGC436qri8tTufB+z6vA7fmXilfgNfMsqqMsQB8Tj/OtB0geJ8nW02WAMUu+JosK4yS2G20uoJPhcEVT7/g91YydbLfG6t12IB7XVuc5H4hqAGTmOtDPGbcd54f8AmL/810wXKP7jq37JB/yqqpRjN32fNbnGincJ55wF+lqoQjK3MWTCR6uMloh8SWXHdh2ry575NW9UXVoV6+kdiNFwvkCewcD3X/I7YKyvF+UEcmS3boSk5YAZjkP449sMc++uD2zqxiqjbvPYS6V/3Z2P8k3it5z7xMRGMP3OV0v5shGKolUnTVqquua9V7EqdWdKSnF2a4mfb5KkFWU4ZWGGUjuGB3B+FK0fjsFrxNlDj6Hf4wjNuk34NYwso9B4ZF7gAZBz29tZIJGhmQxyr3U+Y8mQ9mQ+TD5bEECuUFbNF3R9h0f0nDErLLSXn2ex5V+BBv8AHv8AHyr9zX0ncZqo9N2Z28N4UXwOwq5cF5QjbGoZ+dRHCrgDFWey4wF86Qab/UePi61baGhMJyba4wUzVN5w5Vihy0Rx8KsFzzYAO/6b/wCVU3mLmHXkZ+Z8hVtSULWijNgY4r6l3J2OfkTizWt8hU/Vy6lmXybCM6t+0GXGfRjX7U17NOVXmmW7lQrAgJiDDBlZlKagD/NhWOCfeJBGwyVa6KahqeZ0pOnPEydPb1NdpSlWnnilKUApSlAKj+K8Et7rT9Ihjl0Z0l1BK5xnBPbOBn1xUhSgM0j9lWJHfq23iOyC0YIq590RrOFP7RBJ86mrfkbSMC4KD+phjT9AwcVcaVVKhTm7yVzlkyrR8koBg3Nyx9SYgf8AoiA/hXp//i4f6W4/5g//AFqy0p9vS/qvBCyKu3JUeMC4uR8QYyf+qMiuc8kMPdvZj+3HCf8AsRKuFK48NRf8F4IZVyKPNyXdfZvIsej2pP8AFZl/yqDvuW+Jozj6jogZ6kShWO25ZJWYLjtsHz/CtUpUHg6P9UcyowGxu3A6KrelI9l1zzxRkZz4UiQeEeQ0YHYYFdKcOWRgVtVZvvfQLmY/8xgv6mt1pXJYVSf7n4+9xlMpt+FtpA+hSH/7cKP0bGK8pOXl1ajw1ww31CFMj5MhzmtbpVS6PprVOXj/AKOZEZhEs8Q+re/i/cmcD5CZHQD5CvPiPNrqpiupLOWNhjp3KmIt82yV/SPatTr8IqyOGnH9tSXfZ+h3K+Zii3GsaVjFxbuPEgmSfp/su2lpU/aXUO+W2AkbuLUixXCNdW49zxYuLf4xStvIvqjnOM7tstaLf8sWc51S2sDt95olLfk2Mj9a4DyRajePrRn8M0hH5I7Mg/Sq/tasJZqcl1q2j/PlYJOLvFmXvyZO6dSzdL2A7AqQkqnzWWOTADDzGQc/ZHaom54RcRnS9tcL/cyEfkyqVP61rfA+VFtb5pVuJ2LRkOG6QVxkY1iONdRXyJ3GSM4JFXCr/oJrXR9R69LpjEQVpWl27+J/OkNrc9kguSfhbyn/ACSpm05e4jKRptpQPVyqAfNXYN+imtypT7aBKfTNaX8Y/n3MlsfZteSHM80UI/DmRiPj7gH6tVv4F7P7O2IZlM8g3DzYbB75VAAikeRxn41a6VbGnGOyMVbG16qtKWnLZeCFKUqZl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21506" name="Picture 2" descr="http://www.econews.gr/wp-content/thumbnails/8327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785926"/>
            <a:ext cx="3023412" cy="1571636"/>
          </a:xfrm>
          <a:prstGeom prst="rect">
            <a:avLst/>
          </a:prstGeom>
          <a:noFill/>
        </p:spPr>
      </p:pic>
      <p:sp>
        <p:nvSpPr>
          <p:cNvPr id="9" name="8 - Ορθογώνιο"/>
          <p:cNvSpPr/>
          <p:nvPr/>
        </p:nvSpPr>
        <p:spPr>
          <a:xfrm>
            <a:off x="5715008" y="3786190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l-GR" sz="3600" dirty="0" smtClean="0"/>
              <a:t>Ιοί</a:t>
            </a:r>
          </a:p>
        </p:txBody>
      </p:sp>
      <p:pic>
        <p:nvPicPr>
          <p:cNvPr id="21508" name="Picture 4" descr="http://3.bp.blogspot.com/-WEyIctPIqMY/UABwxc3cQZI/AAAAAAAAAEM/ixGAvVjB6bg/s1600/hpv_6816_Viruses-s399x336-10354-58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4429132"/>
            <a:ext cx="3071834" cy="1767881"/>
          </a:xfrm>
          <a:prstGeom prst="rect">
            <a:avLst/>
          </a:prstGeom>
          <a:noFill/>
        </p:spPr>
      </p:pic>
      <p:sp>
        <p:nvSpPr>
          <p:cNvPr id="13" name="12 - Ορθογώνιο"/>
          <p:cNvSpPr/>
          <p:nvPr/>
        </p:nvSpPr>
        <p:spPr>
          <a:xfrm>
            <a:off x="1857356" y="4429132"/>
            <a:ext cx="3500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dirty="0" smtClean="0"/>
              <a:t>Οι </a:t>
            </a:r>
            <a:r>
              <a:rPr lang="el-GR" dirty="0" smtClean="0"/>
              <a:t>ιοί πολλαπλασιάζονται </a:t>
            </a:r>
            <a:r>
              <a:rPr lang="el-GR" dirty="0" smtClean="0"/>
              <a:t>και συνθέτουν τα συστατικά τους μόνο </a:t>
            </a:r>
            <a:r>
              <a:rPr lang="el-GR" b="1" dirty="0" smtClean="0"/>
              <a:t>όταν χρησιμοποιούν τα υλικά και τους μηχανισμούς </a:t>
            </a:r>
            <a:r>
              <a:rPr lang="el-GR" dirty="0" smtClean="0"/>
              <a:t>των κυττάρων του </a:t>
            </a:r>
            <a:r>
              <a:rPr lang="el-GR" b="1" dirty="0" smtClean="0"/>
              <a:t>οργανισμού-ξενιστή.</a:t>
            </a:r>
            <a:endParaRPr lang="el-GR" b="1" dirty="0"/>
          </a:p>
        </p:txBody>
      </p:sp>
      <p:sp>
        <p:nvSpPr>
          <p:cNvPr id="14" name="13 - Ορθογώνιο"/>
          <p:cNvSpPr/>
          <p:nvPr/>
        </p:nvSpPr>
        <p:spPr>
          <a:xfrm>
            <a:off x="1857356" y="1500174"/>
            <a:ext cx="34290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dirty="0" smtClean="0"/>
              <a:t>Τα </a:t>
            </a:r>
            <a:r>
              <a:rPr lang="el-GR" dirty="0" smtClean="0"/>
              <a:t>βακτήρια μας </a:t>
            </a:r>
            <a:r>
              <a:rPr lang="el-GR" dirty="0" smtClean="0"/>
              <a:t>βλάπτουν με </a:t>
            </a:r>
            <a:r>
              <a:rPr lang="el-GR" dirty="0" smtClean="0"/>
              <a:t>δύο τρόπους</a:t>
            </a:r>
            <a:r>
              <a:rPr lang="el-GR" dirty="0" smtClean="0"/>
              <a:t>:</a:t>
            </a:r>
          </a:p>
          <a:p>
            <a:pPr algn="r"/>
            <a:endParaRPr lang="el-GR" dirty="0" smtClean="0"/>
          </a:p>
          <a:p>
            <a:pPr algn="r"/>
            <a:r>
              <a:rPr lang="el-GR" b="1" dirty="0" smtClean="0"/>
              <a:t>είτε άμεσα</a:t>
            </a:r>
            <a:r>
              <a:rPr lang="el-GR" dirty="0" smtClean="0"/>
              <a:t>, προσβάλλοντας και καταστρέφοντας τους ιστούς μας</a:t>
            </a:r>
          </a:p>
          <a:p>
            <a:pPr algn="r"/>
            <a:endParaRPr lang="el-GR" dirty="0" smtClean="0"/>
          </a:p>
          <a:p>
            <a:pPr algn="r"/>
            <a:r>
              <a:rPr lang="el-GR" b="1" dirty="0" smtClean="0"/>
              <a:t>είτε </a:t>
            </a:r>
            <a:r>
              <a:rPr lang="el-GR" b="1" dirty="0" smtClean="0"/>
              <a:t>έμμεσα</a:t>
            </a:r>
            <a:r>
              <a:rPr lang="el-GR" dirty="0" smtClean="0"/>
              <a:t>, με κάποιες βλαβερές ουσίες που παράγουν, τις </a:t>
            </a:r>
            <a:r>
              <a:rPr lang="el-GR" b="1" dirty="0" smtClean="0"/>
              <a:t>τοξίνες</a:t>
            </a:r>
            <a:r>
              <a:rPr lang="el-GR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1214422"/>
          </a:xfrm>
        </p:spPr>
        <p:txBody>
          <a:bodyPr>
            <a:normAutofit fontScale="90000"/>
          </a:bodyPr>
          <a:lstStyle/>
          <a:p>
            <a:r>
              <a:rPr lang="el-GR" sz="4400" dirty="0" smtClean="0"/>
              <a:t>Μικροοργανισμοί που δημιουργούν ασθένειες</a:t>
            </a:r>
            <a:endParaRPr lang="el-GR" sz="4400" dirty="0" smtClean="0"/>
          </a:p>
        </p:txBody>
      </p:sp>
      <p:sp>
        <p:nvSpPr>
          <p:cNvPr id="4" name="3 - Ορθογώνιο"/>
          <p:cNvSpPr/>
          <p:nvPr/>
        </p:nvSpPr>
        <p:spPr>
          <a:xfrm>
            <a:off x="5643570" y="1000108"/>
            <a:ext cx="2357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l-GR" sz="3600" b="1" dirty="0" smtClean="0"/>
              <a:t>Μύκητες</a:t>
            </a:r>
            <a:endParaRPr lang="el-GR" sz="3600" dirty="0" smtClean="0"/>
          </a:p>
        </p:txBody>
      </p:sp>
      <p:sp>
        <p:nvSpPr>
          <p:cNvPr id="19464" name="AutoShape 8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466" name="AutoShape 10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0482" name="AutoShape 2" descr="data:image/jpeg;base64,/9j/4AAQSkZJRgABAQAAAQABAAD/2wCEAAkGBxQSEhUUExQWFhUXGRwbGBgYGBweHhgcHxwfFiAeGBoZICggGx0lHRkcITMiJykrLi4uHCEzODMvNystLysBCgoKDg0OGxAQGy4kICY0LC8uLDQtLDIsNDAsLCwsNzQsLywsNCwsLCwsLCwtMDQ0LCwsLCwsNDQsLCwsNCwvLP/AABEIAMwA9wMBIgACEQEDEQH/xAAcAAEAAwEBAQEBAAAAAAAAAAAABQYHBAMCAQj/xABJEAACAQMCBAMEBwMJBwMFAQABAgMABBESIQUGEzEiQVEHMmFxFCNCUmKBkXKCoTNDU2Nzg5KxwRUkNJOisvBUo9ElhLPS4Rb/xAAbAQEAAwEBAQEAAAAAAAAAAAAAAgMEAQUGB//EADIRAAIBAgQCCQMEAwEAAAAAAAABAgMRBBIhMUFRBWFxgZGxwdHwExShIjJCUjPh8SP/2gAMAwEAAhEDEQA/ANxpSlAKUpQClKUApSozjvGUtUUlWeR20xRJ78r98LnYAAEljgKASTQEnXxPKEUsc4H3VLH8lUEn8hVXFjfTeKa7NvntFapGQvwaWdHLn4hVHwr9xfW3iSUXiDvHKqRykf1csYWMn8LIM/eFZ/uqV7XJZWT1hxOOYsEY6lxqRlZHUHOCUcBgDg4OMHBx2rsqM4RdwXQW5iGW0tHkjDp4hqjdTurBlGVPYipOtBEUpSgBNctxfIhIY4wupj5KNwCfmQQB54NVbnznCGzwH8ZTDdMHeSQ56Uf6gyE/Z0JsdSg1qKPiN+kUiSfRQD1Drt5XaSUjHUddPTQIMBE1PpwCSWAIA0LiXGhGFAAEjglVc6QqDvJKfsIvnn1A7nFU9vaTA5CQSG5d2KxxoDmQjYvJoB6UI3IG7sN8Ed/pfZ+ssqzy6pJ1wDM8rE7Z3Ec0LR+ZwAAB5etWuDh7BAHZWXtiaOPJ3xjMWlN/2TQFZk4xemSOM2t0I8APIiIpcnPhReoRbxDG7ktJg4GPeq42HW2DRxog8hIzt+eUAznvufnX6jxQkIuFJGRGgJwPUIvYZ88AetdasD2PbvQH1SlKAUpSgFKUoBSlKAUpSgFKUoBSlKAUpSgFK5eK8Qjt4XmlbSiDLHv+QA3JJ2AHckCsq45zJdXUqRsZohKfq7W2YI5Bzj6RcFlCk4PhVlGxHixVdSrGG/gcbNfqqcAP0maW9bcEtDbg/ZhRipYD1ldS2fNRH6VmyWsYlMfQ0ExswlWeQltOx0SKMSMCVzpc4yK1HlGIJYWir2FvFj4+AVir4nNFxs14ehOnqyVJpSleYXkHE/0fiKgbR3iNn068QyD83hyCf6kVZp4yykBipPZlxkfLUCP1Bqoc33ZV7RYozNOJxIsSkA6FVkdix2RB1ApY/exuTiu8X/EANRt7U+sazvqx8HaIKW+BAHx869fDV4qmlJlMo66HZwC/kdp4ZsGSCQLrUYEisiyI2nJwcNpPllSRgEAePF+Ot1DbWirLc4BbOenAp7NOw9fKMeJvgMsIxeYPpTNDYxtHcvj6TJJHj6Ljw/W+UkuAdCgkEYbOnvL28Nrwy33cRpnLSSNl5ZG7s7HxSSMfmT2A7CtpAi+X+RxbSyztczSzznMrlYhqPop0GRE9ED4AAHlUzeXqW40BsuQWJkc4RB3kkZj4UH8Tt6kRf+1b66/4WAW8X9Pdg6iPWO2Uhv8AGyfKoJ/ZxLIZfpdwbwSvqYF5bcDGMeGJmVtOBgFdvLFASPGed7eJQ0kqhTgRpqCSTk9mIY/UweetsZ+WA8LP7RLRZQJLgatI+tjjkdcntFaAIVJx3lbucAAjaOw2fI0MMehIoHQ94poImz8pERWJ/E4c1NWfDdIwNagneN36qH9nWSwHoAVH4aAoNxzuIkUm2uU6rhY7fpTIzsdg1zcumXJ28MWs+WXzgeh51CXAgeK4BVC4AtZlBxuRBbBcvjzklYAEAgb4rQouFQqpVY1CMCDGB4DnvlPd39cV5ng8RGkglNiqkk9Nh2Mbe8hHlpIxgYxQHFyxzFHeIGjK4x2aWNpB+2kRZV+WdvQVO18JHjHmR5nvXPxa4eOCV401ukbsiZxrYKSFz8TgfnQHXSs+g9qEeq3EsDJ1EZpmDBhCoCMsgwPrIWV9WsdgrZHhbGgA53FAftKUoBSlKAUpSgFKUoBSlKAUpSgKf7RTkWkZPha4yw+9oikkUfk6q37lUu/jgaV4bp2it5lQvMCAqumsRK7H3QHcyZPh1KgPvEHUeYOCpdxdNyVIYPG641RuM4Zc7diQQdiCQe9U275fvowQYoblcYzG+hm+ccvhGfTqGvPxNOqqqqQV1a1iDundEDxe/d4op7rWt3BodYVUqhtmUCWRVBIPgJZsnwMipt3e4ch3ym3FsSOpbAJj1i36Tr6qUwMjbUrDyqlXdhPDh2s7jRGMKkil+kN89CW2aR4QexBVkK+Erp2qA4ZfGFISjTHpAgygxhrdhjUEkB6bxH+ilCkadwcKBCrDOr2t1e3O3qTUrO5vNcfFOKRW6q8zaVZ1jU4JyznSowAfOqhwHnWWVNQWKcAkFlLROCPJonVsNj8QB8hXdPzROdo7ZB8ZJe3x0oh1fLI+dee0ou0vbz9i36seZ78sX0TzTszr9JlaQhCRqEEMrWyY/BlWf9qRqswqhcrX0dozLdGMMzMUudAUfWOZWidt+mOqzFcnSQwHcb3DifE0ghaZjqVRkBSMuTsqr6sxIA+JqcrOV47cDsZJq5B8bSePiMBszEslzDIkpkyVAiZGWQquC7KJHUDI98ZNTvC+W44nE0rPcXH9NNglc9xEoASJfggGfPJ3rMuJzapElvGma4kOmMQmUCPVuIoOkRv4Rk+8xGT5AdvDOZry3JMUjXkSH6y3nBS4j8/CzAMTj7MgyfWvRw+KgoqLvbnbTxKHNNmtUqK5c5hgvourA2QDpZWGHjYd1kU7qw//AKMipWt50Ur5kcKCSQABkk7AAb5J8hWc8U9pzPMIOHW/0h2JCuxIVyPONQMsg83YouN8kb11Rb2OOSW5pFKgeAWt/kPeXEJON4YYsIDj+kdizYPyqerh0VSvaFw067e7RijxnpCTf6syMuhyB3XqqqMvYpI2ewq61zcTsUnhkhkGUkRkYdtmGDg+R370BifFgVUXEaESWMhl6RG/0eRis8B7A9J+oo7jplCPeFaVyHfrpe2DakjCSW7ZzqtpATHv56CGj+SqT3qh8QLwTw3MmCYpPonEFwMMHCxrOfRXXpMfhoH2TXRy2WsXVGJzY3AgJPd7O5ZdBP7L6Tny6bD1roNfpSlcApSlAKUpQClKUApSlAKUpQClKUAqk+0iCJUjkRcXjuEhK4BfGWYTH7UIQMTnONtOGIqzcd4zFaRGWYkAEBVAyzseyIv2mPkP9ATWfySvPKbmcASFdKJnIhjznSD2LHuzeZAHZRWTGV40qbvq3siMpWRzcK4eIQxJBeRtTsBpBOAMKvkoAAA/Mkkk18cQ4qsbCMFNZGSZHCRxr96VyDpBxsMEnfAwCR3cMtLi9wbdRHAT/wATJ2YeZgj7yfBjhPMauxlR7ORGHNveXCuxLHqCKRWfGMv9WHPYbBhjsMCvMo4GrU/XNdz08titQb1ZXevMGcdOO4jWNHaS1k6oCyFwDoIBYfVHOnUcEbVwRjhyBbhBbLg5DqEByQRtgZJ37d818LFcW1xomVYLo5xJbt0zMB2ZA+Y7gDO6vuv3e1e183TtJ1ksorqRlkZJ1iTqF3ZpPrY2GcamxlCf2RUpUaSllu4PlfR/PiJZY35EzwaziaaZ+IBYgbdTEJGCdOORnDE5I0TfVqSe6gqBg6q47/iRvLRJ4I3nu7UMHnVQsbpGTrUucCQSoutVTVhmQ7VMcM/2ULpJLcWap0JCxVY10Mrx++CAUbDnvg1wS8ckka9S1P1U0wYXOxXQYIo2EIPvsXRvFjSAcjUdq1vJThZ7fPMtdkjgFybZ14jbZPhBmjHa4hxq7f0ig6lb8uxrXLadZEV0OVYBlI8wRkH9Kyi3K29omv3YoVBHf3UAxjzO2MVo/Ktk0Flawv70cESN+0qBT/EVzo2pKUZRey2KqbKN7Y+LN9VZqcK4Mkw+8oIVFP4S2on9gDsTUh7IuCLHa/S2H1txkg/diBwij0DAaz6lh6DFE9onEluOIzsh1LEiQ6h2LJrdsH4NIV+amo254/cT28MLuY7eOJEWFGIBCoFzK2xcnGdJ8I9CRmvoo4ec6UIw43b8kYZYiEK05T4WS79Wbffc3WMLFJLuAOO69RSw+ajJFenBeZ7S7Zkt50lZBlgucqM43yNt6zLkLkD6Uqzz5jtjvHEvhMw+8xGCsZ8gN2G+QO+uWNlHCgjiRY0XsqKFA/IVjqxjF2i7m2lKcleSt1e50Ur81DOM7+n/AJ8j+lftVlpU+buHoki3LKrRyBYLpWGVaNjiN2GDnQ7YPlpkcn3RXDzvGPoF42AG+jyeLz8Ksy799m3Hzqd57nROHXZk3UwuuB3YupRVHxLMAPiRVa4jA8yW3DydUkqoblvuwx6TKW/tGAjH7ZPka6C/wMSqk9yAT+lfdKVwClKUApSlAKUpQClKUApSlAK4uMcUjtojLKcAbADdnY7BUHmxOwFffFOIx28TzStpjQZJ/gAANySSAANySAKzi5u5LmT6TceAKD0oiRiBPMsexlYe83YDwjbJbPicTGhC734IjKVkL24aaQ3NyQCoOhSfBbpjcA9ixHvP59hgACu/l7l5r3EtypS17xwsMNOO4eYdxGfKLz+1sdNfXLPADdstxOuLdSGgiI/lSNxLKD9nO6Ie/vH7ONArNhsNJy+tW1lwXL5+O05GPFnPe3ccETSSMEjjUszHsqgf+bVSuB86XFzexJ0kjt5delWB6oCoXDsQdKkkAaMHGfeztXp7QJTPNDaD3FAnmHrhtMSkehcM/wDdD1rj5et8cSgHpBO/6NCg/wC816VtCZaeYEtbh47K5j19ZJJEzjbplASrAhlf6wEFfINuKqN5yrfWh+oP02DyV2CToPQOcJL+ek/OpDjcgfiiLnMyG36KY3VMytPJ8EMZ6ee2QB3Iq32/EopJZYVYGSHR1F811jUufmAf0qmrRhVVpq5xpPcyS44na9QrNGUmTGpZYG1pncb6SNx2IODXZacVE/8Aw8c8/p04X0nG2Oo4WMbjG7CrrznyuLxA8eFuYwem57MO5jkx9gnz+ydx5g0flvj0lisjqjyxBm69sABJDKPeKZOM595c4IIdfPX5k8DShNKbdntr+NitwSZKTWItUF7xLCpGwMVrGdZeTPg1nYO+dwg8KkaixwCtS5i50vL3Kl/o8J/moiQxHpJL7x+S6R5HNcnPvO0l/wBLTEqLHqdV1l9ZZSAchQAdIbAGc77+shD7Nb6REkimtpUdQysJnXUCMgjEOMGvosJQoYdWnHsXDv6zLWdWorUHp+fz5lUuCEjOBgAYUD17AD86muUeCfTLuG3YZjHjm/s1+yfg7aVx6FvSpe19lV8zDW1ug+8ZZJCPiqFFGfzFXvhVpZcFi0vMOrLuzNvLMR2CRoCxVd8KoOMnuSSdeJxsXFqHHTsRRhsDJSTnw17y3gADHYdhXHxXi0NsuueVI1JwNRwWPoo7sfgMmqJx3nGac9GJTArjbK9S5cdtUUKZ6eDg621Y81Wo+y5XuZLmMPmB5EkczykTXBVCqlDnKRA9UEAFgNPujtXh/WzaU1fr4ePtc9W/ImOJc5SM4ktYdKBWUyXLdNWBwQRGMvkEfb0d29c108j8zzyzG1ujG0iwxyI8aMNQ3Vw2WYEg6TqBAOvtUhYchWUe7xCds51XGJN+5Kqw0oSdzpAqlcPH+zrqIE+G1nNuxOf+Hmx09z3C6oST/VtUHKpCUXNqzdrJeBzVF19oC/UQsRlEurdpB+HqBQT8Fcqx+C188jxamvJ2/lHuHj37rHCemij4HxSf3hNSXNM9qLeSO7mjijlRkJkdUzqGPCWI338qzfgPNM4LC2MDvOiPOxJKwzR5t5H0DBfqCNCoyuyk9u+ic4wi5S2JbGv0rNLrma8tkM7zLMkY1SRmJV1IN2CMpBVsZIzqHkfWtKBqujXhWV4M4mnsftKUq46KUpQClKUApSlAK+ZHCgliAAMkk4AA3JJ8hX1Wf81cW+mO1vGc20bYmI7TOP5sHzjU+994jT2DA1VqsaUHKRxuxx8T4kb6USnItozmBD/OHt13HyzoHkDqO5wvvy7wf6ewlkH+5qcqP/UsD3P9QD/zCPujx/HBuE/T2IO1ohIkYH+XYHBjUj7AOzt5+6PtY0ZECgAAAAYAGwA9AKxYejKrP69XuXIjFXd2fVKUr0iZSbK2MtxdzNvqmKL8EiURY/xiQ/vGungsOOJSDG8dqm/9rK+3/sCunliRFtlON3aRz83leQ/xY1xQcTjjl4lcvssYijZgDsEh6/l2/lz+ZroJq05ospW0R3Vu7b7LKhIxt5GuXhfB5EvJZyyGJg+NJOpi5jPjGMYQRlVIJyH7DG+acL4QZzY2jm3VmtzrMkIkPgWMaVBYDck/pViHsoUe7LAPXFmmP4OKzUq0qkcyjp2nE7mjTTKoZmIAUEkk9gNyT8K/nr/b0jXUt6uczvqaMnGqP3Y1+DrGF39c+Rqyc1+zoWtnPMWtG0rgabPQ2WIQaX6p0nLd8GqWZADgkDw5/IbH/SvTwWHhXjNVo6beP/Dz8fWnDKob7+H/AE/eMmFpi9vsrCJ2HbSxkYMNP2TjOR6n41fPZ9zmLaF7V0llZSXgWMZJVjllLMQqhXOcsQMOAO1Z7bLq1N95sj5DAH64J/OvcuVeMh3TLaGZDhgr+DY/tFT+VX1MJ9LBNRd3FXTfa/QzU8U/uV16PwXqaVxLme7nfpKTGT2gtR1JiN/flYBY1PrhAD9uujg3I0zkvMwtlb3ljPUnk/trh84Pkcaj6PUBayC2XfNqNz9LteoVb0a4g1kFvxMJB5krVjs+ZbuMIBJFfawGT6mS2Z19UkIaFyfIeAfGvDpU4VVmcs/l4e+p66s9y5cJ4PBarpgjVAfePdnPbLucs7fFiTXcVGc439f/AD5VBQ81RDa4SW1b+uUBPT+WQtD+WvPwqcRwwBBBB7Edj8q1WsTPqs+9ovC1M0bsPqrmNraXv7wDPGfhsZVz6lK0GozmPhQuraSHOlmGUbGdEikOj/uuAfyqurT+pBxONXRl/L0hkhjuZ36k0qoWkYDOMaVQfdA9B3Yk9ya6r/hgkOtD05h7sgG/7Lj7aHzU/lg4NcnAo26bxSR4UFxgkeA6iHiYd/A2QGGxXSc+vHe308MvR6uVITQ4h6kni6hxgMASBETnQfiK+empyrSd9dfD5wKHds95Ge9jVNLRxNjrNnBJB8UcXn7wwX2GO2SdrbyXfSpdm2aWSWJoGkXqsXaNkdEwHbxEMJPtE40bdzVVtuJAIsdtDNIVAUdRHjUfGR5VBPqcBj8KsXs9cxXckU2mSaeMyCVQRpWNlQxaSThAZQykd8tnfGdeCclWy3stdOfb87CcNzRKUpXtFopSlAKUpQClKq/NfMxiP0e2w1yw3J3WBT9uT1b7qd2+AyajKSgs0tgc/OnGmJ+iQMVdhmeRTgxRnsqnylfy81XLbHTmB4Hwc3Z6UWY7SPwSSJtq07GKEjtjszj3d1HiyU+OXeDNeEqjuLcMetcZ8c758Sxv6k7NIPd91d900y0tkiRY41CIgCqqjAUDYAAdhWKFN15/UqL9K2XqyFszuxa2yRIscahEQBVVRgKBsAAOwr1pSt5MUrg4/wAR+jWs8+nV0Ynk0+ulS2M+WcVQV4vxBPGbrW3cxmCMxDzwqpplx5DxsfnVNbEU6Vs73OOSW53WVyY+rCTvFNIuPQFzIn/tuh/OoviLt/sy7KD/AIi9VWY9gvVhtSCPPITTj51wzceNxdO5jEbNEmtVbUrOrOpZW2PulFwyqw04I2BMiYv/AKLbd/HdpJ/iuzL/AK1ZOS+m5LkLnZyzGzcSi81jt5S3wLPEqnbzOl/hsa0SqV7PodUt5Nj7ccIPwROrt+9Ow/KrrWfBwy0Ir5rqcitDg47wyO6t5IJc6HXBKnBGNwR8QQCO/av5whxIFYqrKd1LDfH2SRuAcYzg1/T1Yd7QeXxZXf1YxDOGkQfcYEdRB+HLBgPxEdgK9no+aVTK+Jh6Rg3Tzx3XjYrdeNyMlFHdpE/gwc/wU17V7cHty8quQw8OYVKka1PhMiZ95dtII+PqK3dKYhUcNJvdqy7zycDSc6qlwWpb+HyP0/DuQQMHtgn/AEyf/g4Armsbxrd3ktmkSEMRNDpDp6tJHFnfS2Q6KVLaTg5xqlbC26a4Pc7mvQrnDLjvnPkQe/bvtv8AMCvzujiXSnmj87T3U7Ejb8dmCK85jVD4Q0Skx57jLHWwBXDAlAuCDq3qLgniMqmzlni1ZPUtzE8DNk51RwJIrNke86od8asnFQVjzUbOVoBH1IYpVIZHGpUOJdIU7HRrYDxDwlRjwirfwC8tJXJs5tBkJYqvhZXO5EsLjcNgkMVz7wDAFQPqKdSNSKaNEqU4RU2mk9nwOu15xkjGJEN2AcM9rDKHU/jgbOAPMhyfw1ZuF8aguM9KQFlxqQgq6Z7a43AdPzAqtcVvenIi3ECuSGKzoSoXTgkE7tCcZPvEYUnVtUZfOXKuULAfyTs6qwB7dG8jZQFPoWYt5+lScSKkdfO1kLaYXQ2imKpOfJZNljkPoGGIyfUR/E1VuJnM8X0cdW61AiFTksgVkOT2jUay2o7Z23zVzh41NHGFvLeaWJvC2YRJIo7fWrAGjlQ7nUuk4x4O5Fg4Db2qx6rNIVjbzhVVBI2OdAG4O2DuKwVcDGdX6jdua5jKm7mWx8dd4VmS0nKMVAZjEqgswjGo6yQAxwfDtvnGKv8Ayjy21uXnnZXuJAFOnOiJBuI487kZ3LHGo+QAAFY4zZ/RnvbV4pnt7sPLCYYnkw8gIlj8AOkh8SAnA8fwrQeDmUwQmcYm6adQZzh9I1DI7+LNTo4SlRd4rU6opbHZSlK0khSlKAUpSgKTzpzh0i0EDhWXAlmIyIc9kRd9c7ZGFwcZBIOQrRvLXKDzqGnV4bcnV02J69wTuWuGPiQHzXOo/aKjKm0cE5OtbVzIqs8mpmDysXKF2LNozspJJywGo+ZNWCqXSzSzT15Lh/t+Ry3M+IIVRQiKFVQAqqAAANgABsAPSvulKuOilKUBSOf76V5FskbRFLC7TMACzISI+mmoEAHLajgnGMYzmqdLdzRRxwY+uYiOOU+JWABJdvPUEUsVIAJ7EirLz/K81zHFFpjeBRIZmUsT1NS9IKCPAemGbJ8lxgjIrt886tFI0QYRs2rpMWOllK6ghAbIODpGTjOMnv4uNlmrZbppcOTt+blU9z7PALZRl41Zid5X3kJO2TJ7wO/lgDywK/LmeaGO3tSddqsyFHJw0QAbEb4HjUuV0sdwdjnY14cV4qkwWCB8ySOoyFP1YB6jFsjAbSpwp3J/Ou5uLxxeG4lgjceRlUZHqA2CAcdv4mssKleC4u99OrmRu0Xb2ekG0L/ennz+7M8X+SCrNVM9mt2XS5wCYOtqhfBCsGRS+g/aHU1HUNiWO9XOvoKP+OPYi5bCqL7YbLXZJL5wzIfyfMJHyzIp/dq9VGcy8L+lWs9uG0mVCoYjOkkbHHwODV0JZZKXI5OOeLjzMk5D5PPEHMswItEYgjsZ2GxUf1YOzHzOV9akvaHx+K4eO3t0ysEgCyRjxtL7ghttO/wYjbbT2DEdnF+MolslrbOy2kKrE0qZ13BHg6cGnc6m2LruxOF82qe5J5T6RFzcIqzadMUS4020eMaRjYyEe8w2HurtktVXxMsTUaXe+XUuvy7SqjRjSjkj3lM5u4Be2/D0kmnRizxrMnT9wM2wLqwDjVoRvCNWo9qrlzxOR4uuSyOWEMCxSOFypJeTRnSQBldLAjK4OcjGx+0iRBw25DjOtNCAdzI5CR4+IkKnPljNYhcMDJoU5SBeivxK7yN82f8A7RWOtRhFrKrfPXTuuelg8NHEVI0rcbt9XI9L246khcIEBA1bgl2++QAApPnjOf8APwZASDuGU5VgSGU+qsN1PxFfVKpWmx9nRw0KVJUlquvUsdpzvcohSb64DBSTYSxsDlScYEi5wCNmK6t2zirXbSdZVn4YyoXQySwnxRs2caHjyOnKzGTxDTkodWazGvWyvJrd+rbSGOTbPmsgH2ZF7MPj3GdiK2UsS1pM8XH9CRknPD6P+vDu5fNjTnuIyYdcLxs4zHpUyQuCNWIyMPG2N9ICNnJwwFeb3cEcpKSmwujliZA/SuANj1Fl09QDAGrwOPI4zn05M48l5G0cqKCxJCd1JPjdMHcMrEvpP2WUqWAzXvxBZYmeNozdQYDxx5+uQDCsY3JzIUYg7kOA64ZjtW7dHyzTi7PRkpy/znBPILd3iW4xlQkiukoG5MLjv8UIDDfYjc2eqGblHi0Th5IGwU6uNanPhKToxRiDjT4hKCPtHt3cM4+1uyx3L9SBzphuiMYOcdK5G2iTOwfADHYgN70Gialct1KUqJIUpSgFKUoBSlKAUpSgFKUoCvcw8s/SHE0UnSm0hCSutHUEsA65U5BZsEMMajnPaqvxLhN7CUBFqwdwinqyKSSC3u9I9gpPvVpNQnM3B5LjoNDIkbwSmQdRC6tmN4SCFZSNpCc58u1Z6mFo1HmnG7IuKe5SJeW53ubbq3AUl5NCxplFIifd9RzIe/3ds+e9Wfl3lSSGcz3E0czBCkeiEoFDMGYnVI+SdCjbGMH1r0sOA3JuIprmaErCWKRxRsMsyGPUzu52Cs3hAHfvtVnqUcPSg04x22O2QpSlXHRWdc7cyibVbwljCG0TMm7Tv2+jwAbsSdnI+Kj7RVzZzaZ/qbUsY2bRrj9+4b+itj5LsdU2QAAcHuyzfJ/KS22JZgjXGnSoUeC3T+jhHp6v3b4DAFEpOo8sH2v0XX5HNzw5R5VZCtxdKvWA+qhXBS2XGMDGzSkbF+wHhXbJa40rznmVFZ2ICqCWJ7AAZJP5VbCEYLLFaHUjP/aheM8tvbRbuCJMf1rkwQah5rqaSQ+nSzVS9onLC8Plt2iH1EsaxMf66NdmY+bSIP1Q+tWjkaNr29kvJQfD9YAfsvIumJMeTR2/ces5NXPmngaX1rLbvtrHhbzRx4lYfJgD8e3nVajnTfPyXy5bhq0qNVVI8DAKUMbozRyjTLGxSRfRh3x8DsQfMEUrC1Z2Z99TqRqRU47MUpSuEz2s7oxPqALKcB0DFS4ByCrDdJFJLI43U/AnOkcP448ttayhhJJqXS7eAS94ZVfA8Ei+J8YwQmoDZguY1O8p8SVBcWsozFcI7ID2EyqTgehcAEH7yDG7Vsw1WzyM+c6bwCcfuILXj7mhXtw8MizQqTE7aLiA4DK5xpZd8Bj7pG6uWTffVXgnCbdI2MQ02kwOsIBpTPhIkiYFWjwNJyuqPGNlHgkOYLTVErB8EaVdsbPG50MHHmvi17EEY2IqP4fbSY6xDidfBdRJKcM6/wA7GAQhZlIfdfErAHBGK3Hyx38AuJLJktp36kDnTbz75UndYZSSd8bI5PixpPi06rdVHSz1oY1Kz2cykaPceNhnIQjAU7EhcJoZDuDtUtyjxV3ElvNqM0GBqddJljOdEmOxOxViNtSsRsRUJKxZF3LFSlKiSFKUoBSlKAUpSgFKUoBSlKAUpXldTiNSxBIG5wM4HcnHcj5ZNAfUsgVSzEKoBJJOAANyST2FZlzPzKbwaVDi0YhVRRiS9Y9lA2KxH0OCwyWwmdXlxLjTcRYrnNjGfCcafpJGCGkXv018hgBz4sYwKn+Q+ChwnEJTqeVM26+UMTDIIHnI64LN5A6RsCWySqOrN04PRbv0XX5Eb3dkd/KHLJg+vn0m4ZdOF92BO/Ti/Qam+0R5AACz0pWmMVFWWxIVTvaXxNUgW3JwJtTS/hgjw8hPwbwx/wB4fSrdJMq+8wGxO5A2Hc/IVlNmn0y/jkJYpcShlVmJ020AMqgajn6yTSxX7smCPDVdaVllW70XzqRxl95N4aYLVdYxLITLKPMO++k476F0p8kFTlKVakkrI6ZT7XeX9DrfxjwtpjuMeX2Y5D/BCfQp6GqBX9IXdskqNHIoZHUqynsykYIPwIrBOZuAPYXBhbJQ5aFz9tO2CfvpkA+vhP2sVmxFP+SPouhcZb/wl3e3qRVKUrIfSCvO5hDqVPn/AAPkfyO9elK6nYjKKknF7M03gN5cS2CuVa7gkRkkC4FxCwzG642WZQQ2CNL407OTmu234gsiJfQtqKLoukAOSq5LZT3lkiYswUjOkuMZYYgPZBxbp3Etqx8Mw6qftrhXHzZNJx+BjWg8U5djlfrIzQT4x1oiAWA7CRSCkqj0cHHljvXqU6maKZ8Bi8M6NWVPkQrWbJcTyWxGt1jlKMx6cxIaM5xnQcRr9Yo89ww2rxueJLrtb1AyFJfo06MMMqzMsZVx2ys3SbO4K5IJDAn9s7C8tCmqEXKRo0am3KKzIWVlzFMyhNABUAO2QfLtXjfWM93OgigmgjYxm5eUIFZI3WRQiq5Yy+HRqwAFY5JIXFjasZkncv1KUqssFKUoBSlKAUpSgFKUoBSlKAVy8VsEuIZIJM6JUZGwcHSw0nB8tjXVSgM34nwW6tT2NzCoyzomJUHYZRTiU7EnQAR5JvXFy9xhrJg0BM1ixJeJMMYSdy0A7ld8tEO3dd8qdVqrcY5NSV5Jom6UzkEkDKSYULiWPYNvnxDDdvFjasUsLklno6PlwZDLbVFg4dxCK4jWWF1kRuzKcj0I+BB2IO4NdNZRB1+H3GpYxDK5w8JP1F3sWzHIBtJgEhsBvvKRitE4DxyK7QtHkMpxJG2zxt6OP8iMgjcEjer6VZT0as+XzdEk7nJzzYGeymQFAcA+MbEAgsuQCVLLlNQBI1bDNZ114zohuUa3mByscpZXU+RhkzliAffRv07VsdcXF+FxXMfTmRHTUpKuoYHSwbBDbb4x+dQxGGVa2rTWzOSjconBuZ7m0Cpca7uLONar9ch89Y7SL8dmxjZiavPBuMQ3cYkgkDr2OO6nzV1O6MPNSAagLjkKIEm2llt/wAh4yf2JMlR8EZRVZ4ry1cwOZmjZmAH+82bMJFAz70JySv4QZQfMVGMq9PSazLmt/D2Gq3NUqF5t5eS+tzE3hceKKTGTG4GAfiN8EeYJFVbgPPjhAZwLmLt14F8a/wBtAN8jz0b5+wKvPDeIxXEYkhkWRD9pTkZ8wfQjzB3FXwqQqL9L+dZKMrO6P55uraSGR4pl0SxnDr/EFT5qRuD5g/MV5Vs3tB5P+moJYsC6jHgJ2Ei9+m59M7g/ZJ9CwOM7gkMCrKSrKwwVYbEMPIg1kq0sj02PsujcesTDLL9y36+sUpSqT1D7gvWgkjnTOqFxIAPMD3l/eQsv71f0dBMHVXU5VgCD6gjIP6V/N1XLlP2km2jhgni+ohTpNIuS4050NpHddGhSO+cnt31YeaSaZ8503hZSlGpBX0d+7X3NjpWX8R9q7Ha3tdvvTuAf8EerP+IVDt7S+In/ANIP7mT/AFmq91oLieVDozFTV1B99l5m0UrGIfaZxAHxC1YenSkB/XqnH6VN8M9rAzi6tmQffhbqAfEoQrD5LqNFVg+Jyp0diqavKD/D8jTKVx8J4rDdRiWCRZEO2VPY+YI7qR5g4Ir8qwxHbSlKAUpSgFKUoBSlcnEuJw26hppEjBOF1EDUe+FHdjgHYb0B10qq3PO6fzNvPL+IqIlHz6xV/wBFNQd1z9cZxpsoT5B52kY/uhU/QE1Q8TSWmZefkczI0alZnHzffn+ctj8rK5x+TdbFSlvzfdD3oIX+IkeM/wCFo2/zqH3tD+34fsczot3E+HR3EZjmQOhIODkbghgQRuCCAQRvVC4/wCe0cXEDuQnaYDU8a99Nwg/lofUjxLse4Mgm4edd8SWsw/EjROo/6w36LXbFzlZkEtKY8d+rG8f/AORQD8xkV1yo1dpK62aeqGjPPljmpbnEcgEc+MhQcpKMZ1wP9tfh7w8xjBNjrNOMwWM2p7K5t5CTra3SdAdWc64CGBilzvsQCd/CSWMny5zjhQLh9UfZbgjGCNitwuBoYEYLYAyCGC436qri8tTufB+z6vA7fmXilfgNfMsqqMsQB8Tj/OtB0geJ8nW02WAMUu+JosK4yS2G20uoJPhcEVT7/g91YydbLfG6t12IB7XVuc5H4hqAGTmOtDPGbcd54f8AmL/810wXKP7jq37JB/yqqpRjN32fNbnGincJ55wF+lqoQjK3MWTCR6uMloh8SWXHdh2ry575NW9UXVoV6+kdiNFwvkCewcD3X/I7YKyvF+UEcmS3boSk5YAZjkP449sMc++uD2zqxiqjbvPYS6V/3Z2P8k3it5z7xMRGMP3OV0v5shGKolUnTVqquua9V7EqdWdKSnF2a4mfb5KkFWU4ZWGGUjuGB3B+FK0fjsFrxNlDj6Hf4wjNuk34NYwso9B4ZF7gAZBz29tZIJGhmQxyr3U+Y8mQ9mQ+TD5bEECuUFbNF3R9h0f0nDErLLSXn2ex5V+BBv8AHv8AHyr9zX0ncZqo9N2Z28N4UXwOwq5cF5QjbGoZ+dRHCrgDFWey4wF86Qab/UePi61baGhMJyba4wUzVN5w5Vihy0Rx8KsFzzYAO/6b/wCVU3mLmHXkZ+Z8hVtSULWijNgY4r6l3J2OfkTizWt8hU/Vy6lmXybCM6t+0GXGfRjX7U17NOVXmmW7lQrAgJiDDBlZlKagD/NhWOCfeJBGwyVa6KahqeZ0pOnPEydPb1NdpSlWnnilKUApSlAKj+K8Et7rT9Ihjl0Z0l1BK5xnBPbOBn1xUhSgM0j9lWJHfq23iOyC0YIq590RrOFP7RBJ86mrfkbSMC4KD+phjT9AwcVcaVVKhTm7yVzlkyrR8koBg3Nyx9SYgf8AoiA/hXp//i4f6W4/5g//AFqy0p9vS/qvBCyKu3JUeMC4uR8QYyf+qMiuc8kMPdvZj+3HCf8AsRKuFK48NRf8F4IZVyKPNyXdfZvIsej2pP8AFZl/yqDvuW+Jozj6jogZ6kShWO25ZJWYLjtsHz/CtUpUHg6P9UcyowGxu3A6KrelI9l1zzxRkZz4UiQeEeQ0YHYYFdKcOWRgVtVZvvfQLmY/8xgv6mt1pXJYVSf7n4+9xlMpt+FtpA+hSH/7cKP0bGK8pOXl1ajw1ww31CFMj5MhzmtbpVS6PprVOXj/AKOZEZhEs8Q+re/i/cmcD5CZHQD5CvPiPNrqpiupLOWNhjp3KmIt82yV/SPatTr8IqyOGnH9tSXfZ+h3K+Zii3GsaVjFxbuPEgmSfp/su2lpU/aXUO+W2AkbuLUixXCNdW49zxYuLf4xStvIvqjnOM7tstaLf8sWc51S2sDt95olLfk2Mj9a4DyRajePrRn8M0hH5I7Mg/Sq/tasJZqcl1q2j/PlYJOLvFmXvyZO6dSzdL2A7AqQkqnzWWOTADDzGQc/ZHaom54RcRnS9tcL/cyEfkyqVP61rfA+VFtb5pVuJ2LRkOG6QVxkY1iONdRXyJ3GSM4JFXCr/oJrXR9R69LpjEQVpWl27+J/OkNrc9kguSfhbyn/ACSpm05e4jKRptpQPVyqAfNXYN+imtypT7aBKfTNaX8Y/n3MlsfZteSHM80UI/DmRiPj7gH6tVv4F7P7O2IZlM8g3DzYbB75VAAikeRxn41a6VbGnGOyMVbG16qtKWnLZeCFKUqZl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9" name="8 - Ορθογώνιο"/>
          <p:cNvSpPr/>
          <p:nvPr/>
        </p:nvSpPr>
        <p:spPr>
          <a:xfrm>
            <a:off x="5715008" y="3786190"/>
            <a:ext cx="2610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l-GR" sz="3600" b="1" dirty="0" smtClean="0"/>
              <a:t>Πρωτόζωα</a:t>
            </a:r>
            <a:endParaRPr lang="el-GR" sz="3600" dirty="0" smtClean="0"/>
          </a:p>
        </p:txBody>
      </p:sp>
      <p:sp>
        <p:nvSpPr>
          <p:cNvPr id="12" name="11 - Ορθογώνιο"/>
          <p:cNvSpPr/>
          <p:nvPr/>
        </p:nvSpPr>
        <p:spPr>
          <a:xfrm>
            <a:off x="1000100" y="228599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l-GR" b="1" dirty="0" smtClean="0"/>
              <a:t>Μύκητες:</a:t>
            </a:r>
            <a:r>
              <a:rPr lang="el-GR" dirty="0" smtClean="0"/>
              <a:t> Αρκετές είναι και οι ασθένειες που οφείλονται σε μύκητες, με περισσότερο γνωστές τις ασθένειες του δέρματος (δερματικές μυκητιάσεις). </a:t>
            </a:r>
          </a:p>
          <a:p>
            <a:pPr algn="r"/>
            <a:endParaRPr lang="el-GR" dirty="0" smtClean="0"/>
          </a:p>
          <a:p>
            <a:pPr algn="r"/>
            <a:endParaRPr lang="el-GR" dirty="0" smtClean="0"/>
          </a:p>
          <a:p>
            <a:pPr algn="r"/>
            <a:r>
              <a:rPr lang="el-GR" dirty="0" smtClean="0"/>
              <a:t/>
            </a:r>
            <a:br>
              <a:rPr lang="el-GR" dirty="0" smtClean="0"/>
            </a:br>
            <a:r>
              <a:rPr lang="el-GR" b="1" dirty="0" smtClean="0"/>
              <a:t>Πρωτόζωα:</a:t>
            </a:r>
            <a:r>
              <a:rPr lang="el-GR" dirty="0" smtClean="0"/>
              <a:t> Λίγα είναι τα πρωτόζωα που προσβάλλουν τον άνθρωπο προκαλώντας του σοβαρές ασθένειες. Ένα από αυτά είναι το πλασμώδιο, που προκαλεί την ελονοσία.</a:t>
            </a:r>
            <a:endParaRPr lang="el-GR" dirty="0"/>
          </a:p>
        </p:txBody>
      </p:sp>
      <p:sp>
        <p:nvSpPr>
          <p:cNvPr id="22530" name="AutoShape 2" descr="data:image/jpeg;base64,/9j/4AAQSkZJRgABAQAAAQABAAD/2wCEAAkGBxQTEhUUEhMVFhMXFxUYGBcXGBwaHBoXFxgXFxgYFxUYHCggGB0lHBUVITEhJSkrLi4uGB8zODMsNygtLiwBCgoKDg0OGxAQGywkICQsLCwsLCwsLCwsLCwsLCwsLCwsLCwsLCwsLCwsLCwsLCwsLCwsLCwsLCwsLCwsLCwsN//AABEIAOAA4QMBIgACEQEDEQH/xAAbAAACAgMBAAAAAAAAAAAAAAADBAIFAAEGB//EAEUQAAEDAgMEBggEBAMHBQAAAAEAAhEDIQQxQQUSUWEicYGRofAGE1STscHR0wcX4fEyQlKSFBViFiMzU3ODskNEY3Kj/8QAGQEAAwEBAQAAAAAAAAAAAAAAAQIDAAQF/8QAKREAAgICAgEEAgICAwAAAAAAAAECEQMhEjFBBBNRUiKhYWJxgRQyQv/aAAwDAQACEQMRAD8A7020v1qLnFFcHSJcbqDpzgcvquQ7gIa3rPnRa6lvd4j9USmO7zoijMHuLPUpgdS2WI0TbEX0eKXdSCer00rUZxQHXQsJaZCssDjJsbEZ/UJGol6pi7TcID96ZfVMVFtOKWNUEi9klSxIcJJRajS1rXaEmPqsGkhprpda/FOMkBVuA4nVWZmAggS06NMdGdwtOcIyWieGRzWyZuLxojYtGg4QoVG2ORCz1hyIhDDuK1hoGbcwe9LVid61jw+SbFMk2ieCWfO9fP5rNFImqlQ7oBEHig4jIcUU1IznvRa7SRBgt0jPrWN0ypc46KDQBe8o1WnHP5daC95Q6Kd9BOYS+Nob7HDWEdpEqdV+UHknTJPRSbJry1zZu0qyw7rqi2mPVVt4GA/4q6wF4MrTVjY3Vj0ngsRbLFOinIvydTfgggTJ1PmEuK8t5gx81LC151Tto5uLoY3CLmerisbJ6vgiNAzPnqUXnu4ec0RLMc/gO1ZuFSga+exRJmwRFoG+lOaXqsGibegub1LDCVUBKVGqyqMCWrUxFkrQ8WipZTd6xsXBPcrDG7RFR26IhggBV+JYbjLgRoqj0frl1R2/nMdswh4KcbkmdzgmQB1nwCdrOFoVfQd0ROYPhlKeoPkyFib7s04RYpdw5pjFkdpS3q5HzQaDE0XFYWm89qgzxEKbnn681h/8ENeidI5qLWuPSidDxW3tuCOCkx5k3bMZD5LWF9aAVr5QfPBRZX3dFlYmbi/il67TAlbkGk9GqnS/h59iVq0jI05nJFYAdd13O/7IwjJ14HYVuxn+IoWkHO62GSiNOcAfotb2aAGir23gTUpmP4m3CW2ZiOgBqM1cF/FUjh6uqY/hdf6p7tGgtltvlYlvXDmsSHRSLJ9ZwcYueY5JnZ1WYVVtTFFldpGeXfZS2XiukQbGTb5/BAk42v8AR1YflojA2zg8UlRrDjeOzv8AmjG+iomcjiEnjksLgBbNag6KJbxsiCghqW48lGeAUN08R8VAvjj3aopm42ar05vwStRsnqTIBuW65zKWe65lBsZRoSxDM/BUbqPqqwcMn3PW3OPiuhrOtwtw4Km2nBvOoI7bH4+CUrGy7p1xJvIIB7dVY0asCY4eea5nZ9f+ETlb5K7pPynQZcwh5BKI8wX3jJJWnuzA7VE1B50QmmMrogSsnunjmoGNPJWBpGsco+a16vW6A2iD3QIkQsZSt16oxAi5tnkFhvET8FjXohUp7ouAeaTqg8OpPEkcr8EGobXFtCMgUGCL+RB44qReWiIgcDefotl2nnvU8xoNJOvBBMq0CiclCo2LRdHp5EW6/pwUajSTGo8QsL5FajCNEhtDD7zAQLjJXDgcktVpQimFM5//ABDuBWK39SOCxNZXmC9JaEHe1HwSNKs0VGluRsRz0V5tYEi640v3XjkfEFaG00Tk3Hiz0XZz5CsGnh4Kk2PXlo6ld0G5fFLETKthSN0aSgNbOaMBvOOuQ6hopuMWAHinRH+AYaBEFbLm6z1qdBk3gBR3tBfnwWADdGk8krXuco86J17RHPzkl6jCswxZXVmOkACfBIV8IOk1+VrjxGfmFaYl9ohVdWmRfihZVXRSbMrRULZkAmDxXQ0cQLZ8VyDXblUgZyR8V02CGQPCVpooqaLfDdK50TzGcvPySeGgDz4poSdLIIlIkc4kDkp028T4Lfqhn3AKbc7x55oiXoG+kOI6kpWGgKsN2dfqhmmBmFqCpUKMok6k9SHWe6nkB25EdWqb1sg1aZPJBoZO3voRquDukNdPkFoRHO0JqnR3RByUalKcgAdISUVtdC7iLECYzPbwRmgnQAXuNJ4oRcBPRM/BRc48bI2BxJunIpSqDKedUkcxZI4k58kRYoFuniFiFIWlilFptahOWS4Xb1PdfPAg/I/Fei4ukFxPpHh+lyMjz2oxdSEl+WOiy9FsV0Ytym9l1uHIMd3YvN/RzE7rwHTq0jgRb4rvMHUi0INU6NfOCaLfIds24fstATM5DsQh3I1aYDW5n/xTkAW+DbQKTG7uhWgQzISTx+inTpOIk936IpGYFzxqOxBqv5+etFrDl56kA00GNFIUcdQeyUpiKZuTMgJyqy6A8GDwCQr/ACcXtykWVp0dfusfPNdDsp3QDtDbuCpvSln8DuBcO8T8irD0cG8wTkCO2BJnsTvaMnV2X2HqX5KyZUhVVBhm02nkrRpymEiBNIbYQi7s5IdJ1rx3fqiPPAjsCc52tgjAmx+Cia3URwKmXiNT1oO6CcjPWtYyRJsHktvCFUNsititaCCeeqWzUaeeKWqDii1C2+aC6+t+drQgykQGIdJG9fgUOrYX0RHGB8Es4zPDmgWiLurcCttEzZDqUYPLki7rjBGXBYpJKtG/ULFO/JYtonT+S6xDc1ynpDhpbYXHyXX1mqq2lRBHeiyWNnmOJrepe2oDZxEjg4RJ7fkvUdlVAWh3IFeb7cwcte09n1XXehuLL8PTkjeA3T1tt8gnm7SYIxcZSh47OrpvBIBNrymt28669XBI4eJVlSbkPMIRJz0DoUCc9Uaq20T1/uiUnAWEdZ+S1n1KqRJvYnfISlqrVaVKcec0tXw+v7BI0UjJFa5s6QkawIyVjUpnVKV2TZTZ0QZSbdw3rKLxlA3h1iCqj0SxESXCReBpMaro6rLQbggg9RsVymw5pVH0jGZHdr1kJ4vRnHZ1+EJi8ySZ/VW1CjaTloOKpcGVfYRgsDHnJItsGTXQ5Rbyjmj7p5qNNumSlVcJsVZI5H2CLOa2aR1892a360ann+l0F+JveG5G5WpG5Mm+nnaer9Us541A/uCmcawAggunsCXqYlrTvNZ0TlOVs0HSCpP4NljibCbaR4oFSkdGm2gWOxYEuDS02MCCD4KP+OaSN8W5WPh9ENMdSkvAF9I5EEA8dCheqiRqOPDX6qxo12kgb3RObT9ck7iMEx0EOaCAS0j4HQj6rKF9DL1HF0zn6VAZzZSfATT6IzFgQCRwn9UpWBBISO0Wi+QORxWKXq+axYei9eCq/FU1cVmgdSQxARkjmhI4jbeF6RMKPoXUgVG8HA94j5K42tTBVFsDoYl40LfgR9SgnaaOl7aZ22Hraq0pOkADzyVNheHH91Y4eYgce7itFkckUNh9oTH+IAJt3ZDRVVR5bMns1RA6Rc9mnadSqKRFwGTihvE93LqWvW7wJCRqAkgZD5Jn1sAi1skEwuKQKvn1XPCNEgXJ4VgR5zSz2QkZWOivrUzdcxtOjuV2v/qAnrH6Lr6zLqj25Qlk6tg92aC7KxY5gCujwVGR8OxcpsipLQewrr9nCWE+CaHYme0hqpUAtf68knXqbuelyEaq6Gl1pjXjp3KtY6ZJMktn5qjZx2M+vLrAQDPmUIUySZ4FbouiPOsfNbpvibZ/OyHYl10DNMLdal0QCOc9seepSeco8Vm8ZIvAEee1BJBbYm9stdlYBAqNyuPPNNuaYHMz3dluNkkbk63ORSMdMEWE8IWxintmMrWNxOi3UJ3jE5ceQCBTqkbx8Ch0yl2WrsSI3xdhsQM2nUHkmcdh5Yx4gmIJ+BnqhVuDxZDxlEgGLWP7q0c31bnUhO4ek0cJPwme9W1JE4zcZUJepWJr1ZWJfbZXmP4h8uSOIetvxAuk8RV4BLIMIlbtFma5ykd3FUydTHePrC6SvcLncc2K9M/6wlR1eDs6CeoO0VZgqmStGZWRRz5Dbqd0anSEAa+YWm6FTOc8kyEdvRgpQZ896BXbJl0JoO4gTZY6nPzKLVgToQ9WIWnUk16qCsqNQ4jc2VtdtlXYpoII4iO+yuao8VS7QdCR6LQ2VWy7COa7DY1aWkTf5rkqNqjm8bjt/ZX2zKkOAPUjF0xsquLQ9jqvQA4zbW2SXp69UcFrFA7xa60HhxU6YGUyeq0RxQcjiaoMLacDnwv9FunV6MCc9FqRnyjxn6IgaM+S3MSgDnXyFr6nJRpVDBPEojnZ28Pmp02kiwMcUjmGhaq90dQgeckkA4fy+CsKzDGefP5ID22z8UnPY6Eqr3QTFkoXyGjJM4ilAzI7OKXc4z1LKVsZdBKBk2znz8ld7SrXo1Bk6xv2KkwxtPATbj+wVmf95TpCJ6ZHZnZdUH+JKX/ZFpuMWKu6S2qcmbQR1ITDiMpt8EviCMmiRYd3FMOpa6LdBokjkVz2+i1+SpdkYtkR2TIHf4Kg2oRvUzoHt+IXT1Mz57lzO3bOboN9vYJCWErZaLOhwbrBW9BwsqXAiwKt6LrKiEmOOt1Le9lOUwoFwICwD6oiIZDATawRW0eCjRdoj74aBmnRKT8AKlFCqN70xiMQIsq+tXlBhjbA1AqvaTOirQulV+0slKSOnHpnPYi1Rh1Iju/dX+FcBFv3VHtjo7h/1fFWLX2nkgislaotsTUL6m9FrHPl45o9OmZ1yHjdK4OmQ0Hl4lWVF1jbXwS9s4ZOjG0rDr+JU2stPEojWg2Gn0UqgDRB+KZQXkm5Ce6DrqpPMDI6DvR2MCFXI4laSpGuxZ/JL1Rbz51TDmXyUK2HJFhYR4rlk7sqkVuJbw+KWq0jzOXj1BWfqFOhhhDwQRkedjPyTYvy0GUqKagM55D9z3p+m+GsbzLj1cFvD4YFpJ1J7YvdDp0yS+bEEAAcOvxC68e0I3sc/wAd/pH9xWKv3Dz71isPUS63DpeVhYQJ0TeBseXBFxkGBC5dULz3Rz1WnwGa5j006Apud/DviT2g9+a7w0AAbdS4D8VCGYO56XrWRfOJJjjZLiX5oeWWotnQ4aw5KwpOVbhXzTaeLWnvAKdoPVaK9qx6kmWm0+YSlNyIDBH9JyTIRqx0WvwS1TEF2S1WeYA186LTCP5iOrU9ZTUJ0Z6slYKIAuL9aMKg0y4fqitbvWCwrmyuqPi1uX0WVsK1wne6QgEdep4JqvgSAS7hkFV1GuDgQTwIiZ4W7EjfyaLvpnPelMAQCDdsEd6Ph3y1o1MBJekwgDr+CzCVOizjI+KVrR2xfg7mjRhsaW8OCM2mIE8Zy4KOHEtvwPwRW07gBTTPPZgZHbw5rdWndbIvGev0RfVG3nwTLyKyIZa/Yg1aRPLzorANUXN5Kko6FUiubhjnCO3BTMmBr2Jo0bZRHNFe2w+PFTWNfAXNiFHCiRbzEBaqtG6R1C2eaYcJNvMcFlNgmxE+QqKFIRyKt9KwGQGXd+pVDQfrMhxN+2x7l1uPpta3MEc1yLxuiIj9VoLiy+P8gm8PI/VYkvWHyVifkV4HbspRZS3b3CRq7SANt0i/XySeN2lP80fPqCn7RBWObRxtOkN6o7sFz3LwT8QPSE4zFEi1KnLWN7pPWSM10Ppv6TgTSpGXGZ/0zIJP+pedBq6sOJLZy55/+Ue1ejOI38JhzqaNPwaAfEK4plcb6A48PwzWTenLSOWY7IXWUaqhKLTPTwzUoqizpuTFK9u76pBhnIo1NyCKNDFYnPIgHw0T5pCQQ0GwOfEZpKmQTeAdJVrhaEtEGZFurrWkc2TQL1Bcf4CNCQLLfqXNHPr+i0MRUbUh8Bl+doznuTlYSAQRBRjsk212V9cuOZuka1LeaePH4FW7MPePFL1MKQbqcr7GjJHm/pI/Q5gmetRwT5HiPinvxBw+41tQZFwaeszB+KpdkYkdHqKotwOmGS5Hp+z64LGybkZ8ZVg2kZ+i5vY1YCm3edlaOVzPUr/C4lrrtdI5KCTXZzZFTGKFLMorBJhB/wAa1uZAkwJMSeHWh/5vTaB0heYi89UZqijRPbLFrFL1fEqpxO2LD1cOPPQcxxWhjy5zQTFiTFtNO1USNwdWWtZwaM5KQfjmhwYSJN/jaeKrcRX3i6SQ2bDl1JeRERl5yTBWK+xqptSCQ0nXL6qI2iA2zTvcSZ8Sq2qNQIQHlLyZdYIsLicY54AJyvzPaq6u/OUao+OaRxFS18kiVssoqK0DlYgetPDxWJ+LByRyx9N6n/KH91vgqjH+kmIq23twcGzP92arI4rcLsUIrweLLPkl2wQo6nxWVKYRStBMSGPR7ahwtXeuWGzhy0PYvT9nbTZVAc1wgrydzJUsJialF29TdB8D1hTnDkdOD1Dx68HttCrzumQ6F55sX0xa+G1eg7KTke1dlhcUHAGR3rllFp7PWx5YzVpl1TcD/N3j6JwVhuhm9qZjsgdapmVR5ssmULaC4qRdNrvAjea4DR3Dhx0TWHrBx6II4g/Jc7vkRBv1/NFOMMzrx1WtEp4vg6sNETIhI43FsbJc7wJVI3Hu49pjNUnpBt1lFpNRwA4Tdx5alMo2Q9uu2U/4q+kDPU06bBdzw4yIIDPqSuX2Ji8uZ8hc9tvabsTVL3dTRwH1UNn4l1Ij+nXlzV1iqNHNH1HHJa6Pbdn4iWCNU3RqubO6SDyXJ+je1GvYAHAxkuiZUlczVOj1VxkrDOkmSSc8zOfxU2kTPAfDRLtdzRWrD0hlr+XepCsevt+BShcpFHkI4obbVHCOf6lBFa6EChl10LNxQb1iG5w7UOoc0tVrAckA6QRzs/FU+08YGAkkADjw4qWO2g1rSXGGgXOQHC5Xm/pBto13FrbUwe/rV8eM5PUeoUdF7/tVS4u/tH0WLiVit7aOD/kSLAhYSViwKhAxZKxaCxjayFkrZWMCdTlNYHalaiRuPMaNNx3aIS18EGrDGTXR1uA9OMhWaRzbcR1ZhW1H0roOsKnYTBntC87hb3OSm8UWdUPWZI97PVKXpFRDb1WxbVAxPplhmg/7wE8pJnsXmDqY4BYWDgssKC/Wyfg67afp64jdoMv/AFut3Nz71x+LxFSs7fqvc53P5cFNoWFOoJHPPLKfbBMowiOZKkFqUxMLsraDqD5ElsiR8wvQ9j7fp1AIdfrv2hecKAEGWkg8QpyxKR0YfUyx68HslPEtN1M1V5Xgtu1mZkPHPPvCtafpibbzHDmIP0UXhaO6Prcb70ehDErfrZ08VxdH0zp6yOwhMf7XUj/OY5ByHtSKP1OP5Otc8wMxCBVrZGPHhnK43E+mdPQPJ6vqqzE+lrz/AMNgFok/ossTJv1cF5O4r40DX9O1c5tb0oYzJ287+kfMrkcVtKtV/ieQOAsO4JQUFWOFI5snrHLUQ+1dq1cQemeiMmjLrI1PNLU6KPujRSIVUjibvsDurEVYiY7cfh285Ylp/wCyfuLf5cv9oE/9E93/ABF6FgsRuOmJtFjBzBsexN09qxvdCZIIkyRbdueME96u8aXSHpHmH5eu9pb7o/cW/wAun+0t9yfuL087SZFqYmAMhMdK4MZ3b3JaljYnoiC8OjkJsOGaHBfU1I83H4eO9pb7o/cUvy8f7S33R+4vSxj2gzuXnllfln0vBSG0WxG5/KQLi0gC1uUrcF9TUjzL8vHe0t90fuLX5dP9pHuj9xenjaTZk0564/qJvbn4IVPHQ5x3f4g0Ef8A1iTlyR4f1/ZuK+TzUfh2/wBpHuj9xZ+Xj/aW+6P3F6SMdD2uDY3d63Embm3MdyL/AJm050xmIysAIbEjRDgvqal8nmJ/Dp3tLZ/6R+4tj8Onn/3I9yb/AP6L0z/MRMlms6X6Rde3PRQOOG+HbtgHiLfzTyjVbgvqakebfl2/2ge6P3Fofh472lvuj9xemf45sAFkgDln0b5a7t+tSZtFo/8ATv0eFoM2sjwX1/ZuKPMT+HrvaW+6P3Fn5eu9pb7o/cXprdoAfyX4mP6d2TbPVDo41oLyWTvODhlbpb0Zdiygvqbivk82/Lt3tLfdH7ix34cuGeJA/wC0fuL0mvjQ5hbuwSQSRGnUEZ+0gZlg04HUnUcx3LcP6/s3FHmH5eO9pb7o/cWD8PHe0t90fuL0/wDzNsg+qEAkxbWeXPwUKe0QMmRaBl/Tu3txk9qHBfX9mpHmf5eO9pb7o/cUvy7f7QPdH7i9AdUBfvRA3pLe2YFuFkxisfvgjdguMm+vRmP7UfbXwCkea/l272lt/wD4j9xYfw8d7S33R+4vUKG0WiSWwYhsAcSezQd6g7aIIILM54Zua0E5cWz2ocPHEPFfJ5ifw8d7S33R+4tD8PHe0t90fuL0zD44NaGlgMReBo4k5jmO5Tq7REdGmAb3gG5GeSPBfX9m4o8y/Lx3tLfdH7i3+XjvaW+6P3F6Z/mLf+WB0ibRboxnHFJ4ipvOLspJPeSioJvaA4o8/wDy9d7S33R+4sXeLEfbj8Ao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2532" name="AutoShape 4" descr="data:image/jpeg;base64,/9j/4AAQSkZJRgABAQAAAQABAAD/2wCEAAkGBxQTEhUUEhMVFhMXFxUYGBcXGBwaHBoXFxgXFxgYFxUYHCggGB0lHBUVITEhJSkrLi4uGB8zODMsNygtLiwBCgoKDg0OGxAQGywkICQsLCwsLCwsLCwsLCwsLCwsLCwsLCwsLCwsLCwsLCwsLCwsLCwsLCwsLCwsLCwsLCwsN//AABEIAOAA4QMBIgACEQEDEQH/xAAbAAACAgMBAAAAAAAAAAAAAAADBAIFAAEGB//EAEUQAAEDAgMEBggEBAMHBQAAAAEAAhEDIQQxQQUSUWEicYGRofAGE1STscHR0wcX4fEyQlKSFBViFiMzU3ODskNEY3Kj/8QAGQEAAwEBAQAAAAAAAAAAAAAAAQIDAAQF/8QAKREAAgICAgEEAgICAwAAAAAAAAECEQMhEjFBBBNRUiKhYWJxgRQyQv/aAAwDAQACEQMRAD8A7020v1qLnFFcHSJcbqDpzgcvquQ7gIa3rPnRa6lvd4j9USmO7zoijMHuLPUpgdS2WI0TbEX0eKXdSCer00rUZxQHXQsJaZCssDjJsbEZ/UJGol6pi7TcID96ZfVMVFtOKWNUEi9klSxIcJJRajS1rXaEmPqsGkhprpda/FOMkBVuA4nVWZmAggS06NMdGdwtOcIyWieGRzWyZuLxojYtGg4QoVG2ORCz1hyIhDDuK1hoGbcwe9LVid61jw+SbFMk2ieCWfO9fP5rNFImqlQ7oBEHig4jIcUU1IznvRa7SRBgt0jPrWN0ypc46KDQBe8o1WnHP5daC95Q6Kd9BOYS+Nob7HDWEdpEqdV+UHknTJPRSbJry1zZu0qyw7rqi2mPVVt4GA/4q6wF4MrTVjY3Vj0ngsRbLFOinIvydTfgggTJ1PmEuK8t5gx81LC151Tto5uLoY3CLmerisbJ6vgiNAzPnqUXnu4ec0RLMc/gO1ZuFSga+exRJmwRFoG+lOaXqsGibegub1LDCVUBKVGqyqMCWrUxFkrQ8WipZTd6xsXBPcrDG7RFR26IhggBV+JYbjLgRoqj0frl1R2/nMdswh4KcbkmdzgmQB1nwCdrOFoVfQd0ROYPhlKeoPkyFib7s04RYpdw5pjFkdpS3q5HzQaDE0XFYWm89qgzxEKbnn681h/8ENeidI5qLWuPSidDxW3tuCOCkx5k3bMZD5LWF9aAVr5QfPBRZX3dFlYmbi/il67TAlbkGk9GqnS/h59iVq0jI05nJFYAdd13O/7IwjJ14HYVuxn+IoWkHO62GSiNOcAfotb2aAGir23gTUpmP4m3CW2ZiOgBqM1cF/FUjh6uqY/hdf6p7tGgtltvlYlvXDmsSHRSLJ9ZwcYueY5JnZ1WYVVtTFFldpGeXfZS2XiukQbGTb5/BAk42v8AR1YflojA2zg8UlRrDjeOzv8AmjG+iomcjiEnjksLgBbNag6KJbxsiCghqW48lGeAUN08R8VAvjj3aopm42ar05vwStRsnqTIBuW65zKWe65lBsZRoSxDM/BUbqPqqwcMn3PW3OPiuhrOtwtw4Km2nBvOoI7bH4+CUrGy7p1xJvIIB7dVY0asCY4eea5nZ9f+ETlb5K7pPynQZcwh5BKI8wX3jJJWnuzA7VE1B50QmmMrogSsnunjmoGNPJWBpGsco+a16vW6A2iD3QIkQsZSt16oxAi5tnkFhvET8FjXohUp7ouAeaTqg8OpPEkcr8EGobXFtCMgUGCL+RB44qReWiIgcDefotl2nnvU8xoNJOvBBMq0CiclCo2LRdHp5EW6/pwUajSTGo8QsL5FajCNEhtDD7zAQLjJXDgcktVpQimFM5//ABDuBWK39SOCxNZXmC9JaEHe1HwSNKs0VGluRsRz0V5tYEi640v3XjkfEFaG00Tk3Hiz0XZz5CsGnh4Kk2PXlo6ld0G5fFLETKthSN0aSgNbOaMBvOOuQ6hopuMWAHinRH+AYaBEFbLm6z1qdBk3gBR3tBfnwWADdGk8krXuco86J17RHPzkl6jCswxZXVmOkACfBIV8IOk1+VrjxGfmFaYl9ohVdWmRfihZVXRSbMrRULZkAmDxXQ0cQLZ8VyDXblUgZyR8V02CGQPCVpooqaLfDdK50TzGcvPySeGgDz4poSdLIIlIkc4kDkp028T4Lfqhn3AKbc7x55oiXoG+kOI6kpWGgKsN2dfqhmmBmFqCpUKMok6k9SHWe6nkB25EdWqb1sg1aZPJBoZO3voRquDukNdPkFoRHO0JqnR3RByUalKcgAdISUVtdC7iLECYzPbwRmgnQAXuNJ4oRcBPRM/BRc48bI2BxJunIpSqDKedUkcxZI4k58kRYoFuniFiFIWlilFptahOWS4Xb1PdfPAg/I/Fei4ukFxPpHh+lyMjz2oxdSEl+WOiy9FsV0Ytym9l1uHIMd3YvN/RzE7rwHTq0jgRb4rvMHUi0INU6NfOCaLfIds24fstATM5DsQh3I1aYDW5n/xTkAW+DbQKTG7uhWgQzISTx+inTpOIk936IpGYFzxqOxBqv5+etFrDl56kA00GNFIUcdQeyUpiKZuTMgJyqy6A8GDwCQr/ACcXtykWVp0dfusfPNdDsp3QDtDbuCpvSln8DuBcO8T8irD0cG8wTkCO2BJnsTvaMnV2X2HqX5KyZUhVVBhm02nkrRpymEiBNIbYQi7s5IdJ1rx3fqiPPAjsCc52tgjAmx+Cia3URwKmXiNT1oO6CcjPWtYyRJsHktvCFUNsititaCCeeqWzUaeeKWqDii1C2+aC6+t+drQgykQGIdJG9fgUOrYX0RHGB8Es4zPDmgWiLurcCttEzZDqUYPLki7rjBGXBYpJKtG/ULFO/JYtonT+S6xDc1ynpDhpbYXHyXX1mqq2lRBHeiyWNnmOJrepe2oDZxEjg4RJ7fkvUdlVAWh3IFeb7cwcte09n1XXehuLL8PTkjeA3T1tt8gnm7SYIxcZSh47OrpvBIBNrymt28669XBI4eJVlSbkPMIRJz0DoUCc9Uaq20T1/uiUnAWEdZ+S1n1KqRJvYnfISlqrVaVKcec0tXw+v7BI0UjJFa5s6QkawIyVjUpnVKV2TZTZ0QZSbdw3rKLxlA3h1iCqj0SxESXCReBpMaro6rLQbggg9RsVymw5pVH0jGZHdr1kJ4vRnHZ1+EJi8ySZ/VW1CjaTloOKpcGVfYRgsDHnJItsGTXQ5Rbyjmj7p5qNNumSlVcJsVZI5H2CLOa2aR1892a360ann+l0F+JveG5G5WpG5Mm+nnaer9Us541A/uCmcawAggunsCXqYlrTvNZ0TlOVs0HSCpP4NljibCbaR4oFSkdGm2gWOxYEuDS02MCCD4KP+OaSN8W5WPh9ENMdSkvAF9I5EEA8dCheqiRqOPDX6qxo12kgb3RObT9ck7iMEx0EOaCAS0j4HQj6rKF9DL1HF0zn6VAZzZSfATT6IzFgQCRwn9UpWBBISO0Wi+QORxWKXq+axYei9eCq/FU1cVmgdSQxARkjmhI4jbeF6RMKPoXUgVG8HA94j5K42tTBVFsDoYl40LfgR9SgnaaOl7aZ22Hraq0pOkADzyVNheHH91Y4eYgce7itFkckUNh9oTH+IAJt3ZDRVVR5bMns1RA6Rc9mnadSqKRFwGTihvE93LqWvW7wJCRqAkgZD5Jn1sAi1skEwuKQKvn1XPCNEgXJ4VgR5zSz2QkZWOivrUzdcxtOjuV2v/qAnrH6Lr6zLqj25Qlk6tg92aC7KxY5gCujwVGR8OxcpsipLQewrr9nCWE+CaHYme0hqpUAtf68knXqbuelyEaq6Gl1pjXjp3KtY6ZJMktn5qjZx2M+vLrAQDPmUIUySZ4FbouiPOsfNbpvibZ/OyHYl10DNMLdal0QCOc9seepSeco8Vm8ZIvAEee1BJBbYm9stdlYBAqNyuPPNNuaYHMz3dluNkkbk63ORSMdMEWE8IWxintmMrWNxOi3UJ3jE5ceQCBTqkbx8Ch0yl2WrsSI3xdhsQM2nUHkmcdh5Yx4gmIJ+BnqhVuDxZDxlEgGLWP7q0c31bnUhO4ek0cJPwme9W1JE4zcZUJepWJr1ZWJfbZXmP4h8uSOIetvxAuk8RV4BLIMIlbtFma5ykd3FUydTHePrC6SvcLncc2K9M/6wlR1eDs6CeoO0VZgqmStGZWRRz5Dbqd0anSEAa+YWm6FTOc8kyEdvRgpQZ896BXbJl0JoO4gTZY6nPzKLVgToQ9WIWnUk16qCsqNQ4jc2VtdtlXYpoII4iO+yuao8VS7QdCR6LQ2VWy7COa7DY1aWkTf5rkqNqjm8bjt/ZX2zKkOAPUjF0xsquLQ9jqvQA4zbW2SXp69UcFrFA7xa60HhxU6YGUyeq0RxQcjiaoMLacDnwv9FunV6MCc9FqRnyjxn6IgaM+S3MSgDnXyFr6nJRpVDBPEojnZ28Pmp02kiwMcUjmGhaq90dQgeckkA4fy+CsKzDGefP5ID22z8UnPY6Eqr3QTFkoXyGjJM4ilAzI7OKXc4z1LKVsZdBKBk2znz8ld7SrXo1Bk6xv2KkwxtPATbj+wVmf95TpCJ6ZHZnZdUH+JKX/ZFpuMWKu6S2qcmbQR1ITDiMpt8EviCMmiRYd3FMOpa6LdBokjkVz2+i1+SpdkYtkR2TIHf4Kg2oRvUzoHt+IXT1Mz57lzO3bOboN9vYJCWErZaLOhwbrBW9BwsqXAiwKt6LrKiEmOOt1Le9lOUwoFwICwD6oiIZDATawRW0eCjRdoj74aBmnRKT8AKlFCqN70xiMQIsq+tXlBhjbA1AqvaTOirQulV+0slKSOnHpnPYi1Rh1Iju/dX+FcBFv3VHtjo7h/1fFWLX2nkgislaotsTUL6m9FrHPl45o9OmZ1yHjdK4OmQ0Hl4lWVF1jbXwS9s4ZOjG0rDr+JU2stPEojWg2Gn0UqgDRB+KZQXkm5Ce6DrqpPMDI6DvR2MCFXI4laSpGuxZ/JL1Rbz51TDmXyUK2HJFhYR4rlk7sqkVuJbw+KWq0jzOXj1BWfqFOhhhDwQRkedjPyTYvy0GUqKagM55D9z3p+m+GsbzLj1cFvD4YFpJ1J7YvdDp0yS+bEEAAcOvxC68e0I3sc/wAd/pH9xWKv3Dz71isPUS63DpeVhYQJ0TeBseXBFxkGBC5dULz3Rz1WnwGa5j006Apud/DviT2g9+a7w0AAbdS4D8VCGYO56XrWRfOJJjjZLiX5oeWWotnQ4aw5KwpOVbhXzTaeLWnvAKdoPVaK9qx6kmWm0+YSlNyIDBH9JyTIRqx0WvwS1TEF2S1WeYA186LTCP5iOrU9ZTUJ0Z6slYKIAuL9aMKg0y4fqitbvWCwrmyuqPi1uX0WVsK1wne6QgEdep4JqvgSAS7hkFV1GuDgQTwIiZ4W7EjfyaLvpnPelMAQCDdsEd6Ph3y1o1MBJekwgDr+CzCVOizjI+KVrR2xfg7mjRhsaW8OCM2mIE8Zy4KOHEtvwPwRW07gBTTPPZgZHbw5rdWndbIvGev0RfVG3nwTLyKyIZa/Yg1aRPLzorANUXN5Kko6FUiubhjnCO3BTMmBr2Jo0bZRHNFe2w+PFTWNfAXNiFHCiRbzEBaqtG6R1C2eaYcJNvMcFlNgmxE+QqKFIRyKt9KwGQGXd+pVDQfrMhxN+2x7l1uPpta3MEc1yLxuiIj9VoLiy+P8gm8PI/VYkvWHyVifkV4HbspRZS3b3CRq7SANt0i/XySeN2lP80fPqCn7RBWObRxtOkN6o7sFz3LwT8QPSE4zFEi1KnLWN7pPWSM10Ppv6TgTSpGXGZ/0zIJP+pedBq6sOJLZy55/+Ue1ejOI38JhzqaNPwaAfEK4plcb6A48PwzWTenLSOWY7IXWUaqhKLTPTwzUoqizpuTFK9u76pBhnIo1NyCKNDFYnPIgHw0T5pCQQ0GwOfEZpKmQTeAdJVrhaEtEGZFurrWkc2TQL1Bcf4CNCQLLfqXNHPr+i0MRUbUh8Bl+doznuTlYSAQRBRjsk212V9cuOZuka1LeaePH4FW7MPePFL1MKQbqcr7GjJHm/pI/Q5gmetRwT5HiPinvxBw+41tQZFwaeszB+KpdkYkdHqKotwOmGS5Hp+z64LGybkZ8ZVg2kZ+i5vY1YCm3edlaOVzPUr/C4lrrtdI5KCTXZzZFTGKFLMorBJhB/wAa1uZAkwJMSeHWh/5vTaB0heYi89UZqijRPbLFrFL1fEqpxO2LD1cOPPQcxxWhjy5zQTFiTFtNO1USNwdWWtZwaM5KQfjmhwYSJN/jaeKrcRX3i6SQ2bDl1JeRERl5yTBWK+xqptSCQ0nXL6qI2iA2zTvcSZ8Sq2qNQIQHlLyZdYIsLicY54AJyvzPaq6u/OUao+OaRxFS18kiVssoqK0DlYgetPDxWJ+LByRyx9N6n/KH91vgqjH+kmIq23twcGzP92arI4rcLsUIrweLLPkl2wQo6nxWVKYRStBMSGPR7ahwtXeuWGzhy0PYvT9nbTZVAc1wgrydzJUsJialF29TdB8D1hTnDkdOD1Dx68HttCrzumQ6F55sX0xa+G1eg7KTke1dlhcUHAGR3rllFp7PWx5YzVpl1TcD/N3j6JwVhuhm9qZjsgdapmVR5ssmULaC4qRdNrvAjea4DR3Dhx0TWHrBx6II4g/Jc7vkRBv1/NFOMMzrx1WtEp4vg6sNETIhI43FsbJc7wJVI3Hu49pjNUnpBt1lFpNRwA4Tdx5alMo2Q9uu2U/4q+kDPU06bBdzw4yIIDPqSuX2Ji8uZ8hc9tvabsTVL3dTRwH1UNn4l1Ij+nXlzV1iqNHNH1HHJa6Pbdn4iWCNU3RqubO6SDyXJ+je1GvYAHAxkuiZUlczVOj1VxkrDOkmSSc8zOfxU2kTPAfDRLtdzRWrD0hlr+XepCsevt+BShcpFHkI4obbVHCOf6lBFa6EChl10LNxQb1iG5w7UOoc0tVrAckA6QRzs/FU+08YGAkkADjw4qWO2g1rSXGGgXOQHC5Xm/pBto13FrbUwe/rV8eM5PUeoUdF7/tVS4u/tH0WLiVit7aOD/kSLAhYSViwKhAxZKxaCxjayFkrZWMCdTlNYHalaiRuPMaNNx3aIS18EGrDGTXR1uA9OMhWaRzbcR1ZhW1H0roOsKnYTBntC87hb3OSm8UWdUPWZI97PVKXpFRDb1WxbVAxPplhmg/7wE8pJnsXmDqY4BYWDgssKC/Wyfg67afp64jdoMv/AFut3Nz71x+LxFSs7fqvc53P5cFNoWFOoJHPPLKfbBMowiOZKkFqUxMLsraDqD5ElsiR8wvQ9j7fp1AIdfrv2hecKAEGWkg8QpyxKR0YfUyx68HslPEtN1M1V5Xgtu1mZkPHPPvCtafpibbzHDmIP0UXhaO6Prcb70ehDErfrZ08VxdH0zp6yOwhMf7XUj/OY5ByHtSKP1OP5Otc8wMxCBVrZGPHhnK43E+mdPQPJ6vqqzE+lrz/AMNgFok/ossTJv1cF5O4r40DX9O1c5tb0oYzJ287+kfMrkcVtKtV/ieQOAsO4JQUFWOFI5snrHLUQ+1dq1cQemeiMmjLrI1PNLU6KPujRSIVUjibvsDurEVYiY7cfh285Ylp/wCyfuLf5cv9oE/9E93/ABF6FgsRuOmJtFjBzBsexN09qxvdCZIIkyRbdueME96u8aXSHpHmH5eu9pb7o/cW/wAun+0t9yfuL087SZFqYmAMhMdK4MZ3b3JaljYnoiC8OjkJsOGaHBfU1I83H4eO9pb7o/cUvy8f7S33R+4vSxj2gzuXnllfln0vBSG0WxG5/KQLi0gC1uUrcF9TUjzL8vHe0t90fuLX5dP9pHuj9xenjaTZk0564/qJvbn4IVPHQ5x3f4g0Ef8A1iTlyR4f1/ZuK+TzUfh2/wBpHuj9xZ+Xj/aW+6P3F6SMdD2uDY3d63Embm3MdyL/AJm050xmIysAIbEjRDgvqal8nmJ/Dp3tLZ/6R+4tj8Onn/3I9yb/AP6L0z/MRMlms6X6Rde3PRQOOG+HbtgHiLfzTyjVbgvqakebfl2/2ge6P3Fofh472lvuj9xemf45sAFkgDln0b5a7t+tSZtFo/8ATv0eFoM2sjwX1/ZuKPMT+HrvaW+6P3Fn5eu9pb7o/cXprdoAfyX4mP6d2TbPVDo41oLyWTvODhlbpb0Zdiygvqbivk82/Lt3tLfdH7ix34cuGeJA/wC0fuL0mvjQ5hbuwSQSRGnUEZ+0gZlg04HUnUcx3LcP6/s3FHmH5eO9pb7o/cWD8PHe0t90fuL0/wDzNsg+qEAkxbWeXPwUKe0QMmRaBl/Tu3txk9qHBfX9mpHmf5eO9pb7o/cUvy7f7QPdH7i9AdUBfvRA3pLe2YFuFkxisfvgjdguMm+vRmP7UfbXwCkea/l272lt/wD4j9xYfw8d7S33R+4vUKG0WiSWwYhsAcSezQd6g7aIIILM54Zua0E5cWz2ocPHEPFfJ5ifw8d7S33R+4tD8PHe0t90fuL0zD44NaGlgMReBo4k5jmO5Tq7REdGmAb3gG5GeSPBfX9m4o8y/Lx3tLfdH7i3+XjvaW+6P3F6Z/mLf+WB0ibRboxnHFJ4ipvOLspJPeSioJvaA4o8/wDy9d7S33R+4sXeLEfbj8Ao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22534" name="Picture 6" descr="http://i.stpl.gr/image.ashx?m=Fit&amp;f=L2ZpbGVzLzEvbmV3X2ltYWdlcy8yMDEzLTA0LTAxLzE1MzIwLzE0NTUwMDUxLmpwZw%3D%3D&amp;t=635004106395976600&amp;w=300&amp;h=2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785926"/>
            <a:ext cx="2857500" cy="1943101"/>
          </a:xfrm>
          <a:prstGeom prst="rect">
            <a:avLst/>
          </a:prstGeom>
          <a:noFill/>
        </p:spPr>
      </p:pic>
      <p:pic>
        <p:nvPicPr>
          <p:cNvPr id="22536" name="Picture 8" descr="http://img.sparknotes.com/figures/0/0a2e2068b60c8b7f8cfbe21c26e87498/parameciu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4483424"/>
            <a:ext cx="2786082" cy="2060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1214422"/>
          </a:xfrm>
        </p:spPr>
        <p:txBody>
          <a:bodyPr>
            <a:normAutofit fontScale="90000"/>
          </a:bodyPr>
          <a:lstStyle/>
          <a:p>
            <a:r>
              <a:rPr lang="el-GR" sz="4000" b="1" dirty="0" smtClean="0"/>
              <a:t>Αμυντικοί μηχανισμοί του ανθρώπινου οργανισμού</a:t>
            </a:r>
            <a:endParaRPr lang="el-GR" sz="4000" b="1" dirty="0"/>
          </a:p>
        </p:txBody>
      </p:sp>
      <p:sp>
        <p:nvSpPr>
          <p:cNvPr id="19464" name="AutoShape 8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466" name="AutoShape 10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0482" name="AutoShape 2" descr="data:image/jpeg;base64,/9j/4AAQSkZJRgABAQAAAQABAAD/2wCEAAkGBxQSEhUUExQWFhUXGRwbGBgYGBweHhgcHxwfFiAeGBoZICggGx0lHRkcITMiJykrLi4uHCEzODMvNystLysBCgoKDg0OGxAQGy4kICY0LC8uLDQtLDIsNDAsLCwsNzQsLywsNCwsLCwsLCwtMDQ0LCwsLCwsNDQsLCwsNCwvLP/AABEIAMwA9wMBIgACEQEDEQH/xAAcAAEAAwEBAQEBAAAAAAAAAAAABQYHBAMCAQj/xABJEAACAQMCBAMEBwMJBwMFAQABAgMABBESIQUGEzEiQVEHMmFxFCNCUmKBkXKCoTNDU2Nzg5KxwRUkNJOisvBUo9ElhLPS4Rb/xAAbAQEAAwEBAQEAAAAAAAAAAAAAAgMEAQUGB//EADIRAAIBAgQCCQMEAwEAAAAAAAABAgMRBBIhMUFRBWFxgZGxwdHwExShIjJCUjPh8SP/2gAMAwEAAhEDEQA/ANxpSlAKUpQClKUApSozjvGUtUUlWeR20xRJ78r98LnYAAEljgKASTQEnXxPKEUsc4H3VLH8lUEn8hVXFjfTeKa7NvntFapGQvwaWdHLn4hVHwr9xfW3iSUXiDvHKqRykf1csYWMn8LIM/eFZ/uqV7XJZWT1hxOOYsEY6lxqRlZHUHOCUcBgDg4OMHBx2rsqM4RdwXQW5iGW0tHkjDp4hqjdTurBlGVPYipOtBEUpSgBNctxfIhIY4wupj5KNwCfmQQB54NVbnznCGzwH8ZTDdMHeSQ56Uf6gyE/Z0JsdSg1qKPiN+kUiSfRQD1Drt5XaSUjHUddPTQIMBE1PpwCSWAIA0LiXGhGFAAEjglVc6QqDvJKfsIvnn1A7nFU9vaTA5CQSG5d2KxxoDmQjYvJoB6UI3IG7sN8Ed/pfZ+ssqzy6pJ1wDM8rE7Z3Ec0LR+ZwAAB5etWuDh7BAHZWXtiaOPJ3xjMWlN/2TQFZk4xemSOM2t0I8APIiIpcnPhReoRbxDG7ktJg4GPeq42HW2DRxog8hIzt+eUAznvufnX6jxQkIuFJGRGgJwPUIvYZ88AetdasD2PbvQH1SlKAUpSgFKUoBSlKAUpSgFKUoBSlKAUpSgFK5eK8Qjt4XmlbSiDLHv+QA3JJ2AHckCsq45zJdXUqRsZohKfq7W2YI5Bzj6RcFlCk4PhVlGxHixVdSrGG/gcbNfqqcAP0maW9bcEtDbg/ZhRipYD1ldS2fNRH6VmyWsYlMfQ0ExswlWeQltOx0SKMSMCVzpc4yK1HlGIJYWir2FvFj4+AVir4nNFxs14ehOnqyVJpSleYXkHE/0fiKgbR3iNn068QyD83hyCf6kVZp4yykBipPZlxkfLUCP1Bqoc33ZV7RYozNOJxIsSkA6FVkdix2RB1ApY/exuTiu8X/EANRt7U+sazvqx8HaIKW+BAHx869fDV4qmlJlMo66HZwC/kdp4ZsGSCQLrUYEisiyI2nJwcNpPllSRgEAePF+Ot1DbWirLc4BbOenAp7NOw9fKMeJvgMsIxeYPpTNDYxtHcvj6TJJHj6Ljw/W+UkuAdCgkEYbOnvL28Nrwy33cRpnLSSNl5ZG7s7HxSSMfmT2A7CtpAi+X+RxbSyztczSzznMrlYhqPop0GRE9ED4AAHlUzeXqW40BsuQWJkc4RB3kkZj4UH8Tt6kRf+1b66/4WAW8X9Pdg6iPWO2Uhv8AGyfKoJ/ZxLIZfpdwbwSvqYF5bcDGMeGJmVtOBgFdvLFASPGed7eJQ0kqhTgRpqCSTk9mIY/UweetsZ+WA8LP7RLRZQJLgatI+tjjkdcntFaAIVJx3lbucAAjaOw2fI0MMehIoHQ94poImz8pERWJ/E4c1NWfDdIwNagneN36qH9nWSwHoAVH4aAoNxzuIkUm2uU6rhY7fpTIzsdg1zcumXJ28MWs+WXzgeh51CXAgeK4BVC4AtZlBxuRBbBcvjzklYAEAgb4rQouFQqpVY1CMCDGB4DnvlPd39cV5ng8RGkglNiqkk9Nh2Mbe8hHlpIxgYxQHFyxzFHeIGjK4x2aWNpB+2kRZV+WdvQVO18JHjHmR5nvXPxa4eOCV401ukbsiZxrYKSFz8TgfnQHXSs+g9qEeq3EsDJ1EZpmDBhCoCMsgwPrIWV9WsdgrZHhbGgA53FAftKUoBSlKAUpSgFKUoBSlKAUpSgKf7RTkWkZPha4yw+9oikkUfk6q37lUu/jgaV4bp2it5lQvMCAqumsRK7H3QHcyZPh1KgPvEHUeYOCpdxdNyVIYPG641RuM4Zc7diQQdiCQe9U275fvowQYoblcYzG+hm+ccvhGfTqGvPxNOqqqqQV1a1iDundEDxe/d4op7rWt3BodYVUqhtmUCWRVBIPgJZsnwMipt3e4ch3ym3FsSOpbAJj1i36Tr6qUwMjbUrDyqlXdhPDh2s7jRGMKkil+kN89CW2aR4QexBVkK+Erp2qA4ZfGFISjTHpAgygxhrdhjUEkB6bxH+ilCkadwcKBCrDOr2t1e3O3qTUrO5vNcfFOKRW6q8zaVZ1jU4JyznSowAfOqhwHnWWVNQWKcAkFlLROCPJonVsNj8QB8hXdPzROdo7ZB8ZJe3x0oh1fLI+dee0ou0vbz9i36seZ78sX0TzTszr9JlaQhCRqEEMrWyY/BlWf9qRqswqhcrX0dozLdGMMzMUudAUfWOZWidt+mOqzFcnSQwHcb3DifE0ghaZjqVRkBSMuTsqr6sxIA+JqcrOV47cDsZJq5B8bSePiMBszEslzDIkpkyVAiZGWQquC7KJHUDI98ZNTvC+W44nE0rPcXH9NNglc9xEoASJfggGfPJ3rMuJzapElvGma4kOmMQmUCPVuIoOkRv4Rk+8xGT5AdvDOZry3JMUjXkSH6y3nBS4j8/CzAMTj7MgyfWvRw+KgoqLvbnbTxKHNNmtUqK5c5hgvourA2QDpZWGHjYd1kU7qw//AKMipWt50Ur5kcKCSQABkk7AAb5J8hWc8U9pzPMIOHW/0h2JCuxIVyPONQMsg83YouN8kb11Rb2OOSW5pFKgeAWt/kPeXEJON4YYsIDj+kdizYPyqerh0VSvaFw067e7RijxnpCTf6syMuhyB3XqqqMvYpI2ewq61zcTsUnhkhkGUkRkYdtmGDg+R370BifFgVUXEaESWMhl6RG/0eRis8B7A9J+oo7jplCPeFaVyHfrpe2DakjCSW7ZzqtpATHv56CGj+SqT3qh8QLwTw3MmCYpPonEFwMMHCxrOfRXXpMfhoH2TXRy2WsXVGJzY3AgJPd7O5ZdBP7L6Tny6bD1roNfpSlcApSlAKUpQClKUApSlAKUpQClKUAqk+0iCJUjkRcXjuEhK4BfGWYTH7UIQMTnONtOGIqzcd4zFaRGWYkAEBVAyzseyIv2mPkP9ATWfySvPKbmcASFdKJnIhjznSD2LHuzeZAHZRWTGV40qbvq3siMpWRzcK4eIQxJBeRtTsBpBOAMKvkoAAA/Mkkk18cQ4qsbCMFNZGSZHCRxr96VyDpBxsMEnfAwCR3cMtLi9wbdRHAT/wATJ2YeZgj7yfBjhPMauxlR7ORGHNveXCuxLHqCKRWfGMv9WHPYbBhjsMCvMo4GrU/XNdz08titQb1ZXevMGcdOO4jWNHaS1k6oCyFwDoIBYfVHOnUcEbVwRjhyBbhBbLg5DqEByQRtgZJ37d818LFcW1xomVYLo5xJbt0zMB2ZA+Y7gDO6vuv3e1e183TtJ1ksorqRlkZJ1iTqF3ZpPrY2GcamxlCf2RUpUaSllu4PlfR/PiJZY35EzwaziaaZ+IBYgbdTEJGCdOORnDE5I0TfVqSe6gqBg6q47/iRvLRJ4I3nu7UMHnVQsbpGTrUucCQSoutVTVhmQ7VMcM/2ULpJLcWap0JCxVY10Mrx++CAUbDnvg1wS8ckka9S1P1U0wYXOxXQYIo2EIPvsXRvFjSAcjUdq1vJThZ7fPMtdkjgFybZ14jbZPhBmjHa4hxq7f0ig6lb8uxrXLadZEV0OVYBlI8wRkH9Kyi3K29omv3YoVBHf3UAxjzO2MVo/Ktk0Flawv70cESN+0qBT/EVzo2pKUZRey2KqbKN7Y+LN9VZqcK4Mkw+8oIVFP4S2on9gDsTUh7IuCLHa/S2H1txkg/diBwij0DAaz6lh6DFE9onEluOIzsh1LEiQ6h2LJrdsH4NIV+amo254/cT28MLuY7eOJEWFGIBCoFzK2xcnGdJ8I9CRmvoo4ec6UIw43b8kYZYiEK05T4WS79Wbffc3WMLFJLuAOO69RSw+ajJFenBeZ7S7Zkt50lZBlgucqM43yNt6zLkLkD6Uqzz5jtjvHEvhMw+8xGCsZ8gN2G+QO+uWNlHCgjiRY0XsqKFA/IVjqxjF2i7m2lKcleSt1e50Ur81DOM7+n/AJ8j+lftVlpU+buHoki3LKrRyBYLpWGVaNjiN2GDnQ7YPlpkcn3RXDzvGPoF42AG+jyeLz8Ksy799m3Hzqd57nROHXZk3UwuuB3YupRVHxLMAPiRVa4jA8yW3DydUkqoblvuwx6TKW/tGAjH7ZPka6C/wMSqk9yAT+lfdKVwClKUApSlAKUpQClKUApSlAK4uMcUjtojLKcAbADdnY7BUHmxOwFffFOIx28TzStpjQZJ/gAANySSAANySAKzi5u5LmT6TceAKD0oiRiBPMsexlYe83YDwjbJbPicTGhC734IjKVkL24aaQ3NyQCoOhSfBbpjcA9ixHvP59hgACu/l7l5r3EtypS17xwsMNOO4eYdxGfKLz+1sdNfXLPADdstxOuLdSGgiI/lSNxLKD9nO6Ie/vH7ONArNhsNJy+tW1lwXL5+O05GPFnPe3ccETSSMEjjUszHsqgf+bVSuB86XFzexJ0kjt5delWB6oCoXDsQdKkkAaMHGfeztXp7QJTPNDaD3FAnmHrhtMSkehcM/wDdD1rj5et8cSgHpBO/6NCg/wC816VtCZaeYEtbh47K5j19ZJJEzjbplASrAhlf6wEFfINuKqN5yrfWh+oP02DyV2CToPQOcJL+ek/OpDjcgfiiLnMyG36KY3VMytPJ8EMZ6ee2QB3Iq32/EopJZYVYGSHR1F811jUufmAf0qmrRhVVpq5xpPcyS44na9QrNGUmTGpZYG1pncb6SNx2IODXZacVE/8Aw8c8/p04X0nG2Oo4WMbjG7CrrznyuLxA8eFuYwem57MO5jkx9gnz+ydx5g0flvj0lisjqjyxBm69sABJDKPeKZOM595c4IIdfPX5k8DShNKbdntr+NitwSZKTWItUF7xLCpGwMVrGdZeTPg1nYO+dwg8KkaixwCtS5i50vL3Kl/o8J/moiQxHpJL7x+S6R5HNcnPvO0l/wBLTEqLHqdV1l9ZZSAchQAdIbAGc77+shD7Nb6REkimtpUdQysJnXUCMgjEOMGvosJQoYdWnHsXDv6zLWdWorUHp+fz5lUuCEjOBgAYUD17AD86muUeCfTLuG3YZjHjm/s1+yfg7aVx6FvSpe19lV8zDW1ug+8ZZJCPiqFFGfzFXvhVpZcFi0vMOrLuzNvLMR2CRoCxVd8KoOMnuSSdeJxsXFqHHTsRRhsDJSTnw17y3gADHYdhXHxXi0NsuueVI1JwNRwWPoo7sfgMmqJx3nGac9GJTArjbK9S5cdtUUKZ6eDg621Y81Wo+y5XuZLmMPmB5EkczykTXBVCqlDnKRA9UEAFgNPujtXh/WzaU1fr4ePtc9W/ImOJc5SM4ktYdKBWUyXLdNWBwQRGMvkEfb0d29c108j8zzyzG1ujG0iwxyI8aMNQ3Vw2WYEg6TqBAOvtUhYchWUe7xCds51XGJN+5Kqw0oSdzpAqlcPH+zrqIE+G1nNuxOf+Hmx09z3C6oST/VtUHKpCUXNqzdrJeBzVF19oC/UQsRlEurdpB+HqBQT8Fcqx+C188jxamvJ2/lHuHj37rHCemij4HxSf3hNSXNM9qLeSO7mjijlRkJkdUzqGPCWI338qzfgPNM4LC2MDvOiPOxJKwzR5t5H0DBfqCNCoyuyk9u+ic4wi5S2JbGv0rNLrma8tkM7zLMkY1SRmJV1IN2CMpBVsZIzqHkfWtKBqujXhWV4M4mnsftKUq46KUpQClKUApSlAK+ZHCgliAAMkk4AA3JJ8hX1Wf81cW+mO1vGc20bYmI7TOP5sHzjU+994jT2DA1VqsaUHKRxuxx8T4kb6USnItozmBD/OHt13HyzoHkDqO5wvvy7wf6ewlkH+5qcqP/UsD3P9QD/zCPujx/HBuE/T2IO1ohIkYH+XYHBjUj7AOzt5+6PtY0ZECgAAAAYAGwA9AKxYejKrP69XuXIjFXd2fVKUr0iZSbK2MtxdzNvqmKL8EiURY/xiQ/vGungsOOJSDG8dqm/9rK+3/sCunliRFtlON3aRz83leQ/xY1xQcTjjl4lcvssYijZgDsEh6/l2/lz+ZroJq05ospW0R3Vu7b7LKhIxt5GuXhfB5EvJZyyGJg+NJOpi5jPjGMYQRlVIJyH7DG+acL4QZzY2jm3VmtzrMkIkPgWMaVBYDck/pViHsoUe7LAPXFmmP4OKzUq0qkcyjp2nE7mjTTKoZmIAUEkk9gNyT8K/nr/b0jXUt6uczvqaMnGqP3Y1+DrGF39c+Rqyc1+zoWtnPMWtG0rgabPQ2WIQaX6p0nLd8GqWZADgkDw5/IbH/SvTwWHhXjNVo6beP/Dz8fWnDKob7+H/AE/eMmFpi9vsrCJ2HbSxkYMNP2TjOR6n41fPZ9zmLaF7V0llZSXgWMZJVjllLMQqhXOcsQMOAO1Z7bLq1N95sj5DAH64J/OvcuVeMh3TLaGZDhgr+DY/tFT+VX1MJ9LBNRd3FXTfa/QzU8U/uV16PwXqaVxLme7nfpKTGT2gtR1JiN/flYBY1PrhAD9uujg3I0zkvMwtlb3ljPUnk/trh84Pkcaj6PUBayC2XfNqNz9LteoVb0a4g1kFvxMJB5krVjs+ZbuMIBJFfawGT6mS2Z19UkIaFyfIeAfGvDpU4VVmcs/l4e+p66s9y5cJ4PBarpgjVAfePdnPbLucs7fFiTXcVGc439f/AD5VBQ81RDa4SW1b+uUBPT+WQtD+WvPwqcRwwBBBB7Edj8q1WsTPqs+9ovC1M0bsPqrmNraXv7wDPGfhsZVz6lK0GozmPhQuraSHOlmGUbGdEikOj/uuAfyqurT+pBxONXRl/L0hkhjuZ36k0qoWkYDOMaVQfdA9B3Yk9ya6r/hgkOtD05h7sgG/7Lj7aHzU/lg4NcnAo26bxSR4UFxgkeA6iHiYd/A2QGGxXSc+vHe308MvR6uVITQ4h6kni6hxgMASBETnQfiK+empyrSd9dfD5wKHds95Ge9jVNLRxNjrNnBJB8UcXn7wwX2GO2SdrbyXfSpdm2aWSWJoGkXqsXaNkdEwHbxEMJPtE40bdzVVtuJAIsdtDNIVAUdRHjUfGR5VBPqcBj8KsXs9cxXckU2mSaeMyCVQRpWNlQxaSThAZQykd8tnfGdeCclWy3stdOfb87CcNzRKUpXtFopSlAKUpQClKq/NfMxiP0e2w1yw3J3WBT9uT1b7qd2+AyajKSgs0tgc/OnGmJ+iQMVdhmeRTgxRnsqnylfy81XLbHTmB4Hwc3Z6UWY7SPwSSJtq07GKEjtjszj3d1HiyU+OXeDNeEqjuLcMetcZ8c758Sxv6k7NIPd91d900y0tkiRY41CIgCqqjAUDYAAdhWKFN15/UqL9K2XqyFszuxa2yRIscahEQBVVRgKBsAAOwr1pSt5MUrg4/wAR+jWs8+nV0Ynk0+ulS2M+WcVQV4vxBPGbrW3cxmCMxDzwqpplx5DxsfnVNbEU6Vs73OOSW53WVyY+rCTvFNIuPQFzIn/tuh/OoviLt/sy7KD/AIi9VWY9gvVhtSCPPITTj51wzceNxdO5jEbNEmtVbUrOrOpZW2PulFwyqw04I2BMiYv/AKLbd/HdpJ/iuzL/AK1ZOS+m5LkLnZyzGzcSi81jt5S3wLPEqnbzOl/hsa0SqV7PodUt5Nj7ccIPwROrt+9Ow/KrrWfBwy0Ir5rqcitDg47wyO6t5IJc6HXBKnBGNwR8QQCO/av5whxIFYqrKd1LDfH2SRuAcYzg1/T1Yd7QeXxZXf1YxDOGkQfcYEdRB+HLBgPxEdgK9no+aVTK+Jh6Rg3Tzx3XjYrdeNyMlFHdpE/gwc/wU17V7cHty8quQw8OYVKka1PhMiZ95dtII+PqK3dKYhUcNJvdqy7zycDSc6qlwWpb+HyP0/DuQQMHtgn/AEyf/g4Armsbxrd3ktmkSEMRNDpDp6tJHFnfS2Q6KVLaTg5xqlbC26a4Pc7mvQrnDLjvnPkQe/bvtv8AMCvzujiXSnmj87T3U7Ejb8dmCK85jVD4Q0Skx57jLHWwBXDAlAuCDq3qLgniMqmzlni1ZPUtzE8DNk51RwJIrNke86od8asnFQVjzUbOVoBH1IYpVIZHGpUOJdIU7HRrYDxDwlRjwirfwC8tJXJs5tBkJYqvhZXO5EsLjcNgkMVz7wDAFQPqKdSNSKaNEqU4RU2mk9nwOu15xkjGJEN2AcM9rDKHU/jgbOAPMhyfw1ZuF8aguM9KQFlxqQgq6Z7a43AdPzAqtcVvenIi3ECuSGKzoSoXTgkE7tCcZPvEYUnVtUZfOXKuULAfyTs6qwB7dG8jZQFPoWYt5+lScSKkdfO1kLaYXQ2imKpOfJZNljkPoGGIyfUR/E1VuJnM8X0cdW61AiFTksgVkOT2jUay2o7Z23zVzh41NHGFvLeaWJvC2YRJIo7fWrAGjlQ7nUuk4x4O5Fg4Db2qx6rNIVjbzhVVBI2OdAG4O2DuKwVcDGdX6jdua5jKm7mWx8dd4VmS0nKMVAZjEqgswjGo6yQAxwfDtvnGKv8Ayjy21uXnnZXuJAFOnOiJBuI487kZ3LHGo+QAAFY4zZ/RnvbV4pnt7sPLCYYnkw8gIlj8AOkh8SAnA8fwrQeDmUwQmcYm6adQZzh9I1DI7+LNTo4SlRd4rU6opbHZSlK0khSlKAUpSgKTzpzh0i0EDhWXAlmIyIc9kRd9c7ZGFwcZBIOQrRvLXKDzqGnV4bcnV02J69wTuWuGPiQHzXOo/aKjKm0cE5OtbVzIqs8mpmDysXKF2LNozspJJywGo+ZNWCqXSzSzT15Lh/t+Ry3M+IIVRQiKFVQAqqAAANgABsAPSvulKuOilKUBSOf76V5FskbRFLC7TMACzISI+mmoEAHLajgnGMYzmqdLdzRRxwY+uYiOOU+JWABJdvPUEUsVIAJ7EirLz/K81zHFFpjeBRIZmUsT1NS9IKCPAemGbJ8lxgjIrt886tFI0QYRs2rpMWOllK6ghAbIODpGTjOMnv4uNlmrZbppcOTt+blU9z7PALZRl41Zid5X3kJO2TJ7wO/lgDywK/LmeaGO3tSddqsyFHJw0QAbEb4HjUuV0sdwdjnY14cV4qkwWCB8ySOoyFP1YB6jFsjAbSpwp3J/Ou5uLxxeG4lgjceRlUZHqA2CAcdv4mssKleC4u99OrmRu0Xb2ekG0L/ennz+7M8X+SCrNVM9mt2XS5wCYOtqhfBCsGRS+g/aHU1HUNiWO9XOvoKP+OPYi5bCqL7YbLXZJL5wzIfyfMJHyzIp/dq9VGcy8L+lWs9uG0mVCoYjOkkbHHwODV0JZZKXI5OOeLjzMk5D5PPEHMswItEYgjsZ2GxUf1YOzHzOV9akvaHx+K4eO3t0ysEgCyRjxtL7ghttO/wYjbbT2DEdnF+MolslrbOy2kKrE0qZ13BHg6cGnc6m2LruxOF82qe5J5T6RFzcIqzadMUS4020eMaRjYyEe8w2HurtktVXxMsTUaXe+XUuvy7SqjRjSjkj3lM5u4Be2/D0kmnRizxrMnT9wM2wLqwDjVoRvCNWo9qrlzxOR4uuSyOWEMCxSOFypJeTRnSQBldLAjK4OcjGx+0iRBw25DjOtNCAdzI5CR4+IkKnPljNYhcMDJoU5SBeivxK7yN82f8A7RWOtRhFrKrfPXTuuelg8NHEVI0rcbt9XI9L246khcIEBA1bgl2++QAApPnjOf8APwZASDuGU5VgSGU+qsN1PxFfVKpWmx9nRw0KVJUlquvUsdpzvcohSb64DBSTYSxsDlScYEi5wCNmK6t2zirXbSdZVn4YyoXQySwnxRs2caHjyOnKzGTxDTkodWazGvWyvJrd+rbSGOTbPmsgH2ZF7MPj3GdiK2UsS1pM8XH9CRknPD6P+vDu5fNjTnuIyYdcLxs4zHpUyQuCNWIyMPG2N9ICNnJwwFeb3cEcpKSmwujliZA/SuANj1Fl09QDAGrwOPI4zn05M48l5G0cqKCxJCd1JPjdMHcMrEvpP2WUqWAzXvxBZYmeNozdQYDxx5+uQDCsY3JzIUYg7kOA64ZjtW7dHyzTi7PRkpy/znBPILd3iW4xlQkiukoG5MLjv8UIDDfYjc2eqGblHi0Th5IGwU6uNanPhKToxRiDjT4hKCPtHt3cM4+1uyx3L9SBzphuiMYOcdK5G2iTOwfADHYgN70Gialct1KUqJIUpSgFKUoBSlKAUpSgFKUoCvcw8s/SHE0UnSm0hCSutHUEsA65U5BZsEMMajnPaqvxLhN7CUBFqwdwinqyKSSC3u9I9gpPvVpNQnM3B5LjoNDIkbwSmQdRC6tmN4SCFZSNpCc58u1Z6mFo1HmnG7IuKe5SJeW53ubbq3AUl5NCxplFIifd9RzIe/3ds+e9Wfl3lSSGcz3E0czBCkeiEoFDMGYnVI+SdCjbGMH1r0sOA3JuIprmaErCWKRxRsMsyGPUzu52Cs3hAHfvtVnqUcPSg04x22O2QpSlXHRWdc7cyibVbwljCG0TMm7Tv2+jwAbsSdnI+Kj7RVzZzaZ/qbUsY2bRrj9+4b+itj5LsdU2QAAcHuyzfJ/KS22JZgjXGnSoUeC3T+jhHp6v3b4DAFEpOo8sH2v0XX5HNzw5R5VZCtxdKvWA+qhXBS2XGMDGzSkbF+wHhXbJa40rznmVFZ2ICqCWJ7AAZJP5VbCEYLLFaHUjP/aheM8tvbRbuCJMf1rkwQah5rqaSQ+nSzVS9onLC8Plt2iH1EsaxMf66NdmY+bSIP1Q+tWjkaNr29kvJQfD9YAfsvIumJMeTR2/ces5NXPmngaX1rLbvtrHhbzRx4lYfJgD8e3nVajnTfPyXy5bhq0qNVVI8DAKUMbozRyjTLGxSRfRh3x8DsQfMEUrC1Z2Z99TqRqRU47MUpSuEz2s7oxPqALKcB0DFS4ByCrDdJFJLI43U/AnOkcP448ttayhhJJqXS7eAS94ZVfA8Ei+J8YwQmoDZguY1O8p8SVBcWsozFcI7ID2EyqTgehcAEH7yDG7Vsw1WzyM+c6bwCcfuILXj7mhXtw8MizQqTE7aLiA4DK5xpZd8Bj7pG6uWTffVXgnCbdI2MQ02kwOsIBpTPhIkiYFWjwNJyuqPGNlHgkOYLTVErB8EaVdsbPG50MHHmvi17EEY2IqP4fbSY6xDidfBdRJKcM6/wA7GAQhZlIfdfErAHBGK3Hyx38AuJLJktp36kDnTbz75UndYZSSd8bI5PixpPi06rdVHSz1oY1Kz2cykaPceNhnIQjAU7EhcJoZDuDtUtyjxV3ElvNqM0GBqddJljOdEmOxOxViNtSsRsRUJKxZF3LFSlKiSFKUoBSlKAUpSgFKUoBSlKAUpXldTiNSxBIG5wM4HcnHcj5ZNAfUsgVSzEKoBJJOAANyST2FZlzPzKbwaVDi0YhVRRiS9Y9lA2KxH0OCwyWwmdXlxLjTcRYrnNjGfCcafpJGCGkXv018hgBz4sYwKn+Q+ChwnEJTqeVM26+UMTDIIHnI64LN5A6RsCWySqOrN04PRbv0XX5Eb3dkd/KHLJg+vn0m4ZdOF92BO/Ti/Qam+0R5AACz0pWmMVFWWxIVTvaXxNUgW3JwJtTS/hgjw8hPwbwx/wB4fSrdJMq+8wGxO5A2Hc/IVlNmn0y/jkJYpcShlVmJ020AMqgajn6yTSxX7smCPDVdaVllW70XzqRxl95N4aYLVdYxLITLKPMO++k476F0p8kFTlKVakkrI6ZT7XeX9DrfxjwtpjuMeX2Y5D/BCfQp6GqBX9IXdskqNHIoZHUqynsykYIPwIrBOZuAPYXBhbJQ5aFz9tO2CfvpkA+vhP2sVmxFP+SPouhcZb/wl3e3qRVKUrIfSCvO5hDqVPn/AAPkfyO9elK6nYjKKknF7M03gN5cS2CuVa7gkRkkC4FxCwzG642WZQQ2CNL407OTmu234gsiJfQtqKLoukAOSq5LZT3lkiYswUjOkuMZYYgPZBxbp3Etqx8Mw6qftrhXHzZNJx+BjWg8U5djlfrIzQT4x1oiAWA7CRSCkqj0cHHljvXqU6maKZ8Bi8M6NWVPkQrWbJcTyWxGt1jlKMx6cxIaM5xnQcRr9Yo89ww2rxueJLrtb1AyFJfo06MMMqzMsZVx2ys3SbO4K5IJDAn9s7C8tCmqEXKRo0am3KKzIWVlzFMyhNABUAO2QfLtXjfWM93OgigmgjYxm5eUIFZI3WRQiq5Yy+HRqwAFY5JIXFjasZkncv1KUqssFKUoBSlKAUpSgFKUoBSlKAVy8VsEuIZIJM6JUZGwcHSw0nB8tjXVSgM34nwW6tT2NzCoyzomJUHYZRTiU7EnQAR5JvXFy9xhrJg0BM1ixJeJMMYSdy0A7ld8tEO3dd8qdVqrcY5NSV5Jom6UzkEkDKSYULiWPYNvnxDDdvFjasUsLklno6PlwZDLbVFg4dxCK4jWWF1kRuzKcj0I+BB2IO4NdNZRB1+H3GpYxDK5w8JP1F3sWzHIBtJgEhsBvvKRitE4DxyK7QtHkMpxJG2zxt6OP8iMgjcEjer6VZT0as+XzdEk7nJzzYGeymQFAcA+MbEAgsuQCVLLlNQBI1bDNZ114zohuUa3mByscpZXU+RhkzliAffRv07VsdcXF+FxXMfTmRHTUpKuoYHSwbBDbb4x+dQxGGVa2rTWzOSjconBuZ7m0Cpca7uLONar9ch89Y7SL8dmxjZiavPBuMQ3cYkgkDr2OO6nzV1O6MPNSAagLjkKIEm2llt/wAh4yf2JMlR8EZRVZ4ry1cwOZmjZmAH+82bMJFAz70JySv4QZQfMVGMq9PSazLmt/D2Gq3NUqF5t5eS+tzE3hceKKTGTG4GAfiN8EeYJFVbgPPjhAZwLmLt14F8a/wBtAN8jz0b5+wKvPDeIxXEYkhkWRD9pTkZ8wfQjzB3FXwqQqL9L+dZKMrO6P55uraSGR4pl0SxnDr/EFT5qRuD5g/MV5Vs3tB5P+moJYsC6jHgJ2Ei9+m59M7g/ZJ9CwOM7gkMCrKSrKwwVYbEMPIg1kq0sj02PsujcesTDLL9y36+sUpSqT1D7gvWgkjnTOqFxIAPMD3l/eQsv71f0dBMHVXU5VgCD6gjIP6V/N1XLlP2km2jhgni+ohTpNIuS4050NpHddGhSO+cnt31YeaSaZ8503hZSlGpBX0d+7X3NjpWX8R9q7Ha3tdvvTuAf8EerP+IVDt7S+In/ANIP7mT/AFmq91oLieVDozFTV1B99l5m0UrGIfaZxAHxC1YenSkB/XqnH6VN8M9rAzi6tmQffhbqAfEoQrD5LqNFVg+Jyp0diqavKD/D8jTKVx8J4rDdRiWCRZEO2VPY+YI7qR5g4Ir8qwxHbSlKAUpSgFKUoBSlcnEuJw26hppEjBOF1EDUe+FHdjgHYb0B10qq3PO6fzNvPL+IqIlHz6xV/wBFNQd1z9cZxpsoT5B52kY/uhU/QE1Q8TSWmZefkczI0alZnHzffn+ctj8rK5x+TdbFSlvzfdD3oIX+IkeM/wCFo2/zqH3tD+34fsczot3E+HR3EZjmQOhIODkbghgQRuCCAQRvVC4/wCe0cXEDuQnaYDU8a99Nwg/lofUjxLse4Mgm4edd8SWsw/EjROo/6w36LXbFzlZkEtKY8d+rG8f/AORQD8xkV1yo1dpK62aeqGjPPljmpbnEcgEc+MhQcpKMZ1wP9tfh7w8xjBNjrNOMwWM2p7K5t5CTra3SdAdWc64CGBilzvsQCd/CSWMny5zjhQLh9UfZbgjGCNitwuBoYEYLYAyCGC436qri8tTufB+z6vA7fmXilfgNfMsqqMsQB8Tj/OtB0geJ8nW02WAMUu+JosK4yS2G20uoJPhcEVT7/g91YydbLfG6t12IB7XVuc5H4hqAGTmOtDPGbcd54f8AmL/810wXKP7jq37JB/yqqpRjN32fNbnGincJ55wF+lqoQjK3MWTCR6uMloh8SWXHdh2ry575NW9UXVoV6+kdiNFwvkCewcD3X/I7YKyvF+UEcmS3boSk5YAZjkP449sMc++uD2zqxiqjbvPYS6V/3Z2P8k3it5z7xMRGMP3OV0v5shGKolUnTVqquua9V7EqdWdKSnF2a4mfb5KkFWU4ZWGGUjuGB3B+FK0fjsFrxNlDj6Hf4wjNuk34NYwso9B4ZF7gAZBz29tZIJGhmQxyr3U+Y8mQ9mQ+TD5bEECuUFbNF3R9h0f0nDErLLSXn2ex5V+BBv8AHv8AHyr9zX0ncZqo9N2Z28N4UXwOwq5cF5QjbGoZ+dRHCrgDFWey4wF86Qab/UePi61baGhMJyba4wUzVN5w5Vihy0Rx8KsFzzYAO/6b/wCVU3mLmHXkZ+Z8hVtSULWijNgY4r6l3J2OfkTizWt8hU/Vy6lmXybCM6t+0GXGfRjX7U17NOVXmmW7lQrAgJiDDBlZlKagD/NhWOCfeJBGwyVa6KahqeZ0pOnPEydPb1NdpSlWnnilKUApSlAKj+K8Et7rT9Ihjl0Z0l1BK5xnBPbOBn1xUhSgM0j9lWJHfq23iOyC0YIq590RrOFP7RBJ86mrfkbSMC4KD+phjT9AwcVcaVVKhTm7yVzlkyrR8koBg3Nyx9SYgf8AoiA/hXp//i4f6W4/5g//AFqy0p9vS/qvBCyKu3JUeMC4uR8QYyf+qMiuc8kMPdvZj+3HCf8AsRKuFK48NRf8F4IZVyKPNyXdfZvIsej2pP8AFZl/yqDvuW+Jozj6jogZ6kShWO25ZJWYLjtsHz/CtUpUHg6P9UcyowGxu3A6KrelI9l1zzxRkZz4UiQeEeQ0YHYYFdKcOWRgVtVZvvfQLmY/8xgv6mt1pXJYVSf7n4+9xlMpt+FtpA+hSH/7cKP0bGK8pOXl1ajw1ww31CFMj5MhzmtbpVS6PprVOXj/AKOZEZhEs8Q+re/i/cmcD5CZHQD5CvPiPNrqpiupLOWNhjp3KmIt82yV/SPatTr8IqyOGnH9tSXfZ+h3K+Zii3GsaVjFxbuPEgmSfp/su2lpU/aXUO+W2AkbuLUixXCNdW49zxYuLf4xStvIvqjnOM7tstaLf8sWc51S2sDt95olLfk2Mj9a4DyRajePrRn8M0hH5I7Mg/Sq/tasJZqcl1q2j/PlYJOLvFmXvyZO6dSzdL2A7AqQkqnzWWOTADDzGQc/ZHaom54RcRnS9tcL/cyEfkyqVP61rfA+VFtb5pVuJ2LRkOG6QVxkY1iONdRXyJ3GSM4JFXCr/oJrXR9R69LpjEQVpWl27+J/OkNrc9kguSfhbyn/ACSpm05e4jKRptpQPVyqAfNXYN+imtypT7aBKfTNaX8Y/n3MlsfZteSHM80UI/DmRiPj7gH6tVv4F7P7O2IZlM8g3DzYbB75VAAikeRxn41a6VbGnGOyMVbG16qtKWnLZeCFKUqZl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2530" name="AutoShape 2" descr="data:image/jpeg;base64,/9j/4AAQSkZJRgABAQAAAQABAAD/2wCEAAkGBxQTEhUUEhMVFhMXFxUYGBcXGBwaHBoXFxgXFxgYFxUYHCggGB0lHBUVITEhJSkrLi4uGB8zODMsNygtLiwBCgoKDg0OGxAQGywkICQsLCwsLCwsLCwsLCwsLCwsLCwsLCwsLCwsLCwsLCwsLCwsLCwsLCwsLCwsLCwsLCwsN//AABEIAOAA4QMBIgACEQEDEQH/xAAbAAACAgMBAAAAAAAAAAAAAAADBAIFAAEGB//EAEUQAAEDAgMEBggEBAMHBQAAAAEAAhEDIQQxQQUSUWEicYGRofAGE1STscHR0wcX4fEyQlKSFBViFiMzU3ODskNEY3Kj/8QAGQEAAwEBAQAAAAAAAAAAAAAAAQIDAAQF/8QAKREAAgICAgEEAgICAwAAAAAAAAECEQMhEjFBBBNRUiKhYWJxgRQyQv/aAAwDAQACEQMRAD8A7020v1qLnFFcHSJcbqDpzgcvquQ7gIa3rPnRa6lvd4j9USmO7zoijMHuLPUpgdS2WI0TbEX0eKXdSCer00rUZxQHXQsJaZCssDjJsbEZ/UJGol6pi7TcID96ZfVMVFtOKWNUEi9klSxIcJJRajS1rXaEmPqsGkhprpda/FOMkBVuA4nVWZmAggS06NMdGdwtOcIyWieGRzWyZuLxojYtGg4QoVG2ORCz1hyIhDDuK1hoGbcwe9LVid61jw+SbFMk2ieCWfO9fP5rNFImqlQ7oBEHig4jIcUU1IznvRa7SRBgt0jPrWN0ypc46KDQBe8o1WnHP5daC95Q6Kd9BOYS+Nob7HDWEdpEqdV+UHknTJPRSbJry1zZu0qyw7rqi2mPVVt4GA/4q6wF4MrTVjY3Vj0ngsRbLFOinIvydTfgggTJ1PmEuK8t5gx81LC151Tto5uLoY3CLmerisbJ6vgiNAzPnqUXnu4ec0RLMc/gO1ZuFSga+exRJmwRFoG+lOaXqsGibegub1LDCVUBKVGqyqMCWrUxFkrQ8WipZTd6xsXBPcrDG7RFR26IhggBV+JYbjLgRoqj0frl1R2/nMdswh4KcbkmdzgmQB1nwCdrOFoVfQd0ROYPhlKeoPkyFib7s04RYpdw5pjFkdpS3q5HzQaDE0XFYWm89qgzxEKbnn681h/8ENeidI5qLWuPSidDxW3tuCOCkx5k3bMZD5LWF9aAVr5QfPBRZX3dFlYmbi/il67TAlbkGk9GqnS/h59iVq0jI05nJFYAdd13O/7IwjJ14HYVuxn+IoWkHO62GSiNOcAfotb2aAGir23gTUpmP4m3CW2ZiOgBqM1cF/FUjh6uqY/hdf6p7tGgtltvlYlvXDmsSHRSLJ9ZwcYueY5JnZ1WYVVtTFFldpGeXfZS2XiukQbGTb5/BAk42v8AR1YflojA2zg8UlRrDjeOzv8AmjG+iomcjiEnjksLgBbNag6KJbxsiCghqW48lGeAUN08R8VAvjj3aopm42ar05vwStRsnqTIBuW65zKWe65lBsZRoSxDM/BUbqPqqwcMn3PW3OPiuhrOtwtw4Km2nBvOoI7bH4+CUrGy7p1xJvIIB7dVY0asCY4eea5nZ9f+ETlb5K7pPynQZcwh5BKI8wX3jJJWnuzA7VE1B50QmmMrogSsnunjmoGNPJWBpGsco+a16vW6A2iD3QIkQsZSt16oxAi5tnkFhvET8FjXohUp7ouAeaTqg8OpPEkcr8EGobXFtCMgUGCL+RB44qReWiIgcDefotl2nnvU8xoNJOvBBMq0CiclCo2LRdHp5EW6/pwUajSTGo8QsL5FajCNEhtDD7zAQLjJXDgcktVpQimFM5//ABDuBWK39SOCxNZXmC9JaEHe1HwSNKs0VGluRsRz0V5tYEi640v3XjkfEFaG00Tk3Hiz0XZz5CsGnh4Kk2PXlo6ld0G5fFLETKthSN0aSgNbOaMBvOOuQ6hopuMWAHinRH+AYaBEFbLm6z1qdBk3gBR3tBfnwWADdGk8krXuco86J17RHPzkl6jCswxZXVmOkACfBIV8IOk1+VrjxGfmFaYl9ohVdWmRfihZVXRSbMrRULZkAmDxXQ0cQLZ8VyDXblUgZyR8V02CGQPCVpooqaLfDdK50TzGcvPySeGgDz4poSdLIIlIkc4kDkp028T4Lfqhn3AKbc7x55oiXoG+kOI6kpWGgKsN2dfqhmmBmFqCpUKMok6k9SHWe6nkB25EdWqb1sg1aZPJBoZO3voRquDukNdPkFoRHO0JqnR3RByUalKcgAdISUVtdC7iLECYzPbwRmgnQAXuNJ4oRcBPRM/BRc48bI2BxJunIpSqDKedUkcxZI4k58kRYoFuniFiFIWlilFptahOWS4Xb1PdfPAg/I/Fei4ukFxPpHh+lyMjz2oxdSEl+WOiy9FsV0Ytym9l1uHIMd3YvN/RzE7rwHTq0jgRb4rvMHUi0INU6NfOCaLfIds24fstATM5DsQh3I1aYDW5n/xTkAW+DbQKTG7uhWgQzISTx+inTpOIk936IpGYFzxqOxBqv5+etFrDl56kA00GNFIUcdQeyUpiKZuTMgJyqy6A8GDwCQr/ACcXtykWVp0dfusfPNdDsp3QDtDbuCpvSln8DuBcO8T8irD0cG8wTkCO2BJnsTvaMnV2X2HqX5KyZUhVVBhm02nkrRpymEiBNIbYQi7s5IdJ1rx3fqiPPAjsCc52tgjAmx+Cia3URwKmXiNT1oO6CcjPWtYyRJsHktvCFUNsititaCCeeqWzUaeeKWqDii1C2+aC6+t+drQgykQGIdJG9fgUOrYX0RHGB8Es4zPDmgWiLurcCttEzZDqUYPLki7rjBGXBYpJKtG/ULFO/JYtonT+S6xDc1ynpDhpbYXHyXX1mqq2lRBHeiyWNnmOJrepe2oDZxEjg4RJ7fkvUdlVAWh3IFeb7cwcte09n1XXehuLL8PTkjeA3T1tt8gnm7SYIxcZSh47OrpvBIBNrymt28669XBI4eJVlSbkPMIRJz0DoUCc9Uaq20T1/uiUnAWEdZ+S1n1KqRJvYnfISlqrVaVKcec0tXw+v7BI0UjJFa5s6QkawIyVjUpnVKV2TZTZ0QZSbdw3rKLxlA3h1iCqj0SxESXCReBpMaro6rLQbggg9RsVymw5pVH0jGZHdr1kJ4vRnHZ1+EJi8ySZ/VW1CjaTloOKpcGVfYRgsDHnJItsGTXQ5Rbyjmj7p5qNNumSlVcJsVZI5H2CLOa2aR1892a360ann+l0F+JveG5G5WpG5Mm+nnaer9Us541A/uCmcawAggunsCXqYlrTvNZ0TlOVs0HSCpP4NljibCbaR4oFSkdGm2gWOxYEuDS02MCCD4KP+OaSN8W5WPh9ENMdSkvAF9I5EEA8dCheqiRqOPDX6qxo12kgb3RObT9ck7iMEx0EOaCAS0j4HQj6rKF9DL1HF0zn6VAZzZSfATT6IzFgQCRwn9UpWBBISO0Wi+QORxWKXq+axYei9eCq/FU1cVmgdSQxARkjmhI4jbeF6RMKPoXUgVG8HA94j5K42tTBVFsDoYl40LfgR9SgnaaOl7aZ22Hraq0pOkADzyVNheHH91Y4eYgce7itFkckUNh9oTH+IAJt3ZDRVVR5bMns1RA6Rc9mnadSqKRFwGTihvE93LqWvW7wJCRqAkgZD5Jn1sAi1skEwuKQKvn1XPCNEgXJ4VgR5zSz2QkZWOivrUzdcxtOjuV2v/qAnrH6Lr6zLqj25Qlk6tg92aC7KxY5gCujwVGR8OxcpsipLQewrr9nCWE+CaHYme0hqpUAtf68knXqbuelyEaq6Gl1pjXjp3KtY6ZJMktn5qjZx2M+vLrAQDPmUIUySZ4FbouiPOsfNbpvibZ/OyHYl10DNMLdal0QCOc9seepSeco8Vm8ZIvAEee1BJBbYm9stdlYBAqNyuPPNNuaYHMz3dluNkkbk63ORSMdMEWE8IWxintmMrWNxOi3UJ3jE5ceQCBTqkbx8Ch0yl2WrsSI3xdhsQM2nUHkmcdh5Yx4gmIJ+BnqhVuDxZDxlEgGLWP7q0c31bnUhO4ek0cJPwme9W1JE4zcZUJepWJr1ZWJfbZXmP4h8uSOIetvxAuk8RV4BLIMIlbtFma5ykd3FUydTHePrC6SvcLncc2K9M/6wlR1eDs6CeoO0VZgqmStGZWRRz5Dbqd0anSEAa+YWm6FTOc8kyEdvRgpQZ896BXbJl0JoO4gTZY6nPzKLVgToQ9WIWnUk16qCsqNQ4jc2VtdtlXYpoII4iO+yuao8VS7QdCR6LQ2VWy7COa7DY1aWkTf5rkqNqjm8bjt/ZX2zKkOAPUjF0xsquLQ9jqvQA4zbW2SXp69UcFrFA7xa60HhxU6YGUyeq0RxQcjiaoMLacDnwv9FunV6MCc9FqRnyjxn6IgaM+S3MSgDnXyFr6nJRpVDBPEojnZ28Pmp02kiwMcUjmGhaq90dQgeckkA4fy+CsKzDGefP5ID22z8UnPY6Eqr3QTFkoXyGjJM4ilAzI7OKXc4z1LKVsZdBKBk2znz8ld7SrXo1Bk6xv2KkwxtPATbj+wVmf95TpCJ6ZHZnZdUH+JKX/ZFpuMWKu6S2qcmbQR1ITDiMpt8EviCMmiRYd3FMOpa6LdBokjkVz2+i1+SpdkYtkR2TIHf4Kg2oRvUzoHt+IXT1Mz57lzO3bOboN9vYJCWErZaLOhwbrBW9BwsqXAiwKt6LrKiEmOOt1Le9lOUwoFwICwD6oiIZDATawRW0eCjRdoj74aBmnRKT8AKlFCqN70xiMQIsq+tXlBhjbA1AqvaTOirQulV+0slKSOnHpnPYi1Rh1Iju/dX+FcBFv3VHtjo7h/1fFWLX2nkgislaotsTUL6m9FrHPl45o9OmZ1yHjdK4OmQ0Hl4lWVF1jbXwS9s4ZOjG0rDr+JU2stPEojWg2Gn0UqgDRB+KZQXkm5Ce6DrqpPMDI6DvR2MCFXI4laSpGuxZ/JL1Rbz51TDmXyUK2HJFhYR4rlk7sqkVuJbw+KWq0jzOXj1BWfqFOhhhDwQRkedjPyTYvy0GUqKagM55D9z3p+m+GsbzLj1cFvD4YFpJ1J7YvdDp0yS+bEEAAcOvxC68e0I3sc/wAd/pH9xWKv3Dz71isPUS63DpeVhYQJ0TeBseXBFxkGBC5dULz3Rz1WnwGa5j006Apud/DviT2g9+a7w0AAbdS4D8VCGYO56XrWRfOJJjjZLiX5oeWWotnQ4aw5KwpOVbhXzTaeLWnvAKdoPVaK9qx6kmWm0+YSlNyIDBH9JyTIRqx0WvwS1TEF2S1WeYA186LTCP5iOrU9ZTUJ0Z6slYKIAuL9aMKg0y4fqitbvWCwrmyuqPi1uX0WVsK1wne6QgEdep4JqvgSAS7hkFV1GuDgQTwIiZ4W7EjfyaLvpnPelMAQCDdsEd6Ph3y1o1MBJekwgDr+CzCVOizjI+KVrR2xfg7mjRhsaW8OCM2mIE8Zy4KOHEtvwPwRW07gBTTPPZgZHbw5rdWndbIvGev0RfVG3nwTLyKyIZa/Yg1aRPLzorANUXN5Kko6FUiubhjnCO3BTMmBr2Jo0bZRHNFe2w+PFTWNfAXNiFHCiRbzEBaqtG6R1C2eaYcJNvMcFlNgmxE+QqKFIRyKt9KwGQGXd+pVDQfrMhxN+2x7l1uPpta3MEc1yLxuiIj9VoLiy+P8gm8PI/VYkvWHyVifkV4HbspRZS3b3CRq7SANt0i/XySeN2lP80fPqCn7RBWObRxtOkN6o7sFz3LwT8QPSE4zFEi1KnLWN7pPWSM10Ppv6TgTSpGXGZ/0zIJP+pedBq6sOJLZy55/+Ue1ejOI38JhzqaNPwaAfEK4plcb6A48PwzWTenLSOWY7IXWUaqhKLTPTwzUoqizpuTFK9u76pBhnIo1NyCKNDFYnPIgHw0T5pCQQ0GwOfEZpKmQTeAdJVrhaEtEGZFurrWkc2TQL1Bcf4CNCQLLfqXNHPr+i0MRUbUh8Bl+doznuTlYSAQRBRjsk212V9cuOZuka1LeaePH4FW7MPePFL1MKQbqcr7GjJHm/pI/Q5gmetRwT5HiPinvxBw+41tQZFwaeszB+KpdkYkdHqKotwOmGS5Hp+z64LGybkZ8ZVg2kZ+i5vY1YCm3edlaOVzPUr/C4lrrtdI5KCTXZzZFTGKFLMorBJhB/wAa1uZAkwJMSeHWh/5vTaB0heYi89UZqijRPbLFrFL1fEqpxO2LD1cOPPQcxxWhjy5zQTFiTFtNO1USNwdWWtZwaM5KQfjmhwYSJN/jaeKrcRX3i6SQ2bDl1JeRERl5yTBWK+xqptSCQ0nXL6qI2iA2zTvcSZ8Sq2qNQIQHlLyZdYIsLicY54AJyvzPaq6u/OUao+OaRxFS18kiVssoqK0DlYgetPDxWJ+LByRyx9N6n/KH91vgqjH+kmIq23twcGzP92arI4rcLsUIrweLLPkl2wQo6nxWVKYRStBMSGPR7ahwtXeuWGzhy0PYvT9nbTZVAc1wgrydzJUsJialF29TdB8D1hTnDkdOD1Dx68HttCrzumQ6F55sX0xa+G1eg7KTke1dlhcUHAGR3rllFp7PWx5YzVpl1TcD/N3j6JwVhuhm9qZjsgdapmVR5ssmULaC4qRdNrvAjea4DR3Dhx0TWHrBx6II4g/Jc7vkRBv1/NFOMMzrx1WtEp4vg6sNETIhI43FsbJc7wJVI3Hu49pjNUnpBt1lFpNRwA4Tdx5alMo2Q9uu2U/4q+kDPU06bBdzw4yIIDPqSuX2Ji8uZ8hc9tvabsTVL3dTRwH1UNn4l1Ij+nXlzV1iqNHNH1HHJa6Pbdn4iWCNU3RqubO6SDyXJ+je1GvYAHAxkuiZUlczVOj1VxkrDOkmSSc8zOfxU2kTPAfDRLtdzRWrD0hlr+XepCsevt+BShcpFHkI4obbVHCOf6lBFa6EChl10LNxQb1iG5w7UOoc0tVrAckA6QRzs/FU+08YGAkkADjw4qWO2g1rSXGGgXOQHC5Xm/pBto13FrbUwe/rV8eM5PUeoUdF7/tVS4u/tH0WLiVit7aOD/kSLAhYSViwKhAxZKxaCxjayFkrZWMCdTlNYHalaiRuPMaNNx3aIS18EGrDGTXR1uA9OMhWaRzbcR1ZhW1H0roOsKnYTBntC87hb3OSm8UWdUPWZI97PVKXpFRDb1WxbVAxPplhmg/7wE8pJnsXmDqY4BYWDgssKC/Wyfg67afp64jdoMv/AFut3Nz71x+LxFSs7fqvc53P5cFNoWFOoJHPPLKfbBMowiOZKkFqUxMLsraDqD5ElsiR8wvQ9j7fp1AIdfrv2hecKAEGWkg8QpyxKR0YfUyx68HslPEtN1M1V5Xgtu1mZkPHPPvCtafpibbzHDmIP0UXhaO6Prcb70ehDErfrZ08VxdH0zp6yOwhMf7XUj/OY5ByHtSKP1OP5Otc8wMxCBVrZGPHhnK43E+mdPQPJ6vqqzE+lrz/AMNgFok/ossTJv1cF5O4r40DX9O1c5tb0oYzJ287+kfMrkcVtKtV/ieQOAsO4JQUFWOFI5snrHLUQ+1dq1cQemeiMmjLrI1PNLU6KPujRSIVUjibvsDurEVYiY7cfh285Ylp/wCyfuLf5cv9oE/9E93/ABF6FgsRuOmJtFjBzBsexN09qxvdCZIIkyRbdueME96u8aXSHpHmH5eu9pb7o/cW/wAun+0t9yfuL087SZFqYmAMhMdK4MZ3b3JaljYnoiC8OjkJsOGaHBfU1I83H4eO9pb7o/cUvy8f7S33R+4vSxj2gzuXnllfln0vBSG0WxG5/KQLi0gC1uUrcF9TUjzL8vHe0t90fuLX5dP9pHuj9xenjaTZk0564/qJvbn4IVPHQ5x3f4g0Ef8A1iTlyR4f1/ZuK+TzUfh2/wBpHuj9xZ+Xj/aW+6P3F6SMdD2uDY3d63Embm3MdyL/AJm050xmIysAIbEjRDgvqal8nmJ/Dp3tLZ/6R+4tj8Onn/3I9yb/AP6L0z/MRMlms6X6Rde3PRQOOG+HbtgHiLfzTyjVbgvqakebfl2/2ge6P3Fofh472lvuj9xemf45sAFkgDln0b5a7t+tSZtFo/8ATv0eFoM2sjwX1/ZuKPMT+HrvaW+6P3Fn5eu9pb7o/cXprdoAfyX4mP6d2TbPVDo41oLyWTvODhlbpb0Zdiygvqbivk82/Lt3tLfdH7ix34cuGeJA/wC0fuL0mvjQ5hbuwSQSRGnUEZ+0gZlg04HUnUcx3LcP6/s3FHmH5eO9pb7o/cWD8PHe0t90fuL0/wDzNsg+qEAkxbWeXPwUKe0QMmRaBl/Tu3txk9qHBfX9mpHmf5eO9pb7o/cUvy7f7QPdH7i9AdUBfvRA3pLe2YFuFkxisfvgjdguMm+vRmP7UfbXwCkea/l272lt/wD4j9xYfw8d7S33R+4vUKG0WiSWwYhsAcSezQd6g7aIIILM54Zua0E5cWz2ocPHEPFfJ5ifw8d7S33R+4tD8PHe0t90fuL0zD44NaGlgMReBo4k5jmO5Tq7REdGmAb3gG5GeSPBfX9m4o8y/Lx3tLfdH7i3+XjvaW+6P3F6Z/mLf+WB0ibRboxnHFJ4ipvOLspJPeSioJvaA4o8/wDy9d7S33R+4sXeLEfbj8Ao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2532" name="AutoShape 4" descr="data:image/jpeg;base64,/9j/4AAQSkZJRgABAQAAAQABAAD/2wCEAAkGBxQTEhUUEhMVFhMXFxUYGBcXGBwaHBoXFxgXFxgYFxUYHCggGB0lHBUVITEhJSkrLi4uGB8zODMsNygtLiwBCgoKDg0OGxAQGywkICQsLCwsLCwsLCwsLCwsLCwsLCwsLCwsLCwsLCwsLCwsLCwsLCwsLCwsLCwsLCwsLCwsN//AABEIAOAA4QMBIgACEQEDEQH/xAAbAAACAgMBAAAAAAAAAAAAAAADBAIFAAEGB//EAEUQAAEDAgMEBggEBAMHBQAAAAEAAhEDIQQxQQUSUWEicYGRofAGE1STscHR0wcX4fEyQlKSFBViFiMzU3ODskNEY3Kj/8QAGQEAAwEBAQAAAAAAAAAAAAAAAQIDAAQF/8QAKREAAgICAgEEAgICAwAAAAAAAAECEQMhEjFBBBNRUiKhYWJxgRQyQv/aAAwDAQACEQMRAD8A7020v1qLnFFcHSJcbqDpzgcvquQ7gIa3rPnRa6lvd4j9USmO7zoijMHuLPUpgdS2WI0TbEX0eKXdSCer00rUZxQHXQsJaZCssDjJsbEZ/UJGol6pi7TcID96ZfVMVFtOKWNUEi9klSxIcJJRajS1rXaEmPqsGkhprpda/FOMkBVuA4nVWZmAggS06NMdGdwtOcIyWieGRzWyZuLxojYtGg4QoVG2ORCz1hyIhDDuK1hoGbcwe9LVid61jw+SbFMk2ieCWfO9fP5rNFImqlQ7oBEHig4jIcUU1IznvRa7SRBgt0jPrWN0ypc46KDQBe8o1WnHP5daC95Q6Kd9BOYS+Nob7HDWEdpEqdV+UHknTJPRSbJry1zZu0qyw7rqi2mPVVt4GA/4q6wF4MrTVjY3Vj0ngsRbLFOinIvydTfgggTJ1PmEuK8t5gx81LC151Tto5uLoY3CLmerisbJ6vgiNAzPnqUXnu4ec0RLMc/gO1ZuFSga+exRJmwRFoG+lOaXqsGibegub1LDCVUBKVGqyqMCWrUxFkrQ8WipZTd6xsXBPcrDG7RFR26IhggBV+JYbjLgRoqj0frl1R2/nMdswh4KcbkmdzgmQB1nwCdrOFoVfQd0ROYPhlKeoPkyFib7s04RYpdw5pjFkdpS3q5HzQaDE0XFYWm89qgzxEKbnn681h/8ENeidI5qLWuPSidDxW3tuCOCkx5k3bMZD5LWF9aAVr5QfPBRZX3dFlYmbi/il67TAlbkGk9GqnS/h59iVq0jI05nJFYAdd13O/7IwjJ14HYVuxn+IoWkHO62GSiNOcAfotb2aAGir23gTUpmP4m3CW2ZiOgBqM1cF/FUjh6uqY/hdf6p7tGgtltvlYlvXDmsSHRSLJ9ZwcYueY5JnZ1WYVVtTFFldpGeXfZS2XiukQbGTb5/BAk42v8AR1YflojA2zg8UlRrDjeOzv8AmjG+iomcjiEnjksLgBbNag6KJbxsiCghqW48lGeAUN08R8VAvjj3aopm42ar05vwStRsnqTIBuW65zKWe65lBsZRoSxDM/BUbqPqqwcMn3PW3OPiuhrOtwtw4Km2nBvOoI7bH4+CUrGy7p1xJvIIB7dVY0asCY4eea5nZ9f+ETlb5K7pPynQZcwh5BKI8wX3jJJWnuzA7VE1B50QmmMrogSsnunjmoGNPJWBpGsco+a16vW6A2iD3QIkQsZSt16oxAi5tnkFhvET8FjXohUp7ouAeaTqg8OpPEkcr8EGobXFtCMgUGCL+RB44qReWiIgcDefotl2nnvU8xoNJOvBBMq0CiclCo2LRdHp5EW6/pwUajSTGo8QsL5FajCNEhtDD7zAQLjJXDgcktVpQimFM5//ABDuBWK39SOCxNZXmC9JaEHe1HwSNKs0VGluRsRz0V5tYEi640v3XjkfEFaG00Tk3Hiz0XZz5CsGnh4Kk2PXlo6ld0G5fFLETKthSN0aSgNbOaMBvOOuQ6hopuMWAHinRH+AYaBEFbLm6z1qdBk3gBR3tBfnwWADdGk8krXuco86J17RHPzkl6jCswxZXVmOkACfBIV8IOk1+VrjxGfmFaYl9ohVdWmRfihZVXRSbMrRULZkAmDxXQ0cQLZ8VyDXblUgZyR8V02CGQPCVpooqaLfDdK50TzGcvPySeGgDz4poSdLIIlIkc4kDkp028T4Lfqhn3AKbc7x55oiXoG+kOI6kpWGgKsN2dfqhmmBmFqCpUKMok6k9SHWe6nkB25EdWqb1sg1aZPJBoZO3voRquDukNdPkFoRHO0JqnR3RByUalKcgAdISUVtdC7iLECYzPbwRmgnQAXuNJ4oRcBPRM/BRc48bI2BxJunIpSqDKedUkcxZI4k58kRYoFuniFiFIWlilFptahOWS4Xb1PdfPAg/I/Fei4ukFxPpHh+lyMjz2oxdSEl+WOiy9FsV0Ytym9l1uHIMd3YvN/RzE7rwHTq0jgRb4rvMHUi0INU6NfOCaLfIds24fstATM5DsQh3I1aYDW5n/xTkAW+DbQKTG7uhWgQzISTx+inTpOIk936IpGYFzxqOxBqv5+etFrDl56kA00GNFIUcdQeyUpiKZuTMgJyqy6A8GDwCQr/ACcXtykWVp0dfusfPNdDsp3QDtDbuCpvSln8DuBcO8T8irD0cG8wTkCO2BJnsTvaMnV2X2HqX5KyZUhVVBhm02nkrRpymEiBNIbYQi7s5IdJ1rx3fqiPPAjsCc52tgjAmx+Cia3URwKmXiNT1oO6CcjPWtYyRJsHktvCFUNsititaCCeeqWzUaeeKWqDii1C2+aC6+t+drQgykQGIdJG9fgUOrYX0RHGB8Es4zPDmgWiLurcCttEzZDqUYPLki7rjBGXBYpJKtG/ULFO/JYtonT+S6xDc1ynpDhpbYXHyXX1mqq2lRBHeiyWNnmOJrepe2oDZxEjg4RJ7fkvUdlVAWh3IFeb7cwcte09n1XXehuLL8PTkjeA3T1tt8gnm7SYIxcZSh47OrpvBIBNrymt28669XBI4eJVlSbkPMIRJz0DoUCc9Uaq20T1/uiUnAWEdZ+S1n1KqRJvYnfISlqrVaVKcec0tXw+v7BI0UjJFa5s6QkawIyVjUpnVKV2TZTZ0QZSbdw3rKLxlA3h1iCqj0SxESXCReBpMaro6rLQbggg9RsVymw5pVH0jGZHdr1kJ4vRnHZ1+EJi8ySZ/VW1CjaTloOKpcGVfYRgsDHnJItsGTXQ5Rbyjmj7p5qNNumSlVcJsVZI5H2CLOa2aR1892a360ann+l0F+JveG5G5WpG5Mm+nnaer9Us541A/uCmcawAggunsCXqYlrTvNZ0TlOVs0HSCpP4NljibCbaR4oFSkdGm2gWOxYEuDS02MCCD4KP+OaSN8W5WPh9ENMdSkvAF9I5EEA8dCheqiRqOPDX6qxo12kgb3RObT9ck7iMEx0EOaCAS0j4HQj6rKF9DL1HF0zn6VAZzZSfATT6IzFgQCRwn9UpWBBISO0Wi+QORxWKXq+axYei9eCq/FU1cVmgdSQxARkjmhI4jbeF6RMKPoXUgVG8HA94j5K42tTBVFsDoYl40LfgR9SgnaaOl7aZ22Hraq0pOkADzyVNheHH91Y4eYgce7itFkckUNh9oTH+IAJt3ZDRVVR5bMns1RA6Rc9mnadSqKRFwGTihvE93LqWvW7wJCRqAkgZD5Jn1sAi1skEwuKQKvn1XPCNEgXJ4VgR5zSz2QkZWOivrUzdcxtOjuV2v/qAnrH6Lr6zLqj25Qlk6tg92aC7KxY5gCujwVGR8OxcpsipLQewrr9nCWE+CaHYme0hqpUAtf68knXqbuelyEaq6Gl1pjXjp3KtY6ZJMktn5qjZx2M+vLrAQDPmUIUySZ4FbouiPOsfNbpvibZ/OyHYl10DNMLdal0QCOc9seepSeco8Vm8ZIvAEee1BJBbYm9stdlYBAqNyuPPNNuaYHMz3dluNkkbk63ORSMdMEWE8IWxintmMrWNxOi3UJ3jE5ceQCBTqkbx8Ch0yl2WrsSI3xdhsQM2nUHkmcdh5Yx4gmIJ+BnqhVuDxZDxlEgGLWP7q0c31bnUhO4ek0cJPwme9W1JE4zcZUJepWJr1ZWJfbZXmP4h8uSOIetvxAuk8RV4BLIMIlbtFma5ykd3FUydTHePrC6SvcLncc2K9M/6wlR1eDs6CeoO0VZgqmStGZWRRz5Dbqd0anSEAa+YWm6FTOc8kyEdvRgpQZ896BXbJl0JoO4gTZY6nPzKLVgToQ9WIWnUk16qCsqNQ4jc2VtdtlXYpoII4iO+yuao8VS7QdCR6LQ2VWy7COa7DY1aWkTf5rkqNqjm8bjt/ZX2zKkOAPUjF0xsquLQ9jqvQA4zbW2SXp69UcFrFA7xa60HhxU6YGUyeq0RxQcjiaoMLacDnwv9FunV6MCc9FqRnyjxn6IgaM+S3MSgDnXyFr6nJRpVDBPEojnZ28Pmp02kiwMcUjmGhaq90dQgeckkA4fy+CsKzDGefP5ID22z8UnPY6Eqr3QTFkoXyGjJM4ilAzI7OKXc4z1LKVsZdBKBk2znz8ld7SrXo1Bk6xv2KkwxtPATbj+wVmf95TpCJ6ZHZnZdUH+JKX/ZFpuMWKu6S2qcmbQR1ITDiMpt8EviCMmiRYd3FMOpa6LdBokjkVz2+i1+SpdkYtkR2TIHf4Kg2oRvUzoHt+IXT1Mz57lzO3bOboN9vYJCWErZaLOhwbrBW9BwsqXAiwKt6LrKiEmOOt1Le9lOUwoFwICwD6oiIZDATawRW0eCjRdoj74aBmnRKT8AKlFCqN70xiMQIsq+tXlBhjbA1AqvaTOirQulV+0slKSOnHpnPYi1Rh1Iju/dX+FcBFv3VHtjo7h/1fFWLX2nkgislaotsTUL6m9FrHPl45o9OmZ1yHjdK4OmQ0Hl4lWVF1jbXwS9s4ZOjG0rDr+JU2stPEojWg2Gn0UqgDRB+KZQXkm5Ce6DrqpPMDI6DvR2MCFXI4laSpGuxZ/JL1Rbz51TDmXyUK2HJFhYR4rlk7sqkVuJbw+KWq0jzOXj1BWfqFOhhhDwQRkedjPyTYvy0GUqKagM55D9z3p+m+GsbzLj1cFvD4YFpJ1J7YvdDp0yS+bEEAAcOvxC68e0I3sc/wAd/pH9xWKv3Dz71isPUS63DpeVhYQJ0TeBseXBFxkGBC5dULz3Rz1WnwGa5j006Apud/DviT2g9+a7w0AAbdS4D8VCGYO56XrWRfOJJjjZLiX5oeWWotnQ4aw5KwpOVbhXzTaeLWnvAKdoPVaK9qx6kmWm0+YSlNyIDBH9JyTIRqx0WvwS1TEF2S1WeYA186LTCP5iOrU9ZTUJ0Z6slYKIAuL9aMKg0y4fqitbvWCwrmyuqPi1uX0WVsK1wne6QgEdep4JqvgSAS7hkFV1GuDgQTwIiZ4W7EjfyaLvpnPelMAQCDdsEd6Ph3y1o1MBJekwgDr+CzCVOizjI+KVrR2xfg7mjRhsaW8OCM2mIE8Zy4KOHEtvwPwRW07gBTTPPZgZHbw5rdWndbIvGev0RfVG3nwTLyKyIZa/Yg1aRPLzorANUXN5Kko6FUiubhjnCO3BTMmBr2Jo0bZRHNFe2w+PFTWNfAXNiFHCiRbzEBaqtG6R1C2eaYcJNvMcFlNgmxE+QqKFIRyKt9KwGQGXd+pVDQfrMhxN+2x7l1uPpta3MEc1yLxuiIj9VoLiy+P8gm8PI/VYkvWHyVifkV4HbspRZS3b3CRq7SANt0i/XySeN2lP80fPqCn7RBWObRxtOkN6o7sFz3LwT8QPSE4zFEi1KnLWN7pPWSM10Ppv6TgTSpGXGZ/0zIJP+pedBq6sOJLZy55/+Ue1ejOI38JhzqaNPwaAfEK4plcb6A48PwzWTenLSOWY7IXWUaqhKLTPTwzUoqizpuTFK9u76pBhnIo1NyCKNDFYnPIgHw0T5pCQQ0GwOfEZpKmQTeAdJVrhaEtEGZFurrWkc2TQL1Bcf4CNCQLLfqXNHPr+i0MRUbUh8Bl+doznuTlYSAQRBRjsk212V9cuOZuka1LeaePH4FW7MPePFL1MKQbqcr7GjJHm/pI/Q5gmetRwT5HiPinvxBw+41tQZFwaeszB+KpdkYkdHqKotwOmGS5Hp+z64LGybkZ8ZVg2kZ+i5vY1YCm3edlaOVzPUr/C4lrrtdI5KCTXZzZFTGKFLMorBJhB/wAa1uZAkwJMSeHWh/5vTaB0heYi89UZqijRPbLFrFL1fEqpxO2LD1cOPPQcxxWhjy5zQTFiTFtNO1USNwdWWtZwaM5KQfjmhwYSJN/jaeKrcRX3i6SQ2bDl1JeRERl5yTBWK+xqptSCQ0nXL6qI2iA2zTvcSZ8Sq2qNQIQHlLyZdYIsLicY54AJyvzPaq6u/OUao+OaRxFS18kiVssoqK0DlYgetPDxWJ+LByRyx9N6n/KH91vgqjH+kmIq23twcGzP92arI4rcLsUIrweLLPkl2wQo6nxWVKYRStBMSGPR7ahwtXeuWGzhy0PYvT9nbTZVAc1wgrydzJUsJialF29TdB8D1hTnDkdOD1Dx68HttCrzumQ6F55sX0xa+G1eg7KTke1dlhcUHAGR3rllFp7PWx5YzVpl1TcD/N3j6JwVhuhm9qZjsgdapmVR5ssmULaC4qRdNrvAjea4DR3Dhx0TWHrBx6II4g/Jc7vkRBv1/NFOMMzrx1WtEp4vg6sNETIhI43FsbJc7wJVI3Hu49pjNUnpBt1lFpNRwA4Tdx5alMo2Q9uu2U/4q+kDPU06bBdzw4yIIDPqSuX2Ji8uZ8hc9tvabsTVL3dTRwH1UNn4l1Ij+nXlzV1iqNHNH1HHJa6Pbdn4iWCNU3RqubO6SDyXJ+je1GvYAHAxkuiZUlczVOj1VxkrDOkmSSc8zOfxU2kTPAfDRLtdzRWrD0hlr+XepCsevt+BShcpFHkI4obbVHCOf6lBFa6EChl10LNxQb1iG5w7UOoc0tVrAckA6QRzs/FU+08YGAkkADjw4qWO2g1rSXGGgXOQHC5Xm/pBto13FrbUwe/rV8eM5PUeoUdF7/tVS4u/tH0WLiVit7aOD/kSLAhYSViwKhAxZKxaCxjayFkrZWMCdTlNYHalaiRuPMaNNx3aIS18EGrDGTXR1uA9OMhWaRzbcR1ZhW1H0roOsKnYTBntC87hb3OSm8UWdUPWZI97PVKXpFRDb1WxbVAxPplhmg/7wE8pJnsXmDqY4BYWDgssKC/Wyfg67afp64jdoMv/AFut3Nz71x+LxFSs7fqvc53P5cFNoWFOoJHPPLKfbBMowiOZKkFqUxMLsraDqD5ElsiR8wvQ9j7fp1AIdfrv2hecKAEGWkg8QpyxKR0YfUyx68HslPEtN1M1V5Xgtu1mZkPHPPvCtafpibbzHDmIP0UXhaO6Prcb70ehDErfrZ08VxdH0zp6yOwhMf7XUj/OY5ByHtSKP1OP5Otc8wMxCBVrZGPHhnK43E+mdPQPJ6vqqzE+lrz/AMNgFok/ossTJv1cF5O4r40DX9O1c5tb0oYzJ287+kfMrkcVtKtV/ieQOAsO4JQUFWOFI5snrHLUQ+1dq1cQemeiMmjLrI1PNLU6KPujRSIVUjibvsDurEVYiY7cfh285Ylp/wCyfuLf5cv9oE/9E93/ABF6FgsRuOmJtFjBzBsexN09qxvdCZIIkyRbdueME96u8aXSHpHmH5eu9pb7o/cW/wAun+0t9yfuL087SZFqYmAMhMdK4MZ3b3JaljYnoiC8OjkJsOGaHBfU1I83H4eO9pb7o/cUvy8f7S33R+4vSxj2gzuXnllfln0vBSG0WxG5/KQLi0gC1uUrcF9TUjzL8vHe0t90fuLX5dP9pHuj9xenjaTZk0564/qJvbn4IVPHQ5x3f4g0Ef8A1iTlyR4f1/ZuK+TzUfh2/wBpHuj9xZ+Xj/aW+6P3F6SMdD2uDY3d63Embm3MdyL/AJm050xmIysAIbEjRDgvqal8nmJ/Dp3tLZ/6R+4tj8Onn/3I9yb/AP6L0z/MRMlms6X6Rde3PRQOOG+HbtgHiLfzTyjVbgvqakebfl2/2ge6P3Fofh472lvuj9xemf45sAFkgDln0b5a7t+tSZtFo/8ATv0eFoM2sjwX1/ZuKPMT+HrvaW+6P3Fn5eu9pb7o/cXprdoAfyX4mP6d2TbPVDo41oLyWTvODhlbpb0Zdiygvqbivk82/Lt3tLfdH7ix34cuGeJA/wC0fuL0mvjQ5hbuwSQSRGnUEZ+0gZlg04HUnUcx3LcP6/s3FHmH5eO9pb7o/cWD8PHe0t90fuL0/wDzNsg+qEAkxbWeXPwUKe0QMmRaBl/Tu3txk9qHBfX9mpHmf5eO9pb7o/cUvy7f7QPdH7i9AdUBfvRA3pLe2YFuFkxisfvgjdguMm+vRmP7UfbXwCkea/l272lt/wD4j9xYfw8d7S33R+4vUKG0WiSWwYhsAcSezQd6g7aIIILM54Zua0E5cWz2ocPHEPFfJ5ifw8d7S33R+4tD8PHe0t90fuL0zD44NaGlgMReBo4k5jmO5Tq7REdGmAb3gG5GeSPBfX9m4o8y/Lx3tLfdH7i3+XjvaW+6P3F6Z/mLf+WB0ibRboxnHFJ4ipvOLspJPeSioJvaA4o8/wDy9d7S33R+4sXeLEfbj8Ao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3" name="12 - Ορθογώνιο"/>
          <p:cNvSpPr/>
          <p:nvPr/>
        </p:nvSpPr>
        <p:spPr>
          <a:xfrm>
            <a:off x="4000496" y="928670"/>
            <a:ext cx="4286280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ΑΜΥΝΤΙΚΟΙ ΜΙΧΑΝΙΣΜΟΙ</a:t>
            </a:r>
            <a:endParaRPr lang="el-GR" dirty="0"/>
          </a:p>
        </p:txBody>
      </p:sp>
      <p:sp>
        <p:nvSpPr>
          <p:cNvPr id="14" name="13 - Ορθογώνιο"/>
          <p:cNvSpPr/>
          <p:nvPr/>
        </p:nvSpPr>
        <p:spPr>
          <a:xfrm>
            <a:off x="1214414" y="3286124"/>
            <a:ext cx="307183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γενικούς</a:t>
            </a:r>
            <a:endParaRPr lang="el-GR" dirty="0"/>
          </a:p>
        </p:txBody>
      </p:sp>
      <p:sp>
        <p:nvSpPr>
          <p:cNvPr id="15" name="14 - Ορθογώνιο"/>
          <p:cNvSpPr/>
          <p:nvPr/>
        </p:nvSpPr>
        <p:spPr>
          <a:xfrm>
            <a:off x="5500694" y="3286124"/>
            <a:ext cx="3286148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ειδικούς</a:t>
            </a:r>
            <a:endParaRPr lang="el-GR" dirty="0"/>
          </a:p>
        </p:txBody>
      </p:sp>
      <p:sp>
        <p:nvSpPr>
          <p:cNvPr id="16" name="15 - Ορθογώνιο"/>
          <p:cNvSpPr/>
          <p:nvPr/>
        </p:nvSpPr>
        <p:spPr>
          <a:xfrm>
            <a:off x="1000100" y="4429132"/>
            <a:ext cx="3929090" cy="2143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η </a:t>
            </a:r>
            <a:r>
              <a:rPr lang="el-GR" b="1" dirty="0" smtClean="0"/>
              <a:t>φλεγμονή</a:t>
            </a:r>
          </a:p>
          <a:p>
            <a:pPr algn="ctr"/>
            <a:r>
              <a:rPr lang="el-GR" dirty="0" smtClean="0"/>
              <a:t> </a:t>
            </a:r>
            <a:endParaRPr lang="el-GR" dirty="0" smtClean="0"/>
          </a:p>
          <a:p>
            <a:pPr algn="ctr"/>
            <a:r>
              <a:rPr lang="el-GR" dirty="0" smtClean="0"/>
              <a:t>ο </a:t>
            </a:r>
            <a:r>
              <a:rPr lang="el-GR" b="1" dirty="0" smtClean="0"/>
              <a:t>πυρετός</a:t>
            </a:r>
          </a:p>
          <a:p>
            <a:pPr algn="ctr"/>
            <a:r>
              <a:rPr lang="el-GR" dirty="0" smtClean="0"/>
              <a:t> </a:t>
            </a:r>
            <a:endParaRPr lang="el-GR" dirty="0" smtClean="0"/>
          </a:p>
          <a:p>
            <a:pPr algn="ctr"/>
            <a:r>
              <a:rPr lang="el-GR" b="1" dirty="0" smtClean="0"/>
              <a:t>ουσίες με </a:t>
            </a:r>
            <a:r>
              <a:rPr lang="el-GR" b="1" dirty="0" err="1" smtClean="0"/>
              <a:t>αντιμικροβιακή</a:t>
            </a:r>
            <a:r>
              <a:rPr lang="el-GR" b="1" dirty="0" smtClean="0"/>
              <a:t> δράση</a:t>
            </a:r>
          </a:p>
          <a:p>
            <a:pPr algn="ctr"/>
            <a:endParaRPr lang="el-GR" dirty="0" smtClean="0"/>
          </a:p>
          <a:p>
            <a:pPr algn="ctr"/>
            <a:r>
              <a:rPr lang="el-GR" dirty="0" smtClean="0"/>
              <a:t> </a:t>
            </a:r>
            <a:r>
              <a:rPr lang="el-GR" b="1" dirty="0" smtClean="0"/>
              <a:t>φαγοκυττάρωση</a:t>
            </a:r>
            <a:endParaRPr lang="el-GR" dirty="0"/>
          </a:p>
        </p:txBody>
      </p:sp>
      <p:sp>
        <p:nvSpPr>
          <p:cNvPr id="17" name="16 - Ορθογώνιο"/>
          <p:cNvSpPr/>
          <p:nvPr/>
        </p:nvSpPr>
        <p:spPr>
          <a:xfrm>
            <a:off x="5786446" y="5429264"/>
            <a:ext cx="2643206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ανοσολογική απόκριση</a:t>
            </a:r>
            <a:endParaRPr lang="el-GR" dirty="0"/>
          </a:p>
        </p:txBody>
      </p:sp>
      <p:cxnSp>
        <p:nvCxnSpPr>
          <p:cNvPr id="19" name="18 - Ευθύγραμμο βέλος σύνδεσης"/>
          <p:cNvCxnSpPr>
            <a:stCxn id="35" idx="2"/>
            <a:endCxn id="14" idx="0"/>
          </p:cNvCxnSpPr>
          <p:nvPr/>
        </p:nvCxnSpPr>
        <p:spPr>
          <a:xfrm rot="5400000">
            <a:off x="3036083" y="2500306"/>
            <a:ext cx="50006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- Ευθύγραμμο βέλος σύνδεσης"/>
          <p:cNvCxnSpPr>
            <a:stCxn id="35" idx="2"/>
            <a:endCxn id="15" idx="0"/>
          </p:cNvCxnSpPr>
          <p:nvPr/>
        </p:nvCxnSpPr>
        <p:spPr>
          <a:xfrm rot="16200000" flipH="1">
            <a:off x="5232801" y="1375157"/>
            <a:ext cx="500066" cy="3321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- Ευθύγραμμο βέλος σύνδεσης"/>
          <p:cNvCxnSpPr>
            <a:stCxn id="14" idx="2"/>
            <a:endCxn id="16" idx="0"/>
          </p:cNvCxnSpPr>
          <p:nvPr/>
        </p:nvCxnSpPr>
        <p:spPr>
          <a:xfrm rot="16200000" flipH="1">
            <a:off x="2643174" y="410766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- Ευθύγραμμο βέλος σύνδεσης"/>
          <p:cNvCxnSpPr>
            <a:stCxn id="15" idx="2"/>
            <a:endCxn id="17" idx="0"/>
          </p:cNvCxnSpPr>
          <p:nvPr/>
        </p:nvCxnSpPr>
        <p:spPr>
          <a:xfrm rot="5400000">
            <a:off x="6411529" y="4697025"/>
            <a:ext cx="142876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- Ορθογώνιο"/>
          <p:cNvSpPr/>
          <p:nvPr/>
        </p:nvSpPr>
        <p:spPr>
          <a:xfrm>
            <a:off x="2285984" y="2071678"/>
            <a:ext cx="307183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εσωτερικοί</a:t>
            </a:r>
            <a:endParaRPr lang="el-GR" dirty="0"/>
          </a:p>
        </p:txBody>
      </p:sp>
      <p:sp>
        <p:nvSpPr>
          <p:cNvPr id="44" name="43 - Ορθογώνιο"/>
          <p:cNvSpPr/>
          <p:nvPr/>
        </p:nvSpPr>
        <p:spPr>
          <a:xfrm>
            <a:off x="5715008" y="2071678"/>
            <a:ext cx="307183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εξωτερικοί</a:t>
            </a:r>
            <a:endParaRPr lang="el-GR" dirty="0"/>
          </a:p>
        </p:txBody>
      </p:sp>
      <p:cxnSp>
        <p:nvCxnSpPr>
          <p:cNvPr id="46" name="45 - Ευθύγραμμο βέλος σύνδεσης"/>
          <p:cNvCxnSpPr>
            <a:stCxn id="13" idx="2"/>
            <a:endCxn id="35" idx="0"/>
          </p:cNvCxnSpPr>
          <p:nvPr/>
        </p:nvCxnSpPr>
        <p:spPr>
          <a:xfrm rot="5400000">
            <a:off x="4768455" y="696497"/>
            <a:ext cx="428628" cy="23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- Ευθύγραμμο βέλος σύνδεσης"/>
          <p:cNvCxnSpPr>
            <a:stCxn id="13" idx="2"/>
          </p:cNvCxnSpPr>
          <p:nvPr/>
        </p:nvCxnSpPr>
        <p:spPr>
          <a:xfrm rot="16200000" flipH="1">
            <a:off x="6429388" y="1357298"/>
            <a:ext cx="42862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- Δεξιό βέλος"/>
          <p:cNvSpPr/>
          <p:nvPr/>
        </p:nvSpPr>
        <p:spPr>
          <a:xfrm>
            <a:off x="8072398" y="1928802"/>
            <a:ext cx="1071602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1214422"/>
          </a:xfrm>
        </p:spPr>
        <p:txBody>
          <a:bodyPr>
            <a:normAutofit fontScale="90000"/>
          </a:bodyPr>
          <a:lstStyle/>
          <a:p>
            <a:r>
              <a:rPr lang="el-GR" sz="4000" b="1" dirty="0" smtClean="0"/>
              <a:t>Αμυντικοί μηχανισμοί του ανθρώπινου οργανισμού</a:t>
            </a:r>
            <a:endParaRPr lang="el-GR" sz="4000" b="1" dirty="0"/>
          </a:p>
        </p:txBody>
      </p:sp>
      <p:sp>
        <p:nvSpPr>
          <p:cNvPr id="19464" name="AutoShape 8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466" name="AutoShape 10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0482" name="AutoShape 2" descr="data:image/jpeg;base64,/9j/4AAQSkZJRgABAQAAAQABAAD/2wCEAAkGBxQSEhUUExQWFhUXGRwbGBgYGBweHhgcHxwfFiAeGBoZICggGx0lHRkcITMiJykrLi4uHCEzODMvNystLysBCgoKDg0OGxAQGy4kICY0LC8uLDQtLDIsNDAsLCwsNzQsLywsNCwsLCwsLCwtMDQ0LCwsLCwsNDQsLCwsNCwvLP/AABEIAMwA9wMBIgACEQEDEQH/xAAcAAEAAwEBAQEBAAAAAAAAAAAABQYHBAMCAQj/xABJEAACAQMCBAMEBwMJBwMFAQABAgMABBESIQUGEzEiQVEHMmFxFCNCUmKBkXKCoTNDU2Nzg5KxwRUkNJOisvBUo9ElhLPS4Rb/xAAbAQEAAwEBAQEAAAAAAAAAAAAAAgMEAQUGB//EADIRAAIBAgQCCQMEAwEAAAAAAAABAgMRBBIhMUFRBWFxgZGxwdHwExShIjJCUjPh8SP/2gAMAwEAAhEDEQA/ANxpSlAKUpQClKUApSozjvGUtUUlWeR20xRJ78r98LnYAAEljgKASTQEnXxPKEUsc4H3VLH8lUEn8hVXFjfTeKa7NvntFapGQvwaWdHLn4hVHwr9xfW3iSUXiDvHKqRykf1csYWMn8LIM/eFZ/uqV7XJZWT1hxOOYsEY6lxqRlZHUHOCUcBgDg4OMHBx2rsqM4RdwXQW5iGW0tHkjDp4hqjdTurBlGVPYipOtBEUpSgBNctxfIhIY4wupj5KNwCfmQQB54NVbnznCGzwH8ZTDdMHeSQ56Uf6gyE/Z0JsdSg1qKPiN+kUiSfRQD1Drt5XaSUjHUddPTQIMBE1PpwCSWAIA0LiXGhGFAAEjglVc6QqDvJKfsIvnn1A7nFU9vaTA5CQSG5d2KxxoDmQjYvJoB6UI3IG7sN8Ed/pfZ+ssqzy6pJ1wDM8rE7Z3Ec0LR+ZwAAB5etWuDh7BAHZWXtiaOPJ3xjMWlN/2TQFZk4xemSOM2t0I8APIiIpcnPhReoRbxDG7ktJg4GPeq42HW2DRxog8hIzt+eUAznvufnX6jxQkIuFJGRGgJwPUIvYZ88AetdasD2PbvQH1SlKAUpSgFKUoBSlKAUpSgFKUoBSlKAUpSgFK5eK8Qjt4XmlbSiDLHv+QA3JJ2AHckCsq45zJdXUqRsZohKfq7W2YI5Bzj6RcFlCk4PhVlGxHixVdSrGG/gcbNfqqcAP0maW9bcEtDbg/ZhRipYD1ldS2fNRH6VmyWsYlMfQ0ExswlWeQltOx0SKMSMCVzpc4yK1HlGIJYWir2FvFj4+AVir4nNFxs14ehOnqyVJpSleYXkHE/0fiKgbR3iNn068QyD83hyCf6kVZp4yykBipPZlxkfLUCP1Bqoc33ZV7RYozNOJxIsSkA6FVkdix2RB1ApY/exuTiu8X/EANRt7U+sazvqx8HaIKW+BAHx869fDV4qmlJlMo66HZwC/kdp4ZsGSCQLrUYEisiyI2nJwcNpPllSRgEAePF+Ot1DbWirLc4BbOenAp7NOw9fKMeJvgMsIxeYPpTNDYxtHcvj6TJJHj6Ljw/W+UkuAdCgkEYbOnvL28Nrwy33cRpnLSSNl5ZG7s7HxSSMfmT2A7CtpAi+X+RxbSyztczSzznMrlYhqPop0GRE9ED4AAHlUzeXqW40BsuQWJkc4RB3kkZj4UH8Tt6kRf+1b66/4WAW8X9Pdg6iPWO2Uhv8AGyfKoJ/ZxLIZfpdwbwSvqYF5bcDGMeGJmVtOBgFdvLFASPGed7eJQ0kqhTgRpqCSTk9mIY/UweetsZ+WA8LP7RLRZQJLgatI+tjjkdcntFaAIVJx3lbucAAjaOw2fI0MMehIoHQ94poImz8pERWJ/E4c1NWfDdIwNagneN36qH9nWSwHoAVH4aAoNxzuIkUm2uU6rhY7fpTIzsdg1zcumXJ28MWs+WXzgeh51CXAgeK4BVC4AtZlBxuRBbBcvjzklYAEAgb4rQouFQqpVY1CMCDGB4DnvlPd39cV5ng8RGkglNiqkk9Nh2Mbe8hHlpIxgYxQHFyxzFHeIGjK4x2aWNpB+2kRZV+WdvQVO18JHjHmR5nvXPxa4eOCV401ukbsiZxrYKSFz8TgfnQHXSs+g9qEeq3EsDJ1EZpmDBhCoCMsgwPrIWV9WsdgrZHhbGgA53FAftKUoBSlKAUpSgFKUoBSlKAUpSgKf7RTkWkZPha4yw+9oikkUfk6q37lUu/jgaV4bp2it5lQvMCAqumsRK7H3QHcyZPh1KgPvEHUeYOCpdxdNyVIYPG641RuM4Zc7diQQdiCQe9U275fvowQYoblcYzG+hm+ccvhGfTqGvPxNOqqqqQV1a1iDundEDxe/d4op7rWt3BodYVUqhtmUCWRVBIPgJZsnwMipt3e4ch3ym3FsSOpbAJj1i36Tr6qUwMjbUrDyqlXdhPDh2s7jRGMKkil+kN89CW2aR4QexBVkK+Erp2qA4ZfGFISjTHpAgygxhrdhjUEkB6bxH+ilCkadwcKBCrDOr2t1e3O3qTUrO5vNcfFOKRW6q8zaVZ1jU4JyznSowAfOqhwHnWWVNQWKcAkFlLROCPJonVsNj8QB8hXdPzROdo7ZB8ZJe3x0oh1fLI+dee0ou0vbz9i36seZ78sX0TzTszr9JlaQhCRqEEMrWyY/BlWf9qRqswqhcrX0dozLdGMMzMUudAUfWOZWidt+mOqzFcnSQwHcb3DifE0ghaZjqVRkBSMuTsqr6sxIA+JqcrOV47cDsZJq5B8bSePiMBszEslzDIkpkyVAiZGWQquC7KJHUDI98ZNTvC+W44nE0rPcXH9NNglc9xEoASJfggGfPJ3rMuJzapElvGma4kOmMQmUCPVuIoOkRv4Rk+8xGT5AdvDOZry3JMUjXkSH6y3nBS4j8/CzAMTj7MgyfWvRw+KgoqLvbnbTxKHNNmtUqK5c5hgvourA2QDpZWGHjYd1kU7qw//AKMipWt50Ur5kcKCSQABkk7AAb5J8hWc8U9pzPMIOHW/0h2JCuxIVyPONQMsg83YouN8kb11Rb2OOSW5pFKgeAWt/kPeXEJON4YYsIDj+kdizYPyqerh0VSvaFw067e7RijxnpCTf6syMuhyB3XqqqMvYpI2ewq61zcTsUnhkhkGUkRkYdtmGDg+R370BifFgVUXEaESWMhl6RG/0eRis8B7A9J+oo7jplCPeFaVyHfrpe2DakjCSW7ZzqtpATHv56CGj+SqT3qh8QLwTw3MmCYpPonEFwMMHCxrOfRXXpMfhoH2TXRy2WsXVGJzY3AgJPd7O5ZdBP7L6Tny6bD1roNfpSlcApSlAKUpQClKUApSlAKUpQClKUAqk+0iCJUjkRcXjuEhK4BfGWYTH7UIQMTnONtOGIqzcd4zFaRGWYkAEBVAyzseyIv2mPkP9ATWfySvPKbmcASFdKJnIhjznSD2LHuzeZAHZRWTGV40qbvq3siMpWRzcK4eIQxJBeRtTsBpBOAMKvkoAAA/Mkkk18cQ4qsbCMFNZGSZHCRxr96VyDpBxsMEnfAwCR3cMtLi9wbdRHAT/wATJ2YeZgj7yfBjhPMauxlR7ORGHNveXCuxLHqCKRWfGMv9WHPYbBhjsMCvMo4GrU/XNdz08titQb1ZXevMGcdOO4jWNHaS1k6oCyFwDoIBYfVHOnUcEbVwRjhyBbhBbLg5DqEByQRtgZJ37d818LFcW1xomVYLo5xJbt0zMB2ZA+Y7gDO6vuv3e1e183TtJ1ksorqRlkZJ1iTqF3ZpPrY2GcamxlCf2RUpUaSllu4PlfR/PiJZY35EzwaziaaZ+IBYgbdTEJGCdOORnDE5I0TfVqSe6gqBg6q47/iRvLRJ4I3nu7UMHnVQsbpGTrUucCQSoutVTVhmQ7VMcM/2ULpJLcWap0JCxVY10Mrx++CAUbDnvg1wS8ckka9S1P1U0wYXOxXQYIo2EIPvsXRvFjSAcjUdq1vJThZ7fPMtdkjgFybZ14jbZPhBmjHa4hxq7f0ig6lb8uxrXLadZEV0OVYBlI8wRkH9Kyi3K29omv3YoVBHf3UAxjzO2MVo/Ktk0Flawv70cESN+0qBT/EVzo2pKUZRey2KqbKN7Y+LN9VZqcK4Mkw+8oIVFP4S2on9gDsTUh7IuCLHa/S2H1txkg/diBwij0DAaz6lh6DFE9onEluOIzsh1LEiQ6h2LJrdsH4NIV+amo254/cT28MLuY7eOJEWFGIBCoFzK2xcnGdJ8I9CRmvoo4ec6UIw43b8kYZYiEK05T4WS79Wbffc3WMLFJLuAOO69RSw+ajJFenBeZ7S7Zkt50lZBlgucqM43yNt6zLkLkD6Uqzz5jtjvHEvhMw+8xGCsZ8gN2G+QO+uWNlHCgjiRY0XsqKFA/IVjqxjF2i7m2lKcleSt1e50Ur81DOM7+n/AJ8j+lftVlpU+buHoki3LKrRyBYLpWGVaNjiN2GDnQ7YPlpkcn3RXDzvGPoF42AG+jyeLz8Ksy799m3Hzqd57nROHXZk3UwuuB3YupRVHxLMAPiRVa4jA8yW3DydUkqoblvuwx6TKW/tGAjH7ZPka6C/wMSqk9yAT+lfdKVwClKUApSlAKUpQClKUApSlAK4uMcUjtojLKcAbADdnY7BUHmxOwFffFOIx28TzStpjQZJ/gAANySSAANySAKzi5u5LmT6TceAKD0oiRiBPMsexlYe83YDwjbJbPicTGhC734IjKVkL24aaQ3NyQCoOhSfBbpjcA9ixHvP59hgACu/l7l5r3EtypS17xwsMNOO4eYdxGfKLz+1sdNfXLPADdstxOuLdSGgiI/lSNxLKD9nO6Ie/vH7ONArNhsNJy+tW1lwXL5+O05GPFnPe3ccETSSMEjjUszHsqgf+bVSuB86XFzexJ0kjt5delWB6oCoXDsQdKkkAaMHGfeztXp7QJTPNDaD3FAnmHrhtMSkehcM/wDdD1rj5et8cSgHpBO/6NCg/wC816VtCZaeYEtbh47K5j19ZJJEzjbplASrAhlf6wEFfINuKqN5yrfWh+oP02DyV2CToPQOcJL+ek/OpDjcgfiiLnMyG36KY3VMytPJ8EMZ6ee2QB3Iq32/EopJZYVYGSHR1F811jUufmAf0qmrRhVVpq5xpPcyS44na9QrNGUmTGpZYG1pncb6SNx2IODXZacVE/8Aw8c8/p04X0nG2Oo4WMbjG7CrrznyuLxA8eFuYwem57MO5jkx9gnz+ydx5g0flvj0lisjqjyxBm69sABJDKPeKZOM595c4IIdfPX5k8DShNKbdntr+NitwSZKTWItUF7xLCpGwMVrGdZeTPg1nYO+dwg8KkaixwCtS5i50vL3Kl/o8J/moiQxHpJL7x+S6R5HNcnPvO0l/wBLTEqLHqdV1l9ZZSAchQAdIbAGc77+shD7Nb6REkimtpUdQysJnXUCMgjEOMGvosJQoYdWnHsXDv6zLWdWorUHp+fz5lUuCEjOBgAYUD17AD86muUeCfTLuG3YZjHjm/s1+yfg7aVx6FvSpe19lV8zDW1ug+8ZZJCPiqFFGfzFXvhVpZcFi0vMOrLuzNvLMR2CRoCxVd8KoOMnuSSdeJxsXFqHHTsRRhsDJSTnw17y3gADHYdhXHxXi0NsuueVI1JwNRwWPoo7sfgMmqJx3nGac9GJTArjbK9S5cdtUUKZ6eDg621Y81Wo+y5XuZLmMPmB5EkczykTXBVCqlDnKRA9UEAFgNPujtXh/WzaU1fr4ePtc9W/ImOJc5SM4ktYdKBWUyXLdNWBwQRGMvkEfb0d29c108j8zzyzG1ujG0iwxyI8aMNQ3Vw2WYEg6TqBAOvtUhYchWUe7xCds51XGJN+5Kqw0oSdzpAqlcPH+zrqIE+G1nNuxOf+Hmx09z3C6oST/VtUHKpCUXNqzdrJeBzVF19oC/UQsRlEurdpB+HqBQT8Fcqx+C188jxamvJ2/lHuHj37rHCemij4HxSf3hNSXNM9qLeSO7mjijlRkJkdUzqGPCWI338qzfgPNM4LC2MDvOiPOxJKwzR5t5H0DBfqCNCoyuyk9u+ic4wi5S2JbGv0rNLrma8tkM7zLMkY1SRmJV1IN2CMpBVsZIzqHkfWtKBqujXhWV4M4mnsftKUq46KUpQClKUApSlAK+ZHCgliAAMkk4AA3JJ8hX1Wf81cW+mO1vGc20bYmI7TOP5sHzjU+994jT2DA1VqsaUHKRxuxx8T4kb6USnItozmBD/OHt13HyzoHkDqO5wvvy7wf6ewlkH+5qcqP/UsD3P9QD/zCPujx/HBuE/T2IO1ohIkYH+XYHBjUj7AOzt5+6PtY0ZECgAAAAYAGwA9AKxYejKrP69XuXIjFXd2fVKUr0iZSbK2MtxdzNvqmKL8EiURY/xiQ/vGungsOOJSDG8dqm/9rK+3/sCunliRFtlON3aRz83leQ/xY1xQcTjjl4lcvssYijZgDsEh6/l2/lz+ZroJq05ospW0R3Vu7b7LKhIxt5GuXhfB5EvJZyyGJg+NJOpi5jPjGMYQRlVIJyH7DG+acL4QZzY2jm3VmtzrMkIkPgWMaVBYDck/pViHsoUe7LAPXFmmP4OKzUq0qkcyjp2nE7mjTTKoZmIAUEkk9gNyT8K/nr/b0jXUt6uczvqaMnGqP3Y1+DrGF39c+Rqyc1+zoWtnPMWtG0rgabPQ2WIQaX6p0nLd8GqWZADgkDw5/IbH/SvTwWHhXjNVo6beP/Dz8fWnDKob7+H/AE/eMmFpi9vsrCJ2HbSxkYMNP2TjOR6n41fPZ9zmLaF7V0llZSXgWMZJVjllLMQqhXOcsQMOAO1Z7bLq1N95sj5DAH64J/OvcuVeMh3TLaGZDhgr+DY/tFT+VX1MJ9LBNRd3FXTfa/QzU8U/uV16PwXqaVxLme7nfpKTGT2gtR1JiN/flYBY1PrhAD9uujg3I0zkvMwtlb3ljPUnk/trh84Pkcaj6PUBayC2XfNqNz9LteoVb0a4g1kFvxMJB5krVjs+ZbuMIBJFfawGT6mS2Z19UkIaFyfIeAfGvDpU4VVmcs/l4e+p66s9y5cJ4PBarpgjVAfePdnPbLucs7fFiTXcVGc439f/AD5VBQ81RDa4SW1b+uUBPT+WQtD+WvPwqcRwwBBBB7Edj8q1WsTPqs+9ovC1M0bsPqrmNraXv7wDPGfhsZVz6lK0GozmPhQuraSHOlmGUbGdEikOj/uuAfyqurT+pBxONXRl/L0hkhjuZ36k0qoWkYDOMaVQfdA9B3Yk9ya6r/hgkOtD05h7sgG/7Lj7aHzU/lg4NcnAo26bxSR4UFxgkeA6iHiYd/A2QGGxXSc+vHe308MvR6uVITQ4h6kni6hxgMASBETnQfiK+empyrSd9dfD5wKHds95Ge9jVNLRxNjrNnBJB8UcXn7wwX2GO2SdrbyXfSpdm2aWSWJoGkXqsXaNkdEwHbxEMJPtE40bdzVVtuJAIsdtDNIVAUdRHjUfGR5VBPqcBj8KsXs9cxXckU2mSaeMyCVQRpWNlQxaSThAZQykd8tnfGdeCclWy3stdOfb87CcNzRKUpXtFopSlAKUpQClKq/NfMxiP0e2w1yw3J3WBT9uT1b7qd2+AyajKSgs0tgc/OnGmJ+iQMVdhmeRTgxRnsqnylfy81XLbHTmB4Hwc3Z6UWY7SPwSSJtq07GKEjtjszj3d1HiyU+OXeDNeEqjuLcMetcZ8c758Sxv6k7NIPd91d900y0tkiRY41CIgCqqjAUDYAAdhWKFN15/UqL9K2XqyFszuxa2yRIscahEQBVVRgKBsAAOwr1pSt5MUrg4/wAR+jWs8+nV0Ynk0+ulS2M+WcVQV4vxBPGbrW3cxmCMxDzwqpplx5DxsfnVNbEU6Vs73OOSW53WVyY+rCTvFNIuPQFzIn/tuh/OoviLt/sy7KD/AIi9VWY9gvVhtSCPPITTj51wzceNxdO5jEbNEmtVbUrOrOpZW2PulFwyqw04I2BMiYv/AKLbd/HdpJ/iuzL/AK1ZOS+m5LkLnZyzGzcSi81jt5S3wLPEqnbzOl/hsa0SqV7PodUt5Nj7ccIPwROrt+9Ow/KrrWfBwy0Ir5rqcitDg47wyO6t5IJc6HXBKnBGNwR8QQCO/av5whxIFYqrKd1LDfH2SRuAcYzg1/T1Yd7QeXxZXf1YxDOGkQfcYEdRB+HLBgPxEdgK9no+aVTK+Jh6Rg3Tzx3XjYrdeNyMlFHdpE/gwc/wU17V7cHty8quQw8OYVKka1PhMiZ95dtII+PqK3dKYhUcNJvdqy7zycDSc6qlwWpb+HyP0/DuQQMHtgn/AEyf/g4Armsbxrd3ktmkSEMRNDpDp6tJHFnfS2Q6KVLaTg5xqlbC26a4Pc7mvQrnDLjvnPkQe/bvtv8AMCvzujiXSnmj87T3U7Ejb8dmCK85jVD4Q0Skx57jLHWwBXDAlAuCDq3qLgniMqmzlni1ZPUtzE8DNk51RwJIrNke86od8asnFQVjzUbOVoBH1IYpVIZHGpUOJdIU7HRrYDxDwlRjwirfwC8tJXJs5tBkJYqvhZXO5EsLjcNgkMVz7wDAFQPqKdSNSKaNEqU4RU2mk9nwOu15xkjGJEN2AcM9rDKHU/jgbOAPMhyfw1ZuF8aguM9KQFlxqQgq6Z7a43AdPzAqtcVvenIi3ECuSGKzoSoXTgkE7tCcZPvEYUnVtUZfOXKuULAfyTs6qwB7dG8jZQFPoWYt5+lScSKkdfO1kLaYXQ2imKpOfJZNljkPoGGIyfUR/E1VuJnM8X0cdW61AiFTksgVkOT2jUay2o7Z23zVzh41NHGFvLeaWJvC2YRJIo7fWrAGjlQ7nUuk4x4O5Fg4Db2qx6rNIVjbzhVVBI2OdAG4O2DuKwVcDGdX6jdua5jKm7mWx8dd4VmS0nKMVAZjEqgswjGo6yQAxwfDtvnGKv8Ayjy21uXnnZXuJAFOnOiJBuI487kZ3LHGo+QAAFY4zZ/RnvbV4pnt7sPLCYYnkw8gIlj8AOkh8SAnA8fwrQeDmUwQmcYm6adQZzh9I1DI7+LNTo4SlRd4rU6opbHZSlK0khSlKAUpSgKTzpzh0i0EDhWXAlmIyIc9kRd9c7ZGFwcZBIOQrRvLXKDzqGnV4bcnV02J69wTuWuGPiQHzXOo/aKjKm0cE5OtbVzIqs8mpmDysXKF2LNozspJJywGo+ZNWCqXSzSzT15Lh/t+Ry3M+IIVRQiKFVQAqqAAANgABsAPSvulKuOilKUBSOf76V5FskbRFLC7TMACzISI+mmoEAHLajgnGMYzmqdLdzRRxwY+uYiOOU+JWABJdvPUEUsVIAJ7EirLz/K81zHFFpjeBRIZmUsT1NS9IKCPAemGbJ8lxgjIrt886tFI0QYRs2rpMWOllK6ghAbIODpGTjOMnv4uNlmrZbppcOTt+blU9z7PALZRl41Zid5X3kJO2TJ7wO/lgDywK/LmeaGO3tSddqsyFHJw0QAbEb4HjUuV0sdwdjnY14cV4qkwWCB8ySOoyFP1YB6jFsjAbSpwp3J/Ou5uLxxeG4lgjceRlUZHqA2CAcdv4mssKleC4u99OrmRu0Xb2ekG0L/ennz+7M8X+SCrNVM9mt2XS5wCYOtqhfBCsGRS+g/aHU1HUNiWO9XOvoKP+OPYi5bCqL7YbLXZJL5wzIfyfMJHyzIp/dq9VGcy8L+lWs9uG0mVCoYjOkkbHHwODV0JZZKXI5OOeLjzMk5D5PPEHMswItEYgjsZ2GxUf1YOzHzOV9akvaHx+K4eO3t0ysEgCyRjxtL7ghttO/wYjbbT2DEdnF+MolslrbOy2kKrE0qZ13BHg6cGnc6m2LruxOF82qe5J5T6RFzcIqzadMUS4020eMaRjYyEe8w2HurtktVXxMsTUaXe+XUuvy7SqjRjSjkj3lM5u4Be2/D0kmnRizxrMnT9wM2wLqwDjVoRvCNWo9qrlzxOR4uuSyOWEMCxSOFypJeTRnSQBldLAjK4OcjGx+0iRBw25DjOtNCAdzI5CR4+IkKnPljNYhcMDJoU5SBeivxK7yN82f8A7RWOtRhFrKrfPXTuuelg8NHEVI0rcbt9XI9L246khcIEBA1bgl2++QAApPnjOf8APwZASDuGU5VgSGU+qsN1PxFfVKpWmx9nRw0KVJUlquvUsdpzvcohSb64DBSTYSxsDlScYEi5wCNmK6t2zirXbSdZVn4YyoXQySwnxRs2caHjyOnKzGTxDTkodWazGvWyvJrd+rbSGOTbPmsgH2ZF7MPj3GdiK2UsS1pM8XH9CRknPD6P+vDu5fNjTnuIyYdcLxs4zHpUyQuCNWIyMPG2N9ICNnJwwFeb3cEcpKSmwujliZA/SuANj1Fl09QDAGrwOPI4zn05M48l5G0cqKCxJCd1JPjdMHcMrEvpP2WUqWAzXvxBZYmeNozdQYDxx5+uQDCsY3JzIUYg7kOA64ZjtW7dHyzTi7PRkpy/znBPILd3iW4xlQkiukoG5MLjv8UIDDfYjc2eqGblHi0Th5IGwU6uNanPhKToxRiDjT4hKCPtHt3cM4+1uyx3L9SBzphuiMYOcdK5G2iTOwfADHYgN70Gialct1KUqJIUpSgFKUoBSlKAUpSgFKUoCvcw8s/SHE0UnSm0hCSutHUEsA65U5BZsEMMajnPaqvxLhN7CUBFqwdwinqyKSSC3u9I9gpPvVpNQnM3B5LjoNDIkbwSmQdRC6tmN4SCFZSNpCc58u1Z6mFo1HmnG7IuKe5SJeW53ubbq3AUl5NCxplFIifd9RzIe/3ds+e9Wfl3lSSGcz3E0czBCkeiEoFDMGYnVI+SdCjbGMH1r0sOA3JuIprmaErCWKRxRsMsyGPUzu52Cs3hAHfvtVnqUcPSg04x22O2QpSlXHRWdc7cyibVbwljCG0TMm7Tv2+jwAbsSdnI+Kj7RVzZzaZ/qbUsY2bRrj9+4b+itj5LsdU2QAAcHuyzfJ/KS22JZgjXGnSoUeC3T+jhHp6v3b4DAFEpOo8sH2v0XX5HNzw5R5VZCtxdKvWA+qhXBS2XGMDGzSkbF+wHhXbJa40rznmVFZ2ICqCWJ7AAZJP5VbCEYLLFaHUjP/aheM8tvbRbuCJMf1rkwQah5rqaSQ+nSzVS9onLC8Plt2iH1EsaxMf66NdmY+bSIP1Q+tWjkaNr29kvJQfD9YAfsvIumJMeTR2/ces5NXPmngaX1rLbvtrHhbzRx4lYfJgD8e3nVajnTfPyXy5bhq0qNVVI8DAKUMbozRyjTLGxSRfRh3x8DsQfMEUrC1Z2Z99TqRqRU47MUpSuEz2s7oxPqALKcB0DFS4ByCrDdJFJLI43U/AnOkcP448ttayhhJJqXS7eAS94ZVfA8Ei+J8YwQmoDZguY1O8p8SVBcWsozFcI7ID2EyqTgehcAEH7yDG7Vsw1WzyM+c6bwCcfuILXj7mhXtw8MizQqTE7aLiA4DK5xpZd8Bj7pG6uWTffVXgnCbdI2MQ02kwOsIBpTPhIkiYFWjwNJyuqPGNlHgkOYLTVErB8EaVdsbPG50MHHmvi17EEY2IqP4fbSY6xDidfBdRJKcM6/wA7GAQhZlIfdfErAHBGK3Hyx38AuJLJktp36kDnTbz75UndYZSSd8bI5PixpPi06rdVHSz1oY1Kz2cykaPceNhnIQjAU7EhcJoZDuDtUtyjxV3ElvNqM0GBqddJljOdEmOxOxViNtSsRsRUJKxZF3LFSlKiSFKUoBSlKAUpSgFKUoBSlKAUpXldTiNSxBIG5wM4HcnHcj5ZNAfUsgVSzEKoBJJOAANyST2FZlzPzKbwaVDi0YhVRRiS9Y9lA2KxH0OCwyWwmdXlxLjTcRYrnNjGfCcafpJGCGkXv018hgBz4sYwKn+Q+ChwnEJTqeVM26+UMTDIIHnI64LN5A6RsCWySqOrN04PRbv0XX5Eb3dkd/KHLJg+vn0m4ZdOF92BO/Ti/Qam+0R5AACz0pWmMVFWWxIVTvaXxNUgW3JwJtTS/hgjw8hPwbwx/wB4fSrdJMq+8wGxO5A2Hc/IVlNmn0y/jkJYpcShlVmJ020AMqgajn6yTSxX7smCPDVdaVllW70XzqRxl95N4aYLVdYxLITLKPMO++k476F0p8kFTlKVakkrI6ZT7XeX9DrfxjwtpjuMeX2Y5D/BCfQp6GqBX9IXdskqNHIoZHUqynsykYIPwIrBOZuAPYXBhbJQ5aFz9tO2CfvpkA+vhP2sVmxFP+SPouhcZb/wl3e3qRVKUrIfSCvO5hDqVPn/AAPkfyO9elK6nYjKKknF7M03gN5cS2CuVa7gkRkkC4FxCwzG642WZQQ2CNL407OTmu234gsiJfQtqKLoukAOSq5LZT3lkiYswUjOkuMZYYgPZBxbp3Etqx8Mw6qftrhXHzZNJx+BjWg8U5djlfrIzQT4x1oiAWA7CRSCkqj0cHHljvXqU6maKZ8Bi8M6NWVPkQrWbJcTyWxGt1jlKMx6cxIaM5xnQcRr9Yo89ww2rxueJLrtb1AyFJfo06MMMqzMsZVx2ys3SbO4K5IJDAn9s7C8tCmqEXKRo0am3KKzIWVlzFMyhNABUAO2QfLtXjfWM93OgigmgjYxm5eUIFZI3WRQiq5Yy+HRqwAFY5JIXFjasZkncv1KUqssFKUoBSlKAUpSgFKUoBSlKAVy8VsEuIZIJM6JUZGwcHSw0nB8tjXVSgM34nwW6tT2NzCoyzomJUHYZRTiU7EnQAR5JvXFy9xhrJg0BM1ixJeJMMYSdy0A7ld8tEO3dd8qdVqrcY5NSV5Jom6UzkEkDKSYULiWPYNvnxDDdvFjasUsLklno6PlwZDLbVFg4dxCK4jWWF1kRuzKcj0I+BB2IO4NdNZRB1+H3GpYxDK5w8JP1F3sWzHIBtJgEhsBvvKRitE4DxyK7QtHkMpxJG2zxt6OP8iMgjcEjer6VZT0as+XzdEk7nJzzYGeymQFAcA+MbEAgsuQCVLLlNQBI1bDNZ114zohuUa3mByscpZXU+RhkzliAffRv07VsdcXF+FxXMfTmRHTUpKuoYHSwbBDbb4x+dQxGGVa2rTWzOSjconBuZ7m0Cpca7uLONar9ch89Y7SL8dmxjZiavPBuMQ3cYkgkDr2OO6nzV1O6MPNSAagLjkKIEm2llt/wAh4yf2JMlR8EZRVZ4ry1cwOZmjZmAH+82bMJFAz70JySv4QZQfMVGMq9PSazLmt/D2Gq3NUqF5t5eS+tzE3hceKKTGTG4GAfiN8EeYJFVbgPPjhAZwLmLt14F8a/wBtAN8jz0b5+wKvPDeIxXEYkhkWRD9pTkZ8wfQjzB3FXwqQqL9L+dZKMrO6P55uraSGR4pl0SxnDr/EFT5qRuD5g/MV5Vs3tB5P+moJYsC6jHgJ2Ei9+m59M7g/ZJ9CwOM7gkMCrKSrKwwVYbEMPIg1kq0sj02PsujcesTDLL9y36+sUpSqT1D7gvWgkjnTOqFxIAPMD3l/eQsv71f0dBMHVXU5VgCD6gjIP6V/N1XLlP2km2jhgni+ohTpNIuS4050NpHddGhSO+cnt31YeaSaZ8503hZSlGpBX0d+7X3NjpWX8R9q7Ha3tdvvTuAf8EerP+IVDt7S+In/ANIP7mT/AFmq91oLieVDozFTV1B99l5m0UrGIfaZxAHxC1YenSkB/XqnH6VN8M9rAzi6tmQffhbqAfEoQrD5LqNFVg+Jyp0diqavKD/D8jTKVx8J4rDdRiWCRZEO2VPY+YI7qR5g4Ir8qwxHbSlKAUpSgFKUoBSlcnEuJw26hppEjBOF1EDUe+FHdjgHYb0B10qq3PO6fzNvPL+IqIlHz6xV/wBFNQd1z9cZxpsoT5B52kY/uhU/QE1Q8TSWmZefkczI0alZnHzffn+ctj8rK5x+TdbFSlvzfdD3oIX+IkeM/wCFo2/zqH3tD+34fsczot3E+HR3EZjmQOhIODkbghgQRuCCAQRvVC4/wCe0cXEDuQnaYDU8a99Nwg/lofUjxLse4Mgm4edd8SWsw/EjROo/6w36LXbFzlZkEtKY8d+rG8f/AORQD8xkV1yo1dpK62aeqGjPPljmpbnEcgEc+MhQcpKMZ1wP9tfh7w8xjBNjrNOMwWM2p7K5t5CTra3SdAdWc64CGBilzvsQCd/CSWMny5zjhQLh9UfZbgjGCNitwuBoYEYLYAyCGC436qri8tTufB+z6vA7fmXilfgNfMsqqMsQB8Tj/OtB0geJ8nW02WAMUu+JosK4yS2G20uoJPhcEVT7/g91YydbLfG6t12IB7XVuc5H4hqAGTmOtDPGbcd54f8AmL/810wXKP7jq37JB/yqqpRjN32fNbnGincJ55wF+lqoQjK3MWTCR6uMloh8SWXHdh2ry575NW9UXVoV6+kdiNFwvkCewcD3X/I7YKyvF+UEcmS3boSk5YAZjkP449sMc++uD2zqxiqjbvPYS6V/3Z2P8k3it5z7xMRGMP3OV0v5shGKolUnTVqquua9V7EqdWdKSnF2a4mfb5KkFWU4ZWGGUjuGB3B+FK0fjsFrxNlDj6Hf4wjNuk34NYwso9B4ZF7gAZBz29tZIJGhmQxyr3U+Y8mQ9mQ+TD5bEECuUFbNF3R9h0f0nDErLLSXn2ex5V+BBv8AHv8AHyr9zX0ncZqo9N2Z28N4UXwOwq5cF5QjbGoZ+dRHCrgDFWey4wF86Qab/UePi61baGhMJyba4wUzVN5w5Vihy0Rx8KsFzzYAO/6b/wCVU3mLmHXkZ+Z8hVtSULWijNgY4r6l3J2OfkTizWt8hU/Vy6lmXybCM6t+0GXGfRjX7U17NOVXmmW7lQrAgJiDDBlZlKagD/NhWOCfeJBGwyVa6KahqeZ0pOnPEydPb1NdpSlWnnilKUApSlAKj+K8Et7rT9Ihjl0Z0l1BK5xnBPbOBn1xUhSgM0j9lWJHfq23iOyC0YIq590RrOFP7RBJ86mrfkbSMC4KD+phjT9AwcVcaVVKhTm7yVzlkyrR8koBg3Nyx9SYgf8AoiA/hXp//i4f6W4/5g//AFqy0p9vS/qvBCyKu3JUeMC4uR8QYyf+qMiuc8kMPdvZj+3HCf8AsRKuFK48NRf8F4IZVyKPNyXdfZvIsej2pP8AFZl/yqDvuW+Jozj6jogZ6kShWO25ZJWYLjtsHz/CtUpUHg6P9UcyowGxu3A6KrelI9l1zzxRkZz4UiQeEeQ0YHYYFdKcOWRgVtVZvvfQLmY/8xgv6mt1pXJYVSf7n4+9xlMpt+FtpA+hSH/7cKP0bGK8pOXl1ajw1ww31CFMj5MhzmtbpVS6PprVOXj/AKOZEZhEs8Q+re/i/cmcD5CZHQD5CvPiPNrqpiupLOWNhjp3KmIt82yV/SPatTr8IqyOGnH9tSXfZ+h3K+Zii3GsaVjFxbuPEgmSfp/su2lpU/aXUO+W2AkbuLUixXCNdW49zxYuLf4xStvIvqjnOM7tstaLf8sWc51S2sDt95olLfk2Mj9a4DyRajePrRn8M0hH5I7Mg/Sq/tasJZqcl1q2j/PlYJOLvFmXvyZO6dSzdL2A7AqQkqnzWWOTADDzGQc/ZHaom54RcRnS9tcL/cyEfkyqVP61rfA+VFtb5pVuJ2LRkOG6QVxkY1iONdRXyJ3GSM4JFXCr/oJrXR9R69LpjEQVpWl27+J/OkNrc9kguSfhbyn/ACSpm05e4jKRptpQPVyqAfNXYN+imtypT7aBKfTNaX8Y/n3MlsfZteSHM80UI/DmRiPj7gH6tVv4F7P7O2IZlM8g3DzYbB75VAAikeRxn41a6VbGnGOyMVbG16qtKWnLZeCFKUqZl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2530" name="AutoShape 2" descr="data:image/jpeg;base64,/9j/4AAQSkZJRgABAQAAAQABAAD/2wCEAAkGBxQTEhUUEhMVFhMXFxUYGBcXGBwaHBoXFxgXFxgYFxUYHCggGB0lHBUVITEhJSkrLi4uGB8zODMsNygtLiwBCgoKDg0OGxAQGywkICQsLCwsLCwsLCwsLCwsLCwsLCwsLCwsLCwsLCwsLCwsLCwsLCwsLCwsLCwsLCwsLCwsN//AABEIAOAA4QMBIgACEQEDEQH/xAAbAAACAgMBAAAAAAAAAAAAAAADBAIFAAEGB//EAEUQAAEDAgMEBggEBAMHBQAAAAEAAhEDIQQxQQUSUWEicYGRofAGE1STscHR0wcX4fEyQlKSFBViFiMzU3ODskNEY3Kj/8QAGQEAAwEBAQAAAAAAAAAAAAAAAQIDAAQF/8QAKREAAgICAgEEAgICAwAAAAAAAAECEQMhEjFBBBNRUiKhYWJxgRQyQv/aAAwDAQACEQMRAD8A7020v1qLnFFcHSJcbqDpzgcvquQ7gIa3rPnRa6lvd4j9USmO7zoijMHuLPUpgdS2WI0TbEX0eKXdSCer00rUZxQHXQsJaZCssDjJsbEZ/UJGol6pi7TcID96ZfVMVFtOKWNUEi9klSxIcJJRajS1rXaEmPqsGkhprpda/FOMkBVuA4nVWZmAggS06NMdGdwtOcIyWieGRzWyZuLxojYtGg4QoVG2ORCz1hyIhDDuK1hoGbcwe9LVid61jw+SbFMk2ieCWfO9fP5rNFImqlQ7oBEHig4jIcUU1IznvRa7SRBgt0jPrWN0ypc46KDQBe8o1WnHP5daC95Q6Kd9BOYS+Nob7HDWEdpEqdV+UHknTJPRSbJry1zZu0qyw7rqi2mPVVt4GA/4q6wF4MrTVjY3Vj0ngsRbLFOinIvydTfgggTJ1PmEuK8t5gx81LC151Tto5uLoY3CLmerisbJ6vgiNAzPnqUXnu4ec0RLMc/gO1ZuFSga+exRJmwRFoG+lOaXqsGibegub1LDCVUBKVGqyqMCWrUxFkrQ8WipZTd6xsXBPcrDG7RFR26IhggBV+JYbjLgRoqj0frl1R2/nMdswh4KcbkmdzgmQB1nwCdrOFoVfQd0ROYPhlKeoPkyFib7s04RYpdw5pjFkdpS3q5HzQaDE0XFYWm89qgzxEKbnn681h/8ENeidI5qLWuPSidDxW3tuCOCkx5k3bMZD5LWF9aAVr5QfPBRZX3dFlYmbi/il67TAlbkGk9GqnS/h59iVq0jI05nJFYAdd13O/7IwjJ14HYVuxn+IoWkHO62GSiNOcAfotb2aAGir23gTUpmP4m3CW2ZiOgBqM1cF/FUjh6uqY/hdf6p7tGgtltvlYlvXDmsSHRSLJ9ZwcYueY5JnZ1WYVVtTFFldpGeXfZS2XiukQbGTb5/BAk42v8AR1YflojA2zg8UlRrDjeOzv8AmjG+iomcjiEnjksLgBbNag6KJbxsiCghqW48lGeAUN08R8VAvjj3aopm42ar05vwStRsnqTIBuW65zKWe65lBsZRoSxDM/BUbqPqqwcMn3PW3OPiuhrOtwtw4Km2nBvOoI7bH4+CUrGy7p1xJvIIB7dVY0asCY4eea5nZ9f+ETlb5K7pPynQZcwh5BKI8wX3jJJWnuzA7VE1B50QmmMrogSsnunjmoGNPJWBpGsco+a16vW6A2iD3QIkQsZSt16oxAi5tnkFhvET8FjXohUp7ouAeaTqg8OpPEkcr8EGobXFtCMgUGCL+RB44qReWiIgcDefotl2nnvU8xoNJOvBBMq0CiclCo2LRdHp5EW6/pwUajSTGo8QsL5FajCNEhtDD7zAQLjJXDgcktVpQimFM5//ABDuBWK39SOCxNZXmC9JaEHe1HwSNKs0VGluRsRz0V5tYEi640v3XjkfEFaG00Tk3Hiz0XZz5CsGnh4Kk2PXlo6ld0G5fFLETKthSN0aSgNbOaMBvOOuQ6hopuMWAHinRH+AYaBEFbLm6z1qdBk3gBR3tBfnwWADdGk8krXuco86J17RHPzkl6jCswxZXVmOkACfBIV8IOk1+VrjxGfmFaYl9ohVdWmRfihZVXRSbMrRULZkAmDxXQ0cQLZ8VyDXblUgZyR8V02CGQPCVpooqaLfDdK50TzGcvPySeGgDz4poSdLIIlIkc4kDkp028T4Lfqhn3AKbc7x55oiXoG+kOI6kpWGgKsN2dfqhmmBmFqCpUKMok6k9SHWe6nkB25EdWqb1sg1aZPJBoZO3voRquDukNdPkFoRHO0JqnR3RByUalKcgAdISUVtdC7iLECYzPbwRmgnQAXuNJ4oRcBPRM/BRc48bI2BxJunIpSqDKedUkcxZI4k58kRYoFuniFiFIWlilFptahOWS4Xb1PdfPAg/I/Fei4ukFxPpHh+lyMjz2oxdSEl+WOiy9FsV0Ytym9l1uHIMd3YvN/RzE7rwHTq0jgRb4rvMHUi0INU6NfOCaLfIds24fstATM5DsQh3I1aYDW5n/xTkAW+DbQKTG7uhWgQzISTx+inTpOIk936IpGYFzxqOxBqv5+etFrDl56kA00GNFIUcdQeyUpiKZuTMgJyqy6A8GDwCQr/ACcXtykWVp0dfusfPNdDsp3QDtDbuCpvSln8DuBcO8T8irD0cG8wTkCO2BJnsTvaMnV2X2HqX5KyZUhVVBhm02nkrRpymEiBNIbYQi7s5IdJ1rx3fqiPPAjsCc52tgjAmx+Cia3URwKmXiNT1oO6CcjPWtYyRJsHktvCFUNsititaCCeeqWzUaeeKWqDii1C2+aC6+t+drQgykQGIdJG9fgUOrYX0RHGB8Es4zPDmgWiLurcCttEzZDqUYPLki7rjBGXBYpJKtG/ULFO/JYtonT+S6xDc1ynpDhpbYXHyXX1mqq2lRBHeiyWNnmOJrepe2oDZxEjg4RJ7fkvUdlVAWh3IFeb7cwcte09n1XXehuLL8PTkjeA3T1tt8gnm7SYIxcZSh47OrpvBIBNrymt28669XBI4eJVlSbkPMIRJz0DoUCc9Uaq20T1/uiUnAWEdZ+S1n1KqRJvYnfISlqrVaVKcec0tXw+v7BI0UjJFa5s6QkawIyVjUpnVKV2TZTZ0QZSbdw3rKLxlA3h1iCqj0SxESXCReBpMaro6rLQbggg9RsVymw5pVH0jGZHdr1kJ4vRnHZ1+EJi8ySZ/VW1CjaTloOKpcGVfYRgsDHnJItsGTXQ5Rbyjmj7p5qNNumSlVcJsVZI5H2CLOa2aR1892a360ann+l0F+JveG5G5WpG5Mm+nnaer9Us541A/uCmcawAggunsCXqYlrTvNZ0TlOVs0HSCpP4NljibCbaR4oFSkdGm2gWOxYEuDS02MCCD4KP+OaSN8W5WPh9ENMdSkvAF9I5EEA8dCheqiRqOPDX6qxo12kgb3RObT9ck7iMEx0EOaCAS0j4HQj6rKF9DL1HF0zn6VAZzZSfATT6IzFgQCRwn9UpWBBISO0Wi+QORxWKXq+axYei9eCq/FU1cVmgdSQxARkjmhI4jbeF6RMKPoXUgVG8HA94j5K42tTBVFsDoYl40LfgR9SgnaaOl7aZ22Hraq0pOkADzyVNheHH91Y4eYgce7itFkckUNh9oTH+IAJt3ZDRVVR5bMns1RA6Rc9mnadSqKRFwGTihvE93LqWvW7wJCRqAkgZD5Jn1sAi1skEwuKQKvn1XPCNEgXJ4VgR5zSz2QkZWOivrUzdcxtOjuV2v/qAnrH6Lr6zLqj25Qlk6tg92aC7KxY5gCujwVGR8OxcpsipLQewrr9nCWE+CaHYme0hqpUAtf68knXqbuelyEaq6Gl1pjXjp3KtY6ZJMktn5qjZx2M+vLrAQDPmUIUySZ4FbouiPOsfNbpvibZ/OyHYl10DNMLdal0QCOc9seepSeco8Vm8ZIvAEee1BJBbYm9stdlYBAqNyuPPNNuaYHMz3dluNkkbk63ORSMdMEWE8IWxintmMrWNxOi3UJ3jE5ceQCBTqkbx8Ch0yl2WrsSI3xdhsQM2nUHkmcdh5Yx4gmIJ+BnqhVuDxZDxlEgGLWP7q0c31bnUhO4ek0cJPwme9W1JE4zcZUJepWJr1ZWJfbZXmP4h8uSOIetvxAuk8RV4BLIMIlbtFma5ykd3FUydTHePrC6SvcLncc2K9M/6wlR1eDs6CeoO0VZgqmStGZWRRz5Dbqd0anSEAa+YWm6FTOc8kyEdvRgpQZ896BXbJl0JoO4gTZY6nPzKLVgToQ9WIWnUk16qCsqNQ4jc2VtdtlXYpoII4iO+yuao8VS7QdCR6LQ2VWy7COa7DY1aWkTf5rkqNqjm8bjt/ZX2zKkOAPUjF0xsquLQ9jqvQA4zbW2SXp69UcFrFA7xa60HhxU6YGUyeq0RxQcjiaoMLacDnwv9FunV6MCc9FqRnyjxn6IgaM+S3MSgDnXyFr6nJRpVDBPEojnZ28Pmp02kiwMcUjmGhaq90dQgeckkA4fy+CsKzDGefP5ID22z8UnPY6Eqr3QTFkoXyGjJM4ilAzI7OKXc4z1LKVsZdBKBk2znz8ld7SrXo1Bk6xv2KkwxtPATbj+wVmf95TpCJ6ZHZnZdUH+JKX/ZFpuMWKu6S2qcmbQR1ITDiMpt8EviCMmiRYd3FMOpa6LdBokjkVz2+i1+SpdkYtkR2TIHf4Kg2oRvUzoHt+IXT1Mz57lzO3bOboN9vYJCWErZaLOhwbrBW9BwsqXAiwKt6LrKiEmOOt1Le9lOUwoFwICwD6oiIZDATawRW0eCjRdoj74aBmnRKT8AKlFCqN70xiMQIsq+tXlBhjbA1AqvaTOirQulV+0slKSOnHpnPYi1Rh1Iju/dX+FcBFv3VHtjo7h/1fFWLX2nkgislaotsTUL6m9FrHPl45o9OmZ1yHjdK4OmQ0Hl4lWVF1jbXwS9s4ZOjG0rDr+JU2stPEojWg2Gn0UqgDRB+KZQXkm5Ce6DrqpPMDI6DvR2MCFXI4laSpGuxZ/JL1Rbz51TDmXyUK2HJFhYR4rlk7sqkVuJbw+KWq0jzOXj1BWfqFOhhhDwQRkedjPyTYvy0GUqKagM55D9z3p+m+GsbzLj1cFvD4YFpJ1J7YvdDp0yS+bEEAAcOvxC68e0I3sc/wAd/pH9xWKv3Dz71isPUS63DpeVhYQJ0TeBseXBFxkGBC5dULz3Rz1WnwGa5j006Apud/DviT2g9+a7w0AAbdS4D8VCGYO56XrWRfOJJjjZLiX5oeWWotnQ4aw5KwpOVbhXzTaeLWnvAKdoPVaK9qx6kmWm0+YSlNyIDBH9JyTIRqx0WvwS1TEF2S1WeYA186LTCP5iOrU9ZTUJ0Z6slYKIAuL9aMKg0y4fqitbvWCwrmyuqPi1uX0WVsK1wne6QgEdep4JqvgSAS7hkFV1GuDgQTwIiZ4W7EjfyaLvpnPelMAQCDdsEd6Ph3y1o1MBJekwgDr+CzCVOizjI+KVrR2xfg7mjRhsaW8OCM2mIE8Zy4KOHEtvwPwRW07gBTTPPZgZHbw5rdWndbIvGev0RfVG3nwTLyKyIZa/Yg1aRPLzorANUXN5Kko6FUiubhjnCO3BTMmBr2Jo0bZRHNFe2w+PFTWNfAXNiFHCiRbzEBaqtG6R1C2eaYcJNvMcFlNgmxE+QqKFIRyKt9KwGQGXd+pVDQfrMhxN+2x7l1uPpta3MEc1yLxuiIj9VoLiy+P8gm8PI/VYkvWHyVifkV4HbspRZS3b3CRq7SANt0i/XySeN2lP80fPqCn7RBWObRxtOkN6o7sFz3LwT8QPSE4zFEi1KnLWN7pPWSM10Ppv6TgTSpGXGZ/0zIJP+pedBq6sOJLZy55/+Ue1ejOI38JhzqaNPwaAfEK4plcb6A48PwzWTenLSOWY7IXWUaqhKLTPTwzUoqizpuTFK9u76pBhnIo1NyCKNDFYnPIgHw0T5pCQQ0GwOfEZpKmQTeAdJVrhaEtEGZFurrWkc2TQL1Bcf4CNCQLLfqXNHPr+i0MRUbUh8Bl+doznuTlYSAQRBRjsk212V9cuOZuka1LeaePH4FW7MPePFL1MKQbqcr7GjJHm/pI/Q5gmetRwT5HiPinvxBw+41tQZFwaeszB+KpdkYkdHqKotwOmGS5Hp+z64LGybkZ8ZVg2kZ+i5vY1YCm3edlaOVzPUr/C4lrrtdI5KCTXZzZFTGKFLMorBJhB/wAa1uZAkwJMSeHWh/5vTaB0heYi89UZqijRPbLFrFL1fEqpxO2LD1cOPPQcxxWhjy5zQTFiTFtNO1USNwdWWtZwaM5KQfjmhwYSJN/jaeKrcRX3i6SQ2bDl1JeRERl5yTBWK+xqptSCQ0nXL6qI2iA2zTvcSZ8Sq2qNQIQHlLyZdYIsLicY54AJyvzPaq6u/OUao+OaRxFS18kiVssoqK0DlYgetPDxWJ+LByRyx9N6n/KH91vgqjH+kmIq23twcGzP92arI4rcLsUIrweLLPkl2wQo6nxWVKYRStBMSGPR7ahwtXeuWGzhy0PYvT9nbTZVAc1wgrydzJUsJialF29TdB8D1hTnDkdOD1Dx68HttCrzumQ6F55sX0xa+G1eg7KTke1dlhcUHAGR3rllFp7PWx5YzVpl1TcD/N3j6JwVhuhm9qZjsgdapmVR5ssmULaC4qRdNrvAjea4DR3Dhx0TWHrBx6II4g/Jc7vkRBv1/NFOMMzrx1WtEp4vg6sNETIhI43FsbJc7wJVI3Hu49pjNUnpBt1lFpNRwA4Tdx5alMo2Q9uu2U/4q+kDPU06bBdzw4yIIDPqSuX2Ji8uZ8hc9tvabsTVL3dTRwH1UNn4l1Ij+nXlzV1iqNHNH1HHJa6Pbdn4iWCNU3RqubO6SDyXJ+je1GvYAHAxkuiZUlczVOj1VxkrDOkmSSc8zOfxU2kTPAfDRLtdzRWrD0hlr+XepCsevt+BShcpFHkI4obbVHCOf6lBFa6EChl10LNxQb1iG5w7UOoc0tVrAckA6QRzs/FU+08YGAkkADjw4qWO2g1rSXGGgXOQHC5Xm/pBto13FrbUwe/rV8eM5PUeoUdF7/tVS4u/tH0WLiVit7aOD/kSLAhYSViwKhAxZKxaCxjayFkrZWMCdTlNYHalaiRuPMaNNx3aIS18EGrDGTXR1uA9OMhWaRzbcR1ZhW1H0roOsKnYTBntC87hb3OSm8UWdUPWZI97PVKXpFRDb1WxbVAxPplhmg/7wE8pJnsXmDqY4BYWDgssKC/Wyfg67afp64jdoMv/AFut3Nz71x+LxFSs7fqvc53P5cFNoWFOoJHPPLKfbBMowiOZKkFqUxMLsraDqD5ElsiR8wvQ9j7fp1AIdfrv2hecKAEGWkg8QpyxKR0YfUyx68HslPEtN1M1V5Xgtu1mZkPHPPvCtafpibbzHDmIP0UXhaO6Prcb70ehDErfrZ08VxdH0zp6yOwhMf7XUj/OY5ByHtSKP1OP5Otc8wMxCBVrZGPHhnK43E+mdPQPJ6vqqzE+lrz/AMNgFok/ossTJv1cF5O4r40DX9O1c5tb0oYzJ287+kfMrkcVtKtV/ieQOAsO4JQUFWOFI5snrHLUQ+1dq1cQemeiMmjLrI1PNLU6KPujRSIVUjibvsDurEVYiY7cfh285Ylp/wCyfuLf5cv9oE/9E93/ABF6FgsRuOmJtFjBzBsexN09qxvdCZIIkyRbdueME96u8aXSHpHmH5eu9pb7o/cW/wAun+0t9yfuL087SZFqYmAMhMdK4MZ3b3JaljYnoiC8OjkJsOGaHBfU1I83H4eO9pb7o/cUvy8f7S33R+4vSxj2gzuXnllfln0vBSG0WxG5/KQLi0gC1uUrcF9TUjzL8vHe0t90fuLX5dP9pHuj9xenjaTZk0564/qJvbn4IVPHQ5x3f4g0Ef8A1iTlyR4f1/ZuK+TzUfh2/wBpHuj9xZ+Xj/aW+6P3F6SMdD2uDY3d63Embm3MdyL/AJm050xmIysAIbEjRDgvqal8nmJ/Dp3tLZ/6R+4tj8Onn/3I9yb/AP6L0z/MRMlms6X6Rde3PRQOOG+HbtgHiLfzTyjVbgvqakebfl2/2ge6P3Fofh472lvuj9xemf45sAFkgDln0b5a7t+tSZtFo/8ATv0eFoM2sjwX1/ZuKPMT+HrvaW+6P3Fn5eu9pb7o/cXprdoAfyX4mP6d2TbPVDo41oLyWTvODhlbpb0Zdiygvqbivk82/Lt3tLfdH7ix34cuGeJA/wC0fuL0mvjQ5hbuwSQSRGnUEZ+0gZlg04HUnUcx3LcP6/s3FHmH5eO9pb7o/cWD8PHe0t90fuL0/wDzNsg+qEAkxbWeXPwUKe0QMmRaBl/Tu3txk9qHBfX9mpHmf5eO9pb7o/cUvy7f7QPdH7i9AdUBfvRA3pLe2YFuFkxisfvgjdguMm+vRmP7UfbXwCkea/l272lt/wD4j9xYfw8d7S33R+4vUKG0WiSWwYhsAcSezQd6g7aIIILM54Zua0E5cWz2ocPHEPFfJ5ifw8d7S33R+4tD8PHe0t90fuL0zD44NaGlgMReBo4k5jmO5Tq7REdGmAb3gG5GeSPBfX9m4o8y/Lx3tLfdH7i3+XjvaW+6P3F6Z/mLf+WB0ibRboxnHFJ4ipvOLspJPeSioJvaA4o8/wDy9d7S33R+4sXeLEfbj8Ao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2532" name="AutoShape 4" descr="data:image/jpeg;base64,/9j/4AAQSkZJRgABAQAAAQABAAD/2wCEAAkGBxQTEhUUEhMVFhMXFxUYGBcXGBwaHBoXFxgXFxgYFxUYHCggGB0lHBUVITEhJSkrLi4uGB8zODMsNygtLiwBCgoKDg0OGxAQGywkICQsLCwsLCwsLCwsLCwsLCwsLCwsLCwsLCwsLCwsLCwsLCwsLCwsLCwsLCwsLCwsLCwsN//AABEIAOAA4QMBIgACEQEDEQH/xAAbAAACAgMBAAAAAAAAAAAAAAADBAIFAAEGB//EAEUQAAEDAgMEBggEBAMHBQAAAAEAAhEDIQQxQQUSUWEicYGRofAGE1STscHR0wcX4fEyQlKSFBViFiMzU3ODskNEY3Kj/8QAGQEAAwEBAQAAAAAAAAAAAAAAAQIDAAQF/8QAKREAAgICAgEEAgICAwAAAAAAAAECEQMhEjFBBBNRUiKhYWJxgRQyQv/aAAwDAQACEQMRAD8A7020v1qLnFFcHSJcbqDpzgcvquQ7gIa3rPnRa6lvd4j9USmO7zoijMHuLPUpgdS2WI0TbEX0eKXdSCer00rUZxQHXQsJaZCssDjJsbEZ/UJGol6pi7TcID96ZfVMVFtOKWNUEi9klSxIcJJRajS1rXaEmPqsGkhprpda/FOMkBVuA4nVWZmAggS06NMdGdwtOcIyWieGRzWyZuLxojYtGg4QoVG2ORCz1hyIhDDuK1hoGbcwe9LVid61jw+SbFMk2ieCWfO9fP5rNFImqlQ7oBEHig4jIcUU1IznvRa7SRBgt0jPrWN0ypc46KDQBe8o1WnHP5daC95Q6Kd9BOYS+Nob7HDWEdpEqdV+UHknTJPRSbJry1zZu0qyw7rqi2mPVVt4GA/4q6wF4MrTVjY3Vj0ngsRbLFOinIvydTfgggTJ1PmEuK8t5gx81LC151Tto5uLoY3CLmerisbJ6vgiNAzPnqUXnu4ec0RLMc/gO1ZuFSga+exRJmwRFoG+lOaXqsGibegub1LDCVUBKVGqyqMCWrUxFkrQ8WipZTd6xsXBPcrDG7RFR26IhggBV+JYbjLgRoqj0frl1R2/nMdswh4KcbkmdzgmQB1nwCdrOFoVfQd0ROYPhlKeoPkyFib7s04RYpdw5pjFkdpS3q5HzQaDE0XFYWm89qgzxEKbnn681h/8ENeidI5qLWuPSidDxW3tuCOCkx5k3bMZD5LWF9aAVr5QfPBRZX3dFlYmbi/il67TAlbkGk9GqnS/h59iVq0jI05nJFYAdd13O/7IwjJ14HYVuxn+IoWkHO62GSiNOcAfotb2aAGir23gTUpmP4m3CW2ZiOgBqM1cF/FUjh6uqY/hdf6p7tGgtltvlYlvXDmsSHRSLJ9ZwcYueY5JnZ1WYVVtTFFldpGeXfZS2XiukQbGTb5/BAk42v8AR1YflojA2zg8UlRrDjeOzv8AmjG+iomcjiEnjksLgBbNag6KJbxsiCghqW48lGeAUN08R8VAvjj3aopm42ar05vwStRsnqTIBuW65zKWe65lBsZRoSxDM/BUbqPqqwcMn3PW3OPiuhrOtwtw4Km2nBvOoI7bH4+CUrGy7p1xJvIIB7dVY0asCY4eea5nZ9f+ETlb5K7pPynQZcwh5BKI8wX3jJJWnuzA7VE1B50QmmMrogSsnunjmoGNPJWBpGsco+a16vW6A2iD3QIkQsZSt16oxAi5tnkFhvET8FjXohUp7ouAeaTqg8OpPEkcr8EGobXFtCMgUGCL+RB44qReWiIgcDefotl2nnvU8xoNJOvBBMq0CiclCo2LRdHp5EW6/pwUajSTGo8QsL5FajCNEhtDD7zAQLjJXDgcktVpQimFM5//ABDuBWK39SOCxNZXmC9JaEHe1HwSNKs0VGluRsRz0V5tYEi640v3XjkfEFaG00Tk3Hiz0XZz5CsGnh4Kk2PXlo6ld0G5fFLETKthSN0aSgNbOaMBvOOuQ6hopuMWAHinRH+AYaBEFbLm6z1qdBk3gBR3tBfnwWADdGk8krXuco86J17RHPzkl6jCswxZXVmOkACfBIV8IOk1+VrjxGfmFaYl9ohVdWmRfihZVXRSbMrRULZkAmDxXQ0cQLZ8VyDXblUgZyR8V02CGQPCVpooqaLfDdK50TzGcvPySeGgDz4poSdLIIlIkc4kDkp028T4Lfqhn3AKbc7x55oiXoG+kOI6kpWGgKsN2dfqhmmBmFqCpUKMok6k9SHWe6nkB25EdWqb1sg1aZPJBoZO3voRquDukNdPkFoRHO0JqnR3RByUalKcgAdISUVtdC7iLECYzPbwRmgnQAXuNJ4oRcBPRM/BRc48bI2BxJunIpSqDKedUkcxZI4k58kRYoFuniFiFIWlilFptahOWS4Xb1PdfPAg/I/Fei4ukFxPpHh+lyMjz2oxdSEl+WOiy9FsV0Ytym9l1uHIMd3YvN/RzE7rwHTq0jgRb4rvMHUi0INU6NfOCaLfIds24fstATM5DsQh3I1aYDW5n/xTkAW+DbQKTG7uhWgQzISTx+inTpOIk936IpGYFzxqOxBqv5+etFrDl56kA00GNFIUcdQeyUpiKZuTMgJyqy6A8GDwCQr/ACcXtykWVp0dfusfPNdDsp3QDtDbuCpvSln8DuBcO8T8irD0cG8wTkCO2BJnsTvaMnV2X2HqX5KyZUhVVBhm02nkrRpymEiBNIbYQi7s5IdJ1rx3fqiPPAjsCc52tgjAmx+Cia3URwKmXiNT1oO6CcjPWtYyRJsHktvCFUNsititaCCeeqWzUaeeKWqDii1C2+aC6+t+drQgykQGIdJG9fgUOrYX0RHGB8Es4zPDmgWiLurcCttEzZDqUYPLki7rjBGXBYpJKtG/ULFO/JYtonT+S6xDc1ynpDhpbYXHyXX1mqq2lRBHeiyWNnmOJrepe2oDZxEjg4RJ7fkvUdlVAWh3IFeb7cwcte09n1XXehuLL8PTkjeA3T1tt8gnm7SYIxcZSh47OrpvBIBNrymt28669XBI4eJVlSbkPMIRJz0DoUCc9Uaq20T1/uiUnAWEdZ+S1n1KqRJvYnfISlqrVaVKcec0tXw+v7BI0UjJFa5s6QkawIyVjUpnVKV2TZTZ0QZSbdw3rKLxlA3h1iCqj0SxESXCReBpMaro6rLQbggg9RsVymw5pVH0jGZHdr1kJ4vRnHZ1+EJi8ySZ/VW1CjaTloOKpcGVfYRgsDHnJItsGTXQ5Rbyjmj7p5qNNumSlVcJsVZI5H2CLOa2aR1892a360ann+l0F+JveG5G5WpG5Mm+nnaer9Us541A/uCmcawAggunsCXqYlrTvNZ0TlOVs0HSCpP4NljibCbaR4oFSkdGm2gWOxYEuDS02MCCD4KP+OaSN8W5WPh9ENMdSkvAF9I5EEA8dCheqiRqOPDX6qxo12kgb3RObT9ck7iMEx0EOaCAS0j4HQj6rKF9DL1HF0zn6VAZzZSfATT6IzFgQCRwn9UpWBBISO0Wi+QORxWKXq+axYei9eCq/FU1cVmgdSQxARkjmhI4jbeF6RMKPoXUgVG8HA94j5K42tTBVFsDoYl40LfgR9SgnaaOl7aZ22Hraq0pOkADzyVNheHH91Y4eYgce7itFkckUNh9oTH+IAJt3ZDRVVR5bMns1RA6Rc9mnadSqKRFwGTihvE93LqWvW7wJCRqAkgZD5Jn1sAi1skEwuKQKvn1XPCNEgXJ4VgR5zSz2QkZWOivrUzdcxtOjuV2v/qAnrH6Lr6zLqj25Qlk6tg92aC7KxY5gCujwVGR8OxcpsipLQewrr9nCWE+CaHYme0hqpUAtf68knXqbuelyEaq6Gl1pjXjp3KtY6ZJMktn5qjZx2M+vLrAQDPmUIUySZ4FbouiPOsfNbpvibZ/OyHYl10DNMLdal0QCOc9seepSeco8Vm8ZIvAEee1BJBbYm9stdlYBAqNyuPPNNuaYHMz3dluNkkbk63ORSMdMEWE8IWxintmMrWNxOi3UJ3jE5ceQCBTqkbx8Ch0yl2WrsSI3xdhsQM2nUHkmcdh5Yx4gmIJ+BnqhVuDxZDxlEgGLWP7q0c31bnUhO4ek0cJPwme9W1JE4zcZUJepWJr1ZWJfbZXmP4h8uSOIetvxAuk8RV4BLIMIlbtFma5ykd3FUydTHePrC6SvcLncc2K9M/6wlR1eDs6CeoO0VZgqmStGZWRRz5Dbqd0anSEAa+YWm6FTOc8kyEdvRgpQZ896BXbJl0JoO4gTZY6nPzKLVgToQ9WIWnUk16qCsqNQ4jc2VtdtlXYpoII4iO+yuao8VS7QdCR6LQ2VWy7COa7DY1aWkTf5rkqNqjm8bjt/ZX2zKkOAPUjF0xsquLQ9jqvQA4zbW2SXp69UcFrFA7xa60HhxU6YGUyeq0RxQcjiaoMLacDnwv9FunV6MCc9FqRnyjxn6IgaM+S3MSgDnXyFr6nJRpVDBPEojnZ28Pmp02kiwMcUjmGhaq90dQgeckkA4fy+CsKzDGefP5ID22z8UnPY6Eqr3QTFkoXyGjJM4ilAzI7OKXc4z1LKVsZdBKBk2znz8ld7SrXo1Bk6xv2KkwxtPATbj+wVmf95TpCJ6ZHZnZdUH+JKX/ZFpuMWKu6S2qcmbQR1ITDiMpt8EviCMmiRYd3FMOpa6LdBokjkVz2+i1+SpdkYtkR2TIHf4Kg2oRvUzoHt+IXT1Mz57lzO3bOboN9vYJCWErZaLOhwbrBW9BwsqXAiwKt6LrKiEmOOt1Le9lOUwoFwICwD6oiIZDATawRW0eCjRdoj74aBmnRKT8AKlFCqN70xiMQIsq+tXlBhjbA1AqvaTOirQulV+0slKSOnHpnPYi1Rh1Iju/dX+FcBFv3VHtjo7h/1fFWLX2nkgislaotsTUL6m9FrHPl45o9OmZ1yHjdK4OmQ0Hl4lWVF1jbXwS9s4ZOjG0rDr+JU2stPEojWg2Gn0UqgDRB+KZQXkm5Ce6DrqpPMDI6DvR2MCFXI4laSpGuxZ/JL1Rbz51TDmXyUK2HJFhYR4rlk7sqkVuJbw+KWq0jzOXj1BWfqFOhhhDwQRkedjPyTYvy0GUqKagM55D9z3p+m+GsbzLj1cFvD4YFpJ1J7YvdDp0yS+bEEAAcOvxC68e0I3sc/wAd/pH9xWKv3Dz71isPUS63DpeVhYQJ0TeBseXBFxkGBC5dULz3Rz1WnwGa5j006Apud/DviT2g9+a7w0AAbdS4D8VCGYO56XrWRfOJJjjZLiX5oeWWotnQ4aw5KwpOVbhXzTaeLWnvAKdoPVaK9qx6kmWm0+YSlNyIDBH9JyTIRqx0WvwS1TEF2S1WeYA186LTCP5iOrU9ZTUJ0Z6slYKIAuL9aMKg0y4fqitbvWCwrmyuqPi1uX0WVsK1wne6QgEdep4JqvgSAS7hkFV1GuDgQTwIiZ4W7EjfyaLvpnPelMAQCDdsEd6Ph3y1o1MBJekwgDr+CzCVOizjI+KVrR2xfg7mjRhsaW8OCM2mIE8Zy4KOHEtvwPwRW07gBTTPPZgZHbw5rdWndbIvGev0RfVG3nwTLyKyIZa/Yg1aRPLzorANUXN5Kko6FUiubhjnCO3BTMmBr2Jo0bZRHNFe2w+PFTWNfAXNiFHCiRbzEBaqtG6R1C2eaYcJNvMcFlNgmxE+QqKFIRyKt9KwGQGXd+pVDQfrMhxN+2x7l1uPpta3MEc1yLxuiIj9VoLiy+P8gm8PI/VYkvWHyVifkV4HbspRZS3b3CRq7SANt0i/XySeN2lP80fPqCn7RBWObRxtOkN6o7sFz3LwT8QPSE4zFEi1KnLWN7pPWSM10Ppv6TgTSpGXGZ/0zIJP+pedBq6sOJLZy55/+Ue1ejOI38JhzqaNPwaAfEK4plcb6A48PwzWTenLSOWY7IXWUaqhKLTPTwzUoqizpuTFK9u76pBhnIo1NyCKNDFYnPIgHw0T5pCQQ0GwOfEZpKmQTeAdJVrhaEtEGZFurrWkc2TQL1Bcf4CNCQLLfqXNHPr+i0MRUbUh8Bl+doznuTlYSAQRBRjsk212V9cuOZuka1LeaePH4FW7MPePFL1MKQbqcr7GjJHm/pI/Q5gmetRwT5HiPinvxBw+41tQZFwaeszB+KpdkYkdHqKotwOmGS5Hp+z64LGybkZ8ZVg2kZ+i5vY1YCm3edlaOVzPUr/C4lrrtdI5KCTXZzZFTGKFLMorBJhB/wAa1uZAkwJMSeHWh/5vTaB0heYi89UZqijRPbLFrFL1fEqpxO2LD1cOPPQcxxWhjy5zQTFiTFtNO1USNwdWWtZwaM5KQfjmhwYSJN/jaeKrcRX3i6SQ2bDl1JeRERl5yTBWK+xqptSCQ0nXL6qI2iA2zTvcSZ8Sq2qNQIQHlLyZdYIsLicY54AJyvzPaq6u/OUao+OaRxFS18kiVssoqK0DlYgetPDxWJ+LByRyx9N6n/KH91vgqjH+kmIq23twcGzP92arI4rcLsUIrweLLPkl2wQo6nxWVKYRStBMSGPR7ahwtXeuWGzhy0PYvT9nbTZVAc1wgrydzJUsJialF29TdB8D1hTnDkdOD1Dx68HttCrzumQ6F55sX0xa+G1eg7KTke1dlhcUHAGR3rllFp7PWx5YzVpl1TcD/N3j6JwVhuhm9qZjsgdapmVR5ssmULaC4qRdNrvAjea4DR3Dhx0TWHrBx6II4g/Jc7vkRBv1/NFOMMzrx1WtEp4vg6sNETIhI43FsbJc7wJVI3Hu49pjNUnpBt1lFpNRwA4Tdx5alMo2Q9uu2U/4q+kDPU06bBdzw4yIIDPqSuX2Ji8uZ8hc9tvabsTVL3dTRwH1UNn4l1Ij+nXlzV1iqNHNH1HHJa6Pbdn4iWCNU3RqubO6SDyXJ+je1GvYAHAxkuiZUlczVOj1VxkrDOkmSSc8zOfxU2kTPAfDRLtdzRWrD0hlr+XepCsevt+BShcpFHkI4obbVHCOf6lBFa6EChl10LNxQb1iG5w7UOoc0tVrAckA6QRzs/FU+08YGAkkADjw4qWO2g1rSXGGgXOQHC5Xm/pBto13FrbUwe/rV8eM5PUeoUdF7/tVS4u/tH0WLiVit7aOD/kSLAhYSViwKhAxZKxaCxjayFkrZWMCdTlNYHalaiRuPMaNNx3aIS18EGrDGTXR1uA9OMhWaRzbcR1ZhW1H0roOsKnYTBntC87hb3OSm8UWdUPWZI97PVKXpFRDb1WxbVAxPplhmg/7wE8pJnsXmDqY4BYWDgssKC/Wyfg67afp64jdoMv/AFut3Nz71x+LxFSs7fqvc53P5cFNoWFOoJHPPLKfbBMowiOZKkFqUxMLsraDqD5ElsiR8wvQ9j7fp1AIdfrv2hecKAEGWkg8QpyxKR0YfUyx68HslPEtN1M1V5Xgtu1mZkPHPPvCtafpibbzHDmIP0UXhaO6Prcb70ehDErfrZ08VxdH0zp6yOwhMf7XUj/OY5ByHtSKP1OP5Otc8wMxCBVrZGPHhnK43E+mdPQPJ6vqqzE+lrz/AMNgFok/ossTJv1cF5O4r40DX9O1c5tb0oYzJ287+kfMrkcVtKtV/ieQOAsO4JQUFWOFI5snrHLUQ+1dq1cQemeiMmjLrI1PNLU6KPujRSIVUjibvsDurEVYiY7cfh285Ylp/wCyfuLf5cv9oE/9E93/ABF6FgsRuOmJtFjBzBsexN09qxvdCZIIkyRbdueME96u8aXSHpHmH5eu9pb7o/cW/wAun+0t9yfuL087SZFqYmAMhMdK4MZ3b3JaljYnoiC8OjkJsOGaHBfU1I83H4eO9pb7o/cUvy8f7S33R+4vSxj2gzuXnllfln0vBSG0WxG5/KQLi0gC1uUrcF9TUjzL8vHe0t90fuLX5dP9pHuj9xenjaTZk0564/qJvbn4IVPHQ5x3f4g0Ef8A1iTlyR4f1/ZuK+TzUfh2/wBpHuj9xZ+Xj/aW+6P3F6SMdD2uDY3d63Embm3MdyL/AJm050xmIysAIbEjRDgvqal8nmJ/Dp3tLZ/6R+4tj8Onn/3I9yb/AP6L0z/MRMlms6X6Rde3PRQOOG+HbtgHiLfzTyjVbgvqakebfl2/2ge6P3Fofh472lvuj9xemf45sAFkgDln0b5a7t+tSZtFo/8ATv0eFoM2sjwX1/ZuKPMT+HrvaW+6P3Fn5eu9pb7o/cXprdoAfyX4mP6d2TbPVDo41oLyWTvODhlbpb0Zdiygvqbivk82/Lt3tLfdH7ix34cuGeJA/wC0fuL0mvjQ5hbuwSQSRGnUEZ+0gZlg04HUnUcx3LcP6/s3FHmH5eO9pb7o/cWD8PHe0t90fuL0/wDzNsg+qEAkxbWeXPwUKe0QMmRaBl/Tu3txk9qHBfX9mpHmf5eO9pb7o/cUvy7f7QPdH7i9AdUBfvRA3pLe2YFuFkxisfvgjdguMm+vRmP7UfbXwCkea/l272lt/wD4j9xYfw8d7S33R+4vUKG0WiSWwYhsAcSezQd6g7aIIILM54Zua0E5cWz2ocPHEPFfJ5ifw8d7S33R+4tD8PHe0t90fuL0zD44NaGlgMReBo4k5jmO5Tq7REdGmAb3gG5GeSPBfX9m4o8y/Lx3tLfdH7i3+XjvaW+6P3F6Z/mLf+WB0ibRboxnHFJ4ipvOLspJPeSioJvaA4o8/wDy9d7S33R+4sXeLEfbj8Ao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3" name="12 - Ορθογώνιο"/>
          <p:cNvSpPr/>
          <p:nvPr/>
        </p:nvSpPr>
        <p:spPr>
          <a:xfrm>
            <a:off x="4786314" y="785794"/>
            <a:ext cx="3286148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ΑΜΥΝΤΙΚΟΙ ΜΙΧΑΝΙΣΜΟΙ</a:t>
            </a:r>
            <a:endParaRPr lang="el-GR" dirty="0"/>
          </a:p>
        </p:txBody>
      </p:sp>
      <p:sp>
        <p:nvSpPr>
          <p:cNvPr id="16" name="15 - Ορθογώνιο"/>
          <p:cNvSpPr/>
          <p:nvPr/>
        </p:nvSpPr>
        <p:spPr>
          <a:xfrm>
            <a:off x="1500166" y="3214686"/>
            <a:ext cx="6357982" cy="32147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l-GR" sz="2000" b="1" dirty="0" smtClean="0"/>
              <a:t>Το </a:t>
            </a:r>
            <a:r>
              <a:rPr lang="el-GR" sz="2000" b="1" dirty="0" smtClean="0"/>
              <a:t>δέρμα</a:t>
            </a:r>
          </a:p>
          <a:p>
            <a:endParaRPr lang="el-GR" sz="2000" b="1" dirty="0" smtClean="0"/>
          </a:p>
          <a:p>
            <a:r>
              <a:rPr lang="el-GR" sz="2000" b="1" dirty="0" smtClean="0"/>
              <a:t>Το </a:t>
            </a:r>
            <a:r>
              <a:rPr lang="el-GR" sz="2000" b="1" dirty="0" smtClean="0"/>
              <a:t>σάλιο.</a:t>
            </a:r>
          </a:p>
          <a:p>
            <a:endParaRPr lang="el-GR" sz="2000" b="1" dirty="0" smtClean="0"/>
          </a:p>
          <a:p>
            <a:r>
              <a:rPr lang="el-GR" sz="2000" b="1" dirty="0" smtClean="0"/>
              <a:t>Ο </a:t>
            </a:r>
            <a:r>
              <a:rPr lang="el-GR" sz="2000" b="1" dirty="0" smtClean="0"/>
              <a:t>ιδρώτας.</a:t>
            </a:r>
          </a:p>
          <a:p>
            <a:endParaRPr lang="el-GR" sz="2000" b="1" dirty="0" smtClean="0"/>
          </a:p>
          <a:p>
            <a:r>
              <a:rPr lang="el-GR" sz="2000" b="1" dirty="0" smtClean="0"/>
              <a:t>Το εσωτερικό της μύτης, της στοματικής κοιλότητας, των βλεφάρων, αλλά και των γεννητικών </a:t>
            </a:r>
            <a:r>
              <a:rPr lang="el-GR" sz="2000" b="1" dirty="0" smtClean="0"/>
              <a:t>οργάνων</a:t>
            </a:r>
          </a:p>
          <a:p>
            <a:endParaRPr lang="el-GR" sz="2000" b="1" dirty="0" smtClean="0"/>
          </a:p>
          <a:p>
            <a:r>
              <a:rPr lang="el-GR" sz="2000" b="1" dirty="0" smtClean="0"/>
              <a:t>Ο πεπτικός </a:t>
            </a:r>
            <a:r>
              <a:rPr lang="el-GR" sz="2000" b="1" dirty="0" smtClean="0"/>
              <a:t>σωλήνας</a:t>
            </a:r>
            <a:endParaRPr lang="el-GR" sz="2000" b="1" dirty="0"/>
          </a:p>
        </p:txBody>
      </p:sp>
      <p:sp>
        <p:nvSpPr>
          <p:cNvPr id="20" name="19 - Ορθογώνιο"/>
          <p:cNvSpPr/>
          <p:nvPr/>
        </p:nvSpPr>
        <p:spPr>
          <a:xfrm>
            <a:off x="4929190" y="1928802"/>
            <a:ext cx="307183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εξωτερικοί</a:t>
            </a:r>
            <a:endParaRPr lang="el-GR" dirty="0"/>
          </a:p>
        </p:txBody>
      </p:sp>
      <p:cxnSp>
        <p:nvCxnSpPr>
          <p:cNvPr id="24" name="23 - Ευθύγραμμο βέλος σύνδεσης"/>
          <p:cNvCxnSpPr>
            <a:stCxn id="13" idx="2"/>
            <a:endCxn id="20" idx="0"/>
          </p:cNvCxnSpPr>
          <p:nvPr/>
        </p:nvCxnSpPr>
        <p:spPr>
          <a:xfrm rot="16200000" flipH="1">
            <a:off x="6232933" y="1696628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- Ευθύγραμμο βέλος σύνδεσης"/>
          <p:cNvCxnSpPr>
            <a:stCxn id="20" idx="2"/>
            <a:endCxn id="16" idx="0"/>
          </p:cNvCxnSpPr>
          <p:nvPr/>
        </p:nvCxnSpPr>
        <p:spPr>
          <a:xfrm rot="5400000">
            <a:off x="5286380" y="2035959"/>
            <a:ext cx="571504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- Ορθογώνιο"/>
          <p:cNvSpPr/>
          <p:nvPr/>
        </p:nvSpPr>
        <p:spPr>
          <a:xfrm>
            <a:off x="1285852" y="1928802"/>
            <a:ext cx="307183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εσωτερικοί</a:t>
            </a:r>
            <a:endParaRPr lang="el-GR" dirty="0"/>
          </a:p>
        </p:txBody>
      </p:sp>
      <p:sp>
        <p:nvSpPr>
          <p:cNvPr id="29" name="28 - Δεξιό βέλος"/>
          <p:cNvSpPr/>
          <p:nvPr/>
        </p:nvSpPr>
        <p:spPr>
          <a:xfrm flipH="1">
            <a:off x="857224" y="1785926"/>
            <a:ext cx="928630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s.sch.gr/geortsolbio/files/2013/10/%CE%98%CE%B5%CF%81%CE%BC%CE%BF%CF%81%CF%81%CF%8D%CE%B8%CE%BC%CE%B9%CF%83%CE%B7%CE%A4%CE%A3%CE%9F%CE%9B%CE%91%CE%9A%CE%97%CE%A3_Page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928670"/>
            <a:ext cx="5072098" cy="5286412"/>
          </a:xfrm>
          <a:prstGeom prst="rect">
            <a:avLst/>
          </a:prstGeom>
          <a:noFill/>
        </p:spPr>
      </p:pic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757828"/>
          </a:xfrm>
        </p:spPr>
        <p:txBody>
          <a:bodyPr/>
          <a:lstStyle/>
          <a:p>
            <a:r>
              <a:rPr lang="el-GR" dirty="0" smtClean="0"/>
              <a:t>Ομοιόσταση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5786414" y="1500174"/>
            <a:ext cx="33575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 smtClean="0"/>
              <a:t>Η ικανότητα των οργανισμών να διατηρούν </a:t>
            </a:r>
            <a:r>
              <a:rPr lang="el-GR" sz="2400" dirty="0" smtClean="0"/>
              <a:t>το εσωτερικό τους περιβάλλον (σύσταση και ποσότητα υγρών, θερμοκρασία, </a:t>
            </a:r>
            <a:r>
              <a:rPr lang="el-GR" sz="2400" dirty="0" err="1" smtClean="0"/>
              <a:t>pH</a:t>
            </a:r>
            <a:r>
              <a:rPr lang="el-GR" sz="2400" dirty="0" smtClean="0"/>
              <a:t> κ.ά.) σχετικά σταθερό, ανεξάρτητα από τις συνθήκες του εξωτερικού περιβάλλοντος στο οποίο </a:t>
            </a:r>
            <a:r>
              <a:rPr lang="el-GR" sz="2400" dirty="0" smtClean="0"/>
              <a:t>ζουν ονομάζεται ομοιόσταση</a:t>
            </a: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757828"/>
          </a:xfrm>
        </p:spPr>
        <p:txBody>
          <a:bodyPr/>
          <a:lstStyle/>
          <a:p>
            <a:r>
              <a:rPr lang="el-GR" dirty="0" smtClean="0"/>
              <a:t>Ομοιόσταση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1071538" y="1500174"/>
            <a:ext cx="80724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 smtClean="0"/>
              <a:t>Μερικά από τα αποτελέσματα των </a:t>
            </a:r>
            <a:r>
              <a:rPr lang="el-GR" sz="2400" b="1" dirty="0" err="1" smtClean="0"/>
              <a:t>ομοιοστατικών</a:t>
            </a:r>
            <a:r>
              <a:rPr lang="el-GR" sz="2400" b="1" dirty="0" smtClean="0"/>
              <a:t> μηχανισμών του ανθρώπου</a:t>
            </a:r>
          </a:p>
          <a:p>
            <a:r>
              <a:rPr lang="el-GR" sz="2400" dirty="0" smtClean="0"/>
              <a:t/>
            </a:r>
            <a:br>
              <a:rPr lang="el-GR" sz="2400" dirty="0" smtClean="0"/>
            </a:br>
            <a:r>
              <a:rPr lang="el-GR" sz="2400" dirty="0" err="1" smtClean="0"/>
              <a:t>pH</a:t>
            </a:r>
            <a:r>
              <a:rPr lang="el-GR" sz="2400" dirty="0" smtClean="0"/>
              <a:t> αίματος περίπου 7,4</a:t>
            </a:r>
            <a:r>
              <a:rPr lang="el-GR" sz="2400" dirty="0" smtClean="0"/>
              <a:t>.</a:t>
            </a:r>
          </a:p>
          <a:p>
            <a:endParaRPr lang="el-GR" sz="2400" dirty="0" smtClean="0"/>
          </a:p>
          <a:p>
            <a:r>
              <a:rPr lang="el-GR" sz="2400" dirty="0" smtClean="0"/>
              <a:t>πίεση του αίματος 12 </a:t>
            </a:r>
            <a:r>
              <a:rPr lang="el-GR" sz="2400" dirty="0" err="1" smtClean="0"/>
              <a:t>mmHg</a:t>
            </a:r>
            <a:r>
              <a:rPr lang="el-GR" sz="2400" dirty="0" smtClean="0"/>
              <a:t> / 8 </a:t>
            </a:r>
            <a:r>
              <a:rPr lang="el-GR" sz="2400" dirty="0" err="1" smtClean="0"/>
              <a:t>mmHg</a:t>
            </a:r>
            <a:r>
              <a:rPr lang="el-GR" sz="2400" dirty="0" smtClean="0"/>
              <a:t>.</a:t>
            </a:r>
          </a:p>
          <a:p>
            <a:endParaRPr lang="el-GR" sz="2400" dirty="0" smtClean="0"/>
          </a:p>
          <a:p>
            <a:r>
              <a:rPr lang="el-GR" sz="2400" dirty="0" smtClean="0"/>
              <a:t>θερμοκρασία σώματος περίπου 37 </a:t>
            </a:r>
            <a:r>
              <a:rPr lang="el-GR" sz="2400" baseline="30000" dirty="0" err="1" smtClean="0"/>
              <a:t>o</a:t>
            </a:r>
            <a:r>
              <a:rPr lang="el-GR" sz="2400" dirty="0" err="1" smtClean="0"/>
              <a:t>C</a:t>
            </a:r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757828"/>
          </a:xfrm>
        </p:spPr>
        <p:txBody>
          <a:bodyPr/>
          <a:lstStyle/>
          <a:p>
            <a:r>
              <a:rPr lang="el-GR" dirty="0" smtClean="0"/>
              <a:t>Ομοιόσταση</a:t>
            </a:r>
            <a:endParaRPr lang="el-GR" dirty="0"/>
          </a:p>
        </p:txBody>
      </p:sp>
      <p:pic>
        <p:nvPicPr>
          <p:cNvPr id="14338" name="Picture 2" descr="εικόνα"/>
          <p:cNvPicPr>
            <a:picLocks noChangeAspect="1" noChangeArrowheads="1"/>
          </p:cNvPicPr>
          <p:nvPr/>
        </p:nvPicPr>
        <p:blipFill>
          <a:blip r:embed="rId2"/>
          <a:srcRect b="45579"/>
          <a:stretch>
            <a:fillRect/>
          </a:stretch>
        </p:blipFill>
        <p:spPr bwMode="auto">
          <a:xfrm>
            <a:off x="1142976" y="785794"/>
            <a:ext cx="7786710" cy="5623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757828"/>
          </a:xfrm>
        </p:spPr>
        <p:txBody>
          <a:bodyPr/>
          <a:lstStyle/>
          <a:p>
            <a:r>
              <a:rPr lang="el-GR" dirty="0" smtClean="0"/>
              <a:t>Ομοιόσταση</a:t>
            </a:r>
            <a:endParaRPr lang="el-GR" dirty="0"/>
          </a:p>
        </p:txBody>
      </p:sp>
      <p:pic>
        <p:nvPicPr>
          <p:cNvPr id="4" name="Picture 2" descr="εικόνα"/>
          <p:cNvPicPr>
            <a:picLocks noChangeAspect="1" noChangeArrowheads="1"/>
          </p:cNvPicPr>
          <p:nvPr/>
        </p:nvPicPr>
        <p:blipFill>
          <a:blip r:embed="rId2"/>
          <a:srcRect t="56514"/>
          <a:stretch>
            <a:fillRect/>
          </a:stretch>
        </p:blipFill>
        <p:spPr bwMode="auto">
          <a:xfrm>
            <a:off x="1142976" y="1071546"/>
            <a:ext cx="7779436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1214422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Παράγοντες που διαταράσσουν την Ομοιόσταση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1071538" y="1500174"/>
            <a:ext cx="60007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l-GR" sz="2000" dirty="0" smtClean="0"/>
              <a:t>διάφοροι </a:t>
            </a:r>
            <a:r>
              <a:rPr lang="el-GR" sz="2000" dirty="0" smtClean="0"/>
              <a:t>περιβαλλοντικοί παράγοντες (π.χ. ακτινοβολίες, ακραίες μεταβολές της θερμοκρασίας</a:t>
            </a:r>
            <a:r>
              <a:rPr lang="el-GR" sz="20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l-GR" sz="2000" dirty="0" smtClean="0"/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παθογόνοι μικροοργανισμοί (ιοί, βακτήρια, μύκητες και πρωτόζωα</a:t>
            </a:r>
            <a:r>
              <a:rPr lang="el-GR" sz="20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l-GR" sz="2000" dirty="0" smtClean="0"/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ψυχολογικές </a:t>
            </a:r>
            <a:r>
              <a:rPr lang="el-GR" sz="2000" dirty="0" smtClean="0"/>
              <a:t>διαταραχές</a:t>
            </a:r>
          </a:p>
          <a:p>
            <a:pPr>
              <a:buFont typeface="Wingdings" pitchFamily="2" charset="2"/>
              <a:buChar char="§"/>
            </a:pPr>
            <a:endParaRPr lang="el-GR" sz="2000" dirty="0" smtClean="0"/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κληρονομικές </a:t>
            </a:r>
            <a:r>
              <a:rPr lang="el-GR" sz="2000" dirty="0" smtClean="0"/>
              <a:t>δυσλειτουργίες</a:t>
            </a:r>
          </a:p>
          <a:p>
            <a:pPr>
              <a:buFont typeface="Wingdings" pitchFamily="2" charset="2"/>
              <a:buChar char="§"/>
            </a:pPr>
            <a:endParaRPr lang="el-GR" sz="2000" dirty="0" smtClean="0"/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ο τρόπος ζωής ή συμπεριφοράς (π.χ. κάπνισμα, κατάχρηση οινοπνευματωδών ποτών, μη ισορροπημένη διατροφή).</a:t>
            </a:r>
            <a:endParaRPr lang="el-GR" sz="2000" dirty="0"/>
          </a:p>
        </p:txBody>
      </p:sp>
      <p:pic>
        <p:nvPicPr>
          <p:cNvPr id="18434" name="Picture 2" descr="εικόνα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4357694"/>
            <a:ext cx="1710917" cy="1743069"/>
          </a:xfrm>
          <a:prstGeom prst="rect">
            <a:avLst/>
          </a:prstGeom>
          <a:noFill/>
        </p:spPr>
      </p:pic>
      <p:pic>
        <p:nvPicPr>
          <p:cNvPr id="18436" name="Picture 4" descr="http://upload.wikimedia.org/wikipedia/commons/9/90/Trapka_velka_Paramecium_caudat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214554"/>
            <a:ext cx="1298535" cy="1731380"/>
          </a:xfrm>
          <a:prstGeom prst="rect">
            <a:avLst/>
          </a:prstGeom>
          <a:noFill/>
        </p:spPr>
      </p:pic>
      <p:pic>
        <p:nvPicPr>
          <p:cNvPr id="18438" name="Picture 6" descr="http://2.bp.blogspot.com/-Crp-CGXVces/TvPDMhK3FlI/AAAAAAAAUCw/YbcEM6fjVtk/s1600/205870-Snow-CoveredSprucesFinl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1000108"/>
            <a:ext cx="1622398" cy="12167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757828"/>
          </a:xfrm>
        </p:spPr>
        <p:txBody>
          <a:bodyPr/>
          <a:lstStyle/>
          <a:p>
            <a:r>
              <a:rPr lang="el-GR" dirty="0" smtClean="0"/>
              <a:t>Παθογόνοι οργανισμοί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1071538" y="1500174"/>
            <a:ext cx="807246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Ένας μικροοργανισμός που εισέρχεται στον άνθρωπο και του προκαλεί ασθένεια </a:t>
            </a:r>
            <a:r>
              <a:rPr lang="el-GR" sz="2000" dirty="0" smtClean="0"/>
              <a:t>χαρακτηρίζεται </a:t>
            </a:r>
            <a:r>
              <a:rPr lang="el-GR" sz="2000" b="1" dirty="0" smtClean="0"/>
              <a:t>παθογόνος</a:t>
            </a:r>
            <a:r>
              <a:rPr lang="el-GR" sz="2000" dirty="0" smtClean="0"/>
              <a:t>. </a:t>
            </a:r>
            <a:endParaRPr lang="el-GR" sz="2000" dirty="0" smtClean="0"/>
          </a:p>
          <a:p>
            <a:endParaRPr lang="el-GR" sz="2000" dirty="0" smtClean="0"/>
          </a:p>
          <a:p>
            <a:r>
              <a:rPr lang="el-GR" sz="2000" dirty="0" smtClean="0"/>
              <a:t>Ο </a:t>
            </a:r>
            <a:r>
              <a:rPr lang="el-GR" sz="2000" dirty="0" smtClean="0"/>
              <a:t>άνθρωπος που προσβάλλεται ονομάζεται </a:t>
            </a:r>
            <a:r>
              <a:rPr lang="el-GR" sz="2000" b="1" dirty="0" smtClean="0"/>
              <a:t>ξενιστής</a:t>
            </a:r>
            <a:r>
              <a:rPr lang="el-GR" sz="2000" dirty="0" smtClean="0"/>
              <a:t>. </a:t>
            </a:r>
            <a:endParaRPr lang="el-GR" sz="2000" dirty="0" smtClean="0"/>
          </a:p>
          <a:p>
            <a:endParaRPr lang="el-GR" sz="2000" dirty="0" smtClean="0"/>
          </a:p>
          <a:p>
            <a:r>
              <a:rPr lang="el-GR" sz="2000" dirty="0" smtClean="0"/>
              <a:t>Η </a:t>
            </a:r>
            <a:r>
              <a:rPr lang="el-GR" sz="2000" dirty="0" smtClean="0"/>
              <a:t>είσοδος του παθογόνου μικροοργανισμού σε έναν ξενιστή ονομάζεται </a:t>
            </a:r>
            <a:r>
              <a:rPr lang="el-GR" sz="2000" b="1" dirty="0" smtClean="0"/>
              <a:t>μόλυνση</a:t>
            </a:r>
            <a:r>
              <a:rPr lang="el-GR" sz="2000" dirty="0" smtClean="0"/>
              <a:t>. </a:t>
            </a:r>
            <a:endParaRPr lang="el-GR" sz="2000" dirty="0" smtClean="0"/>
          </a:p>
          <a:p>
            <a:endParaRPr lang="el-GR" sz="2000" dirty="0" smtClean="0"/>
          </a:p>
          <a:p>
            <a:r>
              <a:rPr lang="el-GR" sz="2000" dirty="0" smtClean="0"/>
              <a:t>Μια </a:t>
            </a:r>
            <a:r>
              <a:rPr lang="el-GR" sz="2000" dirty="0" smtClean="0"/>
              <a:t>ασθένεια που μπορεί να μεταδοθεί από ένα άτομο σε άλλο χαρακτηρίζεται </a:t>
            </a:r>
            <a:r>
              <a:rPr lang="el-GR" sz="2000" b="1" dirty="0" smtClean="0"/>
              <a:t>μολυσματική</a:t>
            </a:r>
            <a:r>
              <a:rPr lang="el-GR" sz="2000" dirty="0" smtClean="0"/>
              <a:t>. </a:t>
            </a:r>
            <a:endParaRPr lang="el-GR" sz="2000" dirty="0" smtClean="0"/>
          </a:p>
          <a:p>
            <a:endParaRPr lang="el-GR" sz="2000" dirty="0" smtClean="0"/>
          </a:p>
          <a:p>
            <a:r>
              <a:rPr lang="el-GR" sz="2000" dirty="0" smtClean="0"/>
              <a:t>Όταν </a:t>
            </a:r>
            <a:r>
              <a:rPr lang="el-GR" sz="2000" dirty="0" smtClean="0"/>
              <a:t>κάποιος ασθενεί, συνήθως εμφανίζει ορισμένα </a:t>
            </a:r>
            <a:r>
              <a:rPr lang="el-GR" sz="2000" b="1" dirty="0" smtClean="0"/>
              <a:t>συμπτώματα  </a:t>
            </a:r>
            <a:r>
              <a:rPr lang="el-GR" sz="2000" dirty="0" smtClean="0"/>
              <a:t>της </a:t>
            </a:r>
            <a:r>
              <a:rPr lang="el-GR" sz="2000" dirty="0" smtClean="0"/>
              <a:t>ασθένειας (π.χ. πυρετό, διάρροια κτλ.). </a:t>
            </a:r>
            <a:endParaRPr lang="el-GR" sz="2000" dirty="0" smtClean="0"/>
          </a:p>
          <a:p>
            <a:endParaRPr lang="el-GR" sz="2000" dirty="0" smtClean="0"/>
          </a:p>
          <a:p>
            <a:r>
              <a:rPr lang="el-GR" sz="2000" dirty="0" smtClean="0"/>
              <a:t>Η </a:t>
            </a:r>
            <a:r>
              <a:rPr lang="el-GR" sz="2000" dirty="0" smtClean="0"/>
              <a:t>εξέταση των συμπτωμάτων μπορεί να οδηγήσει τον γιατρό </a:t>
            </a:r>
            <a:r>
              <a:rPr lang="el-GR" sz="2000" dirty="0" smtClean="0"/>
              <a:t>στη </a:t>
            </a:r>
            <a:r>
              <a:rPr lang="el-GR" sz="2000" b="1" dirty="0" smtClean="0"/>
              <a:t>διάγνωση</a:t>
            </a:r>
            <a:r>
              <a:rPr lang="el-GR" sz="2000" dirty="0" smtClean="0"/>
              <a:t>, δηλαδή στην αναγνώριση της ασθένειας.</a:t>
            </a: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757828"/>
          </a:xfrm>
        </p:spPr>
        <p:txBody>
          <a:bodyPr/>
          <a:lstStyle/>
          <a:p>
            <a:r>
              <a:rPr lang="el-GR" dirty="0" smtClean="0"/>
              <a:t>Επιδημία - Πανδημία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1071538" y="1500174"/>
            <a:ext cx="3286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2000" dirty="0" smtClean="0"/>
              <a:t>Όταν όμως σε μια συγκεκριμένη χρονική περίοδο παρατηρηθεί μεγάλος αριθμός κρουσμάτων μιας </a:t>
            </a:r>
            <a:r>
              <a:rPr lang="el-GR" sz="2000" dirty="0" smtClean="0"/>
              <a:t>ασθένειας, </a:t>
            </a:r>
            <a:r>
              <a:rPr lang="el-GR" sz="2000" dirty="0" smtClean="0"/>
              <a:t>τότε λέμε ότι έχουμε </a:t>
            </a:r>
            <a:r>
              <a:rPr lang="el-GR" sz="2000" b="1" dirty="0" smtClean="0"/>
              <a:t>επιδημία</a:t>
            </a:r>
            <a:r>
              <a:rPr lang="el-GR" sz="2000" dirty="0" smtClean="0"/>
              <a:t>. </a:t>
            </a:r>
            <a:endParaRPr lang="el-GR" sz="2000" dirty="0" smtClean="0"/>
          </a:p>
        </p:txBody>
      </p:sp>
      <p:pic>
        <p:nvPicPr>
          <p:cNvPr id="16386" name="Picture 2" descr="https://encrypted-tbn3.gstatic.com/images?q=tbn:ANd9GcS3jAsdLu4uOM5bktRTdOVR1a4ygk0MjSVC_BJk5ThJr1FrWn_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736"/>
            <a:ext cx="1981200" cy="2314575"/>
          </a:xfrm>
          <a:prstGeom prst="rect">
            <a:avLst/>
          </a:prstGeom>
          <a:noFill/>
        </p:spPr>
      </p:pic>
      <p:sp>
        <p:nvSpPr>
          <p:cNvPr id="5" name="4 - Ορθογώνιο"/>
          <p:cNvSpPr/>
          <p:nvPr/>
        </p:nvSpPr>
        <p:spPr>
          <a:xfrm>
            <a:off x="1000100" y="4500570"/>
            <a:ext cx="335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dirty="0" smtClean="0"/>
              <a:t>Εάν η ασθένεια αυτή εξαπλωθεί σε πολλές χώρες, τότε έχουμε </a:t>
            </a:r>
            <a:r>
              <a:rPr lang="el-GR" b="1" dirty="0" smtClean="0"/>
              <a:t>πανδημία</a:t>
            </a:r>
            <a:r>
              <a:rPr lang="el-GR" dirty="0" smtClean="0"/>
              <a:t>.</a:t>
            </a:r>
            <a:endParaRPr lang="el-GR" dirty="0"/>
          </a:p>
        </p:txBody>
      </p:sp>
      <p:pic>
        <p:nvPicPr>
          <p:cNvPr id="16388" name="Picture 4" descr="http://www.youreuropemap.com/europe_map_politica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000504"/>
            <a:ext cx="1946685" cy="2071702"/>
          </a:xfrm>
          <a:prstGeom prst="rect">
            <a:avLst/>
          </a:prstGeom>
          <a:noFill/>
        </p:spPr>
      </p:pic>
      <p:sp>
        <p:nvSpPr>
          <p:cNvPr id="7" name="6 - Δεξιό βέλος"/>
          <p:cNvSpPr/>
          <p:nvPr/>
        </p:nvSpPr>
        <p:spPr>
          <a:xfrm>
            <a:off x="4500562" y="2500306"/>
            <a:ext cx="150019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7 - Δεξιό βέλος"/>
          <p:cNvSpPr/>
          <p:nvPr/>
        </p:nvSpPr>
        <p:spPr>
          <a:xfrm>
            <a:off x="4500562" y="4857760"/>
            <a:ext cx="150019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1000100" y="0"/>
            <a:ext cx="8143900" cy="757828"/>
          </a:xfrm>
        </p:spPr>
        <p:txBody>
          <a:bodyPr>
            <a:normAutofit fontScale="90000"/>
          </a:bodyPr>
          <a:lstStyle/>
          <a:p>
            <a:r>
              <a:rPr lang="el-GR" sz="4400" dirty="0" smtClean="0"/>
              <a:t>Τ</a:t>
            </a:r>
            <a:r>
              <a:rPr lang="el-GR" sz="4400" dirty="0" smtClean="0"/>
              <a:t>ρόποι </a:t>
            </a:r>
            <a:r>
              <a:rPr lang="el-GR" sz="4400" dirty="0" smtClean="0"/>
              <a:t>μετάδοσης </a:t>
            </a:r>
            <a:r>
              <a:rPr lang="el-GR" sz="4400" dirty="0" smtClean="0"/>
              <a:t>ασθένειας</a:t>
            </a:r>
            <a:endParaRPr lang="el-GR" sz="4400" dirty="0" smtClean="0"/>
          </a:p>
        </p:txBody>
      </p:sp>
      <p:sp>
        <p:nvSpPr>
          <p:cNvPr id="4" name="3 - Ορθογώνιο"/>
          <p:cNvSpPr/>
          <p:nvPr/>
        </p:nvSpPr>
        <p:spPr>
          <a:xfrm>
            <a:off x="1071538" y="1500174"/>
            <a:ext cx="364333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l-GR" sz="2000" dirty="0" smtClean="0"/>
              <a:t>Με </a:t>
            </a:r>
            <a:r>
              <a:rPr lang="el-GR" sz="2000" dirty="0" smtClean="0"/>
              <a:t>σταγονίδια, όπως αυτά που δημιουργούνται όταν κάποιος βήχει ή φταρνίζεται</a:t>
            </a:r>
            <a:r>
              <a:rPr lang="el-GR" sz="20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l-GR" sz="2000" dirty="0" smtClean="0"/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Με τη σκόνη, η οποία μπορεί να περιέχει κάποιους μικροοργανισμούς και να τους μεταφέρει πολύ μακριά</a:t>
            </a:r>
            <a:r>
              <a:rPr lang="el-GR" sz="20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l-GR" sz="2000" dirty="0" smtClean="0"/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Με την επαφή με μολυσμένα αντικείμενα (π.χ. πετσέτες ή οδοντόβουρτσες</a:t>
            </a:r>
            <a:r>
              <a:rPr lang="el-GR" sz="2000" dirty="0" smtClean="0"/>
              <a:t>).</a:t>
            </a:r>
          </a:p>
          <a:p>
            <a:pPr>
              <a:buFont typeface="Wingdings" pitchFamily="2" charset="2"/>
              <a:buChar char="§"/>
            </a:pPr>
            <a:endParaRPr lang="el-GR" sz="2000" dirty="0" smtClean="0"/>
          </a:p>
          <a:p>
            <a:pPr>
              <a:buFont typeface="Wingdings" pitchFamily="2" charset="2"/>
              <a:buChar char="§"/>
            </a:pPr>
            <a:r>
              <a:rPr lang="el-GR" sz="2000" dirty="0" smtClean="0"/>
              <a:t>Με τα κόπρανα, όταν τα μικρόβια που υπάρχουν σε αυτά περάσουν στο πόσιμο νερό ή στην τροφή</a:t>
            </a:r>
            <a:r>
              <a:rPr lang="el-GR" sz="2000" dirty="0" smtClean="0"/>
              <a:t>.</a:t>
            </a:r>
            <a:endParaRPr lang="el-GR" sz="2000" dirty="0" smtClean="0"/>
          </a:p>
        </p:txBody>
      </p:sp>
      <p:pic>
        <p:nvPicPr>
          <p:cNvPr id="19458" name="Picture 2" descr="http://www.paidiatros.gr/161/Multimedia_011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500174"/>
            <a:ext cx="3048000" cy="1071570"/>
          </a:xfrm>
          <a:prstGeom prst="rect">
            <a:avLst/>
          </a:prstGeom>
          <a:noFill/>
        </p:spPr>
      </p:pic>
      <p:pic>
        <p:nvPicPr>
          <p:cNvPr id="19460" name="Picture 4" descr="http://farm4.static.flickr.com/3651/3632224560_d838552253.jpg?v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714620"/>
            <a:ext cx="3071834" cy="1214446"/>
          </a:xfrm>
          <a:prstGeom prst="rect">
            <a:avLst/>
          </a:prstGeom>
          <a:noFill/>
        </p:spPr>
      </p:pic>
      <p:pic>
        <p:nvPicPr>
          <p:cNvPr id="19462" name="Picture 6" descr="http://www.liposan.gr/~/media/Labello/lipguide/Most-kissable-lips/20.ashx?mw=38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4000504"/>
            <a:ext cx="2547962" cy="1000132"/>
          </a:xfrm>
          <a:prstGeom prst="rect">
            <a:avLst/>
          </a:prstGeom>
          <a:noFill/>
        </p:spPr>
      </p:pic>
      <p:sp>
        <p:nvSpPr>
          <p:cNvPr id="19464" name="AutoShape 8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9466" name="AutoShape 10" descr="data:image/jpeg;base64,/9j/4AAQSkZJRgABAQAAAQABAAD/2wCEAAkGBxQTEhUUExMWFRUXGRsaGBcYGRwaGxgdHhgaGhgaGBgYHCggGxsmGxoaITEhJSksLi4uGB8zODMsNygtLisBCgoKDg0OGxAQGywkHyQsLCwsLCwsLCwsLCwsLCwsLCwsLCwsLCwsLCwsLCwsLCwsLCwsLCwsLCwsLCwsLCwsLP/AABEIAJcBTQMBIgACEQEDEQH/xAAcAAABBQEBAQAAAAAAAAAAAAAEAQIDBQYABwj/xAA/EAABAgQDBQcCBgAEBgMBAAABAhEAAyExBBJBBVFhcYEGEyKRobHwwdEHFDJC4fEjUmJyFTNTgpKiQ7LSFv/EABkBAQEBAQEBAAAAAAAAAAAAAAEAAgMEBf/EACQRAQEAAgICAgICAwAAAAAAAAABAhESIQMxQVETIjKBFGFx/9oADAMBAAIRAxEAPwCM4ZR/SAesSrwqxoz2BNYMnNcA8f6EDYiYbM3E/N0fLc+MRDDr3J84T8us7vODsKugdifbzghKXV+kNvcQriqxgFfCKwv5FQ0HpfziwmShcku9vs0OYMWB3a+8ZPCKyZgyToOsN/Jnq++LOaQk1TfXyrA2HIJvqWpf59IhxiESSKmnWGpS8WExCQ1H9X+fWIVy1McqSBvP0hXEKuULN6PzeMTjMOtWKI7sZkoyApoFAJypJTvYegjczZExnJFG6xJh5agXyhzrSsdPHnwuzJpTo7NJTIEtgVAVJ1N1NweDdj7MSiVKRWiQPSt/aLFeGJN629vtHJwywL8RGbnb7Vgf/hqKqyCmtOGsR4zZqZiFJUkFPs0HJlTHq2r/AGqeMSSEM+bygl1TMWVR2PllNHBzZwonMQKOlnsQIvch+GLdGFHAOKfSIvyJNKPuu8byzuXs3HatmO1udoiSlzTS9usaTD9nZy2/wqUqTlB86wXL7GKoVGWn/uJPtBPHlfgcGUMokUSDreO7kvu4P7xsP/49hSYnheBVdkJ4PhKDxzfcRfiz+hwZZUgi9o7IDbSL3b2xjhZC58+bLShNxVy9gmlVE2jDy+1eGJqF+TfWL8Wf0uK7ThwbtEqZWgDCKU9pcL+3Po9N1tYOw3aLCt/zGPEGL8ef1VxGowurVhTh1ftDnnSJ9nT5U85JK0zFtQBn6C8W6Oz09w0lTcSkHyJjPDL6q4MvNkzdUPS4L+0Rd3O/dLNfm+NbPwE6UCTKUkC6jYdXaKxWKrVaWNP1DdFcbPY/Gqcq7ZTyjkomH/41eUWx2hLF1pD7yIsdnylT3MoCYRfKUlt2tIpjb9rh/tmFyF/9NXJrwkrBKSXShnjeDstNVchPNVf/AFBgXFdk5wU6SFci3u0b/Hn9HgyOMC1zUrKRckjiQAGG5iYb3IrGwHZGcsOwS/8AmNfR4VfYRb0mJre/2h4eS/CuLMY3Fgqe3gCG3JAAr5QFLy6E1jQ7T7PZCy9aAvToYCTsZAFFDnrGby32uNVv5fNZzDDg+CucWo2YECii/A8oasqFAHPOsZHBVrwpsx56xy8Gt6OIspZIperwipj6GGLglRKLAZq6ndr1hWSLn36RFKm0e/C/r0iStvSJspy6Nv8AnWB5uID31pByZQN2puhhkDUJPAwdrQeQCapPnDgJibV/rWJcPKqwSa6+frCKUoNRgTqeHHgIlpxnLBqmh60ozR0yYt7JGXXy+dIWtyP4hoLux158PrFtIUzZr2SPL5aDpS1sygNNfOGoNah9zDewiVJVYgDV2oxhMiKcgEsqnAQXsfZqVzGIZIckuSenF2jL9scZOkpl9yHKlZbOeAG8mPUOyGypsvDJOIAE9YBWBZI0Tz38eUdvH4eX7fC+VVtnBSUDMhQSw/STcCtCdYpUTkk0Fufw6Ro/xAx0mThZveIC/CQA7X8IqKipvHgmF2suWM0mcpJQRrQu7BQsQwMdb4Jleula9gGWilMza0ECzsdIQ+ZcsdRpWw4x5N2h2336krlqUklLLS/hzDVNfjCKIz1DWD/Hn2pk9Q2v24lo8MiWZh/zKdKQeAufSIOz34n4iVMQJqJRkv4siWU2pBepF67o81OJVvgnCVqY7YePHH0tvqXZW25eJR3klWZDlL8QW+c4LbrHlP4LKVmxKa5WQeDur1I9o9YQkwZztvD0hmjLV4ZhZ+Y3tC4pGZxrEmBwoSmM6a2yX4w4ZUzZkzKf0KQsjeApj7v0j58j68UAQxAI4684+de02yZc/akzDYKWiX4ylIK/ApQSVFjUJc0bRtI6RyrHgmFYxuMd+H35aTNmYrFSZcxCSUSUnMpZ0GjPyjF5HjQLJnFJCkkhQqCKEHeDHqMj8Y5qZMpIkJVNAaYpRLFmYgCrmrvaPLUSiDEwRWJPd+z/AGikbZlLw86VlWAFFObpmQb0PvHlna3ZKsFilyHUUhihSg2ZJF6Uu46Rr/wPwIM+fOdsiAkJ35y7vwyesek9pNlYfEoKJyArcbKT/tVcRXpe3zdMnkBzSNX+Fe2ZgxqESikd44VmDgpFTaoteMz272FMwk4pLmUT/hr0PAtZQix/CEp/OEn9Qlkp8wD6RSp9J5hHACKXA7RahLxaJxAIgIgrgTETWcwq5oih25tPICHjNphmMxMsoUnMC+j+xjMTFlJYij6CKrG4nKO81/UfN4JXiCoAj90efz9zYETJtKQOjEEVAc79eUJOUQPpEaCoB9RHk2LRJXSqYfKCS+g4fXygWZOdt7QgnNS8alWxiZGUuGHCJVyU0Znq/CAEqmmhoNPWntCLnzCwBAoXPD+obTsYFqZgAz/3A8wrzE0A1Yv/AHDUlQqVg8gzAQ81f2jKcmcX04RIUlSVVqSKe0AmXq5vbfxBhynqamHYTnMSSCMtmNdwfjeJQ4LOLOGHlFaFlLvYNw5Q6XNc0UzU/qIbWEwm/eWGgv8AB7w+TMUUB1DM9RFWmTmq92pyghDh3UwfyO8dIpTK0ewUoVipSVgLqVJcWKEuDzEXHb3taNn4fvCnMtSsqE6EsS54ACKfsMjNPKzUS0qLtbNT2eMZ+P8AiFqm4b/phCyP9zgH0bzj2+L+EMYLtf2rxGMmEzl00SmiR016xTbHkpWsoUsIzBgo2fjAsxZJrB3Z6VnxMtJSFgnxJIcZWOYnkPpHZLrbOzMLIkICZqZmIBGfK7J8JzAm36mpwir29s/uVpAWJgUhKwoWqLecHdoUJ72cwZgPYxnM0Ywx1Pe0cmLLBWisEWOEV4RGw9+/CnZAk4JK8wUZ5EwtoGACTxDHqY2G08YmTJXMVZCSotuAcx5h+B+3irvMMtXhAzygdK+MDhUHzjd9oViZLWg/pUCkjeDQwZfZl6Q9k9toxaDOQXQSRya4jSoEYP8AD/s4rAomJzlSFqCkg3FCC/pG1lzYk8p7b/iJipWJnYeSEoShYSFM6qAE3pUv0jA4LGJT3s0OnEKmEpULJSoKzNuU5Z+Mar8RtllOMxK8prkmggUykBKyf+8gPxjN7I2Wqf3gltmly1TMtXUEkOEtcsX6RqCq9bkuokk6kufMwwS4mKoYVgCEFKN8em9hew0ifhTMmrC+9AACaGUUqf8AV/m3hrGPK5kx9Y9C/BjaKkzMQgn/AAxLzngQWcdD6RJteynZU4GfPUJmaWoAIGrO/i0cWpFxjMRSMVg/xTw02YpCgZSG8C1a7wQLcIsdsdp8OjDonmY8uYWSoB/PdY+UYu2pYZtnBoxCFS5iQpJ+U4xkezPZBWExBmiaFJYgJarGzl+UXJ7V4bve5TNBWbNY8M1niwwaCtYjPcPS6wko0MWwmBCXUQlIuTQCIZCcojHfixj1f8PmJl6lIX/tzB/pDFWvnbekBCpgmoKUiqgQQKRido7U745gQUmoaPLOyaFzBiJQLIXLZR3H9tPONjsKWU4eUlQYhAcHQtWM50IO1OMZATvNeH9xf7PUO6S5gEYFC0zCvxVzAG1AcvkYsNmyx3QVueOHku5Yvg6asZqHozH59oVgdT83wk+WpRzDfb5pEhwpKaFy8efTPaDEJdXhIvpTzhUIbj1aHoQoaO1vnOJkJcCjfPnnFo6MTMHiAfVju+1o5bByzgP5Pp0iuRjVPvFz6EfWEn4nMPCG9m1rAOSzQtD0Gnn06xK6QCB7WimEzqX/AJturEiJtWN2+P5RLksVzAKUO6GKqHBA048x1iumLOhvXzr86RAjEqzADh8ZudeEM7WxCdnzVvVt2u/d8pD0bEUlvFV7venpviBONWhNtX51Z/WCpO0VE1A405H7RoahsnZs0KASdzk6Gj+piwXIIpqaDdz94gRjfFbUFn51i37PTZalhc1gEtlDgBSiS19OHKKTd03jPiNfsLAmVhUhVCrxrJ0FwPL6x5h+NuHmTpErEZgJaFqSmXqymZYFzVNX3xsJvbNC5qpI8RQCVKzDIncH1Ud2kZXtJtxSlMBfW9N0eznjJ01cbPbx+VsmeoAplLINi3304xuezOyfy8rxAd4qqjuGiX+VMGqxbXgfHSpsxDIVlKtdw4Ujnl5mWa2rIMxOImpbKkgPvZhTzjLx6LIwoTJyFHgIINN9C8eeTEEODcUMdPFnMvSckwRIm0aBZbksASeFYmlTMpNKx1S2lbRXIAMpakLZnSWIBuHEe3fhhtA4nApVNOaYhSkqJuWqCehHlHz2qYVFzGi7LdqZuCXmll0ls6DZYBtwN2PGEPojG7VkyQM8xKRmSmp1UWAO64h0jHpWMyFhQch0lxQsajjHz52wrOTNlrXMkzkoUhSi5cJCSlR/zptXfzjVdg8TOwWMVg54pNQFpFwFsDQ8swPFEGlt68rKoeJKVOGqAaOHFdKDyjxfZM/8ntpgChInlDH/ACLLDoxDR6zIUSzxj+12xMKvHYZapplTpiwd4WEMw/0k0AMWN7V9Kj8T+zKZeIkHDpCBiFZCkUAW4Y8HB/8AWPPts4cyJ8ySVZu7UUvZ2LO0fSU2SleUrSFZTmS4fKWIcbixMeI/ixsPuMWZoWCJ7ry6pIYHmDv5xbTFqmxqOwHagYSdMzUEyUpAO5d0PuD0POMcpUTbOwK56+7lgFZBIDs7ByA+rP5Q7Sy2RsSdPm5EpzBJGdQYpS/UA8uBjU9vdjDDYKShMwqSiYomlCVuf+1vrFn2DwYkSD3iDLmqUc4UakCgLaC8aDFTkqSxAIOhDxi5aTyPYWw5sxcqZ3ZMorDl2pdxw4x7dsMsHihQEigDAWA06Rx2sEOAYxc/stTjtqhIvGV2ti+9CkmqVAgjhAU7H5qvDJSSaxi579EFsrZCMOkplvUgkkuaBvnOCJ88pUhI1zPyA/8A0UwcmXvgDFJ8aVbgR6gn2EH/AFRZy5Dopp9YXCg5ARVqNHYdRMugeo61/uIJcwgBuNOLsPeOefz/AEzeh6CoC1/lY5M4g8hX51gSXNXa33/qDZM4EJcb/N9Y4qJEYl02t9q9G9o7DqJ1A5wqJqa1oXAiQAChalKvpyjUa0pVE5R4dwfdpXl9YWXN3p8tGv7w8zmHD3oxry94fIxCbbnvyo/vBpnRyshTV9BHHDoDk1oK7qf1DDOoADWr03taGzJ5Kaa3FeIo3OLRE92mmVqi/Cwh/wCXClBhW5PoOv3gCTNCWAvq9+bfLwXhdoJBrpx3WBpCOvkw4MqLMTTS2pOtK/LQRJkgEApcOQDu+4FvOIhjwFeHUBqa2txf0h83aSQo+K1q6QbPR3cqzME2o9NL9G+kSYnCrmSVy0EIKmIU1mN+f8RFK2h+nX7XPzhDfzpIcAsDUgW68oZdGajFKw2KkTsglqWLA5Sx8njY4bZjhJn/AK2DpFAOB3xLPxga+nt9IHXjHJqxI/tob5LTcoI/Iy3LJF6Wo33hU4YEnwsADwqS5aB0Yzw9Q/n96ecKMQTo4N21r56RjbPQpWCTl8Q3uNHF2G6jdY897V9k1CYqZKNCHy7y1gd8bdc1tCf9PPQcYSdMzobIXvXcB/cb8eWr0nm3Z/Zc2XNlzGDKcEG6aajmB5wVjtjTJ+KIKSJYH66BqaEXroY0WMwrVBgiTMIFnMejnd7pseZ7TwS5KyhYLA0VoRwMOwGCmTf+WhSg4BIBIBJYORaPTFTZZVl/cQ+V6kbwDGi7KYOWoqoAGc0YvxbWOmOe+mVBhezyZWBQmcEL7oqWoZjlKi+twKiot5xptnyUYxMnFISQqWSUg0WgsQtKhqOHIxeT8LhihUtaQUqBSp38QIYh7WjM7MxCMKhSJE1U2WcpTmLlIygDxC4KQI3v7TVpng1Bfh0gHamzpM4yzMS5lqExBdiCDv3FrRlMDtxQzAG6jBw2q/7tIxynstUraYFo82/GDEJXKlOPGFnKeDeIcjQ9IulbRpfWKrbkiViUZZgLAuCCxB3gwck8kUYO7PzinEylAsygX9x1DjrG02vsGRNAulQSE5gasLOLE8YqMR2UQE+BZz71WPQWh/JitNNs2YmeoYgoWhbFBCnFAXqNeB4xbJSd7DjGf2WjukJSTmWkZc3ByQPaJpmKUaOwjjlnNmRbTcQgUCnMBTJQUoZh9oqpiBpeCcMFobMXS/l/EY3cjpd4DZ4dzbdFjOkpAoIDkzS1Id3qtY7TUjJJ5inx6/CltSfKkE7Rn+E8aff0eB6KUALpEYvbUXuxiMjEXPo39Q7ASZZQcw8QUpjuiHCTMqSdA0Pw6EkMSR4ibtxjOU9/0LUmKlggl2YBiOHwViGTIyg5quLUIs0KMjmjjStKPXlaFXiEHVh8/inOOWw5UliAKpam/wCcYkmKU5ok1NzyfWsQ94lJcKIA9N2t4RASoAv9ecKDTZAZgp9DwofV4jmy8ti5bf77/wCocqWQQTck+9OtX6QXhZBYjMxL3Yf1rGWdIZKTe5sfWJTJYV/i/wDQiSVh1Jdy506fDDUKVS1dTv8AmsJ0GMlIrWw0+NEycGliXdwTyqA3G5gkIsQxDtXSwdoSevKaM1/s0S0SVhRmFKtru09YajCpJCgl95YOPlYjkLJKlEBiQCKvYUHSCu+Shw7BW482pw+sB6CTdngkEhq6aaRMuWwYJAfTd8IvDFbQSkE7jue7tDTisyQUhzd9Rr85QDoanDuk5rUvvt5kQPMkoU4a3PSlONoZKns4dwPV3c+UKpblySG6fXfF2faaThZdbtV/o26kEmVLAdqHcz3FRxpApnh2ABG7S/2hicSya0JsBXdU80+zxIacLmL5R5uXDs3Fz6cIhVaibOH5UiNGKYEjjQUuSxr1hicUplA1r5mw5wrai7T7Lm9wru6u2WtqvlPQGB9ghYkJ70nPV3vUktGllqCgUqYDdq7atbSkVS8IUKOVQINbGO2Pk61UrcXhUlYmFLqFi5BHlF92U2wETcp/eG6iv3iCThZkylGYmm7nFNiJmSaCB+kg84d2Xa09DxeJUsNQAxmMVsmXLUoyvAVJCP8ASAkUYbh9TFsqY4B6+cBYrMVBmqak6UP1bzjtnf1oUEzYsxNZawq7A+F/OK+bPmSyQtJSeIaNnMQpBSBbf0fpHYgpJLuQab7pr9I8e61yYv8A4oTcwUZzjwkGLxeyZS3eWkAa0STXhA6+yyBV2DaGteYh5HcUa8U14jGNegeLtfZ9GV86n5j7REvs+ofpmOGf9P8AMG1uK1CnNIesK0DxocJsyXLHjDkByTXkwiWdJSQMqRVi3zWC5aG2YlqIIcEc4NxEzwX+cosMXgSUswL7+Yq/nAmI7Pk2mECrEh9H0jWOfXZlW+yDmlJVq0LjFRDsuWZckIV+pJI9aGI5qnj0W9BWbUWasHyDMd1aCGbIm5mJvFqs0HGK6Tg+7mFLU05RymX7WGX4XMsgUNjSIp62SBesSJ8SWN4ZgVAu/I+R+8bz9CzpBKmAnKdRe3P6QbLwyWZTVY72Yh7wuLwTNvyi1OED/l2Lud/QMfnKPP6Y7gmbs5N0ksXo1za2ghZOCyODlYs3DhSIE506khh0+1Yb3xNXPKzQynaYKBoS16tS2vGgh0iYkBuLk+dB0iKWtLAm7lyOJP2h9Gtqf48w/lBtCXW/Cw0puMRzh+2/HSrWiYJoBmFKjjSrxFjnyhjdufCG0mlRr+kDcbuzNS2p6QoQANKtXQbx51hmWzu5NSBvFDEOL/ygvR+vykG0SpJBrUnzNbQ8yAf/ABb0JJhmHV4STqADbjbr9YlCQxA/aRXdp5vGds6RJwCgHKg3K1avBEzDAV1PCjNWI0JWSn9wLuOf0tHLkk5a0YFb3d6cqV6wwHS8OAa2txNKfOMTMymJA4b6ix8xEC5ZVQEsKtuDM3t5xCnBVJJdia8aHnvi2tjBLFLMSHa1YerDJJLEOQ7sXFXV6GAzLJyhJpu+/wA1iVaFJcA3uTa4AEMp2l/I0qzF6WckkA/NGhysOEAkiptwFqdfeEwS1l3IpqbM+kFBHizFi7ipFLA87esOyGl4QBRJNSQXOtHHJzDVSSpRNWHs9aXgifQOoO2Xk76AcPeIZ2IYMkVBAbWtKasIkK2XhyZimFAhb+Ra1Lxmts4Jph4UjY7GnDvahv8ADUK6kgafNYy/aGYo94UAKX+1Js+gjvhJcCt9lSv8JJP+UD6RDMSc4beIlw2IyJQhTUSAdxUAHbrDp6k0YhyacI3bLiCSEqqDUneL1Z/KkIiQSkhW9/ta+nnBkuclKPRxyp1gQEN+6oDcx7fxHkKObl0NasNdznrDUyCRR6kB+HAnrD5ssCoSCKB/nWJVTmoU5RQbmJcD2fhAulcjDqykksKAjViat9+Jh+Gwky2YJH8+0FpqWINRd29IZPQp3oHt9ItDjCLksACaGtRdr05+xhy0hNFEu+6lwza6+0OU7ggOE0fg9fT3h8xQUMxrw0sw9YtHpBKcpISHLeTkvHS0OEsHH7vKv1iJSMoGYEEn6sfUwxE0FRApUl91KxSLpJOSHu8RLw7kMKQXg1pIUo7/AOW9YiO0UeJhHrx/jNo3FScoA8+EQzsJmQFA+JL031ZvIQKmrkkk7ju0ABMTKLWLJ0A50638o8+V/bcHKbSSVOOMMQmu6EkKTw574biJwTWtmDR2t/XZt62lWpZqXAbXW9PSJpuIGUHUMFen2MVS8YohgaV978IZLxZJqKAtaPLtznki1GIHiAZ+PzSGSihmLlt33gGVlALJJrc+nlWkFyVskFqlywBYCw36vGmt7oUzAaCrAVa7sRbVosUSy7036f6aephsiS5BBoDcaUcmnAQ+aVAUFXBtZikDrEdBJHeE7qkA23/OsElRKhcigH8+cTILBQswc/7iN8TS0gG1w7W0J62iOldPcFLVcPypWJcFKBSVDga73exHOOmTASHFKcdd45Q+yDk1IHFi5Le0Z2pRJlgpZnFX+9L3brEJoGah4XIca8n6w/DLZtHq3UhvanEQ6bNBKUnwit99Qere8W1tKV5UkpDnL0qzGA3KlDLahca6jq49IKmHMkMwaldWpbl7cYakFIAArWtuXp9Ib2dOnLFdXpZ/hciKbEqWpdRcBr9HHL5WLYoUTmqU633cOcJiZLh2IewZqNSDTNx2ppKlpIU/Egm+8NuqBBGIxinrUMX1HDLxr6iDZWDQpWYly92awt9YJloQkWBP7aPZvoItCYKrCYxRLNcU1+c4lTtFQDFqPa241iWTJyKUVCtxwu78uETyMInKxrd+rMB5RSLjVUrGqPhdzu6sKaUeFxGLUknw1oFA3+UPlB0rAS3rSop7Pv8A4iNOzEi5owDcXvw/mFnjUOz8RMXOloZQC1BPQkD2eH7ZwxlKU3iKa/OUaPstspAmoyknLmWpy9QCkH284A2tIfEKc0BN/nH0jvjNYWtTGs7g1qnEJIL1atiKeoEW8lXdkFe8B+vzziTB4JAmhQoyhTjuHWvSDsZgQspBpV/q0WE/SnVnSFM0KFD4XueQGm8mGEpIDWtXnRvmsLNQBUOKGnF7+vrCqSk5SC1a7mL18jHEnzMQkDKzNQdG+8dNWFBxXMxJ4cOsNKB4a29z7wN34SGDAClOR9G+kGyLyjNu0fzb5ziWblILUAD5mv8ABFbLnJBBUSQbtrQX6Q+bi8rihBNN1Rp6xbWxC5gCmfwmh4tc8KwxcsOUkkANXi70HSAJ+LTvcA+d4GxWPdy7VL1uH+wMWxuJ9pTB4PEWCyGvdyONh6wK7KUH1Z+IbXpFLjtpklxWutqUb0iw7Ly1TVqJ/Qk5lbtSEjr6COmONyZ3toZihKloSQ5ufnlFDMxgC69B7QftrHBOYn5uHOMRMxSip9SfKOuf1Fa2kmQAVHNUEBuj+QYRGvDuf1PwGnL2jNyscdDdurX9oPTjTQAmgr89Y89lHS+Tg7OzfWpLcP4iLEYIrICdL9aQ7ZuKzipdv4184JlTQlTtUhq+sdp/B0kirXsSaFJYsHrbWzfNYNkbGykKzEBy436OeDRYoxLa72rxcu3ARwmEgnfS53u0cWeEV+G2e1MxYkB93Li5hSiagnIQxahozBrQUiZ41EszMLXtRodJlJCQTR91atX394TxC4QhKQPEwqeAJoD8tDZuLoCxBNT5v9IFm49eVRKQLAACguSo04Nx9Yjl40qQ6gws4HKjGuogrPJaJdmLFuG69eUc+UWoRUDdVgOrecD/AJhKqCjv6OPt5wTJWmW4DFTUL0Fg3N/aMnYWaagG1SOHOFBfK4O+/r5GFQt1OlgKeQHI6wmLmEkA0YFRAuCLchT1g0NiFqFFA/5WDWL1byiKdiFKzBtw31NPeByVuAwckEXAa7mu8RMueQCACouA7UOt+flF8LkmMwpIZn+wcj0h/wCdBNwDcHgxcH5vgeck1qGCdOJapG76Q1KyE1ALMQNGGgG5oZs7GhYYAFw5pqdW82MTKqpncDjpSz9PhgMTEgiwp9Nabojmz6sjL4U31qaWFat6Q+lsYuaZYKBck+Lkalt+6BsPmJtlALVNhX1pu1iNSlLBNAajmNT5j2iVMoKAJpVT7hTe+5qwLez5k1ywFBTNWpevtDVAkABTW4PU6jVo6YgpICTdRNbUBA5/yIeMqHcg6M1b68SxMJ2aspS78weZv7+scqaLpZqN7wPPmpre+/hCTMShmO/Qc7+cHtbabs3ijLTMmKDJIYFr2Jprz4RR7RxYWtano1ah7iw0ibHbaUtKUMyAGDUoBr0eKqQhKQCkHiDxqfY+cdrlOPGLa62Gl5qAomhJ5kJJB9DBm1sSEhxoYr9iT0SklZBUqqQTZmDtvJJIiu2sFrbISAFM2hqQWNmAF+Mbwsxw0j5uO8JzNcMWv8ZohXjS4TRuPQ/U+URDCqASlwXSVEs1cwozOaP6xBLQVE6ADUe3lHHSTIxWYLKTQGpe2gA41aAl4yzC5N/q0WGE8XhKWDC1B+q54w5WBADsP0luBNL/AC0XS0BXilEAJD0Cupp9oCVipgoaipHQnXyPnF9KwPiUBQMlibuwcjk0L/w1K1hSWBLDX9tTf/T1i1NjSik5lAvV7dRQ9Xh07Bk80pc7mAcn3MXasFmUFFgXcgalvQAD1iPIlAWXJJLB6cW9PaDfa1GbRs8qKU5SCVAB9HD+gjdS5MvDyghBsHJ3nUmKTDLCFgsCCCTWocb9774fOnrWJgyhLAkF3fdXjQ847ePyY4xmaZrbuOMxfhNAWG83q26kV7s4IL1+e8XUjZSnLJDZakm2g8zBC9ihK3Cmy1cgOpQLMN2/lBzlG2fw8tRDANr6/wAesGzZRQSDqARya/KNNK2SkkEBmOagrQsHDsz+u6GydkDvHJC2RkA5M1OXtGbltvSDs/LKe8zA/tHuTEu2Z2UOBw5PFl3OV0JBcknnuJe1hFdN2aCtyoqfQlzna9rV0jVznHR0bLxqiM3DqKxMjaDVyuKgnkXBiwRhJaGSWNa11c09T6QCiXLIILubHzAbifveOe4UAxgB1L20OpPpDhjkgBiS9acYfh9mJynUpB6vT/6n3hJeAaiWHX5WHUCOSAo0Guu5g1RwPvDFSakB7Jd91AA0dHRzrGj8IkKLkEgpVrzf29ImlSlEliNT9B6E+UdHQpCZ7EgXFWFKOWrzgaXjJpAIZ1kl9SHDk8Xjo6L4ZtPkrWpKmNWHRyUtxct5wUtKgEEgP+48LptqHIPS946OjWumpOkMxZ7t2d26jfprD0yyQoB6UAfq5ffwjo6MCGYqWoMHvY8Ht6+sGAEVSLuX3Wb3jo6L5MnZsqXVQvR3dqMDUGrn6wQZZOtL8G8OnEt1Ajo6IwmOkqAYaVcHi+urQDNQsguSxZjyf0tHR0ZyOWMSFBUSTRKS78XZmHL1hJuHIKVA/qrowb1YjSOjoVZEiMKyXc1Jpva7briFzsS9iw4kOHPl7wkdFR8CsN4ksNz8mVp5Q0YzMkPSpJ11fy1jo6HZSYuXlUKUBIpo9Q3BzEQlqcMqjkWu9Sa/KR0dF8mp0qQgg0dzvbc7c4iW7uSHpvfjXnHR0W+knmyw2YFs197FnA6wzAylJBL3targhqWsf/LhHR0J0kCwakXP1Ln0A6mIDh+9HiPiuOpL15R0dBO+hoFidkjNmCmQxdtSLMPvuMHSdm5QgZnc3rYEs9a29I6OjWhMYROEEtF6MCSLh1EsPSsC4uU6VEkliQNGL3LGukJHRm1WEwSFgtmej16FuiSrzEF4ac4CgGFjc0dh5hv4jo6CCQhSoKcqADgEM/AgennDAO8W4LDKSGoX1rQuLR0dGtNfIWYnxJS1ObvXX1iEkAuXJo/AlX0eFjopNsUskkByXJe3AsdeNokVMyUUquoZwC9a/LR0dD6ivp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9468" name="Picture 12" descr="http://www.iefimerida.gr/sites/default/files/imagecache/node_image660/cow-660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5143512"/>
            <a:ext cx="3143272" cy="1500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Ηλιοστάσιο">
  <a:themeElements>
    <a:clrScheme name="Ηλιοστάσιο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Ηλιοστάσιο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Ηλιοστάσιο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575</TotalTime>
  <Words>373</Words>
  <Application>Microsoft Office PowerPoint</Application>
  <PresentationFormat>Προβολή στην οθόνη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5" baseType="lpstr">
      <vt:lpstr>Ηλιοστάσιο</vt:lpstr>
      <vt:lpstr>Βιολογία Γ’ Γυμνασίου</vt:lpstr>
      <vt:lpstr>Ομοιόσταση</vt:lpstr>
      <vt:lpstr>Ομοιόσταση</vt:lpstr>
      <vt:lpstr>Ομοιόσταση</vt:lpstr>
      <vt:lpstr>Ομοιόσταση</vt:lpstr>
      <vt:lpstr>Παράγοντες που διαταράσσουν την Ομοιόσταση</vt:lpstr>
      <vt:lpstr>Παθογόνοι οργανισμοί</vt:lpstr>
      <vt:lpstr>Επιδημία - Πανδημία</vt:lpstr>
      <vt:lpstr>Τρόποι μετάδοσης ασθένειας</vt:lpstr>
      <vt:lpstr>Τρόποι μετάδοσης ασθένειας</vt:lpstr>
      <vt:lpstr>Μικροοργανισμοί που δημιουργούν ασθένειες</vt:lpstr>
      <vt:lpstr>Μικροοργανισμοί που δημιουργούν ασθένειες</vt:lpstr>
      <vt:lpstr>Αμυντικοί μηχανισμοί του ανθρώπινου οργανισμού</vt:lpstr>
      <vt:lpstr>Αμυντικοί μηχανισμοί του ανθρώπινου οργανισμού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admin</dc:creator>
  <cp:lastModifiedBy>admin</cp:lastModifiedBy>
  <cp:revision>103</cp:revision>
  <dcterms:created xsi:type="dcterms:W3CDTF">2013-09-16T07:13:31Z</dcterms:created>
  <dcterms:modified xsi:type="dcterms:W3CDTF">2013-10-22T14:38:47Z</dcterms:modified>
</cp:coreProperties>
</file>