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29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7801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643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41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909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704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2054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2083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25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299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4719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CD4C-66DC-44EF-BC42-D077ABBD4DF3}" type="datetimeFigureOut">
              <a:rPr lang="el-GR" smtClean="0"/>
              <a:t>9/10/2014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6FFB-12EC-40A8-8DC0-DE7FCBC71F65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3967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HZZKwrYm4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TbS7_vZL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ZOtwG3R6O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OneDrive\biblia_gymnasio\&#946;&#953;&#959;&#955;&#959;&#947;&#953;&#945;&#915;\kef2_CellInside.sw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OneDrive\biblia_gymnasio\&#946;&#953;&#959;&#955;&#959;&#947;&#953;&#945;&#915;\kef2_Epikoinonia.sw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OneDrive\biblia_gymnasio\&#946;&#953;&#959;&#955;&#959;&#947;&#953;&#945;&#915;\cells\cells.sw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ΒΙΟΛΟΓΙΑ Γ’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b="1" dirty="0"/>
              <a:t>1.1 Τα μόρια της </a:t>
            </a:r>
            <a:r>
              <a:rPr lang="el-GR" b="1" dirty="0" smtClean="0"/>
              <a:t>ζωής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1449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 fontScale="92500" lnSpcReduction="10000"/>
          </a:bodyPr>
          <a:lstStyle/>
          <a:p>
            <a:r>
              <a:rPr lang="el-GR" b="1" dirty="0" smtClean="0"/>
              <a:t>μυϊκός</a:t>
            </a:r>
            <a:r>
              <a:rPr lang="el-GR" dirty="0" smtClean="0"/>
              <a:t> ιστός αποτελείται από κύτταρα με σχετικά μεγάλο μήκος, που ονομάζονται </a:t>
            </a:r>
            <a:r>
              <a:rPr lang="el-GR" b="1" dirty="0" smtClean="0"/>
              <a:t>μυϊκές</a:t>
            </a:r>
            <a:r>
              <a:rPr lang="el-GR" dirty="0" smtClean="0"/>
              <a:t> ίνες</a:t>
            </a:r>
          </a:p>
          <a:p>
            <a:pPr marL="0" indent="0">
              <a:buNone/>
            </a:pPr>
            <a:endParaRPr lang="el-GR" dirty="0" smtClean="0"/>
          </a:p>
          <a:p>
            <a:r>
              <a:rPr lang="el-GR" dirty="0" smtClean="0"/>
              <a:t> </a:t>
            </a:r>
            <a:r>
              <a:rPr lang="el-GR" b="1" dirty="0" smtClean="0"/>
              <a:t>νευρικός</a:t>
            </a:r>
            <a:r>
              <a:rPr lang="el-GR" dirty="0" smtClean="0"/>
              <a:t> ιστός αποτελείται από κύτταρα ορισμένα από τα οποία αντιδρούν σε ερεθίσματα και μεταβιβάζουν μηνύματα</a:t>
            </a:r>
            <a:endParaRPr lang="el-GR" dirty="0"/>
          </a:p>
        </p:txBody>
      </p:sp>
      <p:pic>
        <p:nvPicPr>
          <p:cNvPr id="4" name="Picture 6" descr="http://www.gmss.gr/wp-content/uploads/2011/10/4006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55" y="4077072"/>
            <a:ext cx="2347909" cy="18410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 descr="http://www.fitnessinfo.gr/fitnessgeneralinfo/beforestartingfitness/muscularsystem/learnaboutmusculars/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55" y="2060848"/>
            <a:ext cx="2347909" cy="1656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99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Ευγλήνη</a:t>
            </a:r>
            <a:endParaRPr lang="el-GR" dirty="0"/>
          </a:p>
        </p:txBody>
      </p:sp>
      <p:pic>
        <p:nvPicPr>
          <p:cNvPr id="4" name="ZHZZKwrYm4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7540" y="1700808"/>
            <a:ext cx="8288921" cy="4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Πρωτόζωα</a:t>
            </a:r>
            <a:endParaRPr lang="el-GR" dirty="0"/>
          </a:p>
        </p:txBody>
      </p:sp>
      <p:pic>
        <p:nvPicPr>
          <p:cNvPr id="4" name="TTbS7_vZLN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8740" y="1594136"/>
            <a:ext cx="8126521" cy="45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Αμοιβάδα</a:t>
            </a:r>
            <a:endParaRPr lang="el-GR" dirty="0"/>
          </a:p>
        </p:txBody>
      </p:sp>
      <p:pic>
        <p:nvPicPr>
          <p:cNvPr id="4" name="xZOtwG3R6O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39552" y="1628800"/>
            <a:ext cx="80648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kef2_CellInside.swf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1904" y="1484784"/>
            <a:ext cx="630019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kef2_Epikoinonia.swf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5643" y="1484784"/>
            <a:ext cx="643271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2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cells.swf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1640" y="1412776"/>
            <a:ext cx="6480720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6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1.1 Τα μόρια της ζωής</a:t>
            </a:r>
            <a:br>
              <a:rPr lang="el-GR" b="1" dirty="0"/>
            </a:b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 smtClean="0"/>
              <a:t>27 στοιχειά είναι </a:t>
            </a:r>
            <a:r>
              <a:rPr lang="el-GR" dirty="0"/>
              <a:t>απαραίτητα για τη σύσταση των οργανισμών. </a:t>
            </a:r>
            <a:endParaRPr lang="el-GR" dirty="0" smtClean="0"/>
          </a:p>
          <a:p>
            <a:endParaRPr lang="el-GR" dirty="0"/>
          </a:p>
          <a:p>
            <a:r>
              <a:rPr lang="el-GR" dirty="0" smtClean="0"/>
              <a:t>Το κάλιο, το νάτριο, το μαγνήσιο απαντώνται σε μικρή ποσότητα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r>
              <a:rPr lang="el-GR" dirty="0" smtClean="0"/>
              <a:t> ο άνθρακας, το υδρογόνο, το οξυγόνο και το άζωτο συμμετέχουν στο σχηματισμό των χημικών μορίων των οργανισμών σε ποσοστό 96% w/w</a:t>
            </a:r>
            <a:endParaRPr lang="el-GR" dirty="0"/>
          </a:p>
        </p:txBody>
      </p:sp>
      <p:pic>
        <p:nvPicPr>
          <p:cNvPr id="1026" name="Picture 2" descr="http://4.bp.blogspot.com/-MlWzIgoTgnI/Tpb2YahJKnI/AAAAAAAABTs/zB2sUTKgIPU/s320/covalent_molecul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50" y="921652"/>
            <a:ext cx="3048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lampos.files.wordpress.com/2010/10/cebf-cf80ceacceb3cebfcf8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66146"/>
            <a:ext cx="3028950" cy="30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υδατάνθρακες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Οι </a:t>
            </a:r>
            <a:r>
              <a:rPr lang="el-GR" sz="2400" b="1" dirty="0"/>
              <a:t>υδατάνθρακες</a:t>
            </a:r>
            <a:r>
              <a:rPr lang="el-GR" sz="2400" dirty="0"/>
              <a:t> (σάκχαρα) αποτελούν πηγή ενέργειας για τους οργανισμούς</a:t>
            </a:r>
            <a:r>
              <a:rPr lang="el-GR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l-GR" sz="2400" dirty="0"/>
              <a:t>Οι υδατάνθρακες μπορεί να </a:t>
            </a:r>
            <a:r>
              <a:rPr lang="el-GR" sz="2400" dirty="0" smtClean="0"/>
              <a:t>είναι</a:t>
            </a:r>
            <a:endParaRPr lang="en-US" sz="2400" dirty="0" smtClean="0"/>
          </a:p>
          <a:p>
            <a:r>
              <a:rPr lang="el-GR" sz="2400" dirty="0" smtClean="0"/>
              <a:t>απλοί</a:t>
            </a:r>
            <a:r>
              <a:rPr lang="el-GR" sz="2400" dirty="0"/>
              <a:t>, όπως η γλυκόζη </a:t>
            </a:r>
            <a:endParaRPr lang="en-US" sz="2400" dirty="0" smtClean="0"/>
          </a:p>
          <a:p>
            <a:r>
              <a:rPr lang="el-GR" sz="2400" dirty="0" smtClean="0"/>
              <a:t>σύνθετοι</a:t>
            </a:r>
            <a:r>
              <a:rPr lang="el-GR" sz="2400" dirty="0"/>
              <a:t>, όπως το άμυλο, η κυτταρίνη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 descr="http://www.chem.uoa.gr/chemicals/images/glucose/Glu_polym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4"/>
            <a:ext cx="7056784" cy="170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πρωτεΐνες</a:t>
            </a:r>
            <a:r>
              <a:rPr lang="el-GR" dirty="0" smtClean="0"/>
              <a:t> 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Οι </a:t>
            </a:r>
            <a:r>
              <a:rPr lang="el-GR" sz="2800" b="1" dirty="0" smtClean="0"/>
              <a:t>πρωτεΐνες</a:t>
            </a:r>
            <a:r>
              <a:rPr lang="el-GR" sz="2800" dirty="0" smtClean="0"/>
              <a:t> αποτελούν δομικά ή λειτουργικά συστατικά των κυττάρων και δομούνται από απλούστερες ενώσεις, τα αμινοξέα</a:t>
            </a:r>
          </a:p>
          <a:p>
            <a:r>
              <a:rPr lang="el-GR" sz="2800" dirty="0" smtClean="0"/>
              <a:t>Στη δημιουργία των πρωτεϊνών συμμετέχουν μόνο 20 αμινοξέα</a:t>
            </a:r>
          </a:p>
          <a:p>
            <a:pPr marL="0" indent="0">
              <a:buNone/>
            </a:pPr>
            <a:endParaRPr lang="el-GR" sz="2800" dirty="0"/>
          </a:p>
        </p:txBody>
      </p:sp>
      <p:pic>
        <p:nvPicPr>
          <p:cNvPr id="2050" name="Picture 2" descr="Εικ. 1.4 Τα αμινοξέα (α) ενώνονται μεταξύ τους με χημικούς (πεπτιδικούς) δεσμούς και σχηματίζουν πρωτεΐνες (πολυπεπτίδια) (β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62484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λιπίδια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Τα </a:t>
            </a:r>
            <a:r>
              <a:rPr lang="el-GR" sz="2800" b="1" dirty="0" smtClean="0"/>
              <a:t>λιπίδια</a:t>
            </a:r>
            <a:r>
              <a:rPr lang="el-GR" sz="2800" dirty="0" smtClean="0"/>
              <a:t> μπορεί να είναι δομικά συστατικά των κυττάρων ή αποθήκες ενέργειας των οργανισμών,</a:t>
            </a:r>
            <a:endParaRPr lang="en-US" sz="2800" dirty="0" smtClean="0"/>
          </a:p>
          <a:p>
            <a:pPr marL="0" indent="0">
              <a:buNone/>
            </a:pPr>
            <a:endParaRPr lang="el-GR" sz="2800" dirty="0"/>
          </a:p>
        </p:txBody>
      </p:sp>
      <p:pic>
        <p:nvPicPr>
          <p:cNvPr id="4098" name="Picture 2" descr="http://users.sch.gr/dgspanos/pm/index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6768752" cy="260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4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νουκλεϊκά οξέα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30954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 </a:t>
            </a:r>
            <a:r>
              <a:rPr lang="el-GR" sz="2400" b="1" dirty="0" smtClean="0"/>
              <a:t>νουκλεϊκά οξέα</a:t>
            </a:r>
            <a:r>
              <a:rPr lang="el-GR" sz="2400" dirty="0" smtClean="0"/>
              <a:t> είναι δύο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l-GR" sz="2400" dirty="0" smtClean="0"/>
              <a:t>το δεοξυριβονουκλεϊκό οξύ (DNA)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l-GR" sz="2400" dirty="0" smtClean="0"/>
              <a:t>το ριβονουκλεϊκό οξύ (RNA).</a:t>
            </a:r>
          </a:p>
          <a:p>
            <a:pPr marL="0" indent="0">
              <a:buNone/>
            </a:pPr>
            <a:endParaRPr lang="el-GR" sz="2400" dirty="0"/>
          </a:p>
        </p:txBody>
      </p:sp>
      <p:pic>
        <p:nvPicPr>
          <p:cNvPr id="5122" name="Picture 2" descr="http://www.biologycorner.com/resources/DNA-color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56792"/>
            <a:ext cx="226959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biochem.co/wp-content/uploads/2008/08/trascription-dna-to-r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41168"/>
            <a:ext cx="7526180" cy="1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l-GR" b="1" dirty="0" smtClean="0"/>
              <a:t>Ευκαρυωτικό - Προκαρυωτικό</a:t>
            </a:r>
          </a:p>
          <a:p>
            <a:endParaRPr lang="el-GR" dirty="0"/>
          </a:p>
        </p:txBody>
      </p:sp>
      <p:pic>
        <p:nvPicPr>
          <p:cNvPr id="6146" name="Picture 2" descr="http://www.shmoop.com/images/biology/biobook_cells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09" y="3346611"/>
            <a:ext cx="4516039" cy="27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1.2 Κύτταρο: η μονάδα της </a:t>
            </a:r>
            <a:r>
              <a:rPr lang="el-GR" b="1" dirty="0" smtClean="0"/>
              <a:t>ζωής</a:t>
            </a:r>
            <a:endParaRPr lang="el-GR" dirty="0"/>
          </a:p>
        </p:txBody>
      </p:sp>
      <p:pic>
        <p:nvPicPr>
          <p:cNvPr id="4" name="Picture 6" descr="http://www.earthlife.net/images/eury-cel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833" y="3263643"/>
            <a:ext cx="3142192" cy="2882961"/>
          </a:xfrm>
          <a:prstGeom prst="rect">
            <a:avLst/>
          </a:prstGeom>
          <a:noFill/>
        </p:spPr>
      </p:pic>
      <p:sp>
        <p:nvSpPr>
          <p:cNvPr id="6" name="1 - Τίτλος"/>
          <p:cNvSpPr txBox="1">
            <a:spLocks/>
          </p:cNvSpPr>
          <p:nvPr/>
        </p:nvSpPr>
        <p:spPr>
          <a:xfrm>
            <a:off x="841617" y="1052736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sz="2800" b="1" dirty="0"/>
          </a:p>
        </p:txBody>
      </p:sp>
      <p:sp>
        <p:nvSpPr>
          <p:cNvPr id="7" name="4 - TextBox"/>
          <p:cNvSpPr txBox="1"/>
          <p:nvPr/>
        </p:nvSpPr>
        <p:spPr>
          <a:xfrm>
            <a:off x="1187624" y="2294868"/>
            <a:ext cx="2755883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0000"/>
                </a:solidFill>
              </a:rPr>
              <a:t>Έχει</a:t>
            </a:r>
            <a:r>
              <a:rPr lang="el-GR" sz="4000" dirty="0" smtClean="0"/>
              <a:t> ΠΥΡΗΝΑ</a:t>
            </a:r>
            <a:endParaRPr lang="el-GR" sz="4000" dirty="0"/>
          </a:p>
        </p:txBody>
      </p:sp>
      <p:sp>
        <p:nvSpPr>
          <p:cNvPr id="8" name="5 - TextBox"/>
          <p:cNvSpPr txBox="1"/>
          <p:nvPr/>
        </p:nvSpPr>
        <p:spPr>
          <a:xfrm>
            <a:off x="4606605" y="2297461"/>
            <a:ext cx="316208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0000"/>
                </a:solidFill>
              </a:rPr>
              <a:t>Δεν Έχει </a:t>
            </a:r>
            <a:r>
              <a:rPr lang="el-GR" sz="4000" dirty="0" smtClean="0"/>
              <a:t>ΠΥΡΗΝΑ</a:t>
            </a:r>
            <a:endParaRPr lang="el-GR" sz="4000" dirty="0"/>
          </a:p>
        </p:txBody>
      </p:sp>
      <p:cxnSp>
        <p:nvCxnSpPr>
          <p:cNvPr id="9" name="8 - Ευθύγραμμο βέλος σύνδεσης"/>
          <p:cNvCxnSpPr>
            <a:stCxn id="7" idx="2"/>
          </p:cNvCxnSpPr>
          <p:nvPr/>
        </p:nvCxnSpPr>
        <p:spPr>
          <a:xfrm rot="5400000">
            <a:off x="1801910" y="3531476"/>
            <a:ext cx="1292378" cy="2349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10 - Ευθύγραμμο βέλος σύνδεσης"/>
          <p:cNvCxnSpPr>
            <a:stCxn id="8" idx="2"/>
          </p:cNvCxnSpPr>
          <p:nvPr/>
        </p:nvCxnSpPr>
        <p:spPr>
          <a:xfrm rot="16200000" flipH="1">
            <a:off x="5653318" y="3539676"/>
            <a:ext cx="1435254" cy="366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Μονοκύτταροι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764903"/>
          </a:xfrm>
        </p:spPr>
        <p:txBody>
          <a:bodyPr anchor="t">
            <a:normAutofit/>
          </a:bodyPr>
          <a:lstStyle/>
          <a:p>
            <a:r>
              <a:rPr lang="el-GR" sz="2400" dirty="0" err="1"/>
              <a:t>προκαρυωτικοί</a:t>
            </a:r>
            <a:r>
              <a:rPr lang="el-GR" sz="2400" dirty="0"/>
              <a:t>, </a:t>
            </a:r>
            <a:endParaRPr lang="el-GR" sz="2400" dirty="0" smtClean="0"/>
          </a:p>
          <a:p>
            <a:pPr marL="0" indent="0">
              <a:buNone/>
            </a:pPr>
            <a:r>
              <a:rPr lang="el-GR" sz="2400" dirty="0" smtClean="0"/>
              <a:t>όπως </a:t>
            </a:r>
            <a:r>
              <a:rPr lang="el-GR" sz="2400" dirty="0"/>
              <a:t>τα βακτήρια και τα </a:t>
            </a:r>
            <a:r>
              <a:rPr lang="el-GR" sz="2400" dirty="0" err="1"/>
              <a:t>κυανοβακτήρια</a:t>
            </a:r>
            <a:r>
              <a:rPr lang="el-GR" sz="2400" dirty="0"/>
              <a:t>, που θεωρούνται τα πρώτα κύτταρα που εμφανίστηκαν στη </a:t>
            </a:r>
            <a:r>
              <a:rPr lang="el-GR" sz="2400" dirty="0" smtClean="0"/>
              <a:t>Γη</a:t>
            </a:r>
            <a:endParaRPr lang="el-GR" sz="2400" dirty="0"/>
          </a:p>
          <a:p>
            <a:r>
              <a:rPr lang="el-GR" sz="2400" dirty="0" err="1"/>
              <a:t>ευκαρυωτικοί</a:t>
            </a:r>
            <a:r>
              <a:rPr lang="el-GR" sz="2400" dirty="0"/>
              <a:t>, </a:t>
            </a:r>
            <a:endParaRPr lang="el-GR" sz="2400" dirty="0" smtClean="0"/>
          </a:p>
          <a:p>
            <a:pPr marL="0" indent="0">
              <a:buNone/>
            </a:pPr>
            <a:r>
              <a:rPr lang="el-GR" sz="2400" dirty="0" smtClean="0"/>
              <a:t>όπως </a:t>
            </a:r>
            <a:r>
              <a:rPr lang="el-GR" sz="2400" dirty="0"/>
              <a:t>τα πρωτόζωα, κάποια </a:t>
            </a:r>
            <a:r>
              <a:rPr lang="el-GR" sz="2400" dirty="0" err="1"/>
              <a:t>φύκη</a:t>
            </a:r>
            <a:r>
              <a:rPr lang="el-GR" sz="2400" dirty="0"/>
              <a:t> και μύκητες</a:t>
            </a:r>
            <a:r>
              <a:rPr lang="el-GR" sz="2400" dirty="0" smtClean="0"/>
              <a:t>.</a:t>
            </a:r>
            <a:endParaRPr lang="el-GR" sz="2400" dirty="0"/>
          </a:p>
        </p:txBody>
      </p:sp>
      <p:pic>
        <p:nvPicPr>
          <p:cNvPr id="7170" name="Picture 2" descr="http://www.chem.uoa.gr/chemicals/images/CO2/CO2_primeva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37113"/>
            <a:ext cx="2683396" cy="1865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2" name="Picture 4" descr="http://3.bp.blogspot.com/-TvRARN66Jpo/T70vkDIr-HI/AAAAAAAAEIk/sSF64WEZqp4/s1600/08-03-11_1294638_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437113"/>
            <a:ext cx="2827412" cy="1865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4" name="Picture 6" descr="http://www.koolnews.gr/wp-content/uploads/2013/02/images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22053"/>
            <a:ext cx="1634505" cy="1865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25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1.3 Τα επίπεδα οργάνωσης της </a:t>
            </a:r>
            <a:r>
              <a:rPr lang="el-GR" b="1" dirty="0" smtClean="0"/>
              <a:t>ζωής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b="1" dirty="0"/>
              <a:t>Τα είδη των ζωικών </a:t>
            </a:r>
            <a:r>
              <a:rPr lang="el-GR" b="1" dirty="0" smtClean="0"/>
              <a:t>ιστών</a:t>
            </a:r>
          </a:p>
          <a:p>
            <a:pPr marL="0" indent="0">
              <a:buNone/>
            </a:pPr>
            <a:endParaRPr lang="el-GR" b="1" dirty="0"/>
          </a:p>
          <a:p>
            <a:r>
              <a:rPr lang="el-GR" b="1" dirty="0"/>
              <a:t>επιθηλιακός</a:t>
            </a:r>
            <a:r>
              <a:rPr lang="el-GR" dirty="0"/>
              <a:t> ιστός αποτελείται από κύτταρα τα οποία συνδέονται στενά μεταξύ τους και </a:t>
            </a:r>
            <a:r>
              <a:rPr lang="el-GR" dirty="0" smtClean="0"/>
              <a:t>σχηματίζουν </a:t>
            </a:r>
            <a:r>
              <a:rPr lang="el-GR" dirty="0"/>
              <a:t>στρώσεις </a:t>
            </a:r>
            <a:endParaRPr lang="el-GR" dirty="0" smtClean="0"/>
          </a:p>
          <a:p>
            <a:endParaRPr lang="el-GR" dirty="0" smtClean="0"/>
          </a:p>
          <a:p>
            <a:r>
              <a:rPr lang="el-GR" b="1" dirty="0"/>
              <a:t>ερειστικός</a:t>
            </a:r>
            <a:r>
              <a:rPr lang="el-GR" dirty="0"/>
              <a:t> ιστός (έρεισμα = στήριγμα) αποτελείται από κύτταρα που συνδέουν δομές μεταξύ τους (π.χ. τους μυς με τα οστά) και προσφέρουν στήριξη και προστασία. </a:t>
            </a:r>
            <a:endParaRPr lang="el-GR" dirty="0" smtClean="0"/>
          </a:p>
        </p:txBody>
      </p:sp>
      <p:pic>
        <p:nvPicPr>
          <p:cNvPr id="8194" name="Picture 2" descr="http://ebooks.edu.gr/modules/ebook/show.php/DSGL-A105/321/2155,7804/images/img1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17" y="2168859"/>
            <a:ext cx="2486025" cy="1692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AutoShape 8" descr="data:image/jpeg;base64,/9j/4AAQSkZJRgABAQAAAQABAAD/2wCEAAkGBxQSEhUTExQWFBUXGBgXGRgXFx8dHxgYHBcYGB4YGBgdHCggGB4mHBgXITEhJSkrLi4uGB8zODMsNygtLisBCgoKDg0OGxAQGywmHyQtLCwsLCwsLCwsLCwsLCwsLCwsLCwsLCwsLCwsLCwsLCwsLCwsLCwsLCwsLCwsLCwsN//AABEIAMEBBQMBIgACEQEDEQH/xAAbAAACAgMBAAAAAAAAAAAAAAAABgQFAQMHAv/EAEIQAAIABAQEAwUGBQIFBAMAAAECAAMEEQUSITEGQVFhEyJxMoGRobEHFCNCwdEzUmLh8BVyQ1OistKSk8LxFjSC/8QAGQEAAwEBAQAAAAAAAAAAAAAAAAIDAQQF/8QAKBEAAgIBBAICAgIDAQAAAAAAAAECEQMEEiExIkFRYRNxM0IygZEU/9oADAMBAAIRAxEAPwDuMEEEABBBBAAQQQQAEEEEABBBBAAQQQQAEEEEABBBBAAQQQQAEEEEAGLxmCCAAggggAIIIIACCCCAAggggAIIIIAMQRmCMAIIII0DBMF4r8Vb2fjCzWz2GZgTY6Hte8cc9U4z20Xhh3K7HYGMwtcJ1hbMpPce7QwwKbG3XUfrHTCe5WTnDa6NsEEaamcEUseUM3QhtjUapAbZ1v0zC/whI4o4u+7oZSH8d7kn/lgjf16D3wocL4M1VN8R1JVG8ubd2/mv0GsIp2rKbDtWcdRHqIGH4assAkAv16ekT4dX7EdegggiPW1HhozdBoOp6QN0YuTfeMFopP8AUhKlAt7R1t3MZw+jeafEm3y/lT9TEVlcnSRV46VsuwYzGBCLxtxWRempjd28rOv5b/lXq30ixNIePEHUfGPRMKvBvDH3cCbO804jY/kB5Dv3iJ9o2KESlkre7tY2O4GpH0jG6NSsdQYzFbw9QCRTy0HQE+p1ifMPKBulZh6vGY0rqbdI3RkJOSsGEEeXcDUm0ZBhrRhmNU2oVdGZRz1IGnX5j4xUcSVE1TLEpipYTbaXzOqZ1U3BtfKwhXrZxqltU3WRPEp8zywGkyi89lPmXysCsgEm+UveNA6GrAi4NwekZhAp8TmhVlzJryJYtZ0RVOXwj4flyEKHKk2tuMul7Q3cO1DTKWRMcku0pGYkWJYqL3Xkb30gAsYIIIACCMQRgGYpv/ymkuQaiWpUkEMbEEGxFj6Rcwv1PC9CzszU8ou25y6k7/WMk6NSsouKOOqRCqiaHOpOXb4mwimouMqSbLnDOVY2ygre9t/ZvbfnaLCpwmSjsqSkVQdNOQ63izo8IkTJIE2nltcE3Ki+vQ7iOBbJZGzrqUYqjTwZXS2ckOllU31AtfqDqIaBiMpjl8RNdvMN/jCdVcBUjn/iqLbLMO/obxAqvs6pSwOaaAu3mH7R0JpKrJyTk7aOkT6kItzY+nP0igxnE1lyXnTDcL7Itu3JQD1NoUJXAE8i9NVTEy3ylibE9NOXuijxaqrGC0dYSzI2cggDUA5bMujA309YZqUv0LGo/slcK8PtXznmzjmS93J/O175fQDSOn4BJQZgqhcugA5CI3C+Gfd6SUgBuRmbux1iTTfgu7MMq8ydAB6wOVTr0HcWXUEKOLceSZZySFNQ/wDSbKPVjv7oXV4ixGqa8tHly9QPDTS/+5yC3qBFrJUzqBhcxyrBNr+VdfU9e8ImIU+Krc2qmGl/Olvk94hf6fi84k+HPsbEEuo1uP6rDSJ5E5KkPBqLtnSsJw3P+LN63UHp1N42YtxXS04IaYGYfkTU/LQQhSeDcTqABUTSq3Ptzi1hy8qWHzi/wj7NZMshp8wzSLaAZVPqNSfjGwjtVGSludsqqziOsxBvDpUZJZ0OXoebPy9BDVwvwjLpQHe0ydzY7L2UcvXeL6RJSUgVFVFGwAsI0Tqy/lTfrGymo9gouXR7r6kqLL7R+XeEWkk/fcQytrLk66dR1Pc/SGjEZ4kyZsw6lVJv32A9bxUcBykp6V6mYcuckknoPrCQuT3MaVKNIdI1g31hMq+Mps8lKGQz23dxpbsP3PujT/pOKz/bqElKeSmxHbyr+sNO26ESLniPi2TR+X+JMOuQHbux5RQTuK8Va3h4eNeZY6fIXhh4e4Ul0xMxz4s07uw29L7RfPNABNxprcxqjxRl/AgNgldU3atTMttJaTwoHUEZDDbLqqkAAUy2AAH44/8ACNqV4Y6bcj/aLFYyMk20jWmuzRPrElgGY6S7kAZmAux/KCdzGiViqETSx8PwXKPnIAGgYNe9rFWUj1iFxJh8yaZRlqr5C91ZsoOZcozeU5k3zLzv2isfAZ4ZpgEt2mOs2YhYhS8uZdAPKf8AhWW/Iy03igowzMXkKFLT5Shr5SZigNbfKSdbdo1rjUliolzJcwFrErMUhdDYnXmbADqYWaXhueLq0qRlmsC1mv4QWqmT/IMgzEhwOVmW+oidUcPOwZQqKGep8wNiBNGZHtl3V7C3vvABfnE5Ofw/Fl575cmdc2be2W9725Rsp6tJmYI6vlOVsrA5W6NbY9jCh/oEyWmeYFaY/wB0zlBc+L97abNZdLhbzLg9B2i14VpWk5pMyUivKlykE1L2myxnClrgEOLMSuvt3vrAAwwQQRlAEVtTRZizsxA10H6mLKK3GajKtuu/pE8zSjbHhd0ihNL4hCj8xCn03PyEM33JQLLcaWtfT4RUYHJvMzclHzP9oYYhpI3FtlM0vKkQFpgDY7/WNIoxezXJY/AD/PnErEZyomZmC22J69O/pFZjXEkimCO5LFlJVEF2bY6LFXBbhFKVFtVVCyZbOxsqAk+gjkkmsSfVNUzmVJZfN5jrlGyjmeW0e8QxyqxSZ4MpfITpKDAAW/NNmfm/2rDBQfZqpANTPdjYfhygEQdhoXI9TFU7M4S5N+K/aRTS1tJV5p5EjIo97WJ9wMUEiixHE3DTbpJOoU+WXY9E9qYfXSHbDeDqOndWlyVzAGxYljuOp0idxC0xZDeFo2lrDlfUDppGOu2C7pFdgfC9LT7fiTB+Zjsew2X3ReSpsvUKV0312jnFPOqmAUKygm+p5+p1i9wqlyAk3eYTaJ/lXwU/D8su6qqzuFBsNvUxbILACKaiozmBNxz1iZVTMupYqPWEjPbbkZJJ8RJc2aFFyQIr6jFOSC/eKOtxMZrIC56m+kR2xKZa11l/W/ziU9VfCKx0/tjKtO7+2bCJcuSo2hFm1LNvMf4n9DG2U7bhyLeo/WJLUJehnhk/ZJ+0uuCSEkg6zGBI/pXU/O0UmFYfOr8pm5pVLLFkUaBrdOp7xJxOX4oXxbPl2vr9YkzcYnEBSFsuwA/vF/8A2RroVaeQ0YdTS5ShJYCqOQ/WJpqAITpeNTR+Rb+8R6fFZptootvvtElqa5NenY1vV6RBq3BFmNl6XtFG9bOmHQhR2sPmb3jTMWxu77a68/1hJalsZYUifU11gAmnK/P3Xhql7D0hIpaV5p/DXT+Y7D0h4QWAi2j3NtslqK4SPUEEEd5zBBBBAAQQQQAEEYgjAMwoYpVXmEnrlA9NB84b4WaCl8WoZj7KMT6trb945dUnKor2WwtK5MusMpvDQA7nU+sSZswKCx0ABJ9BHuKniecFp2B/N5fdufkDHTCKjFJEm7dihjvEPhqamZrmuJKHYAfmI/WKDhbhlsSMyZOmMifN+Y3PlTsIh1DCpmtMmfwZQ0W+lhsoHc6mLT7NsWmtiDo9wroxVb6AC2w7QPso+EWa0coyDT5VR5dwCgynMvMHlF7wJi7zFaRON5kq3m/mQ7H15Qu8bs9PXoygZJq/9Wx0+HxjzheIiTVK42ysjaWvcXHrrC7qfJu248D/APerzGtstl9+5/SPE1mZrXt2ERaFGsAR53OZr/50i6lywP3iUU5v6CVQIkvDlvdtY2zZyShbQdhGjEsTWXpcXhdnVTzWygFidwN//wCj+kJkzRh4w7NhjlPmXRuxjFGmMArFQvQ8+55+giErvMNgGmEjnsD36++LSi4dPtTjryVeXvi6pZaotlFgI53jyTdyK/khBVEpKPAXNjMYDsvLtCycIWrxFpb3MmTrlDEZiNs1jrrfTaOgVdX4aNMYWVRfU79rQrcCU7TJk6r2D+UC2+uYm9+ptHVjwRjyRllk+xpmSEFiJYNuQAiJWiT4bNMQIqgk3FtvSLa0IP2k4ydKOVqzWLnoDsvv39Ib8QsZOyk+z2g8ebOaYzuoAyqWNhck6CJnFlXIpyZckPNnnZVJIU8gdzfsNYrKXHxQy/ApwJlRMNiwFwGOllH5iPhDbwZwd4J+8VHmnm5tyW+tz1aD8MZO2ijySj7KThHhzEpjGZVzBKTdUCi5PcXJUDuYcWwUgEtMsOuwA76xfE21hP4lqvHnLIVvw0UO9tnJ2F+YA198ZPTY36FWWfyYAMxrSC00D83sofRjv6i8e0kPKOZ6YTR/Q9yPcbBos5VZlki38oNuQHpFNK4yRqj7sVIbkRty09dYxabHHkx5ZMZ8MrpUwWl6EboVysvqp1EToU65BNYEEypy+xMHM9GHMdoaZV7C+9he3XnaOlJJcEj3BBBGgEEEEABBBBABiMxiCFAzGmmpwgIHMknuTG6CNpXYBCR9qdaEkIl/MzHTsBqfnDq7gAkmwGpPaOP45PbEKt5i3MmUt9NbS1OrW7m59I0aKK6qoGSiRgSM7XYX+EXP2ayT9+ZjqFlWv0Jt+kXOJTZX3ezZWSw07b3Ai04AwsSpRmZMpmG9jvbkIXseTqJ749wlqiUjS1zTZTZlHUW1F/h8IicM4C7Ms6cuQAAhCNQep5Q4TZoXf0j2rXhKt8sxSaXBop08zt3sPQD97xDxbFllAgb/AEj3iNaJVxzOt+nL4wtU9M1U56D/ADWOfLla8IdlMeNPyl0aqRHqJlhsb69B198NeG0aywVQaDduZMepVMslMqDU6e+KDGeLUkWk06+NNOllF9fdvDYMO3l9mZMjlwuhmYZBe5I53N48S2zPpsNfeYQ62XikxM02YJCtplGrXOvLb4xLpOEagrdcQmqdj5QRfvqOsXkrkiaXFkjjqc015VKhtmIvbqdvgAT8Is8Qxylw6UstnAIFlRdzbty9TCPLwapn1bU7VI8SXe80A3tYWsL3vY9YZMN+zqkleeeWnsNSZhsu25A/WHMF7E+Na6ejTKeX4Mld3sDfW2jMLX7ARUcO8NzsSLzp05lQNlY7u5G9idALC0XHEuJGtmJS0q2lKwAy7Eg2zWHIcof8Jw9KeUklbeUX9TzPxhJvahkR+HOG6emW8uWM/N21b4nb3ReOwAJJsALk9ojfeVS+YhRvc6W63hE4l4wapDU1FLdy3lZwCdOY2svqY2EriY4tsnivm4nNaXKOSjU5XcaGZ/SDuAe0R+Jm8OpdVFvwlIHUAWt8ovOFsO+5UsuUbXF2fsx1sOtoXeNZhaZKmhTYgodOV7gn5wk8npD442/oWn4+/CINkfbKF23Gxiq4Lzza0TA22ZyfXkeY3iyr+Fpc3zAWY6lhz5xM4fwn7uMqBrkksza37DtCPLY/4/8Ag35rnod/hzhxXaEmnXKlyRe2na0Oko3APYReLtHO1TPcEEEMYEEEEABBBBAB5gjMYhAPUEEJPF/FTy7U8lGE2ZdQ1u9rL1b6XjXJJpGpWaePeIt6aUbk6TCu976Sx3POLjg3ARIkXmAGZMF302FtE9AIr+EeEfDtOqBebuFJvlPUnm0OUxrAmNNb9ISV4MH3kAOTToS3hnkx1yqekMr4gkuYkkC2bQe4RorsRWnVQ5sWuxMLlADOqWqCDkl3ynvbQXicpbUUUHLljBiNRdiOS/WLGkmHwlZtNLnsOnwhQxDEElKc7AXIO/eJacVyqgeFJSZlt7RUhbDcX2PSIxdJyY049RPNZNLtY7kgnrrawHpDBQyVp5ZLELzJP0hOqqueswPIktPa/ICy6HU3Ij1T8NVlXMz1jmXK38MMCT200UekJpsdvexs0qW0zX4zNxCb4FJ5FX2pjA2101t79IaOHeH5dIll8zn2nO7H9BG3CcOlyCySlCr5SAPS3vizjtRzt+iuxdL5B/VeN2HLZPVmPzjVijWKa8zEihe6e8j4GJL+QZ/4I57h83w8afMfaeYv/qUEfSJn2g4s011oJGsyYRntyB1Cn6mKzjN/u+JCcDqFSZbuFZf/AIxn7O6YzJ0+sm6keyx5s2/w0EV6M+xu4ewKVRy7KLsB5nO7Nz9w2tFrTSbrmPtHUdhyHwiM4LOiA6bt6f3MWhIA5ACIx822zZcHPvtMrHPhUyHWYRmHvsLw1YXhy0shUXQKNe55wi1k4VeLJbzS0YAEdF536Xh4x2oNioG3zgmlGI6TbSIGdp8zJfa5t29Yua3ClmSGlE2uNG3IbkY8YFSZZYYjzMLnt2i0jcUOLYuSfNL0c0rZcyk8s9CF2EwAlT79SvoYk0lTLZCysLWJvmH7390P04KQQ1iDyPOKsYZIB8smWNdbKP2ic4Qi7GWSTQqS6RqgrLl/w/8AiPy15LfeOgItgAOQtGiWgGgAA7bRJEPidsnNmYIIxFxDMEEEABBBBABiCCCFAzCZVlfGE0oGMuYbX5akEj3XhzhaxmRkfMDYNr745dY2kpL0XwU20/YxSpoYBgbgi4PaBxe0UXDdcSGlW9nUHllJ29QfrFvUMw9mx6xaGVTjZOUGpUasSwuVPA8Vb22N7W98I3E3EyoRSUS5mBsSouAf85xp4wx+dOcUcm5ZjZiuw7G3IRccKcMCnXKDeYdXc/SCT+iijt7ZXYPwR4iGbUsXfcLyvF1V1F7JbKEAFrW2AJH/AGwxouQga2I07W/z5QpYhMzOQDcsTy6t+1o5tS2lRTD5SLPDqyVTSg85spc6aXuB0t/msMEqYGAYG4IuPSESotMqHZvYlDIAdgANdPjEebjc2qsks+FKF1F9M3c21t2i2F1FREyQt2dCK+a/ujZHNjgrIVObzcmQsrA773i7wbHJkqYJFS2YN/DmkWP+1+/eLJsk48cFvi986ft3iThjaMO9/jGnEpoDi/T9Y3UkwAakc/hEbrIUa8Ec342kmpxH7uhs7ZF9AFBJ+Zh3lYatPJSnTRFF2PU9T6mFLg+YajEp9Ta4GYA32udNP9oAh7mzVI8xCg7km2nrD5Jf1MXd/BsoEABc/mAPooEc5xitnYlPdZT5KeVcXufNyuQN7xacecVyxJNPTzAzvZWKG4VegI5nb0vGmVSmkoZai4d/M3pGvwiEVcufZsGHSaGRZGZprkHMTr/YdonGoAlCZNawABZj0vzimoaSZNZXnA5Qbi/OGOWGZgFFz06WjnnPczojFRRvl8X0dgPHT5/tGt+MqX/np8G/aLyXINtTb0jckkDlr1i6jJnLcUL9NxFTvc+MoF9yDc/KN78R0i7z1A7g/tF4TC7i+KXuq+zzP82uw7RLK44o89mxTm+CoreM6djYTwF7A6+unyhjlcRUxAtOXYdf2igopJmtbNYbk8h2HUw6INBE9I7bY+dJUivxTGFkAEgsCrPcW0VcpZjfoDf3GIT8TLmIWU7IrZXcFQFvOaSpAJuwLo22wF+0WlbhyTcue+gcWGzK6lWVtNtj6gRXy+GZSiWFaYFRJaFc1xNEtiyeISCSQxJuCL3N7jSO85xel8UzVlvNdyQopZpXwreWa7B0l6edFSxz6kFWueUXNfxGJU4lkfwULy2cZSM4kmoJt7RARcoI3LEd4zhXCqIsrxXea8tFSxIygBHUqBlBK/iOfNc7a6CPZ4TknRnmsu5QuLMxlGSWby3JMs5TrbnvrABpHEk/PkNE4bMi/wAVPzqWB37EHuDvvBT8VFhrTurNcS1LKc7LN8FtQbKAxBud11tfSLCRgiqNZk128RJniMVLEoAAuihcuUZbAcydzeI1Vw2jlRmYS1V7ZWKuJjTknB1YbWKn42NxeAC2oagzEVyjSyb3Vt1IJBHcXGhG4sYI84dKdZarMfxHGhawGbU2JsAL2tewGsEIBKipx2n8VLKLkG/+dYtoSMCxQ09ZNpJhPhu7tLv+UlixX0N9IzLDfGmNCW12goJ+SYrEmwaxtzvv+nwiXxRjfgrll/xW0VF1OvM25xT8WzRTZzdcx1UX2B5/2ix4LwEnLWTyXmsPLf8AKOp7xy6WLVpnTmceJErhfh8UsozJms9xd2Otr/lEXuGyrLm1u2uvTlHjFdVC/wAzARNUW0jqq5fo52/H9muqHlv01/z3QoZLzwv9S79Li8ObnQwnj/8AZH+4RyavtFtP0zVxfQmTJmFDpNYAk/lzHUQj4rUNKZJaiygAm3OOm8d0hmUUzLcslpgA55Te3wvHLuIKX7xLlzJZ/LuL635HncR0rxYRe6PJ5xvijMhQZgdLEHb3iGvDUaqpFE5gSRow7bbc45vL4an51ugysdyeUdSpJSpLlooy5R+0a5pPkXb8EnDcUM1UD3zoMjE9ufvEXdMwN9fyn6QkYK5NXOGmmU++Gyhezi5H7xzyfnZVR8Tn/DGO/c0qMqhnmFct9hZdSefu6xupOGqvEfxpszIhvZplze5/JL2A7xFx2lWRXsN5V84Fr3U6kD0Nx7o6hTr94VXlkeGQLenQDlF5OuUrJV/oVMD4Sp6Yh5jGaynQkWHXQQz1WII6hQobpe2kSpuDJl53AipSmCsF116fGJZHJdlIKEj1YtqdTb/BFvgcgrLzH2m193SMyJapblE6UABYbRuGNO2JlnapHuCPLOBFbiuIZRlQ3c/IdYtPLGCtkYxcnSNGOYhb8NeftHp2hfWnaa4v5UXlHt1LmwOm5N/+r1iaiWsiXseQ3P8AaPMbllluZ3RioRo8veYRLli2m3K3U9oa0FgBEXDaLwl6sdSe/QdomR6OHFsRyZJ7mEEap1SikBmVSdgSBfULpffVlHqw6xUY3xMlMjTCjTEQqrMjS/KzMy2bM6hcpGpJ0v2NrEi8giE+KykUNMmJLuQLO6izFQ2Qm9r2IOhiYpvqIAMxiMwQAYjEZghAMxzv7SkMuZT1KaFXsTbcrqNfS4jokIXFt6yukUSnyJ+LNI9Nu2n1hmNHsrpOFzKoLWVNyXbyIdgtiQf2h14dnXQre9tR2HT4x6xqQFkAKLBMth0A0EQOH3tNI6g/oY45trOi68sTLiqF5ssdLn5ROiIB+MegT6n+0S46o+yEvRorJmVGPaFSma9QCNef1tDFjjWlH1X63hbwv+MT/SP0ji1LvIkdOBeDY2ocwsRpbX9o5zxTgTULGdKUvTEksouTJPUD+X6R0TD2ugb+bWJDLfeOxRuPJz7tr4OVSqpJqBkcEHa3WJs6dklkudYtsW+z+nYtMku9MTdmEs+U6fyHQH0iJQcLpLs06a87LYqGAHvIG5iMobezojktcELh/Dnlgz3FmmG5B5LyEXVLqepH7x6xPEDLqJckgZGUEfSDxQik7ncROXZSPR5xDhyXWaEZWX2Zi7r27+kLS1Fbg72mDxJBOjC+Q+vOWfl6x02hQBFtzAPxEbpssMCGAIOhBFwfUR1Y41E5JztlHhPE0iqTyNle3sE6+4842y5Oacp6fttCHxjwkaMmppbiTuyA/wAIn8yf09uUMnBfFEueFRyBNAtc6Bv76GMnDc0zU9seBwZQd4huDLO/lPXl2idGmqlhlIPr8IacbQkXyQ62eFUtv/m0LdTOygltGJ1J2HQdolVtVmOf8ouFHInm36CFfEKrM1te/r179I8ub3yo7sUaVl2lfJUZfHk9SRMXf47Rc4RVSB+IZ0q5FgPEXQfHeKeTRIZSgy02APkHPvaG1MPlAAeGm38g/aOvTwjf6I5pOqMf6rI/50r/ANxf3jZKr5TEBZiMTsAwJPuBjz/p0n/lS/8A0L+0e5dFLUgrLQEbEKAR77R2HKVmP4U89gUKgiXNUFr6TC0qZLawGoDyheK+nwGdLKMBKmlcrEMxAaYZbq7eybeZiQdbh2GkWeM46KebJlZCzTswTkMwaWtmNrKPPuelhckCKnE+JX8J2WWyMVMynykMZwSaiZCpHkLs6C2ps+4INgDRT8Mz5SsF8KZeW8rzEgeeTTy8x8p0DSSMvMMNeUN1GhWWituFUG2uoAGh5xQTuI1lzphuzyvuoqFsBa4zEqrc2ZMrWPS8A4ndM/jyPDKFlOWYHzTBJWcqL5RfMpYa21S3MQAMsELD8RMszO0oiUSZanOPalzck1mW1wAMxBubiW21xf2vFBJB8H8IMiNMLjeZNaVKKLbzBvIxNxYTBvYwAMcEVmE4uJ7ZQpX8CRO3vpO8Sy+7w9+8EZQFpCLwiM+JV0w8jlB9Gt9AIeoRuFWK4lWoRub6et/1EaMumNOOm0h/d9RCvS4kkicrOTsyhRux7fCGPiOZaSb7EgH6/pCTglUilp7lXcm0tSdkGl/1jinHdmX0Xxusb+xiTHai5c0pC7C7i9hziXR8VSWbJMDSXOgEwaH0cXX5iF7iDEZ/3eYzOiaeQop0uNje94SOH+InzeHPImhja7AAqT2tqOcdLtdCKKkjsmOayie6n5wu4apzONvLGqTiDSVEl3zyXFkY2vLbcKT+ZTy6RKoDaaOjKPf/AJrHFn/lTL4eINDJhf8ABl/7R9IlxAwqZ5SmxQ293IxMmTAouY7oPxOSS5IeKTDYIN237AbxWYqGVCd7DWJksZnLNodBa+wjRWTlIdPavpa/WISduzoxquBG4hr/AB5qHmMoFvX+0Mby7oL9PnFLKwMrMzFgQDpb9YYaRM7otvX0iTtsvaReYRVBkC8wAP8A6iwipeSUIsPSJ1JUhx0INjHTjn/VnHkj/ZdBWKCpUi4III6i20ctx/g+fIczaVS8q98q+0n/AJD01jqdQL2jKwsptTMTpHOMM44qJICzpbNbqpB+NtYs5fGLVTlElFJVrM5Opb+VRaGTFa7KMq+1zP8ALFCJGa3c6AcvT9TEM2ptbYlseK/JmppmdlllgCfZFwLjt1sI3yMCUTL6sBtf9esa8W4HWoQMJjJMUGx3U9svL1GsaOEsaaVNNHVe2pyq1768hfuNjGYtM9t+xpZl6LyukFbd4uaOeHUEeh7GPNTIuNrxClyWU3Q+o/tFY3jkSbU19lvBEC7n81vdE4R0QmpEWqItdhsudrMW5ysm5FlYqTax0N0Ug7i2kR5GAyEcuFObNm1diFNyxyqTZQWJYgaE2PIRZwQ5hUjhynyFPDupcvYsx1KeHbU6LkJXLtbS0aH4YlBMqAi82RNYuzTCzSXVgSXYnNZQt+gHQRewQAVf+gSM8xylzMDqwLMVs9s+VCcqlrC5AF4BgEgNLYJYy1RVAZgtpd8mZL5WK3NiQbRaQGACvwrCJVMCJSlQbDVi1lUWVFzE5VUE2UaC5tGYnQQgGY53Uzvu+NAmwWaF+BXLv6rHRIWeLuGmqjKeW6pMlte7A6je2ncQ5qN/Ga3pzbfX/tMcY4hrTKMtQCpK767dhHeaqi8SXkc62sSNiSLHT4wpN9nqzJKypzhihOVlBBtfQHXpaIbH+RstGaUaOY1vGDzZC06ggXObQ38ugipoJBnzACpZs3l0Ity1MdQX7H5Qa/juRrof3vF7hPAqSD5WHw/XmYpTMUkV1VhOej8LXMEsCOTAXB7axr4YrjMkynt500Yc7q1iPWHT/S9LZuVtoqcJ4VMlpvnUq751AU3FxqDrvfpHPqMUprjsbHkS4YwCWDYjTuOkYEi+ut+8eqeSVUKTewteN8VhB1yRb+CpxeTlysoG9j74oE9phDhUSc4tFfNwYFswa3XSFyY23aLY8qSplCCAR239/wBYn4FKtNve+h+oiW2CE3/E/wCn+8b6DC/DIOa5HaEjikpJjzyxcWrJ8yXeKhs0uYGOvIjqDz+kXUaKinDevWLZIXyuznhKuH0E43AIitxDEPDGVfaPy7xaJJsuXeK5sFDPnZrm/T4W9BEcsJvofG4X5FI4JHMk/Fj69ItsLw4rqTcnfTYdBEyThoDZrk6WAPKJyiJ4dM07kPkz2qiYAhG+0jCiAtZLuGSwaw5X0Y9bHT3w9xrnyVdSrAFWBBB2IPKO8506ZU8KY0KqQGv51sHHfr74sp8vXNrpvbmIXuH+ETST2mJPJlkEeGU5d3za205Q0GMatUHvghEa3iaI0/dh3jcBEscHFuzZNMzBBBFhQggggAIIIIAMQQQQoGYIIIYAggggAIIIIACCCCAAggggAIIIIACCCCAAggggAIIIIACCCCAAggggAxGYIIACCCCAAggggAIIIIACCCCADEEEEK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dirty="0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17" y="4077072"/>
            <a:ext cx="2486025" cy="18383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394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109</Words>
  <Application>Microsoft Office PowerPoint</Application>
  <PresentationFormat>Προβολή στην οθόνη (4:3)</PresentationFormat>
  <Paragraphs>46</Paragraphs>
  <Slides>16</Slides>
  <Notes>0</Notes>
  <HiddenSlides>0</HiddenSlides>
  <MMClips>6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Θέμα του Office</vt:lpstr>
      <vt:lpstr>ΒΙΟΛΟΓΙΑ Γ’</vt:lpstr>
      <vt:lpstr>1.1 Τα μόρια της ζωής </vt:lpstr>
      <vt:lpstr>υδατάνθρακες</vt:lpstr>
      <vt:lpstr>πρωτεΐνες </vt:lpstr>
      <vt:lpstr>λιπίδια</vt:lpstr>
      <vt:lpstr>νουκλεϊκά οξέα</vt:lpstr>
      <vt:lpstr>1.2 Κύτταρο: η μονάδα της ζωής</vt:lpstr>
      <vt:lpstr>Μονοκύτταροι</vt:lpstr>
      <vt:lpstr>1.3 Τα επίπεδα οργάνωσης της ζωής</vt:lpstr>
      <vt:lpstr>Παρουσίαση του PowerPoint</vt:lpstr>
      <vt:lpstr>Ευγλήνη</vt:lpstr>
      <vt:lpstr>Πρωτόζωα</vt:lpstr>
      <vt:lpstr>Αμοιβάδα</vt:lpstr>
      <vt:lpstr>Παρουσίαση του PowerPoint</vt:lpstr>
      <vt:lpstr>Παρουσίαση του PowerPoint</vt:lpstr>
      <vt:lpstr>Παρουσίαση του PowerPoint</vt:lpstr>
    </vt:vector>
  </TitlesOfParts>
  <Company>ΕΠΠtools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USER</cp:lastModifiedBy>
  <cp:revision>18</cp:revision>
  <dcterms:created xsi:type="dcterms:W3CDTF">2014-10-08T09:28:33Z</dcterms:created>
  <dcterms:modified xsi:type="dcterms:W3CDTF">2014-10-09T16:04:39Z</dcterms:modified>
</cp:coreProperties>
</file>