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739" r:id="rId2"/>
    <p:sldId id="773" r:id="rId3"/>
    <p:sldId id="784" r:id="rId4"/>
    <p:sldId id="787" r:id="rId5"/>
    <p:sldId id="789" r:id="rId6"/>
    <p:sldId id="790" r:id="rId7"/>
    <p:sldId id="791" r:id="rId8"/>
    <p:sldId id="785" r:id="rId9"/>
    <p:sldId id="792" r:id="rId10"/>
    <p:sldId id="793" r:id="rId11"/>
    <p:sldId id="794" r:id="rId12"/>
    <p:sldId id="806" r:id="rId13"/>
    <p:sldId id="807" r:id="rId14"/>
    <p:sldId id="788" r:id="rId15"/>
    <p:sldId id="799" r:id="rId16"/>
    <p:sldId id="809" r:id="rId17"/>
    <p:sldId id="813" r:id="rId18"/>
    <p:sldId id="810" r:id="rId19"/>
    <p:sldId id="814" r:id="rId20"/>
    <p:sldId id="795" r:id="rId21"/>
    <p:sldId id="797" r:id="rId22"/>
    <p:sldId id="815" r:id="rId23"/>
    <p:sldId id="798" r:id="rId24"/>
    <p:sldId id="8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530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1606" autoAdjust="0"/>
  </p:normalViewPr>
  <p:slideViewPr>
    <p:cSldViewPr>
      <p:cViewPr varScale="1">
        <p:scale>
          <a:sx n="85" d="100"/>
          <a:sy n="85" d="100"/>
        </p:scale>
        <p:origin x="6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-33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文件相對 </a:t>
            </a:r>
            <a:r>
              <a:rPr lang="en-US" altLang="zh-TW" dirty="0" smtClean="0"/>
              <a:t>URL (Document-Relative URL)</a:t>
            </a:r>
          </a:p>
          <a:p>
            <a:r>
              <a:rPr lang="en-US" altLang="zh-TW" dirty="0" smtClean="0"/>
              <a:t> question.html &gt;&gt; default.html</a:t>
            </a:r>
            <a:r>
              <a:rPr lang="zh-TW" altLang="en-US" dirty="0" smtClean="0"/>
              <a:t>  ：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=“../../default.html”</a:t>
            </a:r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伺服器相對 </a:t>
            </a:r>
            <a:r>
              <a:rPr lang="en-US" altLang="zh-TW" dirty="0" smtClean="0"/>
              <a:t>URL (Server-Relative URL)</a:t>
            </a:r>
            <a:r>
              <a:rPr lang="zh-TW" altLang="en-US" dirty="0" smtClean="0"/>
              <a:t>：</a:t>
            </a:r>
          </a:p>
          <a:p>
            <a:r>
              <a:rPr lang="en-US" altLang="zh-TW" dirty="0" smtClean="0"/>
              <a:t> question.html &gt;&gt; default.html</a:t>
            </a:r>
            <a:r>
              <a:rPr lang="zh-TW" altLang="en-US" dirty="0" smtClean="0"/>
              <a:t>  ：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=“/default.html”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1187624" y="3501008"/>
            <a:ext cx="7742094" cy="223224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43608" y="2492896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43608" y="1484784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292504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SzPct val="100000"/>
              <a:buFontTx/>
              <a:buNone/>
              <a:defRPr sz="2000"/>
            </a:lvl4pPr>
            <a:lvl5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defRPr sz="2000"/>
            </a:lvl5pPr>
          </a:lstStyle>
          <a:p>
            <a:pPr lvl="1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1078"/>
            <a:chOff x="8286776" y="6160557"/>
            <a:chExt cx="579124" cy="651078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58B530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16416" y="6165304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692696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692696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169200" indent="-45720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  <a:defRPr sz="2000"/>
            </a:lvl4pPr>
            <a:lvl5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defRPr sz="2000"/>
            </a:lvl5pPr>
          </a:lstStyle>
          <a:p>
            <a:pPr lvl="1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ol.as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tags/tag_ul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P.3-7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78" y="1444689"/>
            <a:ext cx="7611027" cy="500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45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3.2.2 &lt;</a:t>
            </a:r>
            <a:r>
              <a:rPr lang="en-US" altLang="zh-TW" dirty="0" err="1"/>
              <a:t>br</a:t>
            </a:r>
            <a:r>
              <a:rPr lang="en-US" altLang="zh-TW" dirty="0"/>
              <a:t>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換行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 </a:t>
            </a:r>
            <a:r>
              <a:rPr lang="zh-TW" altLang="en-US" dirty="0"/>
              <a:t>元素用來換行，其屬性有第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節所介紹的全域屬性，下面是一個例子。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P.3-8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736304" cy="40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3419872" y="1700808"/>
            <a:ext cx="5076105" cy="25387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169200" indent="-457200" algn="l" rtl="0" eaLnBrk="1" latinLnBrk="0" hangingPunct="1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  <a:defRPr kumimoji="0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360000" marR="0" indent="-342900" algn="l" defTabSz="914400" rtl="0" eaLnBrk="1" fontAlgn="auto" latinLnBrk="0" hangingPunct="1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  <a:tabLst/>
              <a:defRPr kumimoji="0" sz="20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360000" indent="-342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67A48"/>
              </a:buClr>
              <a:buFont typeface="Wingdings" pitchFamily="2" charset="2"/>
              <a:buChar char="n"/>
              <a:defRPr kumimoji="0"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zh-TW" altLang="en-US" dirty="0"/>
              <a:t>使用 </a:t>
            </a:r>
            <a:r>
              <a:rPr lang="en-US" altLang="zh-TW" dirty="0"/>
              <a:t>&lt;p&gt; </a:t>
            </a:r>
            <a:r>
              <a:rPr lang="zh-TW" altLang="en-US" dirty="0"/>
              <a:t>元素標示段落的行距比較大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使用 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 </a:t>
            </a:r>
            <a:r>
              <a:rPr lang="zh-TW" altLang="en-US" dirty="0"/>
              <a:t>元素標示換行的行距比較小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52531"/>
            <a:ext cx="2120483" cy="208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5013176"/>
            <a:ext cx="2088232" cy="130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92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3.2.3 &lt;span&gt;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群組成一行 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&lt;span&gt; </a:t>
            </a:r>
            <a:r>
              <a:rPr lang="zh-TW" altLang="en-US" dirty="0"/>
              <a:t>元素用來將</a:t>
            </a:r>
            <a:r>
              <a:rPr lang="en-US" altLang="zh-TW" dirty="0"/>
              <a:t>HTML </a:t>
            </a:r>
            <a:r>
              <a:rPr lang="zh-TW" altLang="en-US" dirty="0"/>
              <a:t>文件中某個範圍的內容和元素群組成一行，其屬性有第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節所介紹的全域屬性，下面是一個例子。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P.3-9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2586"/>
            <a:ext cx="6614275" cy="374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85" y="2441504"/>
            <a:ext cx="5118720" cy="135815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1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3.2.4 &lt;time&gt;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日期時間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HTML5 </a:t>
            </a:r>
            <a:r>
              <a:rPr lang="zh-TW" altLang="en-US" dirty="0"/>
              <a:t>新增 </a:t>
            </a:r>
            <a:r>
              <a:rPr lang="en-US" altLang="zh-TW" dirty="0"/>
              <a:t>&lt;time&gt; </a:t>
            </a:r>
            <a:r>
              <a:rPr lang="zh-TW" altLang="en-US" dirty="0"/>
              <a:t>元素用來標示日期時間，其屬性如下：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/>
              <a:t>datetime</a:t>
            </a:r>
            <a:endParaRPr lang="zh-TW" alt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zh-TW" altLang="en-US" dirty="0"/>
              <a:t>第 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</a:t>
            </a:r>
            <a:endParaRPr lang="en-US" altLang="zh-TW" dirty="0"/>
          </a:p>
          <a:p>
            <a:pPr marL="0" lvl="3" indent="0">
              <a:buNone/>
            </a:pPr>
            <a:r>
              <a:rPr lang="zh-TW" altLang="en-US" dirty="0"/>
              <a:t>下面是一個例子。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P.3-10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3" y="2996952"/>
            <a:ext cx="821738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56" y="4620767"/>
            <a:ext cx="4373686" cy="16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21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這兩個元素的屬性如下：</a:t>
            </a:r>
            <a:endParaRPr lang="en-US" altLang="zh-TW" dirty="0"/>
          </a:p>
          <a:p>
            <a:pPr marL="342900" lvl="3" indent="-342900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TW" dirty="0"/>
              <a:t>cite=“...”</a:t>
            </a:r>
            <a:r>
              <a:rPr lang="zh-TW" altLang="en-US" dirty="0"/>
              <a:t> </a:t>
            </a:r>
          </a:p>
          <a:p>
            <a:pPr marL="342900" lvl="3" indent="-342900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TW" dirty="0"/>
              <a:t>datetime=“...”</a:t>
            </a:r>
            <a:r>
              <a:rPr lang="zh-TW" altLang="en-US" dirty="0"/>
              <a:t> </a:t>
            </a:r>
          </a:p>
          <a:p>
            <a:pPr marL="342900" lvl="3" indent="-342900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TW" altLang="en-US" dirty="0"/>
              <a:t>第 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</a:t>
            </a:r>
          </a:p>
          <a:p>
            <a:pPr lvl="3">
              <a:lnSpc>
                <a:spcPts val="2000"/>
              </a:lnSpc>
              <a:buClrTx/>
            </a:pPr>
            <a:r>
              <a:rPr lang="zh-TW" altLang="en-US" dirty="0"/>
              <a:t>下面是一個例子。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</a:t>
            </a:r>
            <a:r>
              <a:rPr lang="zh-TW" altLang="en-US" dirty="0"/>
              <a:t>插入或刪除資料－</a:t>
            </a:r>
            <a:r>
              <a:rPr lang="en-US" altLang="zh-TW" dirty="0"/>
              <a:t>&lt;ins&gt;</a:t>
            </a:r>
            <a:r>
              <a:rPr lang="zh-TW" altLang="en-US" dirty="0"/>
              <a:t>、</a:t>
            </a:r>
            <a:r>
              <a:rPr lang="en-US" altLang="zh-TW" dirty="0"/>
              <a:t>&lt;del&gt;</a:t>
            </a:r>
            <a:r>
              <a:rPr lang="zh-TW" altLang="en-US" dirty="0"/>
              <a:t>元素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750612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893488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P.3-11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" y="3475184"/>
            <a:ext cx="5898706" cy="306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80" y="3480982"/>
            <a:ext cx="4595118" cy="10678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1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194451" y="1254978"/>
            <a:ext cx="8172449" cy="5160832"/>
          </a:xfrm>
        </p:spPr>
        <p:txBody>
          <a:bodyPr/>
          <a:lstStyle/>
          <a:p>
            <a:pPr lvl="3"/>
            <a:r>
              <a:rPr lang="en-US" altLang="zh-TW" dirty="0"/>
              <a:t>&lt;</a:t>
            </a:r>
            <a:r>
              <a:rPr lang="en-US" altLang="zh-TW" dirty="0" err="1"/>
              <a:t>ul</a:t>
            </a:r>
            <a:r>
              <a:rPr lang="en-US" altLang="zh-TW" dirty="0"/>
              <a:t>&gt; </a:t>
            </a:r>
            <a:r>
              <a:rPr lang="zh-TW" altLang="en-US" dirty="0"/>
              <a:t>元素用來標示項目符號，其屬性如下：</a:t>
            </a:r>
            <a:endParaRPr lang="en-US" altLang="zh-TW" dirty="0"/>
          </a:p>
          <a:p>
            <a:pPr marL="702900" lvl="4">
              <a:buFont typeface="Wingdings" panose="05000000000000000000" pitchFamily="2" charset="2"/>
              <a:buChar char="Ø"/>
            </a:pPr>
            <a:r>
              <a:rPr lang="zh-TW" altLang="en-US" dirty="0"/>
              <a:t>第 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節所介紹的全域屬性。</a:t>
            </a:r>
            <a:endParaRPr lang="en-US" altLang="zh-TW" dirty="0"/>
          </a:p>
          <a:p>
            <a:pPr lvl="3"/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&gt; </a:t>
            </a:r>
            <a:r>
              <a:rPr lang="zh-TW" altLang="en-US" dirty="0"/>
              <a:t>元素用來標示編號，其屬性如下：</a:t>
            </a:r>
            <a:endParaRPr lang="en-US" altLang="zh-TW" dirty="0"/>
          </a:p>
          <a:p>
            <a:pPr marL="817200" lvl="4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type=“{1,A,a,I,i}”</a:t>
            </a:r>
          </a:p>
          <a:p>
            <a:pPr marL="817200" lvl="4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start=“</a:t>
            </a:r>
            <a:r>
              <a:rPr lang="en-US" altLang="zh-TW" i="1" dirty="0"/>
              <a:t>n</a:t>
            </a:r>
            <a:r>
              <a:rPr lang="en-US" altLang="zh-TW" dirty="0"/>
              <a:t>”</a:t>
            </a:r>
          </a:p>
          <a:p>
            <a:pPr marL="817200" lvl="4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reversed</a:t>
            </a:r>
          </a:p>
          <a:p>
            <a:pPr marL="817200" lvl="4" indent="-457200">
              <a:buFont typeface="Wingdings" panose="05000000000000000000" pitchFamily="2" charset="2"/>
              <a:buChar char="Ø"/>
            </a:pPr>
            <a:r>
              <a:rPr lang="zh-TW" altLang="en-US" dirty="0"/>
              <a:t>第 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</a:t>
            </a:r>
            <a:endParaRPr lang="en-US" altLang="zh-TW" dirty="0"/>
          </a:p>
          <a:p>
            <a:pPr lvl="3">
              <a:buClrTx/>
            </a:pPr>
            <a:r>
              <a:rPr lang="en-US" altLang="zh-TW" dirty="0"/>
              <a:t>&lt;li&gt; </a:t>
            </a:r>
            <a:r>
              <a:rPr lang="zh-TW" altLang="en-US" dirty="0"/>
              <a:t>元素用來設定個別的項目資料，其屬性如下：</a:t>
            </a:r>
            <a:endParaRPr lang="en-US" altLang="zh-TW" dirty="0"/>
          </a:p>
          <a:p>
            <a:pPr marL="817200" lvl="4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value =“</a:t>
            </a:r>
            <a:r>
              <a:rPr lang="en-US" altLang="zh-TW" i="1" dirty="0"/>
              <a:t>n</a:t>
            </a:r>
            <a:r>
              <a:rPr lang="en-US" altLang="zh-TW" dirty="0"/>
              <a:t>”</a:t>
            </a:r>
          </a:p>
          <a:p>
            <a:pPr marL="817200" lvl="4" indent="-457200">
              <a:buFont typeface="Wingdings" panose="05000000000000000000" pitchFamily="2" charset="2"/>
              <a:buChar char="Ø"/>
            </a:pPr>
            <a:r>
              <a:rPr lang="zh-TW" altLang="en-US" dirty="0"/>
              <a:t>第 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3.4 </a:t>
            </a:r>
            <a:r>
              <a:rPr lang="zh-TW" altLang="en-US" dirty="0"/>
              <a:t>項目符號與編號－ </a:t>
            </a:r>
            <a:r>
              <a:rPr lang="en-US" altLang="zh-TW" dirty="0"/>
              <a:t>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&lt;li&gt; </a:t>
            </a:r>
            <a:r>
              <a:rPr lang="zh-TW" altLang="en-US" dirty="0"/>
              <a:t>元素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894628" y="476672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037504" y="47667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P.3-12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43" y="1254978"/>
            <a:ext cx="2062093" cy="381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114" y="1466557"/>
            <a:ext cx="1578894" cy="8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16" y="2911162"/>
            <a:ext cx="159789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45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431999" y="1292504"/>
            <a:ext cx="8100441" cy="5160832"/>
          </a:xfrm>
        </p:spPr>
        <p:txBody>
          <a:bodyPr/>
          <a:lstStyle/>
          <a:p>
            <a:pPr lvl="3"/>
            <a:r>
              <a:rPr lang="zh-TW" altLang="en-US" dirty="0"/>
              <a:t>製作定義清單會使用到下列三個元素，其屬性有第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節所介紹的全域屬性：</a:t>
            </a:r>
            <a:endParaRPr lang="en-US" altLang="zh-TW" dirty="0"/>
          </a:p>
          <a:p>
            <a:pPr marL="342900" lvl="3" indent="-342900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TW" dirty="0"/>
              <a:t>&lt;dl&gt;</a:t>
            </a:r>
            <a:endParaRPr lang="zh-TW" altLang="en-US" dirty="0"/>
          </a:p>
          <a:p>
            <a:pPr marL="342900" lvl="3" indent="-342900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TW" dirty="0"/>
              <a:t>&lt;dt&gt;</a:t>
            </a:r>
            <a:endParaRPr lang="zh-TW" altLang="en-US" dirty="0"/>
          </a:p>
          <a:p>
            <a:pPr marL="342900" lvl="3" indent="-342900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TW" dirty="0"/>
              <a:t>&lt;dd&gt;</a:t>
            </a:r>
          </a:p>
          <a:p>
            <a:pPr lvl="3">
              <a:buClrTx/>
            </a:pPr>
            <a:r>
              <a:rPr lang="zh-TW" altLang="en-US" dirty="0"/>
              <a:t>下面是一個例子。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 </a:t>
            </a:r>
            <a:r>
              <a:rPr lang="zh-TW" altLang="en-US" dirty="0"/>
              <a:t>定義清單－ </a:t>
            </a:r>
            <a:r>
              <a:rPr lang="en-US" altLang="zh-TW" dirty="0"/>
              <a:t>&lt;dl&gt;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dt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dd</a:t>
            </a:r>
            <a:r>
              <a:rPr lang="en-US" altLang="zh-TW" dirty="0"/>
              <a:t>&gt; </a:t>
            </a:r>
            <a:r>
              <a:rPr lang="zh-TW" altLang="en-US" dirty="0"/>
              <a:t>元素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7860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82148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P.3-15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1"/>
            <a:ext cx="7056784" cy="293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4" y="2138101"/>
            <a:ext cx="4571782" cy="210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1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80" y="3861048"/>
            <a:ext cx="1576699" cy="2845225"/>
          </a:xfrm>
          <a:prstGeom prst="rect">
            <a:avLst/>
          </a:prstGeom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3923928" y="3717032"/>
            <a:ext cx="4824536" cy="3024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sz="2800" b="1" kern="1200">
                <a:solidFill>
                  <a:srgbClr val="8FC320"/>
                </a:solidFill>
                <a:latin typeface="+mj-ea"/>
                <a:ea typeface="+mj-ea"/>
                <a:cs typeface="+mn-cs"/>
              </a:defRPr>
            </a:lvl2pPr>
            <a:lvl3pPr marL="360000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  <a:defRPr kumimoji="0" sz="2500" b="1" u="dottedHeavy" kern="1200" baseline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-288000" algn="l" rtl="0" eaLnBrk="1" latinLnBrk="0" hangingPunct="1">
              <a:lnSpc>
                <a:spcPts val="2800"/>
              </a:lnSpc>
              <a:spcBef>
                <a:spcPts val="800"/>
              </a:spcBef>
              <a:spcAft>
                <a:spcPts val="0"/>
              </a:spcAft>
              <a:buClr>
                <a:srgbClr val="AE2A7F"/>
              </a:buClr>
              <a:buSzPct val="90000"/>
              <a:buFontTx/>
              <a:buNone/>
              <a:defRPr kumimoji="0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360000" marR="0" indent="-342900" algn="l" defTabSz="914400" rtl="0" eaLnBrk="1" fontAlgn="auto" latinLnBrk="0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kumimoji="0" sz="1800" b="0" kern="1200">
                <a:solidFill>
                  <a:srgbClr val="F16237"/>
                </a:solidFill>
                <a:latin typeface="+mj-ea"/>
                <a:ea typeface="+mj-ea"/>
                <a:cs typeface="+mn-cs"/>
              </a:defRPr>
            </a:lvl5pPr>
            <a:lvl6pPr marL="360000" indent="-342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67A48"/>
              </a:buClr>
              <a:buFont typeface="Wingdings" pitchFamily="2" charset="2"/>
              <a:buChar char="n"/>
              <a:defRPr kumimoji="0"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/>
              <a:t>補充：</a:t>
            </a:r>
            <a:endParaRPr lang="en-US" altLang="zh-TW" sz="2800" dirty="0" smtClean="0"/>
          </a:p>
          <a:p>
            <a:pPr marL="342900" indent="-342900">
              <a:buFontTx/>
              <a:buAutoNum type="arabicPeriod"/>
            </a:pPr>
            <a:r>
              <a:rPr lang="en-US" altLang="zh-TW" sz="1400" dirty="0" smtClean="0"/>
              <a:t>&lt;body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bgcolor</a:t>
            </a:r>
            <a:r>
              <a:rPr lang="en-US" altLang="zh-TW" sz="1400" dirty="0" smtClean="0">
                <a:solidFill>
                  <a:srgbClr val="FF0000"/>
                </a:solidFill>
              </a:rPr>
              <a:t>=“#F4F4D8”</a:t>
            </a:r>
            <a:r>
              <a:rPr lang="en-US" altLang="zh-TW" sz="1400" dirty="0" smtClean="0"/>
              <a:t>&gt;  </a:t>
            </a:r>
            <a:r>
              <a:rPr lang="zh-TW" altLang="en-US" sz="1400" dirty="0" smtClean="0"/>
              <a:t>設定網頁底色</a:t>
            </a:r>
            <a:endParaRPr lang="en-US" altLang="zh-TW" sz="1400" dirty="0" smtClean="0"/>
          </a:p>
          <a:p>
            <a:pPr marL="342900" indent="-342900">
              <a:buFontTx/>
              <a:buAutoNum type="arabicPeriod"/>
            </a:pPr>
            <a:r>
              <a:rPr lang="zh-TW" altLang="en-US" sz="1400" dirty="0" smtClean="0">
                <a:solidFill>
                  <a:srgbClr val="FF0000"/>
                </a:solidFill>
              </a:rPr>
              <a:t>項目符號</a:t>
            </a:r>
            <a:r>
              <a:rPr lang="en-US" altLang="zh-TW" sz="1400" dirty="0" smtClean="0">
                <a:solidFill>
                  <a:srgbClr val="FF0000"/>
                </a:solidFill>
              </a:rPr>
              <a:t>&lt;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ol</a:t>
            </a:r>
            <a:r>
              <a:rPr lang="en-US" altLang="zh-TW" sz="1400" dirty="0" smtClean="0">
                <a:solidFill>
                  <a:srgbClr val="FF0000"/>
                </a:solidFill>
              </a:rPr>
              <a:t>&gt;&lt;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ul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</a:rPr>
              <a:t>搭配屬姓 </a:t>
            </a:r>
            <a:r>
              <a:rPr lang="en-US" altLang="zh-TW" sz="1400" dirty="0" smtClean="0">
                <a:solidFill>
                  <a:srgbClr val="FF0000"/>
                </a:solidFill>
              </a:rPr>
              <a:t>type</a:t>
            </a:r>
            <a:r>
              <a:rPr lang="zh-TW" altLang="en-US" sz="1400" dirty="0" smtClean="0">
                <a:solidFill>
                  <a:srgbClr val="FF0000"/>
                </a:solidFill>
              </a:rPr>
              <a:t>可設定外觀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/>
              <a:t>html5</a:t>
            </a:r>
            <a:r>
              <a:rPr lang="zh-TW" altLang="en-US" sz="1400" dirty="0" smtClean="0"/>
              <a:t>補充網站：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3"/>
              </a:rPr>
              <a:t>https://www.w3schools.com/tags/tag_ol.asp</a:t>
            </a:r>
            <a:endParaRPr lang="en-US" altLang="zh-TW" sz="1400" dirty="0" smtClean="0"/>
          </a:p>
          <a:p>
            <a:r>
              <a:rPr lang="en-US" altLang="zh-TW" sz="1400" dirty="0" smtClean="0">
                <a:hlinkClick r:id="rId4"/>
              </a:rPr>
              <a:t>https://www.w3schools.com/tags/tag_ul.asp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7" name="內容版面配置區 1"/>
          <p:cNvSpPr>
            <a:spLocks noGrp="1"/>
          </p:cNvSpPr>
          <p:nvPr>
            <p:ph sz="quarter" idx="4294967295"/>
          </p:nvPr>
        </p:nvSpPr>
        <p:spPr>
          <a:xfrm>
            <a:off x="323528" y="476672"/>
            <a:ext cx="8568952" cy="5976664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作業一</a:t>
            </a:r>
            <a:r>
              <a:rPr lang="en-US" altLang="zh-TW" dirty="0" smtClean="0"/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請先給老師檢查後再上傳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elearn</a:t>
            </a:r>
            <a:r>
              <a:rPr lang="en-US" altLang="zh-TW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/>
              <a:t>「我的簡歷」標題請設定為</a:t>
            </a:r>
            <a:r>
              <a:rPr lang="en-US" altLang="zh-TW" sz="1800" dirty="0" smtClean="0"/>
              <a:t>h1</a:t>
            </a:r>
            <a:r>
              <a:rPr lang="zh-TW" altLang="en-US" sz="1800" dirty="0" smtClean="0"/>
              <a:t>大小，其他</a:t>
            </a:r>
            <a:r>
              <a:rPr lang="zh-TW" altLang="en-US" sz="1800" dirty="0"/>
              <a:t>內容為為</a:t>
            </a:r>
            <a:r>
              <a:rPr lang="en-US" altLang="zh-TW" sz="1800" dirty="0"/>
              <a:t>h4</a:t>
            </a:r>
            <a:r>
              <a:rPr lang="zh-TW" altLang="en-US" sz="1800" dirty="0"/>
              <a:t>大小。</a:t>
            </a:r>
            <a:endParaRPr lang="en-US" altLang="zh-TW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/>
              <a:t>網頁底色請設定為非白色。</a:t>
            </a:r>
            <a:endParaRPr lang="en-US" altLang="zh-TW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/>
              <a:t>請列出三位自己喜歡的歌手，每位歌手包含兩首熱門歌曲，</a:t>
            </a:r>
            <a:r>
              <a:rPr lang="zh-TW" altLang="en-US" sz="1800" u="sng" dirty="0" smtClean="0">
                <a:solidFill>
                  <a:srgbClr val="FF0000"/>
                </a:solidFill>
              </a:rPr>
              <a:t>項目列法</a:t>
            </a:r>
            <a:r>
              <a:rPr lang="zh-TW" altLang="en-US" sz="1800" dirty="0" smtClean="0"/>
              <a:t>如圖所示。</a:t>
            </a:r>
            <a:endParaRPr lang="en-US" altLang="zh-TW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/>
              <a:t>請將三位歌手姓名製作成超連結，並連結至歌手的</a:t>
            </a:r>
            <a:r>
              <a:rPr lang="zh-TW" altLang="en-US" sz="1800" dirty="0"/>
              <a:t>相關網頁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至少運用一種語意元素於本作業中。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/>
              <a:t>繳交期限至</a:t>
            </a:r>
            <a:r>
              <a:rPr lang="en-US" altLang="zh-TW" sz="1800" dirty="0" smtClean="0"/>
              <a:t>9/27</a:t>
            </a:r>
            <a:r>
              <a:rPr lang="zh-TW" altLang="en-US" sz="1800" dirty="0" smtClean="0"/>
              <a:t>日止，每項錯誤扣</a:t>
            </a:r>
            <a:r>
              <a:rPr lang="en-US" altLang="zh-TW" sz="1800" dirty="0" smtClean="0"/>
              <a:t>10</a:t>
            </a:r>
            <a:r>
              <a:rPr lang="zh-TW" altLang="en-US" sz="1800" dirty="0" smtClean="0"/>
              <a:t>分。</a:t>
            </a:r>
            <a:endParaRPr lang="en-US" altLang="zh-TW" sz="1800" dirty="0" smtClean="0"/>
          </a:p>
          <a:p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en-US" altLang="zh-TW" sz="1800" dirty="0" smtClean="0"/>
          </a:p>
          <a:p>
            <a:r>
              <a:rPr lang="zh-TW" altLang="en-US" sz="1800" dirty="0" smtClean="0"/>
              <a:t> </a:t>
            </a:r>
            <a:endParaRPr lang="en-US" altLang="zh-TW" sz="1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51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URL </a:t>
            </a:r>
            <a:r>
              <a:rPr lang="zh-TW" altLang="en-US" dirty="0"/>
              <a:t>通常包含下列幾個部分：</a:t>
            </a:r>
          </a:p>
          <a:p>
            <a:pPr lvl="3"/>
            <a:r>
              <a:rPr lang="zh-TW" altLang="en-US" dirty="0"/>
              <a:t>通訊協定</a:t>
            </a:r>
            <a:r>
              <a:rPr lang="en-US" altLang="zh-TW" dirty="0"/>
              <a:t>:// </a:t>
            </a:r>
            <a:r>
              <a:rPr lang="zh-TW" altLang="en-US" dirty="0"/>
              <a:t>伺服器名稱</a:t>
            </a:r>
            <a:r>
              <a:rPr lang="en-US" altLang="zh-TW" dirty="0"/>
              <a:t>[: </a:t>
            </a:r>
            <a:r>
              <a:rPr lang="zh-TW" altLang="en-US" dirty="0"/>
              <a:t>通訊埠編號</a:t>
            </a:r>
            <a:r>
              <a:rPr lang="en-US" altLang="zh-TW" dirty="0"/>
              <a:t>]/ </a:t>
            </a:r>
            <a:r>
              <a:rPr lang="zh-TW" altLang="en-US" dirty="0"/>
              <a:t>資料夾</a:t>
            </a:r>
            <a:r>
              <a:rPr lang="en-US" altLang="zh-TW" dirty="0"/>
              <a:t>[/ </a:t>
            </a:r>
            <a:r>
              <a:rPr lang="zh-TW" altLang="en-US" dirty="0"/>
              <a:t>資料夾</a:t>
            </a:r>
            <a:r>
              <a:rPr lang="en-US" altLang="zh-TW" dirty="0"/>
              <a:t>2…]/ </a:t>
            </a:r>
            <a:r>
              <a:rPr lang="zh-TW" altLang="en-US" dirty="0"/>
              <a:t>文件名稱</a:t>
            </a:r>
          </a:p>
          <a:p>
            <a:pPr lvl="3"/>
            <a:r>
              <a:rPr lang="zh-TW" altLang="en-US" dirty="0"/>
              <a:t>例如：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3.6 </a:t>
            </a:r>
            <a:r>
              <a:rPr lang="zh-TW" altLang="en-US" dirty="0"/>
              <a:t>超連結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P.3-16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7" y="2691789"/>
            <a:ext cx="8039040" cy="10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 txBox="1">
            <a:spLocks/>
          </p:cNvSpPr>
          <p:nvPr/>
        </p:nvSpPr>
        <p:spPr>
          <a:xfrm>
            <a:off x="395536" y="692696"/>
            <a:ext cx="8316464" cy="5976664"/>
          </a:xfrm>
          <a:prstGeom prst="rect">
            <a:avLst/>
          </a:prstGeom>
        </p:spPr>
        <p:txBody>
          <a:bodyPr/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sz="2800" b="1" kern="1200">
                <a:solidFill>
                  <a:srgbClr val="8FC320"/>
                </a:solidFill>
                <a:latin typeface="+mj-ea"/>
                <a:ea typeface="+mj-ea"/>
                <a:cs typeface="+mn-cs"/>
              </a:defRPr>
            </a:lvl2pPr>
            <a:lvl3pPr marL="360000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  <a:defRPr kumimoji="0" sz="2500" b="1" u="dottedHeavy" kern="1200" baseline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-288000" algn="l" rtl="0" eaLnBrk="1" latinLnBrk="0" hangingPunct="1">
              <a:lnSpc>
                <a:spcPts val="2800"/>
              </a:lnSpc>
              <a:spcBef>
                <a:spcPts val="800"/>
              </a:spcBef>
              <a:spcAft>
                <a:spcPts val="0"/>
              </a:spcAft>
              <a:buClr>
                <a:srgbClr val="AE2A7F"/>
              </a:buClr>
              <a:buSzPct val="90000"/>
              <a:buFontTx/>
              <a:buNone/>
              <a:defRPr kumimoji="0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360000" marR="0" indent="-342900" algn="l" defTabSz="914400" rtl="0" eaLnBrk="1" fontAlgn="auto" latinLnBrk="0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kumimoji="0" sz="1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360000" indent="-342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67A48"/>
              </a:buClr>
              <a:buFont typeface="Wingdings" pitchFamily="2" charset="2"/>
              <a:buChar char="n"/>
              <a:defRPr kumimoji="0"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00" lvl="4" indent="0"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4-1-1 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絕對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URI</a:t>
            </a:r>
          </a:p>
          <a:p>
            <a:pPr lvl="1"/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絕對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URI (Absolute URI)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包含通訊協定、伺服器名稱、資料夾和文件名稱。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Ex. http ://www.shu.edu.tw</a:t>
            </a:r>
          </a:p>
          <a:p>
            <a:pPr lvl="1"/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00" lvl="4" indent="0"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4-1-2 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相對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URI</a:t>
            </a:r>
          </a:p>
          <a:p>
            <a:pPr lvl="1"/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相對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URI (Relative URI) 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通常只包含資料夾和文件名稱，有時甚至連資料夾都可以省略不寫。相對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URI 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又分為下列兩種類型：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文件相對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URI (Document-Relative URI)</a:t>
            </a:r>
          </a:p>
          <a:p>
            <a:pPr lvl="3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伺服器相對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URI (Server-Relative URI)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187624" y="3212976"/>
            <a:ext cx="7344816" cy="2664296"/>
          </a:xfrm>
        </p:spPr>
        <p:txBody>
          <a:bodyPr numCol="1"/>
          <a:lstStyle/>
          <a:p>
            <a:r>
              <a:rPr lang="en-US" altLang="zh-TW" dirty="0">
                <a:hlinkClick r:id="rId2" action="ppaction://hlinksldjump"/>
              </a:rPr>
              <a:t>3.1</a:t>
            </a:r>
            <a:r>
              <a:rPr lang="zh-TW" altLang="en-US" dirty="0">
                <a:hlinkClick r:id="rId2" action="ppaction://hlinksldjump"/>
              </a:rPr>
              <a:t>　區塊格式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3.2</a:t>
            </a:r>
            <a:r>
              <a:rPr lang="zh-TW" altLang="en-US" dirty="0">
                <a:hlinkClick r:id="rId3" action="ppaction://hlinksldjump"/>
              </a:rPr>
              <a:t>　文字格式</a:t>
            </a:r>
            <a:endParaRPr lang="zh-TW" altLang="en-US" dirty="0"/>
          </a:p>
          <a:p>
            <a:r>
              <a:rPr lang="en-US" altLang="zh-TW" dirty="0">
                <a:hlinkClick r:id="rId4" action="ppaction://hlinksldjump"/>
              </a:rPr>
              <a:t>3.3</a:t>
            </a:r>
            <a:r>
              <a:rPr lang="zh-TW" altLang="en-US" dirty="0">
                <a:hlinkClick r:id="rId4" action="ppaction://hlinksldjump"/>
              </a:rPr>
              <a:t>　插入或刪除資料－ </a:t>
            </a:r>
            <a:r>
              <a:rPr lang="en-US" altLang="zh-TW" dirty="0">
                <a:hlinkClick r:id="rId4" action="ppaction://hlinksldjump"/>
              </a:rPr>
              <a:t>&lt;ins&gt;</a:t>
            </a:r>
            <a:r>
              <a:rPr lang="zh-TW" altLang="en-US" dirty="0">
                <a:hlinkClick r:id="rId4" action="ppaction://hlinksldjump"/>
              </a:rPr>
              <a:t>、</a:t>
            </a:r>
            <a:r>
              <a:rPr lang="en-US" altLang="zh-TW" dirty="0">
                <a:hlinkClick r:id="rId4" action="ppaction://hlinksldjump"/>
              </a:rPr>
              <a:t>&lt;del&gt; </a:t>
            </a:r>
            <a:r>
              <a:rPr lang="zh-TW" altLang="en-US" dirty="0">
                <a:hlinkClick r:id="rId4" action="ppaction://hlinksldjump"/>
              </a:rPr>
              <a:t>元素</a:t>
            </a:r>
            <a:endParaRPr lang="zh-TW" altLang="en-US" dirty="0"/>
          </a:p>
          <a:p>
            <a:r>
              <a:rPr lang="en-US" altLang="zh-TW" dirty="0">
                <a:hlinkClick r:id="rId5" action="ppaction://hlinksldjump"/>
              </a:rPr>
              <a:t>3.4</a:t>
            </a:r>
            <a:r>
              <a:rPr lang="zh-TW" altLang="en-US" dirty="0">
                <a:hlinkClick r:id="rId5" action="ppaction://hlinksldjump"/>
              </a:rPr>
              <a:t>　項目符號與編號－ </a:t>
            </a:r>
            <a:r>
              <a:rPr lang="en-US" altLang="zh-TW" dirty="0">
                <a:hlinkClick r:id="rId5" action="ppaction://hlinksldjump"/>
              </a:rPr>
              <a:t>&lt;</a:t>
            </a:r>
            <a:r>
              <a:rPr lang="en-US" altLang="zh-TW" dirty="0" err="1">
                <a:hlinkClick r:id="rId5" action="ppaction://hlinksldjump"/>
              </a:rPr>
              <a:t>ul</a:t>
            </a:r>
            <a:r>
              <a:rPr lang="en-US" altLang="zh-TW" dirty="0">
                <a:hlinkClick r:id="rId5" action="ppaction://hlinksldjump"/>
              </a:rPr>
              <a:t>&gt;</a:t>
            </a:r>
            <a:r>
              <a:rPr lang="zh-TW" altLang="en-US" dirty="0">
                <a:hlinkClick r:id="rId5" action="ppaction://hlinksldjump"/>
              </a:rPr>
              <a:t>、</a:t>
            </a:r>
            <a:r>
              <a:rPr lang="en-US" altLang="zh-TW" dirty="0">
                <a:hlinkClick r:id="rId5" action="ppaction://hlinksldjump"/>
              </a:rPr>
              <a:t>&lt;</a:t>
            </a:r>
            <a:r>
              <a:rPr lang="en-US" altLang="zh-TW" dirty="0" err="1">
                <a:hlinkClick r:id="rId5" action="ppaction://hlinksldjump"/>
              </a:rPr>
              <a:t>ol</a:t>
            </a:r>
            <a:r>
              <a:rPr lang="en-US" altLang="zh-TW" dirty="0">
                <a:hlinkClick r:id="rId5" action="ppaction://hlinksldjump"/>
              </a:rPr>
              <a:t>&gt;</a:t>
            </a:r>
            <a:r>
              <a:rPr lang="zh-TW" altLang="en-US" dirty="0">
                <a:hlinkClick r:id="rId5" action="ppaction://hlinksldjump"/>
              </a:rPr>
              <a:t>、</a:t>
            </a:r>
            <a:r>
              <a:rPr lang="en-US" altLang="zh-TW" dirty="0">
                <a:hlinkClick r:id="rId5" action="ppaction://hlinksldjump"/>
              </a:rPr>
              <a:t>&lt;li&gt; </a:t>
            </a:r>
            <a:r>
              <a:rPr lang="zh-TW" altLang="en-US" dirty="0">
                <a:hlinkClick r:id="rId5" action="ppaction://hlinksldjump"/>
              </a:rPr>
              <a:t>元素</a:t>
            </a:r>
            <a:endParaRPr lang="zh-TW" altLang="en-US" dirty="0"/>
          </a:p>
          <a:p>
            <a:r>
              <a:rPr lang="en-US" altLang="zh-TW" dirty="0">
                <a:hlinkClick r:id="rId6" action="ppaction://hlinksldjump"/>
              </a:rPr>
              <a:t>3.5</a:t>
            </a:r>
            <a:r>
              <a:rPr lang="zh-TW" altLang="en-US" dirty="0">
                <a:hlinkClick r:id="rId6" action="ppaction://hlinksldjump"/>
              </a:rPr>
              <a:t>　定義清單－ </a:t>
            </a:r>
            <a:r>
              <a:rPr lang="en-US" altLang="zh-TW" dirty="0">
                <a:hlinkClick r:id="rId6" action="ppaction://hlinksldjump"/>
              </a:rPr>
              <a:t>&lt;dl&gt;</a:t>
            </a:r>
            <a:r>
              <a:rPr lang="zh-TW" altLang="en-US" dirty="0">
                <a:hlinkClick r:id="rId6" action="ppaction://hlinksldjump"/>
              </a:rPr>
              <a:t>、</a:t>
            </a:r>
            <a:r>
              <a:rPr lang="en-US" altLang="zh-TW" dirty="0">
                <a:hlinkClick r:id="rId6" action="ppaction://hlinksldjump"/>
              </a:rPr>
              <a:t>&lt;</a:t>
            </a:r>
            <a:r>
              <a:rPr lang="en-US" altLang="zh-TW" dirty="0" err="1">
                <a:hlinkClick r:id="rId6" action="ppaction://hlinksldjump"/>
              </a:rPr>
              <a:t>dt</a:t>
            </a:r>
            <a:r>
              <a:rPr lang="en-US" altLang="zh-TW" dirty="0">
                <a:hlinkClick r:id="rId6" action="ppaction://hlinksldjump"/>
              </a:rPr>
              <a:t>&gt;</a:t>
            </a:r>
            <a:r>
              <a:rPr lang="zh-TW" altLang="en-US" dirty="0">
                <a:hlinkClick r:id="rId6" action="ppaction://hlinksldjump"/>
              </a:rPr>
              <a:t>、</a:t>
            </a:r>
            <a:r>
              <a:rPr lang="en-US" altLang="zh-TW" dirty="0">
                <a:hlinkClick r:id="rId6" action="ppaction://hlinksldjump"/>
              </a:rPr>
              <a:t>&lt;</a:t>
            </a:r>
            <a:r>
              <a:rPr lang="en-US" altLang="zh-TW" dirty="0" err="1">
                <a:hlinkClick r:id="rId6" action="ppaction://hlinksldjump"/>
              </a:rPr>
              <a:t>dd</a:t>
            </a:r>
            <a:r>
              <a:rPr lang="en-US" altLang="zh-TW" dirty="0">
                <a:hlinkClick r:id="rId6" action="ppaction://hlinksldjump"/>
              </a:rPr>
              <a:t>&gt; </a:t>
            </a:r>
            <a:r>
              <a:rPr lang="zh-TW" altLang="en-US" dirty="0">
                <a:hlinkClick r:id="rId6" action="ppaction://hlinksldjump"/>
              </a:rPr>
              <a:t>元素</a:t>
            </a:r>
            <a:endParaRPr lang="zh-TW" altLang="en-US" dirty="0"/>
          </a:p>
          <a:p>
            <a:r>
              <a:rPr lang="en-US" altLang="zh-TW" dirty="0">
                <a:hlinkClick r:id="rId7" action="ppaction://hlinksldjump"/>
              </a:rPr>
              <a:t>3.6</a:t>
            </a:r>
            <a:r>
              <a:rPr lang="zh-TW" altLang="en-US" dirty="0">
                <a:hlinkClick r:id="rId7" action="ppaction://hlinksldjump"/>
              </a:rPr>
              <a:t>　超連結</a:t>
            </a:r>
            <a:endParaRPr lang="zh-TW" altLang="en-US" dirty="0"/>
          </a:p>
          <a:p>
            <a:r>
              <a:rPr lang="en-US" altLang="zh-TW" dirty="0">
                <a:hlinkClick r:id="" action="ppaction://noaction"/>
              </a:rPr>
              <a:t>3.7</a:t>
            </a:r>
            <a:r>
              <a:rPr lang="zh-TW" altLang="en-US" dirty="0">
                <a:hlinkClick r:id="" action="ppaction://noaction"/>
              </a:rPr>
              <a:t>　相對</a:t>
            </a:r>
            <a:r>
              <a:rPr lang="en-US" altLang="zh-TW" dirty="0">
                <a:hlinkClick r:id="" action="ppaction://noaction"/>
              </a:rPr>
              <a:t>URL </a:t>
            </a:r>
            <a:r>
              <a:rPr lang="zh-TW" altLang="en-US" dirty="0">
                <a:hlinkClick r:id="" action="ppaction://noaction"/>
              </a:rPr>
              <a:t>的路徑資訊－ </a:t>
            </a:r>
            <a:r>
              <a:rPr lang="en-US" altLang="zh-TW" dirty="0">
                <a:hlinkClick r:id="" action="ppaction://noaction"/>
              </a:rPr>
              <a:t>&lt;base&gt; </a:t>
            </a:r>
            <a:r>
              <a:rPr lang="zh-TW" altLang="en-US" dirty="0">
                <a:hlinkClick r:id="" action="ppaction://noaction"/>
              </a:rPr>
              <a:t>元素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資料編輯與格式化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相對 </a:t>
            </a:r>
            <a:r>
              <a:rPr lang="en-US" altLang="zh-TW" dirty="0"/>
              <a:t>URL</a:t>
            </a:r>
          </a:p>
          <a:p>
            <a:pPr marL="0" lvl="3" indent="0">
              <a:buNone/>
            </a:pPr>
            <a:r>
              <a:rPr lang="zh-TW" altLang="en-US" dirty="0"/>
              <a:t>相對</a:t>
            </a:r>
            <a:r>
              <a:rPr lang="en-US" altLang="zh-TW" dirty="0"/>
              <a:t>URL </a:t>
            </a:r>
            <a:r>
              <a:rPr lang="zh-TW" altLang="en-US" dirty="0"/>
              <a:t>又分為下列兩種類型：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zh-TW" altLang="en-US" dirty="0"/>
              <a:t>文件相對 </a:t>
            </a:r>
            <a:r>
              <a:rPr lang="en-US" altLang="zh-TW" dirty="0"/>
              <a:t>URL (Document-Relative URL)</a:t>
            </a:r>
          </a:p>
          <a:p>
            <a:pPr lvl="3"/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66099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P.3-17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4" y="2276872"/>
            <a:ext cx="6167875" cy="30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15479" y="5549061"/>
            <a:ext cx="707123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default.html -&gt; email.html         &gt;&gt;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=“Contact/email.html”</a:t>
            </a:r>
          </a:p>
          <a:p>
            <a:r>
              <a:rPr lang="en-US" altLang="zh-TW" dirty="0"/>
              <a:t>default.html -&gt; </a:t>
            </a:r>
            <a:r>
              <a:rPr lang="en-US" altLang="zh-TW" dirty="0" smtClean="0"/>
              <a:t>question.html    </a:t>
            </a:r>
            <a:r>
              <a:rPr lang="en-US" altLang="zh-TW" dirty="0"/>
              <a:t>&gt;&gt; </a:t>
            </a:r>
            <a:r>
              <a:rPr lang="en-US" altLang="zh-TW" dirty="0" err="1"/>
              <a:t>href</a:t>
            </a:r>
            <a:r>
              <a:rPr lang="en-US" altLang="zh-TW" dirty="0" smtClean="0"/>
              <a:t>=“Support/FAQ/questoin.html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92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>
              <a:buFont typeface="Wingdings" panose="05000000000000000000" pitchFamily="2" charset="2"/>
              <a:buChar char="Ø"/>
            </a:pPr>
            <a:r>
              <a:rPr lang="zh-TW" altLang="en-US" dirty="0"/>
              <a:t>伺服器相對 </a:t>
            </a:r>
            <a:r>
              <a:rPr lang="en-US" altLang="zh-TW" dirty="0"/>
              <a:t>URL (Server-Relative URL)</a:t>
            </a:r>
            <a:r>
              <a:rPr lang="zh-TW" altLang="en-US" dirty="0"/>
              <a:t>：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P.3-18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484784"/>
            <a:ext cx="659032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50978" y="5734281"/>
            <a:ext cx="719947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default.html -&gt; email.html         &gt;&gt;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=“/Contact/email.html”</a:t>
            </a:r>
          </a:p>
          <a:p>
            <a:r>
              <a:rPr lang="en-US" altLang="zh-TW" dirty="0"/>
              <a:t>default.html -&gt; </a:t>
            </a:r>
            <a:r>
              <a:rPr lang="en-US" altLang="zh-TW" dirty="0" smtClean="0"/>
              <a:t>question.html    </a:t>
            </a:r>
            <a:r>
              <a:rPr lang="en-US" altLang="zh-TW" dirty="0"/>
              <a:t>&gt;&gt; </a:t>
            </a:r>
            <a:r>
              <a:rPr lang="en-US" altLang="zh-TW" dirty="0" err="1"/>
              <a:t>href</a:t>
            </a:r>
            <a:r>
              <a:rPr lang="en-US" altLang="zh-TW" dirty="0" smtClean="0"/>
              <a:t>=“/Support/FAQ/questoin.html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92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67544" y="476672"/>
            <a:ext cx="8280000" cy="5760000"/>
          </a:xfrm>
        </p:spPr>
        <p:txBody>
          <a:bodyPr/>
          <a:lstStyle/>
          <a:p>
            <a:r>
              <a:rPr lang="zh-TW" altLang="en-US" sz="2400" dirty="0" smtClean="0"/>
              <a:t>想一想：</a:t>
            </a:r>
            <a:endParaRPr lang="en-US" altLang="zh-TW" sz="2400" dirty="0" smtClean="0"/>
          </a:p>
          <a:p>
            <a:r>
              <a:rPr lang="en-US" altLang="zh-TW" sz="2400" dirty="0" smtClean="0"/>
              <a:t>Question.html</a:t>
            </a:r>
            <a:r>
              <a:rPr lang="zh-TW" altLang="en-US" sz="2400" dirty="0" smtClean="0"/>
              <a:t>中的回首頁超連結要器何連回</a:t>
            </a:r>
            <a:r>
              <a:rPr lang="en-US" altLang="zh-TW" sz="2400" dirty="0" smtClean="0"/>
              <a:t>default.html?</a:t>
            </a:r>
          </a:p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388192" cy="268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5356" y="4851567"/>
            <a:ext cx="7416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文件相對 </a:t>
            </a:r>
            <a:r>
              <a:rPr lang="en-US" altLang="zh-TW" dirty="0"/>
              <a:t>URL (Document-Relative URL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question.html </a:t>
            </a:r>
            <a:r>
              <a:rPr lang="en-US" altLang="zh-TW" dirty="0" smtClean="0"/>
              <a:t>&gt;&gt; default.html</a:t>
            </a:r>
            <a:r>
              <a:rPr lang="zh-TW" altLang="en-US" dirty="0" smtClean="0"/>
              <a:t>  ：</a:t>
            </a:r>
            <a:r>
              <a:rPr lang="en-US" altLang="zh-TW" dirty="0" smtClean="0"/>
              <a:t>&lt;a  </a:t>
            </a:r>
            <a:r>
              <a:rPr lang="en-US" altLang="zh-TW" dirty="0" err="1"/>
              <a:t>href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？？？？？</a:t>
            </a:r>
            <a:r>
              <a:rPr lang="en-US" altLang="zh-TW" dirty="0" smtClean="0"/>
              <a:t>” &gt;</a:t>
            </a:r>
            <a:r>
              <a:rPr lang="zh-TW" altLang="en-US" dirty="0" smtClean="0"/>
              <a:t>回上頁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伺服器相對 </a:t>
            </a:r>
            <a:r>
              <a:rPr lang="en-US" altLang="zh-TW" dirty="0"/>
              <a:t>URL (Server-Relative URL)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> question.html &gt;&gt; default.html</a:t>
            </a:r>
            <a:r>
              <a:rPr lang="zh-TW" altLang="en-US" dirty="0"/>
              <a:t>  ：</a:t>
            </a:r>
            <a:r>
              <a:rPr lang="en-US" altLang="zh-TW" dirty="0"/>
              <a:t> &lt;a  </a:t>
            </a:r>
            <a:r>
              <a:rPr lang="en-US" altLang="zh-TW" dirty="0" err="1"/>
              <a:t>href</a:t>
            </a:r>
            <a:r>
              <a:rPr lang="en-US" altLang="zh-TW" dirty="0"/>
              <a:t>=“</a:t>
            </a:r>
            <a:r>
              <a:rPr lang="zh-TW" altLang="en-US" dirty="0"/>
              <a:t>？？？？？</a:t>
            </a:r>
            <a:r>
              <a:rPr lang="en-US" altLang="zh-TW" dirty="0"/>
              <a:t>” &gt;</a:t>
            </a:r>
            <a:r>
              <a:rPr lang="zh-TW" altLang="en-US" dirty="0"/>
              <a:t>回上頁</a:t>
            </a:r>
            <a:r>
              <a:rPr lang="en-US" altLang="zh-TW" dirty="0"/>
              <a:t>&lt;/a&gt;</a:t>
            </a:r>
          </a:p>
          <a:p>
            <a:endParaRPr lang="en-US" altLang="zh-TW" dirty="0"/>
          </a:p>
          <a:p>
            <a:pPr lvl="3"/>
            <a:endParaRPr lang="en-US" altLang="zh-TW" dirty="0"/>
          </a:p>
          <a:p>
            <a:endParaRPr lang="en-US" altLang="zh-TW" dirty="0"/>
          </a:p>
          <a:p>
            <a:pPr lvl="3"/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14484" y="5641447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200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3.6.2 </a:t>
            </a:r>
            <a:r>
              <a:rPr lang="zh-TW" altLang="en-US" dirty="0"/>
              <a:t>標示超連結－ </a:t>
            </a:r>
            <a:r>
              <a:rPr lang="en-US" altLang="zh-TW" dirty="0"/>
              <a:t>&lt;a&gt; </a:t>
            </a:r>
            <a:r>
              <a:rPr lang="zh-TW" altLang="en-US" dirty="0"/>
              <a:t>元素</a:t>
            </a:r>
            <a:endParaRPr lang="en-US" altLang="zh-TW" dirty="0"/>
          </a:p>
          <a:p>
            <a:pPr marL="0" lvl="3" indent="0">
              <a:buNone/>
            </a:pPr>
            <a:r>
              <a:rPr lang="en-US" altLang="zh-TW" dirty="0"/>
              <a:t>&lt;a&gt; </a:t>
            </a:r>
            <a:r>
              <a:rPr lang="zh-TW" altLang="en-US" dirty="0"/>
              <a:t>元素用來標示超連結，常見的屬性如下：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 err="1"/>
              <a:t>href</a:t>
            </a:r>
            <a:r>
              <a:rPr lang="en-US" altLang="zh-TW" dirty="0"/>
              <a:t>=</a:t>
            </a:r>
            <a:r>
              <a:rPr lang="zh-TW" altLang="en-US" dirty="0"/>
              <a:t>“</a:t>
            </a:r>
            <a:r>
              <a:rPr lang="en-US" altLang="zh-TW" i="1" dirty="0" err="1"/>
              <a:t>url</a:t>
            </a:r>
            <a:r>
              <a:rPr lang="zh-TW" altLang="en-US" dirty="0"/>
              <a:t>”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 err="1"/>
              <a:t>hreflang</a:t>
            </a:r>
            <a:r>
              <a:rPr lang="en-US" altLang="zh-TW" dirty="0"/>
              <a:t>=</a:t>
            </a:r>
            <a:r>
              <a:rPr lang="zh-TW" altLang="en-US" dirty="0"/>
              <a:t>”</a:t>
            </a:r>
            <a:r>
              <a:rPr lang="en-US" altLang="zh-TW" i="1" dirty="0"/>
              <a:t>language-code</a:t>
            </a:r>
            <a:r>
              <a:rPr lang="en-US" altLang="zh-TW" dirty="0"/>
              <a:t> </a:t>
            </a:r>
            <a:r>
              <a:rPr lang="zh-TW" altLang="en-US" dirty="0"/>
              <a:t>”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 err="1"/>
              <a:t>rel</a:t>
            </a:r>
            <a:r>
              <a:rPr lang="en-US" altLang="zh-TW" dirty="0"/>
              <a:t>=</a:t>
            </a:r>
            <a:r>
              <a:rPr lang="zh-TW" altLang="en-US" dirty="0"/>
              <a:t>”</a:t>
            </a:r>
            <a:r>
              <a:rPr lang="en-US" altLang="zh-TW" dirty="0"/>
              <a:t>...</a:t>
            </a:r>
            <a:r>
              <a:rPr lang="zh-TW" altLang="en-US" dirty="0"/>
              <a:t> ”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/>
              <a:t>rev=</a:t>
            </a:r>
            <a:r>
              <a:rPr lang="zh-TW" altLang="en-US" dirty="0"/>
              <a:t>”</a:t>
            </a:r>
            <a:r>
              <a:rPr lang="en-US" altLang="zh-TW" dirty="0"/>
              <a:t>...</a:t>
            </a:r>
            <a:r>
              <a:rPr lang="zh-TW" altLang="en-US" dirty="0"/>
              <a:t> ”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/>
              <a:t>target=</a:t>
            </a:r>
            <a:r>
              <a:rPr lang="zh-TW" altLang="en-US" dirty="0"/>
              <a:t>”</a:t>
            </a:r>
            <a:r>
              <a:rPr lang="en-US" altLang="zh-TW" dirty="0"/>
              <a:t>...</a:t>
            </a:r>
            <a:r>
              <a:rPr lang="zh-TW" altLang="en-US" dirty="0"/>
              <a:t> ”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/>
              <a:t>type=</a:t>
            </a:r>
            <a:r>
              <a:rPr lang="zh-TW" altLang="en-US" dirty="0"/>
              <a:t>”</a:t>
            </a:r>
            <a:r>
              <a:rPr lang="en-US" altLang="zh-TW" i="1" dirty="0"/>
              <a:t>content-type</a:t>
            </a:r>
            <a:r>
              <a:rPr lang="zh-TW" altLang="en-US" dirty="0"/>
              <a:t>”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/>
              <a:t>download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zh-TW" altLang="en-US" dirty="0"/>
              <a:t>第 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P.3-19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2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3" indent="0">
              <a:buNone/>
            </a:pPr>
            <a:r>
              <a:rPr lang="zh-TW" altLang="en-US" dirty="0"/>
              <a:t>下面是一個例子。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P.3-20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6" y="1196752"/>
            <a:ext cx="7434269" cy="203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9" y="3367809"/>
            <a:ext cx="5581885" cy="34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229200"/>
            <a:ext cx="2271196" cy="151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19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3.1.1 &lt;pre&gt;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預先格式化區塊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我們可以使用 </a:t>
            </a:r>
            <a:r>
              <a:rPr lang="en-US" altLang="zh-TW" dirty="0"/>
              <a:t>&lt;pre&gt; </a:t>
            </a:r>
            <a:r>
              <a:rPr lang="zh-TW" altLang="en-US" dirty="0"/>
              <a:t>元素預先將內容格式化，其屬性有第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節所介紹的全域屬性，下面是一個例子。</a:t>
            </a:r>
            <a:endParaRPr lang="en-US" altLang="zh-TW" dirty="0"/>
          </a:p>
          <a:p>
            <a:pPr marL="342900" lvl="3" indent="-342900">
              <a:buClrTx/>
              <a:buFont typeface="Wingdings" panose="05000000000000000000" pitchFamily="2" charset="2"/>
              <a:buChar char="Ø"/>
            </a:pPr>
            <a:r>
              <a:rPr lang="zh-TW" altLang="en-US" dirty="0"/>
              <a:t>使用 </a:t>
            </a:r>
            <a:r>
              <a:rPr lang="en-US" altLang="zh-TW" dirty="0"/>
              <a:t>&lt;pre&gt; </a:t>
            </a:r>
            <a:r>
              <a:rPr lang="zh-TW" altLang="en-US" dirty="0"/>
              <a:t>元素標示預先格式化區塊</a:t>
            </a:r>
            <a:endParaRPr lang="en-US" altLang="zh-TW" dirty="0"/>
          </a:p>
          <a:p>
            <a:pPr marL="342900" lvl="3" indent="-342900">
              <a:buClrTx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342900" lvl="3" indent="-342900">
              <a:buClrTx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342900" lvl="3" indent="-342900">
              <a:buClrTx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342900" lvl="3" indent="-342900">
              <a:buClrTx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342900" lvl="3" indent="-342900">
              <a:buClrTx/>
              <a:buFont typeface="Wingdings" panose="05000000000000000000" pitchFamily="2" charset="2"/>
              <a:buChar char="Ø"/>
            </a:pPr>
            <a:r>
              <a:rPr lang="zh-TW" altLang="en-US" dirty="0"/>
              <a:t>瀏覽結果會保留空白與換行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 </a:t>
            </a:r>
            <a:r>
              <a:rPr lang="zh-TW" altLang="en-US" dirty="0"/>
              <a:t>區塊格式</a:t>
            </a:r>
          </a:p>
        </p:txBody>
      </p:sp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620688"/>
            <a:ext cx="1071570" cy="677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86710" y="62068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P.3-2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73216"/>
            <a:ext cx="344820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2956723" cy="182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6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3.1.2 &lt;blockquote&gt;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引述區塊 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blockquote</a:t>
            </a:r>
            <a:r>
              <a:rPr lang="en-US" altLang="zh-TW" dirty="0"/>
              <a:t>&gt; </a:t>
            </a:r>
            <a:r>
              <a:rPr lang="zh-TW" altLang="en-US" dirty="0"/>
              <a:t>元素用來標示引述區塊，其屬性如下：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dirty="0"/>
              <a:t>cite=“…”</a:t>
            </a:r>
            <a:r>
              <a:rPr lang="zh-TW" altLang="en-US" dirty="0"/>
              <a:t> </a:t>
            </a:r>
            <a:endParaRPr lang="en-US" altLang="zh-TW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zh-TW" altLang="en-US" dirty="0"/>
              <a:t>第 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</a:t>
            </a:r>
            <a:endParaRPr lang="en-US" altLang="zh-TW" dirty="0"/>
          </a:p>
          <a:p>
            <a:pPr marL="0" lvl="3" indent="0">
              <a:buNone/>
            </a:pPr>
            <a:r>
              <a:rPr lang="zh-TW" altLang="en-US" dirty="0"/>
              <a:t>下面是一個例子。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P.3-3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68484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9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一般的段落不會左右縮排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引述區塊會左右縮排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467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63341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643834" y="620688"/>
            <a:ext cx="1071570" cy="677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86710" y="62068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P.3-3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7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1999" y="692696"/>
            <a:ext cx="8028433" cy="5760000"/>
          </a:xfrm>
        </p:spPr>
        <p:txBody>
          <a:bodyPr/>
          <a:lstStyle/>
          <a:p>
            <a:pPr lvl="1"/>
            <a:r>
              <a:rPr lang="en-US" altLang="zh-TW" dirty="0"/>
              <a:t>3.1.3 &lt;address&gt;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聯絡資訊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&lt;address&gt; </a:t>
            </a:r>
            <a:r>
              <a:rPr lang="zh-TW" altLang="en-US" dirty="0"/>
              <a:t>元素用來標示個人、團體或組織的聯絡資訊，其屬性有第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節所介紹的全域屬性，下面是一個例子。</a:t>
            </a:r>
            <a:endParaRPr lang="en-US" altLang="zh-TW" dirty="0"/>
          </a:p>
          <a:p>
            <a:pPr marL="457200" lvl="3"/>
            <a:r>
              <a:rPr lang="zh-TW" altLang="en-US" dirty="0"/>
              <a:t>使用 </a:t>
            </a:r>
            <a:r>
              <a:rPr lang="en-US" altLang="zh-TW" dirty="0"/>
              <a:t>&lt;address&gt; </a:t>
            </a:r>
            <a:r>
              <a:rPr lang="zh-TW" altLang="en-US" dirty="0"/>
              <a:t>元素標示聯絡資訊</a:t>
            </a:r>
            <a:endParaRPr lang="en-US" altLang="zh-TW" dirty="0"/>
          </a:p>
          <a:p>
            <a:pPr marL="457200" lvl="3"/>
            <a:endParaRPr lang="en-US" altLang="zh-TW" dirty="0"/>
          </a:p>
          <a:p>
            <a:pPr marL="457200" lvl="3"/>
            <a:endParaRPr lang="en-US" altLang="zh-TW" dirty="0"/>
          </a:p>
          <a:p>
            <a:pPr marL="457200" lvl="3"/>
            <a:r>
              <a:rPr lang="zh-TW" altLang="en-US" dirty="0"/>
              <a:t>聯絡資訊的瀏覽結果</a:t>
            </a:r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620688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62068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P.3-4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5905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/>
          <a:stretch/>
        </p:blipFill>
        <p:spPr bwMode="auto">
          <a:xfrm>
            <a:off x="1043608" y="3861048"/>
            <a:ext cx="171869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45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1999" y="837352"/>
            <a:ext cx="8280000" cy="5760000"/>
          </a:xfrm>
        </p:spPr>
        <p:txBody>
          <a:bodyPr/>
          <a:lstStyle/>
          <a:p>
            <a:pPr lvl="1"/>
            <a:r>
              <a:rPr lang="en-US" altLang="zh-TW" dirty="0"/>
              <a:t>3.1.4 &lt;</a:t>
            </a:r>
            <a:r>
              <a:rPr lang="en-US" altLang="zh-TW" dirty="0" err="1"/>
              <a:t>hr</a:t>
            </a:r>
            <a:r>
              <a:rPr lang="en-US" altLang="zh-TW" dirty="0"/>
              <a:t>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水平線 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 </a:t>
            </a:r>
            <a:r>
              <a:rPr lang="zh-TW" altLang="en-US" dirty="0"/>
              <a:t>元素用來標示水平線，其屬性有第</a:t>
            </a:r>
            <a:r>
              <a:rPr lang="en-US" altLang="zh-TW" dirty="0"/>
              <a:t>2.1 </a:t>
            </a:r>
            <a:r>
              <a:rPr lang="zh-TW" altLang="en-US" dirty="0"/>
              <a:t>節所介紹的全域屬性，</a:t>
            </a:r>
          </a:p>
          <a:p>
            <a:pPr marL="0" lvl="3" indent="0">
              <a:buNone/>
            </a:pPr>
            <a:r>
              <a:rPr lang="zh-TW" altLang="en-US" dirty="0"/>
              <a:t>下面是一個例子。</a:t>
            </a:r>
            <a:endParaRPr lang="en-US" altLang="zh-TW" dirty="0"/>
          </a:p>
          <a:p>
            <a:pPr marL="0" lvl="3" indent="0">
              <a:buNone/>
            </a:pPr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P.3-5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5" y="2237216"/>
            <a:ext cx="4797575" cy="24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50" y="2237216"/>
            <a:ext cx="3279261" cy="24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45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Bef>
                <a:spcPts val="0"/>
              </a:spcBef>
            </a:pPr>
            <a:r>
              <a:rPr lang="en-US" altLang="zh-TW" sz="2400" dirty="0"/>
              <a:t>3.2.1 &lt;b&gt;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i</a:t>
            </a:r>
            <a:r>
              <a:rPr lang="en-US" altLang="zh-TW" sz="2400" dirty="0"/>
              <a:t>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&lt;u&gt;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&lt;sub&gt;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&lt;sup&gt;</a:t>
            </a:r>
            <a:r>
              <a:rPr lang="zh-TW" altLang="en-US" sz="2400" dirty="0"/>
              <a:t>、  </a:t>
            </a:r>
            <a:r>
              <a:rPr lang="en-US" altLang="zh-TW" sz="2400" dirty="0"/>
              <a:t>&lt;small&gt;</a:t>
            </a:r>
            <a:r>
              <a:rPr lang="zh-TW" altLang="en-US" sz="2400" dirty="0"/>
              <a:t>、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/>
              <a:t>           &lt;</a:t>
            </a:r>
            <a:r>
              <a:rPr lang="en-US" altLang="zh-TW" sz="2400" dirty="0" err="1"/>
              <a:t>em</a:t>
            </a:r>
            <a:r>
              <a:rPr lang="en-US" altLang="zh-TW" sz="2400" dirty="0"/>
              <a:t>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&lt;strong&gt;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dfn</a:t>
            </a:r>
            <a:r>
              <a:rPr lang="en-US" altLang="zh-TW" sz="2400" dirty="0"/>
              <a:t>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&lt;code&gt;</a:t>
            </a:r>
            <a:r>
              <a:rPr lang="zh-TW" altLang="en-US" sz="2400" dirty="0"/>
              <a:t>、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/>
              <a:t>           &lt;</a:t>
            </a:r>
            <a:r>
              <a:rPr lang="en-US" altLang="zh-TW" sz="2400" dirty="0" err="1"/>
              <a:t>samp</a:t>
            </a:r>
            <a:r>
              <a:rPr lang="en-US" altLang="zh-TW" sz="2400" dirty="0"/>
              <a:t>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kbd</a:t>
            </a:r>
            <a:r>
              <a:rPr lang="en-US" altLang="zh-TW" sz="2400" dirty="0"/>
              <a:t>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&lt;cite&gt;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abbr</a:t>
            </a:r>
            <a:r>
              <a:rPr lang="en-US" altLang="zh-TW" sz="2400" dirty="0"/>
              <a:t>&gt;</a:t>
            </a:r>
            <a:r>
              <a:rPr lang="zh-TW" altLang="en-US" sz="2400" dirty="0"/>
              <a:t>、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/>
              <a:t>           &lt;s&gt;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&lt;q&gt;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&lt;mark&gt;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&lt;ruby&gt;</a:t>
            </a:r>
            <a:r>
              <a:rPr lang="zh-TW" altLang="en-US" sz="2400" dirty="0"/>
              <a:t>、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rt</a:t>
            </a:r>
            <a:r>
              <a:rPr lang="en-US" altLang="zh-TW" sz="2400" dirty="0"/>
              <a:t>&gt; </a:t>
            </a:r>
            <a:r>
              <a:rPr lang="zh-TW" altLang="en-US" sz="2400" dirty="0"/>
              <a:t>元素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文字格式</a:t>
            </a:r>
          </a:p>
        </p:txBody>
      </p:sp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620688"/>
            <a:ext cx="1071570" cy="677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86710" y="62068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P.3-6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3" y="2924944"/>
            <a:ext cx="769239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53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P.3-6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6846"/>
            <a:ext cx="8130024" cy="386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45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20358</TotalTime>
  <Words>1159</Words>
  <Application>Microsoft Office PowerPoint</Application>
  <PresentationFormat>如螢幕大小 (4:3)</PresentationFormat>
  <Paragraphs>164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3.1 區塊格式</vt:lpstr>
      <vt:lpstr>PowerPoint 簡報</vt:lpstr>
      <vt:lpstr>PowerPoint 簡報</vt:lpstr>
      <vt:lpstr>PowerPoint 簡報</vt:lpstr>
      <vt:lpstr>PowerPoint 簡報</vt:lpstr>
      <vt:lpstr>3.2 文字格式</vt:lpstr>
      <vt:lpstr>PowerPoint 簡報</vt:lpstr>
      <vt:lpstr>PowerPoint 簡報</vt:lpstr>
      <vt:lpstr>PowerPoint 簡報</vt:lpstr>
      <vt:lpstr>PowerPoint 簡報</vt:lpstr>
      <vt:lpstr>PowerPoint 簡報</vt:lpstr>
      <vt:lpstr>3.3 插入或刪除資料－&lt;ins&gt;、&lt;del&gt;元素</vt:lpstr>
      <vt:lpstr>3.4 項目符號與編號－ &lt;ul&gt;、&lt;ol&gt;、&lt;li&gt; 元素</vt:lpstr>
      <vt:lpstr>3.5 定義清單－ &lt;dl&gt;、&lt;dt&gt;、&lt;dd&gt; 元素</vt:lpstr>
      <vt:lpstr>PowerPoint 簡報</vt:lpstr>
      <vt:lpstr>3.6 超連結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shu</cp:lastModifiedBy>
  <cp:revision>2107</cp:revision>
  <dcterms:created xsi:type="dcterms:W3CDTF">2011-06-06T16:54:13Z</dcterms:created>
  <dcterms:modified xsi:type="dcterms:W3CDTF">2022-09-27T04:00:52Z</dcterms:modified>
</cp:coreProperties>
</file>