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62" r:id="rId2"/>
    <p:sldId id="268" r:id="rId3"/>
    <p:sldId id="257" r:id="rId4"/>
    <p:sldId id="263" r:id="rId5"/>
    <p:sldId id="265" r:id="rId6"/>
    <p:sldId id="264" r:id="rId7"/>
    <p:sldId id="266" r:id="rId8"/>
    <p:sldId id="258" r:id="rId9"/>
    <p:sldId id="259" r:id="rId10"/>
    <p:sldId id="260" r:id="rId11"/>
    <p:sldId id="261"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7CC4"/>
    <a:srgbClr val="356082"/>
    <a:srgbClr val="B8D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2676C-6C89-4259-A517-7AC390EA26B3}" v="1046" dt="2023-07-18T17:33:38.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9/16/2023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551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1007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9/16/2023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7378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9879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4522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2651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674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0775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706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52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9/16/2023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81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9/16/2023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0384827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7000"/>
          </a:schemeClr>
        </a:solidFill>
        <a:effectLst/>
      </p:bgPr>
    </p:bg>
    <p:spTree>
      <p:nvGrpSpPr>
        <p:cNvPr id="1" name=""/>
        <p:cNvGrpSpPr/>
        <p:nvPr/>
      </p:nvGrpSpPr>
      <p:grpSpPr>
        <a:xfrm>
          <a:off x="0" y="0"/>
          <a:ext cx="0" cy="0"/>
          <a:chOff x="0" y="0"/>
          <a:chExt cx="0" cy="0"/>
        </a:xfrm>
      </p:grpSpPr>
      <p:pic>
        <p:nvPicPr>
          <p:cNvPr id="6" name="Picture 2" descr="[video-to-gif output image]">
            <a:extLst>
              <a:ext uri="{FF2B5EF4-FFF2-40B4-BE49-F238E27FC236}">
                <a16:creationId xmlns:a16="http://schemas.microsoft.com/office/drawing/2014/main" id="{DC7EFE94-2073-2CDA-6258-283FBF1B4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085" y="571500"/>
            <a:ext cx="9418320"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9223D3-8A3C-62B9-449D-47DCDB2D543B}"/>
              </a:ext>
            </a:extLst>
          </p:cNvPr>
          <p:cNvSpPr txBox="1"/>
          <p:nvPr/>
        </p:nvSpPr>
        <p:spPr>
          <a:xfrm>
            <a:off x="-882464" y="2885515"/>
            <a:ext cx="13643161" cy="144655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cap="all" dirty="0">
                <a:ln>
                  <a:solidFill>
                    <a:schemeClr val="tx1">
                      <a:lumMod val="85000"/>
                      <a:lumOff val="15000"/>
                    </a:schemeClr>
                  </a:solidFill>
                </a:ln>
                <a:noFill/>
                <a:effectLst>
                  <a:glow>
                    <a:schemeClr val="bg1"/>
                  </a:glow>
                </a:effectLst>
                <a:latin typeface="Franklin Gothic Demi Cond"/>
              </a:rPr>
              <a:t> </a:t>
            </a:r>
            <a:r>
              <a:rPr lang="en-US" sz="4000" cap="all" dirty="0">
                <a:ln>
                  <a:solidFill>
                    <a:schemeClr val="tx1">
                      <a:lumMod val="85000"/>
                      <a:lumOff val="15000"/>
                    </a:schemeClr>
                  </a:solidFill>
                </a:ln>
                <a:noFill/>
                <a:effectLst>
                  <a:glow>
                    <a:schemeClr val="bg1"/>
                  </a:glow>
                </a:effectLst>
                <a:latin typeface="Franklin Gothic Demi Cond"/>
              </a:rPr>
              <a:t>                        </a:t>
            </a:r>
            <a:r>
              <a:rPr lang="en-US" sz="6600" cap="all" dirty="0">
                <a:ln>
                  <a:solidFill>
                    <a:schemeClr val="tx1">
                      <a:lumMod val="85000"/>
                      <a:lumOff val="15000"/>
                    </a:schemeClr>
                  </a:solidFill>
                </a:ln>
                <a:effectLst>
                  <a:glow>
                    <a:schemeClr val="bg1">
                      <a:alpha val="23000"/>
                    </a:schemeClr>
                  </a:glow>
                </a:effectLst>
                <a:latin typeface="Franklin Gothic Demi Cond"/>
              </a:rPr>
              <a:t>UNIVERSITY </a:t>
            </a:r>
            <a:r>
              <a:rPr lang="en-US" sz="6600" cap="all" dirty="0">
                <a:ln>
                  <a:solidFill>
                    <a:schemeClr val="tx1">
                      <a:lumMod val="85000"/>
                      <a:lumOff val="15000"/>
                    </a:schemeClr>
                  </a:solidFill>
                </a:ln>
                <a:effectLst>
                  <a:glow>
                    <a:schemeClr val="bg1">
                      <a:alpha val="23000"/>
                    </a:schemeClr>
                  </a:glow>
                </a:effectLst>
                <a:latin typeface="Franklin Gothic Medium"/>
              </a:rPr>
              <a:t>CLUB </a:t>
            </a:r>
            <a:r>
              <a:rPr lang="en-US" sz="6600" cap="all" dirty="0">
                <a:ln>
                  <a:solidFill>
                    <a:schemeClr val="tx1">
                      <a:lumMod val="85000"/>
                      <a:lumOff val="15000"/>
                    </a:schemeClr>
                  </a:solidFill>
                </a:ln>
                <a:effectLst>
                  <a:glow>
                    <a:schemeClr val="bg1">
                      <a:alpha val="23000"/>
                    </a:schemeClr>
                  </a:glow>
                </a:effectLst>
                <a:latin typeface="Franklin Gothic Demi Cond"/>
              </a:rPr>
              <a:t>PORTAL</a:t>
            </a:r>
            <a:r>
              <a:rPr lang="en-US" sz="6600" dirty="0">
                <a:effectLst>
                  <a:glow>
                    <a:schemeClr val="bg1">
                      <a:alpha val="23000"/>
                    </a:schemeClr>
                  </a:glow>
                </a:effectLst>
                <a:latin typeface="Franklin Gothic Demi Cond"/>
              </a:rPr>
              <a:t>​</a:t>
            </a:r>
            <a:endParaRPr lang="en-US" sz="6600" dirty="0">
              <a:effectLst>
                <a:glow>
                  <a:schemeClr val="bg1">
                    <a:alpha val="23000"/>
                  </a:schemeClr>
                </a:glow>
              </a:effectLst>
              <a:latin typeface="Franklin Gothic Medium"/>
            </a:endParaRPr>
          </a:p>
        </p:txBody>
      </p:sp>
      <p:sp>
        <p:nvSpPr>
          <p:cNvPr id="7" name="TextBox 6">
            <a:extLst>
              <a:ext uri="{FF2B5EF4-FFF2-40B4-BE49-F238E27FC236}">
                <a16:creationId xmlns:a16="http://schemas.microsoft.com/office/drawing/2014/main" id="{252A60B9-7B2B-82FB-C422-632740834AC4}"/>
              </a:ext>
            </a:extLst>
          </p:cNvPr>
          <p:cNvSpPr txBox="1"/>
          <p:nvPr/>
        </p:nvSpPr>
        <p:spPr>
          <a:xfrm>
            <a:off x="3872204" y="4497355"/>
            <a:ext cx="4254759" cy="369332"/>
          </a:xfrm>
          <a:prstGeom prst="rect">
            <a:avLst/>
          </a:prstGeom>
          <a:noFill/>
        </p:spPr>
        <p:txBody>
          <a:bodyPr wrap="square" rtlCol="0">
            <a:spAutoFit/>
          </a:bodyPr>
          <a:lstStyle/>
          <a:p>
            <a:r>
              <a:rPr lang="en-GB" dirty="0"/>
              <a:t>Your wish, we'll make it come true online. </a:t>
            </a:r>
            <a:endParaRPr lang="en-US" dirty="0"/>
          </a:p>
        </p:txBody>
      </p:sp>
    </p:spTree>
    <p:extLst>
      <p:ext uri="{BB962C8B-B14F-4D97-AF65-F5344CB8AC3E}">
        <p14:creationId xmlns:p14="http://schemas.microsoft.com/office/powerpoint/2010/main" val="124368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9C446AF-D9CB-8248-0598-382B9BEA56A3}"/>
              </a:ext>
            </a:extLst>
          </p:cNvPr>
          <p:cNvSpPr/>
          <p:nvPr/>
        </p:nvSpPr>
        <p:spPr>
          <a:xfrm>
            <a:off x="5899897" y="2283198"/>
            <a:ext cx="2857500" cy="3619500"/>
          </a:xfrm>
          <a:prstGeom prst="roundRect">
            <a:avLst/>
          </a:prstGeom>
          <a:solidFill>
            <a:srgbClr val="A362B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001C2C-15DD-038D-B3DD-D976E61D6244}"/>
              </a:ext>
            </a:extLst>
          </p:cNvPr>
          <p:cNvSpPr txBox="1"/>
          <p:nvPr/>
        </p:nvSpPr>
        <p:spPr>
          <a:xfrm>
            <a:off x="868456" y="756396"/>
            <a:ext cx="36279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KEY FEATURES</a:t>
            </a:r>
          </a:p>
        </p:txBody>
      </p:sp>
      <p:sp>
        <p:nvSpPr>
          <p:cNvPr id="7" name="TextBox 6">
            <a:extLst>
              <a:ext uri="{FF2B5EF4-FFF2-40B4-BE49-F238E27FC236}">
                <a16:creationId xmlns:a16="http://schemas.microsoft.com/office/drawing/2014/main" id="{CAF0BAB0-5343-2933-0370-B0E982C27F28}"/>
              </a:ext>
            </a:extLst>
          </p:cNvPr>
          <p:cNvSpPr txBox="1"/>
          <p:nvPr/>
        </p:nvSpPr>
        <p:spPr>
          <a:xfrm>
            <a:off x="484654" y="2484904"/>
            <a:ext cx="2871507"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01</a:t>
            </a:r>
          </a:p>
          <a:p>
            <a:pPr algn="l"/>
            <a:endParaRPr lang="en-US" sz="2800" dirty="0">
              <a:solidFill>
                <a:srgbClr val="FFFFFF"/>
              </a:solidFill>
            </a:endParaRPr>
          </a:p>
          <a:p>
            <a:r>
              <a:rPr lang="en-US" sz="2400" dirty="0">
                <a:solidFill>
                  <a:schemeClr val="bg1"/>
                </a:solidFill>
                <a:latin typeface="Calibri Light"/>
                <a:ea typeface="+mn-lt"/>
                <a:cs typeface="+mn-lt"/>
              </a:rPr>
              <a:t>Students can login with their university email or any google account.</a:t>
            </a:r>
            <a:endParaRPr lang="en-US" sz="2400" dirty="0">
              <a:solidFill>
                <a:schemeClr val="bg1"/>
              </a:solidFill>
              <a:latin typeface="Calibri Light"/>
              <a:cs typeface="Calibri Light"/>
            </a:endParaRPr>
          </a:p>
        </p:txBody>
      </p:sp>
      <p:sp>
        <p:nvSpPr>
          <p:cNvPr id="13" name="TextBox 12">
            <a:extLst>
              <a:ext uri="{FF2B5EF4-FFF2-40B4-BE49-F238E27FC236}">
                <a16:creationId xmlns:a16="http://schemas.microsoft.com/office/drawing/2014/main" id="{AA9CB308-F4DC-B794-8B15-B455DD9C4D61}"/>
              </a:ext>
            </a:extLst>
          </p:cNvPr>
          <p:cNvSpPr txBox="1"/>
          <p:nvPr/>
        </p:nvSpPr>
        <p:spPr>
          <a:xfrm>
            <a:off x="3230095" y="2484904"/>
            <a:ext cx="28715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02</a:t>
            </a:r>
          </a:p>
          <a:p>
            <a:pPr algn="l"/>
            <a:endParaRPr lang="en-US" sz="2800" dirty="0">
              <a:solidFill>
                <a:srgbClr val="FFFFFF"/>
              </a:solidFill>
            </a:endParaRPr>
          </a:p>
          <a:p>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Instructions how to apply for any desire club &amp; students can apply for a club with filling up a form.</a:t>
            </a:r>
          </a:p>
          <a:p>
            <a:pPr algn="l"/>
            <a:endPar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4672B031-29F8-167D-1F81-D6EBC87F225A}"/>
              </a:ext>
            </a:extLst>
          </p:cNvPr>
          <p:cNvSpPr txBox="1"/>
          <p:nvPr/>
        </p:nvSpPr>
        <p:spPr>
          <a:xfrm>
            <a:off x="5997947" y="2484903"/>
            <a:ext cx="287150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03</a:t>
            </a:r>
          </a:p>
          <a:p>
            <a:pPr algn="l"/>
            <a:endParaRPr lang="en-US" sz="2800" dirty="0"/>
          </a:p>
          <a:p>
            <a:pPr algn="l"/>
            <a:r>
              <a:rPr lang="en-US" sz="2400" dirty="0">
                <a:latin typeface="Calibri Light" panose="020F0302020204030204" pitchFamily="34" charset="0"/>
                <a:ea typeface="Calibri Light" panose="020F0302020204030204" pitchFamily="34" charset="0"/>
                <a:cs typeface="Calibri Light" panose="020F0302020204030204" pitchFamily="34" charset="0"/>
              </a:rPr>
              <a:t>A club president can approve the request and send a confirmation mail to approve student.</a:t>
            </a:r>
          </a:p>
        </p:txBody>
      </p:sp>
    </p:spTree>
    <p:extLst>
      <p:ext uri="{BB962C8B-B14F-4D97-AF65-F5344CB8AC3E}">
        <p14:creationId xmlns:p14="http://schemas.microsoft.com/office/powerpoint/2010/main" val="12498484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938BF34-BF6A-9A27-EF47-11AC5C09F6AF}"/>
              </a:ext>
            </a:extLst>
          </p:cNvPr>
          <p:cNvSpPr/>
          <p:nvPr/>
        </p:nvSpPr>
        <p:spPr>
          <a:xfrm>
            <a:off x="8824632" y="2395257"/>
            <a:ext cx="2857500" cy="361950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001C2C-15DD-038D-B3DD-D976E61D6244}"/>
              </a:ext>
            </a:extLst>
          </p:cNvPr>
          <p:cNvSpPr txBox="1"/>
          <p:nvPr/>
        </p:nvSpPr>
        <p:spPr>
          <a:xfrm>
            <a:off x="868456" y="756396"/>
            <a:ext cx="36279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KEY FEATURES</a:t>
            </a:r>
          </a:p>
        </p:txBody>
      </p:sp>
      <p:sp>
        <p:nvSpPr>
          <p:cNvPr id="7" name="TextBox 6">
            <a:extLst>
              <a:ext uri="{FF2B5EF4-FFF2-40B4-BE49-F238E27FC236}">
                <a16:creationId xmlns:a16="http://schemas.microsoft.com/office/drawing/2014/main" id="{CAF0BAB0-5343-2933-0370-B0E982C27F28}"/>
              </a:ext>
            </a:extLst>
          </p:cNvPr>
          <p:cNvSpPr txBox="1"/>
          <p:nvPr/>
        </p:nvSpPr>
        <p:spPr>
          <a:xfrm>
            <a:off x="484654" y="2484904"/>
            <a:ext cx="2871507"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01</a:t>
            </a:r>
          </a:p>
          <a:p>
            <a:pPr algn="l"/>
            <a:endParaRPr lang="en-US" sz="2800" dirty="0">
              <a:solidFill>
                <a:srgbClr val="FFFFFF"/>
              </a:solidFill>
            </a:endParaRPr>
          </a:p>
          <a:p>
            <a:r>
              <a:rPr lang="en-US" sz="2400" dirty="0">
                <a:solidFill>
                  <a:schemeClr val="bg1"/>
                </a:solidFill>
                <a:latin typeface="Calibri Light"/>
                <a:ea typeface="+mn-lt"/>
                <a:cs typeface="+mn-lt"/>
              </a:rPr>
              <a:t>Students can login with their university email or any google account.</a:t>
            </a:r>
            <a:endParaRPr lang="en-US" sz="2400" dirty="0">
              <a:solidFill>
                <a:schemeClr val="bg1"/>
              </a:solidFill>
              <a:latin typeface="Calibri Light"/>
              <a:cs typeface="Calibri Light"/>
            </a:endParaRPr>
          </a:p>
        </p:txBody>
      </p:sp>
      <p:sp>
        <p:nvSpPr>
          <p:cNvPr id="13" name="TextBox 12">
            <a:extLst>
              <a:ext uri="{FF2B5EF4-FFF2-40B4-BE49-F238E27FC236}">
                <a16:creationId xmlns:a16="http://schemas.microsoft.com/office/drawing/2014/main" id="{AA9CB308-F4DC-B794-8B15-B455DD9C4D61}"/>
              </a:ext>
            </a:extLst>
          </p:cNvPr>
          <p:cNvSpPr txBox="1"/>
          <p:nvPr/>
        </p:nvSpPr>
        <p:spPr>
          <a:xfrm>
            <a:off x="3230095" y="2484904"/>
            <a:ext cx="287150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02</a:t>
            </a:r>
          </a:p>
          <a:p>
            <a:pPr algn="l"/>
            <a:endParaRPr lang="en-US" sz="2800" dirty="0">
              <a:solidFill>
                <a:srgbClr val="FFFFFF"/>
              </a:solidFill>
            </a:endParaRPr>
          </a:p>
          <a:p>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Instructions how to apply for any desire club &amp; students can apply for a club with filling up a form</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t>
            </a:r>
          </a:p>
        </p:txBody>
      </p:sp>
      <p:sp>
        <p:nvSpPr>
          <p:cNvPr id="14" name="TextBox 13">
            <a:extLst>
              <a:ext uri="{FF2B5EF4-FFF2-40B4-BE49-F238E27FC236}">
                <a16:creationId xmlns:a16="http://schemas.microsoft.com/office/drawing/2014/main" id="{4672B031-29F8-167D-1F81-D6EBC87F225A}"/>
              </a:ext>
            </a:extLst>
          </p:cNvPr>
          <p:cNvSpPr txBox="1"/>
          <p:nvPr/>
        </p:nvSpPr>
        <p:spPr>
          <a:xfrm>
            <a:off x="5997947" y="2484903"/>
            <a:ext cx="287150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03</a:t>
            </a:r>
          </a:p>
          <a:p>
            <a:pPr algn="l"/>
            <a:endParaRPr lang="en-US" sz="2800" dirty="0">
              <a:solidFill>
                <a:srgbClr val="FFFFFF"/>
              </a:solidFill>
            </a:endParaRPr>
          </a:p>
          <a:p>
            <a:pPr algn="l"/>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club president can approve the request and send a confirmation mail to approve student.</a:t>
            </a:r>
          </a:p>
        </p:txBody>
      </p:sp>
      <p:sp>
        <p:nvSpPr>
          <p:cNvPr id="15" name="TextBox 14">
            <a:extLst>
              <a:ext uri="{FF2B5EF4-FFF2-40B4-BE49-F238E27FC236}">
                <a16:creationId xmlns:a16="http://schemas.microsoft.com/office/drawing/2014/main" id="{A2436A02-F0A0-3E74-6D0D-D484FDA7D30C}"/>
              </a:ext>
            </a:extLst>
          </p:cNvPr>
          <p:cNvSpPr txBox="1"/>
          <p:nvPr/>
        </p:nvSpPr>
        <p:spPr>
          <a:xfrm>
            <a:off x="8866654" y="2484903"/>
            <a:ext cx="28715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04</a:t>
            </a:r>
          </a:p>
          <a:p>
            <a:endParaRPr lang="en-US" sz="2000" dirty="0">
              <a:latin typeface="Calibri Light"/>
              <a:ea typeface="+mn-lt"/>
              <a:cs typeface="+mn-lt"/>
            </a:endParaRPr>
          </a:p>
          <a:p>
            <a:r>
              <a:rPr lang="en-US" sz="2400" dirty="0">
                <a:latin typeface="Calibri Light"/>
                <a:ea typeface="+mn-lt"/>
                <a:cs typeface="+mn-lt"/>
              </a:rPr>
              <a:t>An admin can change the rule of a club &amp; can post any notice on their page so can students can see it.</a:t>
            </a:r>
            <a:endParaRPr lang="en-US" sz="2400" dirty="0">
              <a:latin typeface="Calibri Light"/>
            </a:endParaRPr>
          </a:p>
        </p:txBody>
      </p:sp>
    </p:spTree>
    <p:extLst>
      <p:ext uri="{BB962C8B-B14F-4D97-AF65-F5344CB8AC3E}">
        <p14:creationId xmlns:p14="http://schemas.microsoft.com/office/powerpoint/2010/main" val="24237907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5648C-7C1F-E10C-2239-F79AE7A5658D}"/>
              </a:ext>
            </a:extLst>
          </p:cNvPr>
          <p:cNvPicPr>
            <a:picLocks noChangeAspect="1"/>
          </p:cNvPicPr>
          <p:nvPr/>
        </p:nvPicPr>
        <p:blipFill>
          <a:blip r:embed="rId2"/>
          <a:stretch>
            <a:fillRect/>
          </a:stretch>
        </p:blipFill>
        <p:spPr>
          <a:xfrm>
            <a:off x="0" y="466530"/>
            <a:ext cx="12192000" cy="6858000"/>
          </a:xfrm>
          <a:prstGeom prst="rect">
            <a:avLst/>
          </a:prstGeom>
        </p:spPr>
      </p:pic>
      <p:pic>
        <p:nvPicPr>
          <p:cNvPr id="7" name="Graphic 6" descr="Lock">
            <a:extLst>
              <a:ext uri="{FF2B5EF4-FFF2-40B4-BE49-F238E27FC236}">
                <a16:creationId xmlns:a16="http://schemas.microsoft.com/office/drawing/2014/main" id="{0F7DD3EC-EAFC-A4B0-62D7-5F91741D0D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7525" y="2809875"/>
            <a:ext cx="914400" cy="914400"/>
          </a:xfrm>
          <a:prstGeom prst="rect">
            <a:avLst/>
          </a:prstGeom>
        </p:spPr>
      </p:pic>
    </p:spTree>
    <p:extLst>
      <p:ext uri="{BB962C8B-B14F-4D97-AF65-F5344CB8AC3E}">
        <p14:creationId xmlns:p14="http://schemas.microsoft.com/office/powerpoint/2010/main" val="235201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video-to-gif output image]">
            <a:extLst>
              <a:ext uri="{FF2B5EF4-FFF2-40B4-BE49-F238E27FC236}">
                <a16:creationId xmlns:a16="http://schemas.microsoft.com/office/drawing/2014/main" id="{EDBD397E-76FD-B58E-062B-454A4AC26C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4612" y="524052"/>
            <a:ext cx="5571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036342-772B-3B19-6E28-04DFAC4AE2AD}"/>
              </a:ext>
            </a:extLst>
          </p:cNvPr>
          <p:cNvSpPr txBox="1"/>
          <p:nvPr/>
        </p:nvSpPr>
        <p:spPr>
          <a:xfrm>
            <a:off x="1243007" y="1655419"/>
            <a:ext cx="3069771" cy="707886"/>
          </a:xfrm>
          <a:prstGeom prst="rect">
            <a:avLst/>
          </a:prstGeom>
          <a:noFill/>
        </p:spPr>
        <p:txBody>
          <a:bodyPr wrap="square" rtlCol="0">
            <a:spAutoFit/>
          </a:bodyPr>
          <a:lstStyle/>
          <a:p>
            <a:r>
              <a:rPr lang="en-US" sz="4000" dirty="0"/>
              <a:t>Conclusion</a:t>
            </a:r>
          </a:p>
        </p:txBody>
      </p:sp>
      <p:sp>
        <p:nvSpPr>
          <p:cNvPr id="3" name="TextBox 2">
            <a:extLst>
              <a:ext uri="{FF2B5EF4-FFF2-40B4-BE49-F238E27FC236}">
                <a16:creationId xmlns:a16="http://schemas.microsoft.com/office/drawing/2014/main" id="{F09ACA6B-A911-124A-472C-896741F51945}"/>
              </a:ext>
            </a:extLst>
          </p:cNvPr>
          <p:cNvSpPr txBox="1"/>
          <p:nvPr/>
        </p:nvSpPr>
        <p:spPr>
          <a:xfrm>
            <a:off x="1243007" y="2828835"/>
            <a:ext cx="4338734" cy="1200329"/>
          </a:xfrm>
          <a:prstGeom prst="rect">
            <a:avLst/>
          </a:prstGeom>
          <a:noFill/>
        </p:spPr>
        <p:txBody>
          <a:bodyPr wrap="square" rtlCol="0">
            <a:spAutoFit/>
          </a:bodyPr>
          <a:lstStyle/>
          <a:p>
            <a:r>
              <a:rPr lang="en-GB" dirty="0"/>
              <a:t>Every student will have no trouble learning about the university clubs. time-saving, and paperwork is no longer a nuisance. Any wish can be satisfied online. </a:t>
            </a:r>
            <a:endParaRPr lang="en-US" dirty="0"/>
          </a:p>
        </p:txBody>
      </p:sp>
    </p:spTree>
    <p:extLst>
      <p:ext uri="{BB962C8B-B14F-4D97-AF65-F5344CB8AC3E}">
        <p14:creationId xmlns:p14="http://schemas.microsoft.com/office/powerpoint/2010/main" val="174609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video-to-gif output image]">
            <a:extLst>
              <a:ext uri="{FF2B5EF4-FFF2-40B4-BE49-F238E27FC236}">
                <a16:creationId xmlns:a16="http://schemas.microsoft.com/office/drawing/2014/main" id="{FC091F1D-4B0D-135D-10F8-5809F3311A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8659" y="1003898"/>
            <a:ext cx="2417045" cy="2425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0713BC-AFE4-14E6-CA4F-ED00F772DF28}"/>
              </a:ext>
            </a:extLst>
          </p:cNvPr>
          <p:cNvSpPr txBox="1"/>
          <p:nvPr/>
        </p:nvSpPr>
        <p:spPr>
          <a:xfrm>
            <a:off x="4206462" y="1907275"/>
            <a:ext cx="4765576" cy="1127040"/>
          </a:xfrm>
          <a:prstGeom prst="rect">
            <a:avLst/>
          </a:prstGeom>
          <a:noFill/>
        </p:spPr>
        <p:txBody>
          <a:bodyPr wrap="square" rtlCol="0">
            <a:spAutoFit/>
          </a:bodyPr>
          <a:lstStyle/>
          <a:p>
            <a:pPr defTabSz="969264">
              <a:spcAft>
                <a:spcPts val="600"/>
              </a:spcAft>
            </a:pPr>
            <a:r>
              <a:rPr lang="en-US" sz="1908" kern="1200" dirty="0">
                <a:solidFill>
                  <a:schemeClr val="tx1"/>
                </a:solidFill>
                <a:latin typeface="+mn-lt"/>
                <a:ea typeface="+mn-ea"/>
                <a:cs typeface="+mn-cs"/>
              </a:rPr>
              <a:t>Eva Islam</a:t>
            </a:r>
          </a:p>
          <a:p>
            <a:pPr defTabSz="969264">
              <a:spcAft>
                <a:spcPts val="600"/>
              </a:spcAft>
            </a:pPr>
            <a:r>
              <a:rPr lang="en-US" sz="1908" kern="1200" dirty="0">
                <a:solidFill>
                  <a:schemeClr val="tx1"/>
                </a:solidFill>
                <a:latin typeface="+mn-lt"/>
                <a:ea typeface="+mn-ea"/>
                <a:cs typeface="+mn-cs"/>
              </a:rPr>
              <a:t>2020-1-60-273</a:t>
            </a:r>
          </a:p>
          <a:p>
            <a:pPr defTabSz="969264">
              <a:spcAft>
                <a:spcPts val="600"/>
              </a:spcAft>
            </a:pPr>
            <a:r>
              <a:rPr lang="en-US" sz="1908" kern="1200" dirty="0">
                <a:solidFill>
                  <a:schemeClr val="tx1"/>
                </a:solidFill>
                <a:latin typeface="+mn-lt"/>
                <a:ea typeface="+mn-ea"/>
                <a:cs typeface="+mn-cs"/>
              </a:rPr>
              <a:t>Computer Science and Engineering</a:t>
            </a:r>
            <a:endParaRPr lang="en-US" dirty="0"/>
          </a:p>
        </p:txBody>
      </p:sp>
      <p:pic>
        <p:nvPicPr>
          <p:cNvPr id="5" name="Picture 2" descr="[video-to-gif output image]">
            <a:extLst>
              <a:ext uri="{FF2B5EF4-FFF2-40B4-BE49-F238E27FC236}">
                <a16:creationId xmlns:a16="http://schemas.microsoft.com/office/drawing/2014/main" id="{1F5F0607-DECC-FC1A-1203-F466CC3A4D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2038" y="3698369"/>
            <a:ext cx="2417045" cy="24275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389F48-A2F3-1BAF-729C-16339E4208FF}"/>
              </a:ext>
            </a:extLst>
          </p:cNvPr>
          <p:cNvSpPr txBox="1"/>
          <p:nvPr/>
        </p:nvSpPr>
        <p:spPr>
          <a:xfrm>
            <a:off x="4206462" y="4507857"/>
            <a:ext cx="4765576" cy="1127040"/>
          </a:xfrm>
          <a:prstGeom prst="rect">
            <a:avLst/>
          </a:prstGeom>
          <a:noFill/>
        </p:spPr>
        <p:txBody>
          <a:bodyPr wrap="square" rtlCol="0">
            <a:spAutoFit/>
          </a:bodyPr>
          <a:lstStyle/>
          <a:p>
            <a:pPr defTabSz="969264">
              <a:spcAft>
                <a:spcPts val="600"/>
              </a:spcAft>
            </a:pPr>
            <a:r>
              <a:rPr lang="en-US" sz="1908" kern="1200" dirty="0" err="1">
                <a:latin typeface="+mn-lt"/>
                <a:ea typeface="+mn-ea"/>
                <a:cs typeface="+mn-cs"/>
              </a:rPr>
              <a:t>Sajib</a:t>
            </a:r>
            <a:r>
              <a:rPr lang="en-US" sz="1908" kern="1200" dirty="0">
                <a:latin typeface="+mn-lt"/>
                <a:ea typeface="+mn-ea"/>
                <a:cs typeface="+mn-cs"/>
              </a:rPr>
              <a:t> Khan</a:t>
            </a:r>
          </a:p>
          <a:p>
            <a:pPr defTabSz="969264">
              <a:spcAft>
                <a:spcPts val="600"/>
              </a:spcAft>
            </a:pPr>
            <a:r>
              <a:rPr lang="en-US" sz="1908" kern="1200" dirty="0">
                <a:latin typeface="+mn-lt"/>
                <a:ea typeface="+mn-ea"/>
                <a:cs typeface="+mn-cs"/>
              </a:rPr>
              <a:t>2020-1-60-186</a:t>
            </a:r>
          </a:p>
          <a:p>
            <a:pPr defTabSz="969264">
              <a:spcAft>
                <a:spcPts val="600"/>
              </a:spcAft>
            </a:pPr>
            <a:r>
              <a:rPr lang="en-US" sz="1908" kern="1200" dirty="0">
                <a:latin typeface="+mn-lt"/>
                <a:ea typeface="+mn-ea"/>
                <a:cs typeface="+mn-cs"/>
              </a:rPr>
              <a:t>Computer Science and Engineering</a:t>
            </a:r>
            <a:endParaRPr lang="en-US" dirty="0"/>
          </a:p>
        </p:txBody>
      </p:sp>
    </p:spTree>
    <p:extLst>
      <p:ext uri="{BB962C8B-B14F-4D97-AF65-F5344CB8AC3E}">
        <p14:creationId xmlns:p14="http://schemas.microsoft.com/office/powerpoint/2010/main" val="128037229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1">
            <a:extLst>
              <a:ext uri="{FF2B5EF4-FFF2-40B4-BE49-F238E27FC236}">
                <a16:creationId xmlns:a16="http://schemas.microsoft.com/office/drawing/2014/main" id="{E8B3D043-3616-F496-55A9-F4660DBC9937}"/>
              </a:ext>
            </a:extLst>
          </p:cNvPr>
          <p:cNvSpPr txBox="1"/>
          <p:nvPr/>
        </p:nvSpPr>
        <p:spPr>
          <a:xfrm>
            <a:off x="950278" y="1805305"/>
            <a:ext cx="4500737" cy="35941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1000"/>
              </a:lnSpc>
              <a:spcAft>
                <a:spcPts val="600"/>
              </a:spcAft>
            </a:pPr>
            <a:endParaRPr lang="en-US" spc="50" dirty="0"/>
          </a:p>
          <a:p>
            <a:pPr>
              <a:lnSpc>
                <a:spcPct val="91000"/>
              </a:lnSpc>
              <a:spcAft>
                <a:spcPts val="600"/>
              </a:spcAft>
            </a:pPr>
            <a:r>
              <a:rPr lang="en-US" sz="4000" spc="50" dirty="0"/>
              <a:t>Introduction </a:t>
            </a:r>
          </a:p>
          <a:p>
            <a:pPr>
              <a:lnSpc>
                <a:spcPct val="91000"/>
              </a:lnSpc>
              <a:spcAft>
                <a:spcPts val="600"/>
              </a:spcAft>
            </a:pPr>
            <a:endParaRPr lang="en-US" spc="50" dirty="0"/>
          </a:p>
          <a:p>
            <a:pPr>
              <a:lnSpc>
                <a:spcPct val="91000"/>
              </a:lnSpc>
              <a:spcAft>
                <a:spcPts val="600"/>
              </a:spcAft>
            </a:pPr>
            <a:r>
              <a:rPr lang="en-US" spc="50" dirty="0"/>
              <a:t>Our goal is to make it simple for people to apply to the university club of their choice. We are hoping to create an online university club gateway where any student may look up and join their preferred club without having to fill out any paperwork. As for posting valuable notices on the site, club administrators may do so.</a:t>
            </a:r>
          </a:p>
          <a:p>
            <a:pPr>
              <a:lnSpc>
                <a:spcPct val="91000"/>
              </a:lnSpc>
              <a:spcAft>
                <a:spcPts val="600"/>
              </a:spcAft>
            </a:pPr>
            <a:endParaRPr lang="en-US" spc="50" dirty="0"/>
          </a:p>
          <a:p>
            <a:pPr>
              <a:lnSpc>
                <a:spcPct val="91000"/>
              </a:lnSpc>
              <a:spcAft>
                <a:spcPts val="600"/>
              </a:spcAft>
            </a:pPr>
            <a:endParaRPr lang="en-US" spc="50" dirty="0"/>
          </a:p>
        </p:txBody>
      </p:sp>
      <p:pic>
        <p:nvPicPr>
          <p:cNvPr id="1026" name="Picture 2" descr="May be an image of 6 people, people studying, table and text that says '00 STRIVE TO INNOVATE S'">
            <a:extLst>
              <a:ext uri="{FF2B5EF4-FFF2-40B4-BE49-F238E27FC236}">
                <a16:creationId xmlns:a16="http://schemas.microsoft.com/office/drawing/2014/main" id="{0E215C28-D270-D785-711D-2D13C1B71D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8100" y="55189"/>
            <a:ext cx="4457700" cy="2885159"/>
          </a:xfrm>
          <a:prstGeom prst="rect">
            <a:avLst/>
          </a:prstGeom>
          <a:noFill/>
          <a:extLst>
            <a:ext uri="{909E8E84-426E-40DD-AFC4-6F175D3DCCD1}">
              <a14:hiddenFill xmlns:a14="http://schemas.microsoft.com/office/drawing/2010/main">
                <a:solidFill>
                  <a:srgbClr val="FFFFFF"/>
                </a:solidFill>
              </a14:hiddenFill>
            </a:ext>
          </a:extLst>
        </p:spPr>
      </p:pic>
      <p:pic>
        <p:nvPicPr>
          <p:cNvPr id="2" name="animation_lkghgrfu (1)">
            <a:hlinkClick r:id="" action="ppaction://media"/>
            <a:extLst>
              <a:ext uri="{FF2B5EF4-FFF2-40B4-BE49-F238E27FC236}">
                <a16:creationId xmlns:a16="http://schemas.microsoft.com/office/drawing/2014/main" id="{680C6476-7A81-5FDB-DD85-FE592D1C24B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658100" y="3056607"/>
            <a:ext cx="4457700" cy="3627184"/>
          </a:xfrm>
          <a:prstGeom prst="rect">
            <a:avLst/>
          </a:prstGeom>
        </p:spPr>
      </p:pic>
    </p:spTree>
    <p:extLst>
      <p:ext uri="{BB962C8B-B14F-4D97-AF65-F5344CB8AC3E}">
        <p14:creationId xmlns:p14="http://schemas.microsoft.com/office/powerpoint/2010/main" val="1195507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A77676B-F367-E2BD-2908-886F1EE7CD08}"/>
              </a:ext>
            </a:extLst>
          </p:cNvPr>
          <p:cNvSpPr/>
          <p:nvPr/>
        </p:nvSpPr>
        <p:spPr>
          <a:xfrm>
            <a:off x="361292" y="2742543"/>
            <a:ext cx="5150068" cy="919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3CF5C89-1DFB-C8D3-76E7-4F32C7991B3B}"/>
              </a:ext>
            </a:extLst>
          </p:cNvPr>
          <p:cNvSpPr txBox="1"/>
          <p:nvPr/>
        </p:nvSpPr>
        <p:spPr>
          <a:xfrm>
            <a:off x="489388" y="2821371"/>
            <a:ext cx="48446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To make our system more paperless</a:t>
            </a:r>
          </a:p>
        </p:txBody>
      </p:sp>
      <p:pic>
        <p:nvPicPr>
          <p:cNvPr id="2" name="Picture 2" descr="A group of people sitting on books&#10;&#10;Description automatically generated">
            <a:extLst>
              <a:ext uri="{FF2B5EF4-FFF2-40B4-BE49-F238E27FC236}">
                <a16:creationId xmlns:a16="http://schemas.microsoft.com/office/drawing/2014/main" id="{A49AE4D2-367B-272C-F759-FC07869ECB81}"/>
              </a:ext>
            </a:extLst>
          </p:cNvPr>
          <p:cNvPicPr>
            <a:picLocks noChangeAspect="1"/>
          </p:cNvPicPr>
          <p:nvPr/>
        </p:nvPicPr>
        <p:blipFill>
          <a:blip r:embed="rId2"/>
          <a:stretch>
            <a:fillRect/>
          </a:stretch>
        </p:blipFill>
        <p:spPr>
          <a:xfrm>
            <a:off x="5508812" y="82399"/>
            <a:ext cx="6754905" cy="6592350"/>
          </a:xfrm>
          <a:prstGeom prst="rect">
            <a:avLst/>
          </a:prstGeom>
        </p:spPr>
      </p:pic>
      <p:sp>
        <p:nvSpPr>
          <p:cNvPr id="3" name="Rectangle: Rounded Corners 2">
            <a:extLst>
              <a:ext uri="{FF2B5EF4-FFF2-40B4-BE49-F238E27FC236}">
                <a16:creationId xmlns:a16="http://schemas.microsoft.com/office/drawing/2014/main" id="{BEC83BB5-270D-38F1-73C4-EFDA045B1E6F}"/>
              </a:ext>
            </a:extLst>
          </p:cNvPr>
          <p:cNvSpPr/>
          <p:nvPr/>
        </p:nvSpPr>
        <p:spPr>
          <a:xfrm rot="3180000">
            <a:off x="7705385" y="-3804789"/>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10F634A-32BF-803A-A9F6-9C2EF6D4418B}"/>
              </a:ext>
            </a:extLst>
          </p:cNvPr>
          <p:cNvSpPr/>
          <p:nvPr/>
        </p:nvSpPr>
        <p:spPr>
          <a:xfrm rot="3180000">
            <a:off x="8769309"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5600DFF-99AF-F1CF-683E-57F15D2E92BE}"/>
              </a:ext>
            </a:extLst>
          </p:cNvPr>
          <p:cNvSpPr/>
          <p:nvPr/>
        </p:nvSpPr>
        <p:spPr>
          <a:xfrm rot="3180000">
            <a:off x="9977007" y="-627392"/>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4D89366-ED11-4521-AB9E-397516472AE4}"/>
              </a:ext>
            </a:extLst>
          </p:cNvPr>
          <p:cNvSpPr/>
          <p:nvPr/>
        </p:nvSpPr>
        <p:spPr>
          <a:xfrm rot="-2340000">
            <a:off x="7288441" y="-311091"/>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BEA6550-9844-73B1-FC30-2A42735A3375}"/>
              </a:ext>
            </a:extLst>
          </p:cNvPr>
          <p:cNvSpPr/>
          <p:nvPr/>
        </p:nvSpPr>
        <p:spPr>
          <a:xfrm rot="-2340000">
            <a:off x="9243761"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3A0324-CED7-5AE8-0971-33098826633B}"/>
              </a:ext>
            </a:extLst>
          </p:cNvPr>
          <p:cNvSpPr/>
          <p:nvPr/>
        </p:nvSpPr>
        <p:spPr>
          <a:xfrm rot="2580000">
            <a:off x="5172049" y="5124471"/>
            <a:ext cx="2855393" cy="30774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741F5AB-1271-8922-746C-5BE9F82E6D59}"/>
              </a:ext>
            </a:extLst>
          </p:cNvPr>
          <p:cNvSpPr txBox="1"/>
          <p:nvPr/>
        </p:nvSpPr>
        <p:spPr>
          <a:xfrm>
            <a:off x="492672" y="706163"/>
            <a:ext cx="4861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t>OBJECTIVE</a:t>
            </a:r>
          </a:p>
        </p:txBody>
      </p:sp>
      <p:sp>
        <p:nvSpPr>
          <p:cNvPr id="11" name="Rectangle: Rounded Corners 10">
            <a:extLst>
              <a:ext uri="{FF2B5EF4-FFF2-40B4-BE49-F238E27FC236}">
                <a16:creationId xmlns:a16="http://schemas.microsoft.com/office/drawing/2014/main" id="{4FF27A6B-74DB-E264-1D52-ED39AD56D524}"/>
              </a:ext>
            </a:extLst>
          </p:cNvPr>
          <p:cNvSpPr/>
          <p:nvPr/>
        </p:nvSpPr>
        <p:spPr>
          <a:xfrm rot="-2340000">
            <a:off x="7577475" y="-22056"/>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46B64F-5841-BD53-782B-97944E261BD8}"/>
              </a:ext>
            </a:extLst>
          </p:cNvPr>
          <p:cNvSpPr txBox="1"/>
          <p:nvPr/>
        </p:nvSpPr>
        <p:spPr>
          <a:xfrm>
            <a:off x="489388" y="3754164"/>
            <a:ext cx="4844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Esay register</a:t>
            </a:r>
            <a:r>
              <a:rPr lang="en-US" dirty="0"/>
              <a:t> </a:t>
            </a:r>
          </a:p>
        </p:txBody>
      </p:sp>
      <p:sp>
        <p:nvSpPr>
          <p:cNvPr id="13" name="TextBox 12">
            <a:extLst>
              <a:ext uri="{FF2B5EF4-FFF2-40B4-BE49-F238E27FC236}">
                <a16:creationId xmlns:a16="http://schemas.microsoft.com/office/drawing/2014/main" id="{64442CF4-C3BC-0457-8B3C-1D85249EDE82}"/>
              </a:ext>
            </a:extLst>
          </p:cNvPr>
          <p:cNvSpPr txBox="1"/>
          <p:nvPr/>
        </p:nvSpPr>
        <p:spPr>
          <a:xfrm>
            <a:off x="489387" y="4647543"/>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Everything in one place</a:t>
            </a:r>
          </a:p>
        </p:txBody>
      </p:sp>
      <p:sp>
        <p:nvSpPr>
          <p:cNvPr id="14" name="TextBox 13">
            <a:extLst>
              <a:ext uri="{FF2B5EF4-FFF2-40B4-BE49-F238E27FC236}">
                <a16:creationId xmlns:a16="http://schemas.microsoft.com/office/drawing/2014/main" id="{B7EF2BB0-25E5-DA8E-1C70-00A7FEC15C88}"/>
              </a:ext>
            </a:extLst>
          </p:cNvPr>
          <p:cNvSpPr txBox="1"/>
          <p:nvPr/>
        </p:nvSpPr>
        <p:spPr>
          <a:xfrm>
            <a:off x="476249" y="5435818"/>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Saving time of physical work</a:t>
            </a:r>
          </a:p>
        </p:txBody>
      </p:sp>
    </p:spTree>
    <p:extLst>
      <p:ext uri="{BB962C8B-B14F-4D97-AF65-F5344CB8AC3E}">
        <p14:creationId xmlns:p14="http://schemas.microsoft.com/office/powerpoint/2010/main" val="21236256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E4D6A2E-4D7F-ADEA-F532-E1D5D1727A6C}"/>
              </a:ext>
            </a:extLst>
          </p:cNvPr>
          <p:cNvSpPr/>
          <p:nvPr/>
        </p:nvSpPr>
        <p:spPr>
          <a:xfrm>
            <a:off x="479533" y="3662198"/>
            <a:ext cx="5110655" cy="630620"/>
          </a:xfrm>
          <a:prstGeom prst="roundRect">
            <a:avLst/>
          </a:prstGeom>
          <a:solidFill>
            <a:srgbClr val="92C7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3CF5C89-1DFB-C8D3-76E7-4F32C7991B3B}"/>
              </a:ext>
            </a:extLst>
          </p:cNvPr>
          <p:cNvSpPr txBox="1"/>
          <p:nvPr/>
        </p:nvSpPr>
        <p:spPr>
          <a:xfrm>
            <a:off x="489388" y="2821371"/>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To make our system more paperless</a:t>
            </a:r>
          </a:p>
        </p:txBody>
      </p:sp>
      <p:pic>
        <p:nvPicPr>
          <p:cNvPr id="2" name="Picture 2" descr="A group of people sitting on books&#10;&#10;Description automatically generated">
            <a:extLst>
              <a:ext uri="{FF2B5EF4-FFF2-40B4-BE49-F238E27FC236}">
                <a16:creationId xmlns:a16="http://schemas.microsoft.com/office/drawing/2014/main" id="{A49AE4D2-367B-272C-F759-FC07869ECB81}"/>
              </a:ext>
            </a:extLst>
          </p:cNvPr>
          <p:cNvPicPr>
            <a:picLocks noChangeAspect="1"/>
          </p:cNvPicPr>
          <p:nvPr/>
        </p:nvPicPr>
        <p:blipFill>
          <a:blip r:embed="rId2"/>
          <a:stretch>
            <a:fillRect/>
          </a:stretch>
        </p:blipFill>
        <p:spPr>
          <a:xfrm>
            <a:off x="5508812" y="82399"/>
            <a:ext cx="6754905" cy="6592350"/>
          </a:xfrm>
          <a:prstGeom prst="rect">
            <a:avLst/>
          </a:prstGeom>
        </p:spPr>
      </p:pic>
      <p:sp>
        <p:nvSpPr>
          <p:cNvPr id="3" name="Rectangle: Rounded Corners 2">
            <a:extLst>
              <a:ext uri="{FF2B5EF4-FFF2-40B4-BE49-F238E27FC236}">
                <a16:creationId xmlns:a16="http://schemas.microsoft.com/office/drawing/2014/main" id="{BEC83BB5-270D-38F1-73C4-EFDA045B1E6F}"/>
              </a:ext>
            </a:extLst>
          </p:cNvPr>
          <p:cNvSpPr/>
          <p:nvPr/>
        </p:nvSpPr>
        <p:spPr>
          <a:xfrm rot="3180000">
            <a:off x="8801813" y="-3258130"/>
            <a:ext cx="249940" cy="852152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10F634A-32BF-803A-A9F6-9C2EF6D4418B}"/>
              </a:ext>
            </a:extLst>
          </p:cNvPr>
          <p:cNvSpPr/>
          <p:nvPr/>
        </p:nvSpPr>
        <p:spPr>
          <a:xfrm rot="3180000">
            <a:off x="8769309"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5600DFF-99AF-F1CF-683E-57F15D2E92BE}"/>
              </a:ext>
            </a:extLst>
          </p:cNvPr>
          <p:cNvSpPr/>
          <p:nvPr/>
        </p:nvSpPr>
        <p:spPr>
          <a:xfrm rot="3180000">
            <a:off x="9977007" y="-627392"/>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4D89366-ED11-4521-AB9E-397516472AE4}"/>
              </a:ext>
            </a:extLst>
          </p:cNvPr>
          <p:cNvSpPr/>
          <p:nvPr/>
        </p:nvSpPr>
        <p:spPr>
          <a:xfrm rot="-2340000">
            <a:off x="7288441" y="-311091"/>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BEA6550-9844-73B1-FC30-2A42735A3375}"/>
              </a:ext>
            </a:extLst>
          </p:cNvPr>
          <p:cNvSpPr/>
          <p:nvPr/>
        </p:nvSpPr>
        <p:spPr>
          <a:xfrm rot="-2340000">
            <a:off x="9243761"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3A0324-CED7-5AE8-0971-33098826633B}"/>
              </a:ext>
            </a:extLst>
          </p:cNvPr>
          <p:cNvSpPr/>
          <p:nvPr/>
        </p:nvSpPr>
        <p:spPr>
          <a:xfrm rot="2580000">
            <a:off x="5172049" y="5124471"/>
            <a:ext cx="2855393" cy="30774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741F5AB-1271-8922-746C-5BE9F82E6D59}"/>
              </a:ext>
            </a:extLst>
          </p:cNvPr>
          <p:cNvSpPr txBox="1"/>
          <p:nvPr/>
        </p:nvSpPr>
        <p:spPr>
          <a:xfrm>
            <a:off x="492672" y="706163"/>
            <a:ext cx="4861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t>OBJECTIVE</a:t>
            </a:r>
          </a:p>
        </p:txBody>
      </p:sp>
      <p:sp>
        <p:nvSpPr>
          <p:cNvPr id="11" name="Rectangle: Rounded Corners 10">
            <a:extLst>
              <a:ext uri="{FF2B5EF4-FFF2-40B4-BE49-F238E27FC236}">
                <a16:creationId xmlns:a16="http://schemas.microsoft.com/office/drawing/2014/main" id="{4FF27A6B-74DB-E264-1D52-ED39AD56D524}"/>
              </a:ext>
            </a:extLst>
          </p:cNvPr>
          <p:cNvSpPr/>
          <p:nvPr/>
        </p:nvSpPr>
        <p:spPr>
          <a:xfrm rot="-2340000">
            <a:off x="7577475" y="-22056"/>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46B64F-5841-BD53-782B-97944E261BD8}"/>
              </a:ext>
            </a:extLst>
          </p:cNvPr>
          <p:cNvSpPr txBox="1"/>
          <p:nvPr/>
        </p:nvSpPr>
        <p:spPr>
          <a:xfrm>
            <a:off x="489388" y="3754164"/>
            <a:ext cx="48446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Esay register</a:t>
            </a:r>
            <a:r>
              <a:rPr lang="en-US" sz="2000" dirty="0"/>
              <a:t> </a:t>
            </a:r>
          </a:p>
        </p:txBody>
      </p:sp>
      <p:sp>
        <p:nvSpPr>
          <p:cNvPr id="13" name="TextBox 12">
            <a:extLst>
              <a:ext uri="{FF2B5EF4-FFF2-40B4-BE49-F238E27FC236}">
                <a16:creationId xmlns:a16="http://schemas.microsoft.com/office/drawing/2014/main" id="{64442CF4-C3BC-0457-8B3C-1D85249EDE82}"/>
              </a:ext>
            </a:extLst>
          </p:cNvPr>
          <p:cNvSpPr txBox="1"/>
          <p:nvPr/>
        </p:nvSpPr>
        <p:spPr>
          <a:xfrm>
            <a:off x="489387" y="4647543"/>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Everything in one place</a:t>
            </a:r>
          </a:p>
        </p:txBody>
      </p:sp>
      <p:sp>
        <p:nvSpPr>
          <p:cNvPr id="14" name="TextBox 13">
            <a:extLst>
              <a:ext uri="{FF2B5EF4-FFF2-40B4-BE49-F238E27FC236}">
                <a16:creationId xmlns:a16="http://schemas.microsoft.com/office/drawing/2014/main" id="{B7EF2BB0-25E5-DA8E-1C70-00A7FEC15C88}"/>
              </a:ext>
            </a:extLst>
          </p:cNvPr>
          <p:cNvSpPr txBox="1"/>
          <p:nvPr/>
        </p:nvSpPr>
        <p:spPr>
          <a:xfrm>
            <a:off x="476249" y="5435818"/>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Saving time of physical work</a:t>
            </a:r>
          </a:p>
        </p:txBody>
      </p:sp>
    </p:spTree>
    <p:extLst>
      <p:ext uri="{BB962C8B-B14F-4D97-AF65-F5344CB8AC3E}">
        <p14:creationId xmlns:p14="http://schemas.microsoft.com/office/powerpoint/2010/main" val="5300014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2FD46A31-F0F0-CB44-22D2-B3470BCBA972}"/>
              </a:ext>
            </a:extLst>
          </p:cNvPr>
          <p:cNvSpPr/>
          <p:nvPr/>
        </p:nvSpPr>
        <p:spPr>
          <a:xfrm>
            <a:off x="479533" y="4516164"/>
            <a:ext cx="5110655" cy="630620"/>
          </a:xfrm>
          <a:prstGeom prst="roundRect">
            <a:avLst/>
          </a:prstGeom>
          <a:solidFill>
            <a:srgbClr val="3560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9">
            <a:extLst>
              <a:ext uri="{FF2B5EF4-FFF2-40B4-BE49-F238E27FC236}">
                <a16:creationId xmlns:a16="http://schemas.microsoft.com/office/drawing/2014/main" id="{23CF5C89-1DFB-C8D3-76E7-4F32C7991B3B}"/>
              </a:ext>
            </a:extLst>
          </p:cNvPr>
          <p:cNvSpPr txBox="1"/>
          <p:nvPr/>
        </p:nvSpPr>
        <p:spPr>
          <a:xfrm>
            <a:off x="489388" y="2821371"/>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To make our system more paperless</a:t>
            </a:r>
          </a:p>
        </p:txBody>
      </p:sp>
      <p:pic>
        <p:nvPicPr>
          <p:cNvPr id="2" name="Picture 2" descr="A group of people sitting on books&#10;&#10;Description automatically generated">
            <a:extLst>
              <a:ext uri="{FF2B5EF4-FFF2-40B4-BE49-F238E27FC236}">
                <a16:creationId xmlns:a16="http://schemas.microsoft.com/office/drawing/2014/main" id="{A49AE4D2-367B-272C-F759-FC07869ECB81}"/>
              </a:ext>
            </a:extLst>
          </p:cNvPr>
          <p:cNvPicPr>
            <a:picLocks noChangeAspect="1"/>
          </p:cNvPicPr>
          <p:nvPr/>
        </p:nvPicPr>
        <p:blipFill>
          <a:blip r:embed="rId2"/>
          <a:stretch>
            <a:fillRect/>
          </a:stretch>
        </p:blipFill>
        <p:spPr>
          <a:xfrm>
            <a:off x="5508812" y="82399"/>
            <a:ext cx="6754905" cy="6592350"/>
          </a:xfrm>
          <a:prstGeom prst="rect">
            <a:avLst/>
          </a:prstGeom>
        </p:spPr>
      </p:pic>
      <p:sp>
        <p:nvSpPr>
          <p:cNvPr id="3" name="Rectangle: Rounded Corners 2">
            <a:extLst>
              <a:ext uri="{FF2B5EF4-FFF2-40B4-BE49-F238E27FC236}">
                <a16:creationId xmlns:a16="http://schemas.microsoft.com/office/drawing/2014/main" id="{BEC83BB5-270D-38F1-73C4-EFDA045B1E6F}"/>
              </a:ext>
            </a:extLst>
          </p:cNvPr>
          <p:cNvSpPr/>
          <p:nvPr/>
        </p:nvSpPr>
        <p:spPr>
          <a:xfrm rot="3180000">
            <a:off x="8439973" y="-3438537"/>
            <a:ext cx="184252" cy="955941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10F634A-32BF-803A-A9F6-9C2EF6D4418B}"/>
              </a:ext>
            </a:extLst>
          </p:cNvPr>
          <p:cNvSpPr/>
          <p:nvPr/>
        </p:nvSpPr>
        <p:spPr>
          <a:xfrm rot="3180000">
            <a:off x="8769309"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5600DFF-99AF-F1CF-683E-57F15D2E92BE}"/>
              </a:ext>
            </a:extLst>
          </p:cNvPr>
          <p:cNvSpPr/>
          <p:nvPr/>
        </p:nvSpPr>
        <p:spPr>
          <a:xfrm rot="3180000">
            <a:off x="9977007" y="-627392"/>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4D89366-ED11-4521-AB9E-397516472AE4}"/>
              </a:ext>
            </a:extLst>
          </p:cNvPr>
          <p:cNvSpPr/>
          <p:nvPr/>
        </p:nvSpPr>
        <p:spPr>
          <a:xfrm rot="-2340000">
            <a:off x="7288441" y="-311091"/>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BEA6550-9844-73B1-FC30-2A42735A3375}"/>
              </a:ext>
            </a:extLst>
          </p:cNvPr>
          <p:cNvSpPr/>
          <p:nvPr/>
        </p:nvSpPr>
        <p:spPr>
          <a:xfrm rot="-2340000">
            <a:off x="9243761"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3A0324-CED7-5AE8-0971-33098826633B}"/>
              </a:ext>
            </a:extLst>
          </p:cNvPr>
          <p:cNvSpPr/>
          <p:nvPr/>
        </p:nvSpPr>
        <p:spPr>
          <a:xfrm rot="2580000">
            <a:off x="5172049" y="5124471"/>
            <a:ext cx="2855393" cy="30774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741F5AB-1271-8922-746C-5BE9F82E6D59}"/>
              </a:ext>
            </a:extLst>
          </p:cNvPr>
          <p:cNvSpPr txBox="1"/>
          <p:nvPr/>
        </p:nvSpPr>
        <p:spPr>
          <a:xfrm>
            <a:off x="492672" y="706163"/>
            <a:ext cx="4861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t>OBJECTIVE</a:t>
            </a:r>
          </a:p>
        </p:txBody>
      </p:sp>
      <p:sp>
        <p:nvSpPr>
          <p:cNvPr id="11" name="Rectangle: Rounded Corners 10">
            <a:extLst>
              <a:ext uri="{FF2B5EF4-FFF2-40B4-BE49-F238E27FC236}">
                <a16:creationId xmlns:a16="http://schemas.microsoft.com/office/drawing/2014/main" id="{4FF27A6B-74DB-E264-1D52-ED39AD56D524}"/>
              </a:ext>
            </a:extLst>
          </p:cNvPr>
          <p:cNvSpPr/>
          <p:nvPr/>
        </p:nvSpPr>
        <p:spPr>
          <a:xfrm rot="-2340000">
            <a:off x="7577475" y="-22056"/>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46B64F-5841-BD53-782B-97944E261BD8}"/>
              </a:ext>
            </a:extLst>
          </p:cNvPr>
          <p:cNvSpPr txBox="1"/>
          <p:nvPr/>
        </p:nvSpPr>
        <p:spPr>
          <a:xfrm>
            <a:off x="489388" y="3754164"/>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Esay register </a:t>
            </a:r>
          </a:p>
        </p:txBody>
      </p:sp>
      <p:sp>
        <p:nvSpPr>
          <p:cNvPr id="13" name="TextBox 12">
            <a:extLst>
              <a:ext uri="{FF2B5EF4-FFF2-40B4-BE49-F238E27FC236}">
                <a16:creationId xmlns:a16="http://schemas.microsoft.com/office/drawing/2014/main" id="{64442CF4-C3BC-0457-8B3C-1D85249EDE82}"/>
              </a:ext>
            </a:extLst>
          </p:cNvPr>
          <p:cNvSpPr txBox="1"/>
          <p:nvPr/>
        </p:nvSpPr>
        <p:spPr>
          <a:xfrm>
            <a:off x="489387" y="4647543"/>
            <a:ext cx="48446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Everything in one place</a:t>
            </a:r>
          </a:p>
        </p:txBody>
      </p:sp>
      <p:sp>
        <p:nvSpPr>
          <p:cNvPr id="14" name="TextBox 13">
            <a:extLst>
              <a:ext uri="{FF2B5EF4-FFF2-40B4-BE49-F238E27FC236}">
                <a16:creationId xmlns:a16="http://schemas.microsoft.com/office/drawing/2014/main" id="{B7EF2BB0-25E5-DA8E-1C70-00A7FEC15C88}"/>
              </a:ext>
            </a:extLst>
          </p:cNvPr>
          <p:cNvSpPr txBox="1"/>
          <p:nvPr/>
        </p:nvSpPr>
        <p:spPr>
          <a:xfrm>
            <a:off x="476249" y="5435818"/>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Saving time of physical work</a:t>
            </a:r>
          </a:p>
        </p:txBody>
      </p:sp>
    </p:spTree>
    <p:extLst>
      <p:ext uri="{BB962C8B-B14F-4D97-AF65-F5344CB8AC3E}">
        <p14:creationId xmlns:p14="http://schemas.microsoft.com/office/powerpoint/2010/main" val="224109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2FD46A31-F0F0-CB44-22D2-B3470BCBA972}"/>
              </a:ext>
            </a:extLst>
          </p:cNvPr>
          <p:cNvSpPr/>
          <p:nvPr/>
        </p:nvSpPr>
        <p:spPr>
          <a:xfrm>
            <a:off x="479533" y="5383267"/>
            <a:ext cx="5110655" cy="630620"/>
          </a:xfrm>
          <a:prstGeom prst="roundRect">
            <a:avLst/>
          </a:prstGeom>
          <a:solidFill>
            <a:srgbClr val="B17C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9">
            <a:extLst>
              <a:ext uri="{FF2B5EF4-FFF2-40B4-BE49-F238E27FC236}">
                <a16:creationId xmlns:a16="http://schemas.microsoft.com/office/drawing/2014/main" id="{23CF5C89-1DFB-C8D3-76E7-4F32C7991B3B}"/>
              </a:ext>
            </a:extLst>
          </p:cNvPr>
          <p:cNvSpPr txBox="1"/>
          <p:nvPr/>
        </p:nvSpPr>
        <p:spPr>
          <a:xfrm>
            <a:off x="489388" y="2821371"/>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To make our system more paperless</a:t>
            </a:r>
          </a:p>
        </p:txBody>
      </p:sp>
      <p:pic>
        <p:nvPicPr>
          <p:cNvPr id="2" name="Picture 2" descr="A group of people sitting on books&#10;&#10;Description automatically generated">
            <a:extLst>
              <a:ext uri="{FF2B5EF4-FFF2-40B4-BE49-F238E27FC236}">
                <a16:creationId xmlns:a16="http://schemas.microsoft.com/office/drawing/2014/main" id="{A49AE4D2-367B-272C-F759-FC07869ECB81}"/>
              </a:ext>
            </a:extLst>
          </p:cNvPr>
          <p:cNvPicPr>
            <a:picLocks noChangeAspect="1"/>
          </p:cNvPicPr>
          <p:nvPr/>
        </p:nvPicPr>
        <p:blipFill>
          <a:blip r:embed="rId2"/>
          <a:stretch>
            <a:fillRect/>
          </a:stretch>
        </p:blipFill>
        <p:spPr>
          <a:xfrm>
            <a:off x="5508812" y="82399"/>
            <a:ext cx="6754905" cy="6592350"/>
          </a:xfrm>
          <a:prstGeom prst="rect">
            <a:avLst/>
          </a:prstGeom>
        </p:spPr>
      </p:pic>
      <p:sp>
        <p:nvSpPr>
          <p:cNvPr id="3" name="Rectangle: Rounded Corners 2">
            <a:extLst>
              <a:ext uri="{FF2B5EF4-FFF2-40B4-BE49-F238E27FC236}">
                <a16:creationId xmlns:a16="http://schemas.microsoft.com/office/drawing/2014/main" id="{BEC83BB5-270D-38F1-73C4-EFDA045B1E6F}"/>
              </a:ext>
            </a:extLst>
          </p:cNvPr>
          <p:cNvSpPr/>
          <p:nvPr/>
        </p:nvSpPr>
        <p:spPr>
          <a:xfrm rot="3180000">
            <a:off x="7705385" y="-3804789"/>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10F634A-32BF-803A-A9F6-9C2EF6D4418B}"/>
              </a:ext>
            </a:extLst>
          </p:cNvPr>
          <p:cNvSpPr/>
          <p:nvPr/>
        </p:nvSpPr>
        <p:spPr>
          <a:xfrm rot="3180000">
            <a:off x="8769309"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5600DFF-99AF-F1CF-683E-57F15D2E92BE}"/>
              </a:ext>
            </a:extLst>
          </p:cNvPr>
          <p:cNvSpPr/>
          <p:nvPr/>
        </p:nvSpPr>
        <p:spPr>
          <a:xfrm rot="3180000">
            <a:off x="9977007" y="-627392"/>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4D89366-ED11-4521-AB9E-397516472AE4}"/>
              </a:ext>
            </a:extLst>
          </p:cNvPr>
          <p:cNvSpPr/>
          <p:nvPr/>
        </p:nvSpPr>
        <p:spPr>
          <a:xfrm rot="-2340000">
            <a:off x="7288441" y="-311091"/>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BEA6550-9844-73B1-FC30-2A42735A3375}"/>
              </a:ext>
            </a:extLst>
          </p:cNvPr>
          <p:cNvSpPr/>
          <p:nvPr/>
        </p:nvSpPr>
        <p:spPr>
          <a:xfrm rot="-2340000">
            <a:off x="9243761" y="-1978864"/>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3A0324-CED7-5AE8-0971-33098826633B}"/>
              </a:ext>
            </a:extLst>
          </p:cNvPr>
          <p:cNvSpPr/>
          <p:nvPr/>
        </p:nvSpPr>
        <p:spPr>
          <a:xfrm rot="2580000">
            <a:off x="5172049" y="5124471"/>
            <a:ext cx="2855393" cy="30774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741F5AB-1271-8922-746C-5BE9F82E6D59}"/>
              </a:ext>
            </a:extLst>
          </p:cNvPr>
          <p:cNvSpPr txBox="1"/>
          <p:nvPr/>
        </p:nvSpPr>
        <p:spPr>
          <a:xfrm>
            <a:off x="492672" y="706163"/>
            <a:ext cx="4861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t>OBJECTIVE</a:t>
            </a:r>
          </a:p>
        </p:txBody>
      </p:sp>
      <p:sp>
        <p:nvSpPr>
          <p:cNvPr id="11" name="Rectangle: Rounded Corners 10">
            <a:extLst>
              <a:ext uri="{FF2B5EF4-FFF2-40B4-BE49-F238E27FC236}">
                <a16:creationId xmlns:a16="http://schemas.microsoft.com/office/drawing/2014/main" id="{4FF27A6B-74DB-E264-1D52-ED39AD56D524}"/>
              </a:ext>
            </a:extLst>
          </p:cNvPr>
          <p:cNvSpPr/>
          <p:nvPr/>
        </p:nvSpPr>
        <p:spPr>
          <a:xfrm rot="-2340000">
            <a:off x="7577475" y="-22056"/>
            <a:ext cx="236803" cy="112936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46B64F-5841-BD53-782B-97944E261BD8}"/>
              </a:ext>
            </a:extLst>
          </p:cNvPr>
          <p:cNvSpPr txBox="1"/>
          <p:nvPr/>
        </p:nvSpPr>
        <p:spPr>
          <a:xfrm>
            <a:off x="489388" y="3754164"/>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Esay register </a:t>
            </a:r>
          </a:p>
        </p:txBody>
      </p:sp>
      <p:sp>
        <p:nvSpPr>
          <p:cNvPr id="13" name="TextBox 12">
            <a:extLst>
              <a:ext uri="{FF2B5EF4-FFF2-40B4-BE49-F238E27FC236}">
                <a16:creationId xmlns:a16="http://schemas.microsoft.com/office/drawing/2014/main" id="{64442CF4-C3BC-0457-8B3C-1D85249EDE82}"/>
              </a:ext>
            </a:extLst>
          </p:cNvPr>
          <p:cNvSpPr txBox="1"/>
          <p:nvPr/>
        </p:nvSpPr>
        <p:spPr>
          <a:xfrm>
            <a:off x="489387" y="4647543"/>
            <a:ext cx="48446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Everything in one place</a:t>
            </a:r>
          </a:p>
        </p:txBody>
      </p:sp>
      <p:sp>
        <p:nvSpPr>
          <p:cNvPr id="14" name="TextBox 13">
            <a:extLst>
              <a:ext uri="{FF2B5EF4-FFF2-40B4-BE49-F238E27FC236}">
                <a16:creationId xmlns:a16="http://schemas.microsoft.com/office/drawing/2014/main" id="{B7EF2BB0-25E5-DA8E-1C70-00A7FEC15C88}"/>
              </a:ext>
            </a:extLst>
          </p:cNvPr>
          <p:cNvSpPr txBox="1"/>
          <p:nvPr/>
        </p:nvSpPr>
        <p:spPr>
          <a:xfrm>
            <a:off x="476249" y="5435818"/>
            <a:ext cx="48446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Saving time of physical work</a:t>
            </a:r>
          </a:p>
        </p:txBody>
      </p:sp>
    </p:spTree>
    <p:extLst>
      <p:ext uri="{BB962C8B-B14F-4D97-AF65-F5344CB8AC3E}">
        <p14:creationId xmlns:p14="http://schemas.microsoft.com/office/powerpoint/2010/main" val="580302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BC012DCC-BF9B-7109-A199-70AC57FA1AF7}"/>
              </a:ext>
            </a:extLst>
          </p:cNvPr>
          <p:cNvSpPr/>
          <p:nvPr/>
        </p:nvSpPr>
        <p:spPr>
          <a:xfrm>
            <a:off x="285750" y="2305610"/>
            <a:ext cx="2857500" cy="3619500"/>
          </a:xfrm>
          <a:prstGeom prst="roundRect">
            <a:avLst/>
          </a:prstGeom>
          <a:solidFill>
            <a:srgbClr val="9E163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001C2C-15DD-038D-B3DD-D976E61D6244}"/>
              </a:ext>
            </a:extLst>
          </p:cNvPr>
          <p:cNvSpPr txBox="1"/>
          <p:nvPr/>
        </p:nvSpPr>
        <p:spPr>
          <a:xfrm>
            <a:off x="868456" y="756396"/>
            <a:ext cx="36279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KEY FEATURES</a:t>
            </a:r>
          </a:p>
        </p:txBody>
      </p:sp>
      <p:sp>
        <p:nvSpPr>
          <p:cNvPr id="7" name="TextBox 6">
            <a:extLst>
              <a:ext uri="{FF2B5EF4-FFF2-40B4-BE49-F238E27FC236}">
                <a16:creationId xmlns:a16="http://schemas.microsoft.com/office/drawing/2014/main" id="{CAF0BAB0-5343-2933-0370-B0E982C27F28}"/>
              </a:ext>
            </a:extLst>
          </p:cNvPr>
          <p:cNvSpPr txBox="1"/>
          <p:nvPr/>
        </p:nvSpPr>
        <p:spPr>
          <a:xfrm>
            <a:off x="484654" y="2484904"/>
            <a:ext cx="2871507"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01</a:t>
            </a:r>
          </a:p>
          <a:p>
            <a:pPr algn="l"/>
            <a:endParaRPr lang="en-US" sz="2800" dirty="0"/>
          </a:p>
          <a:p>
            <a:r>
              <a:rPr lang="en-US" sz="2400" dirty="0">
                <a:latin typeface="Calibri Light"/>
                <a:ea typeface="+mn-lt"/>
                <a:cs typeface="+mn-lt"/>
              </a:rPr>
              <a:t>Students can login with their university email or any google account.</a:t>
            </a:r>
            <a:endParaRPr lang="en-US" sz="2400" dirty="0">
              <a:latin typeface="Calibri Light"/>
              <a:cs typeface="Calibri Light"/>
            </a:endParaRPr>
          </a:p>
        </p:txBody>
      </p:sp>
    </p:spTree>
    <p:extLst>
      <p:ext uri="{BB962C8B-B14F-4D97-AF65-F5344CB8AC3E}">
        <p14:creationId xmlns:p14="http://schemas.microsoft.com/office/powerpoint/2010/main" val="4136445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30EA5DB-46EA-1BF6-3DA0-F5225D51A7C3}"/>
              </a:ext>
            </a:extLst>
          </p:cNvPr>
          <p:cNvSpPr/>
          <p:nvPr/>
        </p:nvSpPr>
        <p:spPr>
          <a:xfrm>
            <a:off x="3143250" y="2316816"/>
            <a:ext cx="2857500" cy="3619500"/>
          </a:xfrm>
          <a:prstGeom prst="roundRect">
            <a:avLst/>
          </a:prstGeom>
          <a:solidFill>
            <a:srgbClr val="B8DA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001C2C-15DD-038D-B3DD-D976E61D6244}"/>
              </a:ext>
            </a:extLst>
          </p:cNvPr>
          <p:cNvSpPr txBox="1"/>
          <p:nvPr/>
        </p:nvSpPr>
        <p:spPr>
          <a:xfrm>
            <a:off x="868456" y="756396"/>
            <a:ext cx="36279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KEY FEATURES</a:t>
            </a:r>
          </a:p>
        </p:txBody>
      </p:sp>
      <p:sp>
        <p:nvSpPr>
          <p:cNvPr id="7" name="TextBox 6">
            <a:extLst>
              <a:ext uri="{FF2B5EF4-FFF2-40B4-BE49-F238E27FC236}">
                <a16:creationId xmlns:a16="http://schemas.microsoft.com/office/drawing/2014/main" id="{CAF0BAB0-5343-2933-0370-B0E982C27F28}"/>
              </a:ext>
            </a:extLst>
          </p:cNvPr>
          <p:cNvSpPr txBox="1"/>
          <p:nvPr/>
        </p:nvSpPr>
        <p:spPr>
          <a:xfrm>
            <a:off x="484654" y="2484904"/>
            <a:ext cx="2871507"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FFFF"/>
                </a:solidFill>
              </a:rPr>
              <a:t>01</a:t>
            </a:r>
          </a:p>
          <a:p>
            <a:pPr algn="l"/>
            <a:endParaRPr lang="en-US" sz="2800" dirty="0">
              <a:solidFill>
                <a:srgbClr val="FFFFFF"/>
              </a:solidFill>
            </a:endParaRPr>
          </a:p>
          <a:p>
            <a:r>
              <a:rPr lang="en-US" sz="2400" dirty="0">
                <a:solidFill>
                  <a:schemeClr val="bg1"/>
                </a:solidFill>
                <a:latin typeface="Calibri Light"/>
                <a:ea typeface="+mn-lt"/>
                <a:cs typeface="+mn-lt"/>
              </a:rPr>
              <a:t>Students can login with their university email or any google account.</a:t>
            </a:r>
            <a:endParaRPr lang="en-US" sz="2400" dirty="0">
              <a:solidFill>
                <a:schemeClr val="bg1"/>
              </a:solidFill>
              <a:latin typeface="Calibri Light"/>
              <a:cs typeface="Calibri Light"/>
            </a:endParaRPr>
          </a:p>
        </p:txBody>
      </p:sp>
      <p:sp>
        <p:nvSpPr>
          <p:cNvPr id="13" name="TextBox 12">
            <a:extLst>
              <a:ext uri="{FF2B5EF4-FFF2-40B4-BE49-F238E27FC236}">
                <a16:creationId xmlns:a16="http://schemas.microsoft.com/office/drawing/2014/main" id="{AA9CB308-F4DC-B794-8B15-B455DD9C4D61}"/>
              </a:ext>
            </a:extLst>
          </p:cNvPr>
          <p:cNvSpPr txBox="1"/>
          <p:nvPr/>
        </p:nvSpPr>
        <p:spPr>
          <a:xfrm>
            <a:off x="3230095" y="2484904"/>
            <a:ext cx="28715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02</a:t>
            </a:r>
          </a:p>
          <a:p>
            <a:pPr algn="l"/>
            <a:endParaRPr lang="en-US" sz="2800" dirty="0"/>
          </a:p>
          <a:p>
            <a:r>
              <a:rPr lang="en-US" sz="2400" dirty="0">
                <a:latin typeface="Calibri Light" panose="020F0302020204030204" pitchFamily="34" charset="0"/>
                <a:ea typeface="Calibri Light" panose="020F0302020204030204" pitchFamily="34" charset="0"/>
                <a:cs typeface="Calibri Light" panose="020F0302020204030204" pitchFamily="34" charset="0"/>
              </a:rPr>
              <a:t>Instructions how to apply for any desire club&amp; students can apply for a club with filling up a form.</a:t>
            </a:r>
          </a:p>
          <a:p>
            <a:pPr algn="l"/>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680142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380</Words>
  <Application>Microsoft Office PowerPoint</Application>
  <PresentationFormat>Widescreen</PresentationFormat>
  <Paragraphs>68</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 Light</vt:lpstr>
      <vt:lpstr>Franklin Gothic Demi Cond</vt:lpstr>
      <vt:lpstr>Franklin Gothic Medium</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Eva Islam</cp:lastModifiedBy>
  <cp:revision>418</cp:revision>
  <dcterms:created xsi:type="dcterms:W3CDTF">2023-07-18T14:28:21Z</dcterms:created>
  <dcterms:modified xsi:type="dcterms:W3CDTF">2023-09-15T19:53:12Z</dcterms:modified>
</cp:coreProperties>
</file>