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4CF01-B988-1ACB-1C3B-FCB9ADD5386F}" v="1534" dt="2025-03-30T15:02:30.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Scrum Master: Sprint 1</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HELP APP Project</a:t>
            </a:r>
          </a:p>
          <a:p>
            <a:r>
              <a:rPr lang="en-US" dirty="0"/>
              <a:t>Team: Helpers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245-AAD9-1610-DC4B-4D39C602FCEC}"/>
              </a:ext>
            </a:extLst>
          </p:cNvPr>
          <p:cNvSpPr>
            <a:spLocks noGrp="1"/>
          </p:cNvSpPr>
          <p:nvPr>
            <p:ph type="title"/>
          </p:nvPr>
        </p:nvSpPr>
        <p:spPr/>
        <p:txBody>
          <a:bodyPr/>
          <a:lstStyle/>
          <a:p>
            <a:r>
              <a:rPr lang="en-US" dirty="0">
                <a:ea typeface="+mj-lt"/>
                <a:cs typeface="+mj-lt"/>
              </a:rPr>
              <a:t>Atha </a:t>
            </a:r>
            <a:r>
              <a:rPr lang="en-US" dirty="0" err="1">
                <a:ea typeface="+mj-lt"/>
                <a:cs typeface="+mj-lt"/>
              </a:rPr>
              <a:t>Zaidei</a:t>
            </a:r>
            <a:r>
              <a:rPr lang="en-US" dirty="0">
                <a:ea typeface="+mj-lt"/>
                <a:cs typeface="+mj-lt"/>
              </a:rPr>
              <a:t> Hussain Farzan</a:t>
            </a:r>
            <a:br>
              <a:rPr lang="en-US" dirty="0"/>
            </a:br>
            <a:r>
              <a:rPr lang="en-US" dirty="0"/>
              <a:t>Student ID: 21051987</a:t>
            </a:r>
          </a:p>
        </p:txBody>
      </p:sp>
      <p:sp>
        <p:nvSpPr>
          <p:cNvPr id="6" name="Content Placeholder 5">
            <a:extLst>
              <a:ext uri="{FF2B5EF4-FFF2-40B4-BE49-F238E27FC236}">
                <a16:creationId xmlns:a16="http://schemas.microsoft.com/office/drawing/2014/main" id="{5D5BE93B-D8D7-B1D5-8596-A17F55863AC0}"/>
              </a:ext>
            </a:extLst>
          </p:cNvPr>
          <p:cNvSpPr>
            <a:spLocks noGrp="1"/>
          </p:cNvSpPr>
          <p:nvPr>
            <p:ph idx="1"/>
          </p:nvPr>
        </p:nvSpPr>
        <p:spPr/>
        <p:txBody>
          <a:bodyPr vert="horz" lIns="91440" tIns="45720" rIns="91440" bIns="45720" rtlCol="0" anchor="t">
            <a:normAutofit/>
          </a:bodyPr>
          <a:lstStyle/>
          <a:p>
            <a:r>
              <a:rPr lang="en-US" dirty="0"/>
              <a:t>Tanmai was creating presentation and brochures.</a:t>
            </a:r>
          </a:p>
        </p:txBody>
      </p:sp>
    </p:spTree>
    <p:extLst>
      <p:ext uri="{BB962C8B-B14F-4D97-AF65-F5344CB8AC3E}">
        <p14:creationId xmlns:p14="http://schemas.microsoft.com/office/powerpoint/2010/main" val="361180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52C8-9F57-90FE-918F-299C537D595A}"/>
              </a:ext>
            </a:extLst>
          </p:cNvPr>
          <p:cNvSpPr>
            <a:spLocks noGrp="1"/>
          </p:cNvSpPr>
          <p:nvPr>
            <p:ph type="title"/>
          </p:nvPr>
        </p:nvSpPr>
        <p:spPr/>
        <p:txBody>
          <a:bodyPr/>
          <a:lstStyle/>
          <a:p>
            <a:r>
              <a:rPr lang="en-US" dirty="0"/>
              <a:t>Jaskirat Ghuman</a:t>
            </a:r>
            <a:br>
              <a:rPr lang="en-US" dirty="0"/>
            </a:br>
            <a:r>
              <a:rPr lang="en-US" dirty="0"/>
              <a:t>Student ID: 21193026</a:t>
            </a:r>
          </a:p>
        </p:txBody>
      </p:sp>
      <p:sp>
        <p:nvSpPr>
          <p:cNvPr id="3" name="Content Placeholder 2">
            <a:extLst>
              <a:ext uri="{FF2B5EF4-FFF2-40B4-BE49-F238E27FC236}">
                <a16:creationId xmlns:a16="http://schemas.microsoft.com/office/drawing/2014/main" id="{115E4C6C-B775-58D0-926A-BAE908A36F2D}"/>
              </a:ext>
            </a:extLst>
          </p:cNvPr>
          <p:cNvSpPr>
            <a:spLocks noGrp="1"/>
          </p:cNvSpPr>
          <p:nvPr>
            <p:ph idx="1"/>
          </p:nvPr>
        </p:nvSpPr>
        <p:spPr/>
        <p:txBody>
          <a:bodyPr vert="horz" lIns="91440" tIns="45720" rIns="91440" bIns="45720" rtlCol="0" anchor="t">
            <a:normAutofit/>
          </a:bodyPr>
          <a:lstStyle/>
          <a:p>
            <a:r>
              <a:rPr lang="en-US" dirty="0"/>
              <a:t>Jaskirat was in the visualization team, helping with Figma UI/UX.</a:t>
            </a:r>
          </a:p>
        </p:txBody>
      </p:sp>
    </p:spTree>
    <p:extLst>
      <p:ext uri="{BB962C8B-B14F-4D97-AF65-F5344CB8AC3E}">
        <p14:creationId xmlns:p14="http://schemas.microsoft.com/office/powerpoint/2010/main" val="386689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B16F-6350-AB12-0CEE-70D517129B00}"/>
              </a:ext>
            </a:extLst>
          </p:cNvPr>
          <p:cNvSpPr>
            <a:spLocks noGrp="1"/>
          </p:cNvSpPr>
          <p:nvPr>
            <p:ph type="title"/>
          </p:nvPr>
        </p:nvSpPr>
        <p:spPr/>
        <p:txBody>
          <a:bodyPr/>
          <a:lstStyle/>
          <a:p>
            <a:r>
              <a:rPr lang="en-US" dirty="0"/>
              <a:t>Bug Report</a:t>
            </a:r>
          </a:p>
        </p:txBody>
      </p:sp>
      <p:sp>
        <p:nvSpPr>
          <p:cNvPr id="3" name="Content Placeholder 2">
            <a:extLst>
              <a:ext uri="{FF2B5EF4-FFF2-40B4-BE49-F238E27FC236}">
                <a16:creationId xmlns:a16="http://schemas.microsoft.com/office/drawing/2014/main" id="{E9CBF4AC-3649-81BF-9A57-3633FDBD4F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41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27C8-0093-271B-E62F-5098FF5B3C0C}"/>
              </a:ext>
            </a:extLst>
          </p:cNvPr>
          <p:cNvSpPr>
            <a:spLocks noGrp="1"/>
          </p:cNvSpPr>
          <p:nvPr>
            <p:ph type="title"/>
          </p:nvPr>
        </p:nvSpPr>
        <p:spPr/>
        <p:txBody>
          <a:bodyPr/>
          <a:lstStyle/>
          <a:p>
            <a:r>
              <a:rPr lang="en-US" dirty="0"/>
              <a:t>Key Team Decisions</a:t>
            </a:r>
          </a:p>
        </p:txBody>
      </p:sp>
      <p:sp>
        <p:nvSpPr>
          <p:cNvPr id="3" name="Content Placeholder 2">
            <a:extLst>
              <a:ext uri="{FF2B5EF4-FFF2-40B4-BE49-F238E27FC236}">
                <a16:creationId xmlns:a16="http://schemas.microsoft.com/office/drawing/2014/main" id="{D0503D69-4EDA-A36F-00ED-2E52212ABA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755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DD4-7B3E-320A-0F36-E182EADA0450}"/>
              </a:ext>
            </a:extLst>
          </p:cNvPr>
          <p:cNvSpPr>
            <a:spLocks noGrp="1"/>
          </p:cNvSpPr>
          <p:nvPr>
            <p:ph type="title"/>
          </p:nvPr>
        </p:nvSpPr>
        <p:spPr/>
        <p:txBody>
          <a:bodyPr/>
          <a:lstStyle/>
          <a:p>
            <a:r>
              <a:rPr lang="en-US" dirty="0"/>
              <a:t>Allocation of new Tasks</a:t>
            </a:r>
          </a:p>
        </p:txBody>
      </p:sp>
      <p:sp>
        <p:nvSpPr>
          <p:cNvPr id="3" name="Content Placeholder 2">
            <a:extLst>
              <a:ext uri="{FF2B5EF4-FFF2-40B4-BE49-F238E27FC236}">
                <a16:creationId xmlns:a16="http://schemas.microsoft.com/office/drawing/2014/main" id="{E2F53C92-B65F-9FA0-8B0E-DCD151170D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898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58AA-31AE-688D-BA03-61DD6015CA33}"/>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3C71F536-EB60-DBF7-1DFD-23E334937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97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E69FC-45FC-703F-60F6-71BF2A50DBD6}"/>
              </a:ext>
            </a:extLst>
          </p:cNvPr>
          <p:cNvSpPr>
            <a:spLocks noGrp="1"/>
          </p:cNvSpPr>
          <p:nvPr>
            <p:ph type="title"/>
          </p:nvPr>
        </p:nvSpPr>
        <p:spPr>
          <a:xfrm>
            <a:off x="4654296" y="329184"/>
            <a:ext cx="6894576" cy="1783080"/>
          </a:xfrm>
        </p:spPr>
        <p:txBody>
          <a:bodyPr anchor="b">
            <a:normAutofit/>
          </a:bodyPr>
          <a:lstStyle/>
          <a:p>
            <a:r>
              <a:rPr lang="en-US" sz="5400"/>
              <a:t>Scrum Master: Week 1</a:t>
            </a:r>
          </a:p>
        </p:txBody>
      </p:sp>
      <p:pic>
        <p:nvPicPr>
          <p:cNvPr id="4" name="Picture 3" descr="A person sitting at a table&#10;&#10;AI-generated content may be incorrect.">
            <a:extLst>
              <a:ext uri="{FF2B5EF4-FFF2-40B4-BE49-F238E27FC236}">
                <a16:creationId xmlns:a16="http://schemas.microsoft.com/office/drawing/2014/main" id="{0FB32566-4002-73B4-4C7A-6F69A42C6E32}"/>
              </a:ext>
            </a:extLst>
          </p:cNvPr>
          <p:cNvPicPr>
            <a:picLocks noChangeAspect="1"/>
          </p:cNvPicPr>
          <p:nvPr/>
        </p:nvPicPr>
        <p:blipFill>
          <a:blip r:embed="rId2"/>
          <a:srcRect l="545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A385DA-E14D-09C3-3A75-E2398C7ED115}"/>
              </a:ext>
            </a:extLst>
          </p:cNvPr>
          <p:cNvSpPr>
            <a:spLocks noGrp="1"/>
          </p:cNvSpPr>
          <p:nvPr>
            <p:ph idx="1"/>
          </p:nvPr>
        </p:nvSpPr>
        <p:spPr>
          <a:xfrm>
            <a:off x="4654296" y="2706624"/>
            <a:ext cx="6894576" cy="3483864"/>
          </a:xfrm>
        </p:spPr>
        <p:txBody>
          <a:bodyPr vert="horz" lIns="91440" tIns="45720" rIns="91440" bIns="45720" rtlCol="0">
            <a:normAutofit/>
          </a:bodyPr>
          <a:lstStyle/>
          <a:p>
            <a:pPr marL="0" indent="0">
              <a:buNone/>
            </a:pPr>
            <a:r>
              <a:rPr lang="en-US" sz="2200"/>
              <a:t>Eva Konstantinova</a:t>
            </a:r>
          </a:p>
          <a:p>
            <a:pPr marL="0" indent="0">
              <a:buNone/>
            </a:pPr>
            <a:r>
              <a:rPr lang="en-US" sz="2200"/>
              <a:t>Bachelor of Software Engineering</a:t>
            </a:r>
          </a:p>
          <a:p>
            <a:pPr marL="0" indent="0">
              <a:buNone/>
            </a:pPr>
            <a:endParaRPr lang="en-US" sz="2200"/>
          </a:p>
          <a:p>
            <a:pPr marL="0" indent="0">
              <a:buNone/>
            </a:pPr>
            <a:endParaRPr lang="en-US" sz="2200"/>
          </a:p>
          <a:p>
            <a:pPr marL="0" indent="0">
              <a:buNone/>
            </a:pPr>
            <a:endParaRPr lang="en-US" sz="2200"/>
          </a:p>
        </p:txBody>
      </p:sp>
    </p:spTree>
    <p:extLst>
      <p:ext uri="{BB962C8B-B14F-4D97-AF65-F5344CB8AC3E}">
        <p14:creationId xmlns:p14="http://schemas.microsoft.com/office/powerpoint/2010/main" val="93857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1FB3-2777-D6BA-37CE-5B50B132BCF7}"/>
              </a:ext>
            </a:extLst>
          </p:cNvPr>
          <p:cNvSpPr>
            <a:spLocks noGrp="1"/>
          </p:cNvSpPr>
          <p:nvPr>
            <p:ph type="title"/>
          </p:nvPr>
        </p:nvSpPr>
        <p:spPr>
          <a:xfrm>
            <a:off x="730624" y="490631"/>
            <a:ext cx="10515600" cy="1325563"/>
          </a:xfrm>
        </p:spPr>
        <p:txBody>
          <a:bodyPr/>
          <a:lstStyle/>
          <a:p>
            <a:r>
              <a:rPr lang="en-US" dirty="0">
                <a:ea typeface="+mj-lt"/>
                <a:cs typeface="+mj-lt"/>
              </a:rPr>
              <a:t>Professional Overview</a:t>
            </a:r>
            <a:endParaRPr lang="en-US" dirty="0"/>
          </a:p>
        </p:txBody>
      </p:sp>
      <p:pic>
        <p:nvPicPr>
          <p:cNvPr id="4" name="Content Placeholder 3" descr="Ernst &amp; Young - Wikipedia">
            <a:extLst>
              <a:ext uri="{FF2B5EF4-FFF2-40B4-BE49-F238E27FC236}">
                <a16:creationId xmlns:a16="http://schemas.microsoft.com/office/drawing/2014/main" id="{E726B1E5-2FCA-0E74-401D-643F88AD68AB}"/>
              </a:ext>
            </a:extLst>
          </p:cNvPr>
          <p:cNvPicPr>
            <a:picLocks noGrp="1" noChangeAspect="1"/>
          </p:cNvPicPr>
          <p:nvPr>
            <p:ph idx="1"/>
          </p:nvPr>
        </p:nvPicPr>
        <p:blipFill>
          <a:blip r:embed="rId2"/>
          <a:stretch>
            <a:fillRect/>
          </a:stretch>
        </p:blipFill>
        <p:spPr>
          <a:xfrm>
            <a:off x="8375069" y="2567444"/>
            <a:ext cx="3469834" cy="4035846"/>
          </a:xfrm>
        </p:spPr>
      </p:pic>
      <p:pic>
        <p:nvPicPr>
          <p:cNvPr id="5" name="Picture 4" descr="PwC - Wikipedia">
            <a:extLst>
              <a:ext uri="{FF2B5EF4-FFF2-40B4-BE49-F238E27FC236}">
                <a16:creationId xmlns:a16="http://schemas.microsoft.com/office/drawing/2014/main" id="{42D99D1C-5D64-F8EF-EFAA-56EA6511E14E}"/>
              </a:ext>
            </a:extLst>
          </p:cNvPr>
          <p:cNvPicPr>
            <a:picLocks noChangeAspect="1"/>
          </p:cNvPicPr>
          <p:nvPr/>
        </p:nvPicPr>
        <p:blipFill>
          <a:blip r:embed="rId3"/>
          <a:stretch>
            <a:fillRect/>
          </a:stretch>
        </p:blipFill>
        <p:spPr>
          <a:xfrm>
            <a:off x="8376531" y="493744"/>
            <a:ext cx="3469341" cy="2620428"/>
          </a:xfrm>
          <a:prstGeom prst="rect">
            <a:avLst/>
          </a:prstGeom>
        </p:spPr>
      </p:pic>
      <p:pic>
        <p:nvPicPr>
          <p:cNvPr id="6" name="Picture 5" descr="McKinsey &amp; Company | Consultancy Australia">
            <a:extLst>
              <a:ext uri="{FF2B5EF4-FFF2-40B4-BE49-F238E27FC236}">
                <a16:creationId xmlns:a16="http://schemas.microsoft.com/office/drawing/2014/main" id="{C6AA304A-C208-CDCB-8F49-319A115599E6}"/>
              </a:ext>
            </a:extLst>
          </p:cNvPr>
          <p:cNvPicPr>
            <a:picLocks noChangeAspect="1"/>
          </p:cNvPicPr>
          <p:nvPr/>
        </p:nvPicPr>
        <p:blipFill>
          <a:blip r:embed="rId4"/>
          <a:stretch>
            <a:fillRect/>
          </a:stretch>
        </p:blipFill>
        <p:spPr>
          <a:xfrm>
            <a:off x="1875752" y="3719020"/>
            <a:ext cx="6795549" cy="3910064"/>
          </a:xfrm>
          <a:prstGeom prst="rect">
            <a:avLst/>
          </a:prstGeom>
        </p:spPr>
      </p:pic>
      <p:sp>
        <p:nvSpPr>
          <p:cNvPr id="8" name="TextBox 7">
            <a:extLst>
              <a:ext uri="{FF2B5EF4-FFF2-40B4-BE49-F238E27FC236}">
                <a16:creationId xmlns:a16="http://schemas.microsoft.com/office/drawing/2014/main" id="{789C918A-8F71-20F8-A613-940AD2BA1F55}"/>
              </a:ext>
            </a:extLst>
          </p:cNvPr>
          <p:cNvSpPr txBox="1"/>
          <p:nvPr/>
        </p:nvSpPr>
        <p:spPr>
          <a:xfrm>
            <a:off x="730957" y="1802489"/>
            <a:ext cx="7646892"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Preferred operational system: Windows</a:t>
            </a:r>
          </a:p>
          <a:p>
            <a:endParaRPr lang="en-US" dirty="0"/>
          </a:p>
          <a:p>
            <a:r>
              <a:rPr lang="en-US" dirty="0"/>
              <a:t>Companies I would like to work in: Major Consulting Firms like </a:t>
            </a:r>
            <a:r>
              <a:rPr lang="en-US" dirty="0">
                <a:ea typeface="+mn-lt"/>
                <a:cs typeface="+mn-lt"/>
              </a:rPr>
              <a:t>McKinsey &amp; Company, PricewaterhouseCoopers (PwC) Advisory Services or EY (Ernst &amp; Young) Advisory Services. </a:t>
            </a:r>
            <a:endParaRPr lang="en-US" dirty="0"/>
          </a:p>
          <a:p>
            <a:endParaRPr lang="en-US" dirty="0"/>
          </a:p>
          <a:p>
            <a:r>
              <a:rPr lang="en-US" dirty="0"/>
              <a:t>My Specialization: I specialize in data visualization and analytics, web development and design.</a:t>
            </a:r>
          </a:p>
          <a:p>
            <a:pPr marL="285750" indent="-285750">
              <a:buFont typeface="Arial"/>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D2351-FAFA-DD47-71AC-EE858416FA9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Project Tracking</a:t>
            </a:r>
          </a:p>
        </p:txBody>
      </p:sp>
      <p:sp>
        <p:nvSpPr>
          <p:cNvPr id="1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quiz&#10;&#10;AI-generated content may be incorrect.">
            <a:extLst>
              <a:ext uri="{FF2B5EF4-FFF2-40B4-BE49-F238E27FC236}">
                <a16:creationId xmlns:a16="http://schemas.microsoft.com/office/drawing/2014/main" id="{9B1AD750-E344-1618-4572-ECFF5238AD0C}"/>
              </a:ext>
            </a:extLst>
          </p:cNvPr>
          <p:cNvPicPr>
            <a:picLocks noChangeAspect="1"/>
          </p:cNvPicPr>
          <p:nvPr/>
        </p:nvPicPr>
        <p:blipFill>
          <a:blip r:embed="rId2"/>
          <a:stretch>
            <a:fillRect/>
          </a:stretch>
        </p:blipFill>
        <p:spPr>
          <a:xfrm>
            <a:off x="4347998" y="4592093"/>
            <a:ext cx="3758184" cy="2264305"/>
          </a:xfrm>
          <a:prstGeom prst="rect">
            <a:avLst/>
          </a:prstGeom>
        </p:spPr>
      </p:pic>
      <p:pic>
        <p:nvPicPr>
          <p:cNvPr id="4" name="Content Placeholder 3" descr="A screenshot of a computer&#10;&#10;AI-generated content may be incorrect.">
            <a:extLst>
              <a:ext uri="{FF2B5EF4-FFF2-40B4-BE49-F238E27FC236}">
                <a16:creationId xmlns:a16="http://schemas.microsoft.com/office/drawing/2014/main" id="{6A70E25C-11DE-F007-1BBB-9F9C25650C69}"/>
              </a:ext>
            </a:extLst>
          </p:cNvPr>
          <p:cNvPicPr>
            <a:picLocks noGrp="1" noChangeAspect="1"/>
          </p:cNvPicPr>
          <p:nvPr>
            <p:ph idx="1"/>
          </p:nvPr>
        </p:nvPicPr>
        <p:blipFill>
          <a:blip r:embed="rId3"/>
          <a:stretch>
            <a:fillRect/>
          </a:stretch>
        </p:blipFill>
        <p:spPr>
          <a:xfrm>
            <a:off x="-6379" y="2288536"/>
            <a:ext cx="4713912" cy="2299419"/>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8024F3CF-92FB-B29D-3D89-9FD107A30C18}"/>
              </a:ext>
            </a:extLst>
          </p:cNvPr>
          <p:cNvPicPr>
            <a:picLocks noChangeAspect="1"/>
          </p:cNvPicPr>
          <p:nvPr/>
        </p:nvPicPr>
        <p:blipFill>
          <a:blip r:embed="rId4"/>
          <a:stretch>
            <a:fillRect/>
          </a:stretch>
        </p:blipFill>
        <p:spPr>
          <a:xfrm>
            <a:off x="7469615" y="2287372"/>
            <a:ext cx="4726828" cy="2275916"/>
          </a:xfrm>
          <a:prstGeom prst="rect">
            <a:avLst/>
          </a:prstGeom>
        </p:spPr>
      </p:pic>
    </p:spTree>
    <p:extLst>
      <p:ext uri="{BB962C8B-B14F-4D97-AF65-F5344CB8AC3E}">
        <p14:creationId xmlns:p14="http://schemas.microsoft.com/office/powerpoint/2010/main" val="382917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D81E-57AD-7B09-ECCB-2CF5E02D2349}"/>
              </a:ext>
            </a:extLst>
          </p:cNvPr>
          <p:cNvSpPr>
            <a:spLocks noGrp="1"/>
          </p:cNvSpPr>
          <p:nvPr>
            <p:ph type="title"/>
          </p:nvPr>
        </p:nvSpPr>
        <p:spPr/>
        <p:txBody>
          <a:bodyPr/>
          <a:lstStyle/>
          <a:p>
            <a:endParaRPr lang="en-US"/>
          </a:p>
        </p:txBody>
      </p:sp>
      <p:pic>
        <p:nvPicPr>
          <p:cNvPr id="4" name="Content Placeholder 3" descr="A blue and white screen with text&#10;&#10;AI-generated content may be incorrect.">
            <a:extLst>
              <a:ext uri="{FF2B5EF4-FFF2-40B4-BE49-F238E27FC236}">
                <a16:creationId xmlns:a16="http://schemas.microsoft.com/office/drawing/2014/main" id="{5F228DCF-CA2B-E538-829C-F5B105EE6240}"/>
              </a:ext>
            </a:extLst>
          </p:cNvPr>
          <p:cNvPicPr>
            <a:picLocks noGrp="1" noChangeAspect="1"/>
          </p:cNvPicPr>
          <p:nvPr>
            <p:ph idx="1"/>
          </p:nvPr>
        </p:nvPicPr>
        <p:blipFill>
          <a:blip r:embed="rId2"/>
          <a:stretch>
            <a:fillRect/>
          </a:stretch>
        </p:blipFill>
        <p:spPr>
          <a:xfrm>
            <a:off x="835414" y="361783"/>
            <a:ext cx="5177143" cy="3338680"/>
          </a:xfrm>
        </p:spPr>
      </p:pic>
      <p:pic>
        <p:nvPicPr>
          <p:cNvPr id="5" name="Picture 4" descr="A screenshot of a computer&#10;&#10;AI-generated content may be incorrect.">
            <a:extLst>
              <a:ext uri="{FF2B5EF4-FFF2-40B4-BE49-F238E27FC236}">
                <a16:creationId xmlns:a16="http://schemas.microsoft.com/office/drawing/2014/main" id="{4B9B7E1E-4AE7-CCF5-CE5C-D207399970DB}"/>
              </a:ext>
            </a:extLst>
          </p:cNvPr>
          <p:cNvPicPr>
            <a:picLocks noChangeAspect="1"/>
          </p:cNvPicPr>
          <p:nvPr/>
        </p:nvPicPr>
        <p:blipFill>
          <a:blip r:embed="rId3"/>
          <a:stretch>
            <a:fillRect/>
          </a:stretch>
        </p:blipFill>
        <p:spPr>
          <a:xfrm>
            <a:off x="6019548" y="2527635"/>
            <a:ext cx="5948112" cy="4028573"/>
          </a:xfrm>
          <a:prstGeom prst="rect">
            <a:avLst/>
          </a:prstGeom>
        </p:spPr>
      </p:pic>
    </p:spTree>
    <p:extLst>
      <p:ext uri="{BB962C8B-B14F-4D97-AF65-F5344CB8AC3E}">
        <p14:creationId xmlns:p14="http://schemas.microsoft.com/office/powerpoint/2010/main" val="348252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E200F7-4E1A-A881-2A81-D0F5CD533910}"/>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Design Concept</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A8457D-3A9D-FDA8-74DE-08C61E1E448B}"/>
              </a:ext>
            </a:extLst>
          </p:cNvPr>
          <p:cNvSpPr txBox="1"/>
          <p:nvPr/>
        </p:nvSpPr>
        <p:spPr>
          <a:xfrm>
            <a:off x="5541263" y="457200"/>
            <a:ext cx="6007608" cy="19293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t>For the design of the platform, we’ve chosen a soft, whitish color palette with light, calming tones to create a comfortable and easy-to-use environment, especially tailored for elderly users and their families. To enhance usability, we've included large buttons and clear icons, ensuring that the interface is intuitive and accessible for users with varying levels of tech proficiency.</a:t>
            </a:r>
          </a:p>
        </p:txBody>
      </p:sp>
      <p:pic>
        <p:nvPicPr>
          <p:cNvPr id="7" name="Picture 6" descr="Website Usability Testing Tips to Avoid Bugs and Poor UX - WhoGoHost Blog">
            <a:extLst>
              <a:ext uri="{FF2B5EF4-FFF2-40B4-BE49-F238E27FC236}">
                <a16:creationId xmlns:a16="http://schemas.microsoft.com/office/drawing/2014/main" id="{F973C632-89D8-842E-FFAE-25535F479353}"/>
              </a:ext>
            </a:extLst>
          </p:cNvPr>
          <p:cNvPicPr>
            <a:picLocks noChangeAspect="1"/>
          </p:cNvPicPr>
          <p:nvPr/>
        </p:nvPicPr>
        <p:blipFill>
          <a:blip r:embed="rId2"/>
          <a:stretch>
            <a:fillRect/>
          </a:stretch>
        </p:blipFill>
        <p:spPr>
          <a:xfrm>
            <a:off x="466344" y="2583950"/>
            <a:ext cx="5468112" cy="3649964"/>
          </a:xfrm>
          <a:prstGeom prst="rect">
            <a:avLst/>
          </a:prstGeom>
        </p:spPr>
      </p:pic>
      <p:pic>
        <p:nvPicPr>
          <p:cNvPr id="4" name="Content Placeholder 3" descr="An old person using a computer&#10;&#10;AI-generated content may be incorrect.">
            <a:extLst>
              <a:ext uri="{FF2B5EF4-FFF2-40B4-BE49-F238E27FC236}">
                <a16:creationId xmlns:a16="http://schemas.microsoft.com/office/drawing/2014/main" id="{B26312D1-6371-383A-128F-59D85F6E8EDD}"/>
              </a:ext>
            </a:extLst>
          </p:cNvPr>
          <p:cNvPicPr>
            <a:picLocks noGrp="1" noChangeAspect="1"/>
          </p:cNvPicPr>
          <p:nvPr>
            <p:ph idx="1"/>
          </p:nvPr>
        </p:nvPicPr>
        <p:blipFill>
          <a:blip r:embed="rId3"/>
          <a:stretch>
            <a:fillRect/>
          </a:stretch>
        </p:blipFill>
        <p:spPr>
          <a:xfrm>
            <a:off x="6254496" y="2583950"/>
            <a:ext cx="5468112" cy="3649964"/>
          </a:xfrm>
          <a:prstGeom prst="rect">
            <a:avLst/>
          </a:prstGeom>
        </p:spPr>
      </p:pic>
    </p:spTree>
    <p:extLst>
      <p:ext uri="{BB962C8B-B14F-4D97-AF65-F5344CB8AC3E}">
        <p14:creationId xmlns:p14="http://schemas.microsoft.com/office/powerpoint/2010/main" val="371578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3B39-FBFA-B306-40F9-7ADC99644503}"/>
              </a:ext>
            </a:extLst>
          </p:cNvPr>
          <p:cNvSpPr>
            <a:spLocks noGrp="1"/>
          </p:cNvSpPr>
          <p:nvPr>
            <p:ph type="title"/>
          </p:nvPr>
        </p:nvSpPr>
        <p:spPr/>
        <p:txBody>
          <a:bodyPr/>
          <a:lstStyle/>
          <a:p>
            <a:r>
              <a:rPr lang="en-US" dirty="0"/>
              <a:t>Project Milestones</a:t>
            </a:r>
          </a:p>
        </p:txBody>
      </p:sp>
      <p:pic>
        <p:nvPicPr>
          <p:cNvPr id="7" name="Content Placeholder 6" descr="A screenshot of a computer program&#10;&#10;AI-generated content may be incorrect.">
            <a:extLst>
              <a:ext uri="{FF2B5EF4-FFF2-40B4-BE49-F238E27FC236}">
                <a16:creationId xmlns:a16="http://schemas.microsoft.com/office/drawing/2014/main" id="{DAEBD6AE-10AD-C011-A5B6-D56C0ED10ACA}"/>
              </a:ext>
            </a:extLst>
          </p:cNvPr>
          <p:cNvPicPr>
            <a:picLocks noGrp="1" noChangeAspect="1"/>
          </p:cNvPicPr>
          <p:nvPr>
            <p:ph idx="1"/>
          </p:nvPr>
        </p:nvPicPr>
        <p:blipFill>
          <a:blip r:embed="rId2"/>
          <a:stretch>
            <a:fillRect/>
          </a:stretch>
        </p:blipFill>
        <p:spPr>
          <a:xfrm>
            <a:off x="2477766" y="1484731"/>
            <a:ext cx="6705073" cy="5013074"/>
          </a:xfrm>
        </p:spPr>
      </p:pic>
    </p:spTree>
    <p:extLst>
      <p:ext uri="{BB962C8B-B14F-4D97-AF65-F5344CB8AC3E}">
        <p14:creationId xmlns:p14="http://schemas.microsoft.com/office/powerpoint/2010/main" val="11497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3BD5-DA02-491C-A602-D20EEACC77EB}"/>
              </a:ext>
            </a:extLst>
          </p:cNvPr>
          <p:cNvSpPr>
            <a:spLocks noGrp="1"/>
          </p:cNvSpPr>
          <p:nvPr>
            <p:ph type="title"/>
          </p:nvPr>
        </p:nvSpPr>
        <p:spPr/>
        <p:txBody>
          <a:bodyPr/>
          <a:lstStyle/>
          <a:p>
            <a:r>
              <a:rPr lang="en-US" dirty="0"/>
              <a:t>Budget Forecast</a:t>
            </a:r>
          </a:p>
        </p:txBody>
      </p:sp>
      <p:pic>
        <p:nvPicPr>
          <p:cNvPr id="4" name="Content Placeholder 3" descr="A table with a list of costs&#10;&#10;AI-generated content may be incorrect.">
            <a:extLst>
              <a:ext uri="{FF2B5EF4-FFF2-40B4-BE49-F238E27FC236}">
                <a16:creationId xmlns:a16="http://schemas.microsoft.com/office/drawing/2014/main" id="{DF7D16B2-20B0-CA02-8EEF-C43725AFD948}"/>
              </a:ext>
            </a:extLst>
          </p:cNvPr>
          <p:cNvPicPr>
            <a:picLocks noGrp="1" noChangeAspect="1"/>
          </p:cNvPicPr>
          <p:nvPr>
            <p:ph idx="1"/>
          </p:nvPr>
        </p:nvPicPr>
        <p:blipFill>
          <a:blip r:embed="rId2"/>
          <a:stretch>
            <a:fillRect/>
          </a:stretch>
        </p:blipFill>
        <p:spPr>
          <a:xfrm>
            <a:off x="1081715" y="1695284"/>
            <a:ext cx="9657597" cy="4722311"/>
          </a:xfrm>
        </p:spPr>
      </p:pic>
    </p:spTree>
    <p:extLst>
      <p:ext uri="{BB962C8B-B14F-4D97-AF65-F5344CB8AC3E}">
        <p14:creationId xmlns:p14="http://schemas.microsoft.com/office/powerpoint/2010/main" val="5650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7AD6-B830-E9BD-5641-5DCB1C4CD125}"/>
              </a:ext>
            </a:extLst>
          </p:cNvPr>
          <p:cNvSpPr>
            <a:spLocks noGrp="1"/>
          </p:cNvSpPr>
          <p:nvPr>
            <p:ph type="title"/>
          </p:nvPr>
        </p:nvSpPr>
        <p:spPr/>
        <p:txBody>
          <a:bodyPr/>
          <a:lstStyle/>
          <a:p>
            <a:r>
              <a:rPr lang="en-US" dirty="0">
                <a:ea typeface="+mj-lt"/>
                <a:cs typeface="+mj-lt"/>
              </a:rPr>
              <a:t>Tanmai Ravula </a:t>
            </a:r>
            <a:br>
              <a:rPr lang="en-US" dirty="0">
                <a:ea typeface="+mj-lt"/>
                <a:cs typeface="+mj-lt"/>
              </a:rPr>
            </a:br>
            <a:r>
              <a:rPr lang="en-US" dirty="0" err="1">
                <a:ea typeface="+mj-lt"/>
                <a:cs typeface="+mj-lt"/>
              </a:rPr>
              <a:t>StudentID</a:t>
            </a:r>
            <a:r>
              <a:rPr lang="en-US" dirty="0">
                <a:ea typeface="+mj-lt"/>
                <a:cs typeface="+mj-lt"/>
              </a:rPr>
              <a:t>: 21381288</a:t>
            </a:r>
            <a:endParaRPr lang="en-US" dirty="0"/>
          </a:p>
        </p:txBody>
      </p:sp>
      <p:sp>
        <p:nvSpPr>
          <p:cNvPr id="6" name="Content Placeholder 5">
            <a:extLst>
              <a:ext uri="{FF2B5EF4-FFF2-40B4-BE49-F238E27FC236}">
                <a16:creationId xmlns:a16="http://schemas.microsoft.com/office/drawing/2014/main" id="{FBECF00A-115E-77F0-CBA5-CB122F840A38}"/>
              </a:ext>
            </a:extLst>
          </p:cNvPr>
          <p:cNvSpPr>
            <a:spLocks noGrp="1"/>
          </p:cNvSpPr>
          <p:nvPr>
            <p:ph idx="1"/>
          </p:nvPr>
        </p:nvSpPr>
        <p:spPr/>
        <p:txBody>
          <a:bodyPr vert="horz" lIns="91440" tIns="45720" rIns="91440" bIns="45720" rtlCol="0" anchor="t">
            <a:normAutofit/>
          </a:bodyPr>
          <a:lstStyle/>
          <a:p>
            <a:r>
              <a:rPr lang="en-US" dirty="0"/>
              <a:t>Tanmai was creating presentation and brochures.</a:t>
            </a:r>
          </a:p>
        </p:txBody>
      </p:sp>
    </p:spTree>
    <p:extLst>
      <p:ext uri="{BB962C8B-B14F-4D97-AF65-F5344CB8AC3E}">
        <p14:creationId xmlns:p14="http://schemas.microsoft.com/office/powerpoint/2010/main" val="58583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Scrum Master: Sprint 1</vt:lpstr>
      <vt:lpstr>Scrum Master: Week 1</vt:lpstr>
      <vt:lpstr>Professional Overview</vt:lpstr>
      <vt:lpstr>Project Tracking</vt:lpstr>
      <vt:lpstr>PowerPoint Presentation</vt:lpstr>
      <vt:lpstr>Design Concept</vt:lpstr>
      <vt:lpstr>Project Milestones</vt:lpstr>
      <vt:lpstr>Budget Forecast</vt:lpstr>
      <vt:lpstr>Tanmai Ravula  StudentID: 21381288</vt:lpstr>
      <vt:lpstr>Atha Zaidei Hussain Farzan Student ID: 21051987</vt:lpstr>
      <vt:lpstr>Jaskirat Ghuman Student ID: 21193026</vt:lpstr>
      <vt:lpstr>Bug Report</vt:lpstr>
      <vt:lpstr>Key Team Decisions</vt:lpstr>
      <vt:lpstr>Allocation of new Tasks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217</cp:revision>
  <dcterms:created xsi:type="dcterms:W3CDTF">2025-03-30T13:49:48Z</dcterms:created>
  <dcterms:modified xsi:type="dcterms:W3CDTF">2025-03-30T15:02:31Z</dcterms:modified>
</cp:coreProperties>
</file>