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swald"/>
      <p:regular r:id="rId26"/>
      <p:bold r:id="rId27"/>
    </p:embeddedFont>
    <p:embeddedFont>
      <p:font typeface="Average" panose="020B0604020202020204" charset="0"/>
      <p:regular r:id="rId28"/>
    </p:embeddedFont>
    <p:embeddedFont>
      <p:font typeface="Oswald Light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Simples apenas um atributo trás a característica a entidade, como o nome, quantidade.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Compostos usado para atribuir mais informação a entidade, por exemplo, endereço e composto de CEP, número da casa, bairro, cidade, etc.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disciplina relaciona com a faculdade e com professores e com alunos, mas certificado so tem sentido se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modelo-entidade-relacionamento-mer-e-diagrama-entidade-relacionamento-der/14332" TargetMode="External"/><Relationship Id="rId7" Type="http://schemas.openxmlformats.org/officeDocument/2006/relationships/hyperlink" Target="https://pt.slideshare.net/djonathas/diagrama-entidade-relacionamento-bancos-de-dados-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t.slideshare.net/imaz1/modelacao-de-dados?qid=e1122e42-9ba1-400a-b020-39685976ceb6&amp;v=&amp;b=&amp;from_search=1" TargetMode="External"/><Relationship Id="rId5" Type="http://schemas.openxmlformats.org/officeDocument/2006/relationships/hyperlink" Target="http://www.csc.lsu.edu/~chen/" TargetMode="External"/><Relationship Id="rId4" Type="http://schemas.openxmlformats.org/officeDocument/2006/relationships/hyperlink" Target="https://pt.wikipedia.org/wiki/Peter_Che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odelo_entidade_relacionament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Diagrama de Entidade Relacionamento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Relacionamentos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Advém de associações entre as identidades de cada entidade.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Níveis de Relacionamento.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 Light"/>
            </a:pPr>
            <a:r>
              <a:rPr lang="pt-BR" sz="3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para um.</a:t>
            </a:r>
          </a:p>
          <a:p>
            <a:pPr marL="457200" lvl="0" indent="-228600" rtl="0">
              <a:spcBef>
                <a:spcPts val="0"/>
              </a:spcBef>
              <a:buFont typeface="Oswald Light"/>
            </a:pPr>
            <a:r>
              <a:rPr lang="pt-BR" sz="3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para muitos.</a:t>
            </a:r>
          </a:p>
          <a:p>
            <a:pPr marL="457200" lvl="0" indent="-228600">
              <a:spcBef>
                <a:spcPts val="0"/>
              </a:spcBef>
              <a:buFont typeface="Oswald Light"/>
            </a:pPr>
            <a:r>
              <a:rPr lang="pt-BR" sz="3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Muitos para muitos.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Entidade-Relacionamento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7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para Um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7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Relação direta entre entidades.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lvl="0">
              <a:spcBef>
                <a:spcPts val="0"/>
              </a:spcBef>
              <a:buNone/>
            </a:pPr>
            <a:endParaRPr sz="27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571700" y="2786525"/>
            <a:ext cx="7783025" cy="678300"/>
            <a:chOff x="571700" y="2786525"/>
            <a:chExt cx="7783025" cy="678300"/>
          </a:xfrm>
        </p:grpSpPr>
        <p:sp>
          <p:nvSpPr>
            <p:cNvPr id="150" name="Shape 150"/>
            <p:cNvSpPr/>
            <p:nvPr/>
          </p:nvSpPr>
          <p:spPr>
            <a:xfrm>
              <a:off x="571700" y="2786525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curso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924125" y="2786525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disciplinas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069950" y="2839325"/>
              <a:ext cx="2204350" cy="5727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possui</a:t>
              </a:r>
            </a:p>
          </p:txBody>
        </p:sp>
      </p:grpSp>
      <p:cxnSp>
        <p:nvCxnSpPr>
          <p:cNvPr id="153" name="Shape 153"/>
          <p:cNvCxnSpPr>
            <a:stCxn id="150" idx="3"/>
            <a:endCxn id="152" idx="1"/>
          </p:cNvCxnSpPr>
          <p:nvPr/>
        </p:nvCxnSpPr>
        <p:spPr>
          <a:xfrm>
            <a:off x="2357600" y="3125675"/>
            <a:ext cx="71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>
            <a:stCxn id="152" idx="3"/>
            <a:endCxn id="151" idx="1"/>
          </p:cNvCxnSpPr>
          <p:nvPr/>
        </p:nvCxnSpPr>
        <p:spPr>
          <a:xfrm>
            <a:off x="5274300" y="3125675"/>
            <a:ext cx="64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Entidade-Relacionamento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para muitos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Uma entidade possui múltiplas relações com outras, contudo, a outra entidades possui apenas um relacionamento.</a:t>
            </a:r>
          </a:p>
          <a:p>
            <a:pPr lvl="0" rtl="0">
              <a:spcBef>
                <a:spcPts val="0"/>
              </a:spcBef>
              <a:buNone/>
            </a:pPr>
            <a:endParaRPr sz="25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61" name="Shape 161"/>
          <p:cNvCxnSpPr>
            <a:stCxn id="162" idx="3"/>
            <a:endCxn id="163" idx="1"/>
          </p:cNvCxnSpPr>
          <p:nvPr/>
        </p:nvCxnSpPr>
        <p:spPr>
          <a:xfrm>
            <a:off x="2466386" y="3740565"/>
            <a:ext cx="68108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63" idx="3"/>
            <a:endCxn id="165" idx="1"/>
          </p:cNvCxnSpPr>
          <p:nvPr/>
        </p:nvCxnSpPr>
        <p:spPr>
          <a:xfrm flipV="1">
            <a:off x="5351824" y="3687765"/>
            <a:ext cx="681088" cy="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6" name="Agrupar 5"/>
          <p:cNvGrpSpPr/>
          <p:nvPr/>
        </p:nvGrpSpPr>
        <p:grpSpPr>
          <a:xfrm>
            <a:off x="680486" y="2535565"/>
            <a:ext cx="7783026" cy="2299825"/>
            <a:chOff x="659705" y="2816120"/>
            <a:chExt cx="7783026" cy="2299825"/>
          </a:xfrm>
        </p:grpSpPr>
        <p:sp>
          <p:nvSpPr>
            <p:cNvPr id="162" name="Shape 162"/>
            <p:cNvSpPr/>
            <p:nvPr/>
          </p:nvSpPr>
          <p:spPr>
            <a:xfrm>
              <a:off x="659705" y="3681970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aluno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6012131" y="3629170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disciplinas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3126693" y="3734770"/>
              <a:ext cx="2204350" cy="5727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 dirty="0"/>
                <a:t>cursos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6012131" y="2816120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 dirty="0"/>
                <a:t>disciplinas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6012131" y="4437645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disciplinas</a:t>
              </a:r>
            </a:p>
          </p:txBody>
        </p:sp>
      </p:grpSp>
      <p:cxnSp>
        <p:nvCxnSpPr>
          <p:cNvPr id="169" name="Shape 169"/>
          <p:cNvCxnSpPr>
            <a:stCxn id="168" idx="1"/>
            <a:endCxn id="163" idx="3"/>
          </p:cNvCxnSpPr>
          <p:nvPr/>
        </p:nvCxnSpPr>
        <p:spPr>
          <a:xfrm flipH="1" flipV="1">
            <a:off x="5351824" y="3740565"/>
            <a:ext cx="681088" cy="755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0" name="Shape 170"/>
          <p:cNvCxnSpPr>
            <a:stCxn id="167" idx="1"/>
            <a:endCxn id="163" idx="3"/>
          </p:cNvCxnSpPr>
          <p:nvPr/>
        </p:nvCxnSpPr>
        <p:spPr>
          <a:xfrm flipH="1">
            <a:off x="5351824" y="2874715"/>
            <a:ext cx="681088" cy="865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Entidade-Relacionamento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Muitos para muitos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621725" y="1844087"/>
            <a:ext cx="7783025" cy="2232362"/>
            <a:chOff x="621725" y="1844087"/>
            <a:chExt cx="7783025" cy="2232362"/>
          </a:xfrm>
        </p:grpSpPr>
        <p:sp>
          <p:nvSpPr>
            <p:cNvPr id="178" name="Shape 178"/>
            <p:cNvSpPr/>
            <p:nvPr/>
          </p:nvSpPr>
          <p:spPr>
            <a:xfrm>
              <a:off x="621725" y="2621125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aluno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5974150" y="2621125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aulas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3119975" y="2673925"/>
              <a:ext cx="2204350" cy="5727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faculdade</a:t>
              </a:r>
            </a:p>
          </p:txBody>
        </p:sp>
        <p:cxnSp>
          <p:nvCxnSpPr>
            <p:cNvPr id="181" name="Shape 181"/>
            <p:cNvCxnSpPr>
              <a:stCxn id="178" idx="3"/>
              <a:endCxn id="180" idx="1"/>
            </p:cNvCxnSpPr>
            <p:nvPr/>
          </p:nvCxnSpPr>
          <p:spPr>
            <a:xfrm>
              <a:off x="2407625" y="2960275"/>
              <a:ext cx="71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2" name="Shape 182"/>
            <p:cNvCxnSpPr>
              <a:stCxn id="180" idx="3"/>
              <a:endCxn id="179" idx="1"/>
            </p:cNvCxnSpPr>
            <p:nvPr/>
          </p:nvCxnSpPr>
          <p:spPr>
            <a:xfrm>
              <a:off x="5324325" y="2960275"/>
              <a:ext cx="64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3" name="Shape 183"/>
            <p:cNvSpPr/>
            <p:nvPr/>
          </p:nvSpPr>
          <p:spPr>
            <a:xfrm>
              <a:off x="5974150" y="1844087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aulas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5974150" y="3398150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aulas</a:t>
              </a:r>
            </a:p>
          </p:txBody>
        </p:sp>
        <p:cxnSp>
          <p:nvCxnSpPr>
            <p:cNvPr id="185" name="Shape 185"/>
            <p:cNvCxnSpPr>
              <a:stCxn id="184" idx="1"/>
              <a:endCxn id="180" idx="3"/>
            </p:cNvCxnSpPr>
            <p:nvPr/>
          </p:nvCxnSpPr>
          <p:spPr>
            <a:xfrm rot="10800000">
              <a:off x="5324350" y="2960300"/>
              <a:ext cx="649800" cy="77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6"/>
            <p:cNvCxnSpPr>
              <a:stCxn id="183" idx="1"/>
              <a:endCxn id="180" idx="3"/>
            </p:cNvCxnSpPr>
            <p:nvPr/>
          </p:nvCxnSpPr>
          <p:spPr>
            <a:xfrm flipH="1">
              <a:off x="5324350" y="2183237"/>
              <a:ext cx="649800" cy="77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7" name="Shape 187"/>
            <p:cNvSpPr/>
            <p:nvPr/>
          </p:nvSpPr>
          <p:spPr>
            <a:xfrm>
              <a:off x="621725" y="3398150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aluno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1725" y="1844112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aluno</a:t>
              </a:r>
            </a:p>
          </p:txBody>
        </p:sp>
        <p:cxnSp>
          <p:nvCxnSpPr>
            <p:cNvPr id="189" name="Shape 189"/>
            <p:cNvCxnSpPr>
              <a:stCxn id="188" idx="3"/>
              <a:endCxn id="180" idx="1"/>
            </p:cNvCxnSpPr>
            <p:nvPr/>
          </p:nvCxnSpPr>
          <p:spPr>
            <a:xfrm>
              <a:off x="2407625" y="2183262"/>
              <a:ext cx="712500" cy="77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>
              <a:stCxn id="187" idx="3"/>
              <a:endCxn id="180" idx="1"/>
            </p:cNvCxnSpPr>
            <p:nvPr/>
          </p:nvCxnSpPr>
          <p:spPr>
            <a:xfrm rot="10800000" flipH="1">
              <a:off x="2407625" y="2960300"/>
              <a:ext cx="712500" cy="77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Atributos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São os dados específicos que representam cada entidade em um modelo de negócio, tendo em conta a sua real utilidade, por exemplo: um produto tem nome, localização e quantidade, esses dados tem utilidade para um comércio, contudo, não representam toda a realidade, apenas a abstração necessária.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pt-BR" sz="25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Atributos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7101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swald Ligh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Atributos  Descritivos são dados específicas da entidade. Exemplo: nome ou quantidade de produtos.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 Ligh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Atributos Nominativos, semelhante ao descritivo, acrescentam dados que  faça uma definição da entidade como  ID, quantidade.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 Ligh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Atributos Referenciais são as interligações de entidade e relacionamento, por exemplo uma disciplina possui um aluno, que é a referência a entidade aluno.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804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/>
              <a:t>Atributos simples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311700" y="1819575"/>
            <a:ext cx="7940025" cy="2476650"/>
            <a:chOff x="301650" y="1787525"/>
            <a:chExt cx="7940025" cy="2476650"/>
          </a:xfrm>
        </p:grpSpPr>
        <p:sp>
          <p:nvSpPr>
            <p:cNvPr id="209" name="Shape 209"/>
            <p:cNvSpPr/>
            <p:nvPr/>
          </p:nvSpPr>
          <p:spPr>
            <a:xfrm>
              <a:off x="458650" y="1787525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Aluno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811075" y="1787525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 dirty="0"/>
                <a:t>Disciplinas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956900" y="1840325"/>
              <a:ext cx="2204350" cy="5727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 dirty="0"/>
                <a:t>Faculdade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01650" y="3100775"/>
              <a:ext cx="2119800" cy="107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Nome do Aluno</a:t>
              </a:r>
            </a:p>
            <a:p>
              <a:pPr lvl="0" algn="ctr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3088275" y="3100775"/>
              <a:ext cx="1941600" cy="963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Curso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5924175" y="2900375"/>
              <a:ext cx="2204400" cy="1363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 dirty="0"/>
                <a:t>Professores</a:t>
              </a:r>
            </a:p>
          </p:txBody>
        </p:sp>
        <p:cxnSp>
          <p:nvCxnSpPr>
            <p:cNvPr id="215" name="Shape 215"/>
            <p:cNvCxnSpPr>
              <a:stCxn id="213" idx="0"/>
              <a:endCxn id="211" idx="2"/>
            </p:cNvCxnSpPr>
            <p:nvPr/>
          </p:nvCxnSpPr>
          <p:spPr>
            <a:xfrm rot="10800000">
              <a:off x="4059075" y="2413175"/>
              <a:ext cx="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>
              <a:stCxn id="214" idx="0"/>
              <a:endCxn id="210" idx="2"/>
            </p:cNvCxnSpPr>
            <p:nvPr/>
          </p:nvCxnSpPr>
          <p:spPr>
            <a:xfrm rot="10800000">
              <a:off x="7026375" y="2465975"/>
              <a:ext cx="0" cy="43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>
              <a:stCxn id="212" idx="0"/>
              <a:endCxn id="209" idx="2"/>
            </p:cNvCxnSpPr>
            <p:nvPr/>
          </p:nvCxnSpPr>
          <p:spPr>
            <a:xfrm rot="10800000">
              <a:off x="1351650" y="2465975"/>
              <a:ext cx="9900" cy="63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>
              <a:stCxn id="209" idx="3"/>
              <a:endCxn id="211" idx="1"/>
            </p:cNvCxnSpPr>
            <p:nvPr/>
          </p:nvCxnSpPr>
          <p:spPr>
            <a:xfrm>
              <a:off x="2244550" y="2126675"/>
              <a:ext cx="71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>
              <a:stCxn id="211" idx="3"/>
              <a:endCxn id="210" idx="1"/>
            </p:cNvCxnSpPr>
            <p:nvPr/>
          </p:nvCxnSpPr>
          <p:spPr>
            <a:xfrm>
              <a:off x="5161250" y="2126675"/>
              <a:ext cx="64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Atributos Compostos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301650" y="1787525"/>
            <a:ext cx="8208375" cy="2476650"/>
            <a:chOff x="301650" y="1787525"/>
            <a:chExt cx="8208375" cy="2476650"/>
          </a:xfrm>
        </p:grpSpPr>
        <p:sp>
          <p:nvSpPr>
            <p:cNvPr id="226" name="Shape 226"/>
            <p:cNvSpPr/>
            <p:nvPr/>
          </p:nvSpPr>
          <p:spPr>
            <a:xfrm>
              <a:off x="458650" y="1787525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Aluno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811075" y="1787525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 dirty="0"/>
                <a:t>Disciplinas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2956900" y="1840325"/>
              <a:ext cx="2204350" cy="5727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 dirty="0"/>
                <a:t>Faculdade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01650" y="3100775"/>
              <a:ext cx="2119800" cy="10794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Nome do Aluno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matrícula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CPF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Endereço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3088275" y="3100775"/>
              <a:ext cx="1941600" cy="9630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Nome Curso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Horario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Local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Alunos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542725" y="2900375"/>
              <a:ext cx="2967300" cy="13638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Nome professores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disciplinas ministrada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nota dos alunos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Instituição</a:t>
              </a:r>
            </a:p>
          </p:txBody>
        </p:sp>
        <p:cxnSp>
          <p:nvCxnSpPr>
            <p:cNvPr id="232" name="Shape 232"/>
            <p:cNvCxnSpPr>
              <a:stCxn id="230" idx="0"/>
              <a:endCxn id="228" idx="2"/>
            </p:cNvCxnSpPr>
            <p:nvPr/>
          </p:nvCxnSpPr>
          <p:spPr>
            <a:xfrm rot="10800000">
              <a:off x="4059075" y="2413175"/>
              <a:ext cx="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3" name="Shape 233"/>
            <p:cNvCxnSpPr>
              <a:stCxn id="231" idx="0"/>
              <a:endCxn id="227" idx="2"/>
            </p:cNvCxnSpPr>
            <p:nvPr/>
          </p:nvCxnSpPr>
          <p:spPr>
            <a:xfrm rot="10800000">
              <a:off x="7026375" y="2465975"/>
              <a:ext cx="0" cy="43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4" name="Shape 234"/>
            <p:cNvCxnSpPr>
              <a:stCxn id="229" idx="0"/>
              <a:endCxn id="226" idx="2"/>
            </p:cNvCxnSpPr>
            <p:nvPr/>
          </p:nvCxnSpPr>
          <p:spPr>
            <a:xfrm rot="10800000">
              <a:off x="1351650" y="2465975"/>
              <a:ext cx="9900" cy="63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5" name="Shape 235"/>
            <p:cNvCxnSpPr>
              <a:stCxn id="226" idx="3"/>
              <a:endCxn id="228" idx="1"/>
            </p:cNvCxnSpPr>
            <p:nvPr/>
          </p:nvCxnSpPr>
          <p:spPr>
            <a:xfrm>
              <a:off x="2244550" y="2126675"/>
              <a:ext cx="71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6" name="Shape 236"/>
            <p:cNvCxnSpPr>
              <a:stCxn id="228" idx="3"/>
              <a:endCxn id="227" idx="1"/>
            </p:cNvCxnSpPr>
            <p:nvPr/>
          </p:nvCxnSpPr>
          <p:spPr>
            <a:xfrm>
              <a:off x="5161250" y="2126675"/>
              <a:ext cx="64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Chave Primária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Existem atributos únicos, que relacionam uma característica específica da entidade.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Definição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É um modelo utilizado para descrever uma realidade computacionalmente falando, utilizando artifícios semânticos,  como: Entidade, Atributos e Relacionamento.  E é claro, mante-la íntegra.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Chave Estrangeira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São atributos que faz referência  a CHAVE PRIMÁRIA. Mas em entidades diferentes.</a:t>
            </a:r>
            <a:endParaRPr sz="24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de Chave Estrangeira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5974150" y="1844087"/>
            <a:ext cx="2430600" cy="67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venda</a:t>
            </a:r>
          </a:p>
        </p:txBody>
      </p:sp>
      <p:sp>
        <p:nvSpPr>
          <p:cNvPr id="255" name="Shape 255"/>
          <p:cNvSpPr/>
          <p:nvPr/>
        </p:nvSpPr>
        <p:spPr>
          <a:xfrm>
            <a:off x="621725" y="1844112"/>
            <a:ext cx="1785900" cy="67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Protuto</a:t>
            </a:r>
          </a:p>
        </p:txBody>
      </p:sp>
      <p:sp>
        <p:nvSpPr>
          <p:cNvPr id="256" name="Shape 256"/>
          <p:cNvSpPr/>
          <p:nvPr/>
        </p:nvSpPr>
        <p:spPr>
          <a:xfrm>
            <a:off x="543875" y="3148875"/>
            <a:ext cx="1941600" cy="9630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* ID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/>
              <a:t>Nome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/>
              <a:t>Quantidade</a:t>
            </a:r>
          </a:p>
        </p:txBody>
      </p:sp>
      <p:sp>
        <p:nvSpPr>
          <p:cNvPr id="257" name="Shape 257"/>
          <p:cNvSpPr/>
          <p:nvPr/>
        </p:nvSpPr>
        <p:spPr>
          <a:xfrm>
            <a:off x="5379250" y="3229075"/>
            <a:ext cx="3620400" cy="1174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Nome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/>
              <a:t>Quantidade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/>
              <a:t>Frete</a:t>
            </a:r>
          </a:p>
        </p:txBody>
      </p:sp>
      <p:cxnSp>
        <p:nvCxnSpPr>
          <p:cNvPr id="258" name="Shape 258"/>
          <p:cNvCxnSpPr>
            <a:stCxn id="256" idx="0"/>
            <a:endCxn id="255" idx="2"/>
          </p:cNvCxnSpPr>
          <p:nvPr/>
        </p:nvCxnSpPr>
        <p:spPr>
          <a:xfrm rot="10800000">
            <a:off x="1514675" y="2522475"/>
            <a:ext cx="0" cy="6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" name="Shape 259"/>
          <p:cNvCxnSpPr>
            <a:stCxn id="257" idx="0"/>
            <a:endCxn id="254" idx="2"/>
          </p:cNvCxnSpPr>
          <p:nvPr/>
        </p:nvCxnSpPr>
        <p:spPr>
          <a:xfrm rot="10800000">
            <a:off x="7189450" y="2522275"/>
            <a:ext cx="0" cy="7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" name="Shape 260"/>
          <p:cNvCxnSpPr>
            <a:stCxn id="254" idx="1"/>
          </p:cNvCxnSpPr>
          <p:nvPr/>
        </p:nvCxnSpPr>
        <p:spPr>
          <a:xfrm flipH="1">
            <a:off x="1796650" y="2183237"/>
            <a:ext cx="4177500" cy="1265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 BIBLIOGRÁFICAS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[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http://www.devmedia.com.br/modelo-entidade-relacionamento-mer-e-diagrama-entidade-relacionamento-der/14332</a:t>
            </a:r>
            <a:r>
              <a:rPr lang="pt-BR"/>
              <a:t>] Acesso em 27/03/2017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[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https://pt.wikipedia.org/wiki/Peter_Chen</a:t>
            </a:r>
            <a:r>
              <a:rPr lang="pt-BR"/>
              <a:t>] Acesso em 28/03/2017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[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http://www.csc.lsu.edu/~chen/</a:t>
            </a:r>
            <a:r>
              <a:rPr lang="pt-BR"/>
              <a:t>] Acesso em 28/03/2017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[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https://pt.slideshare.net/imaz1/modelacao-de-dados?qid=e1122e42-9ba1-400a-b020-39685976ceb6&amp;v=&amp;b=&amp;from_search=1</a:t>
            </a:r>
            <a:r>
              <a:rPr lang="pt-BR"/>
              <a:t>] Acesso em 28/03/2017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[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https://pt.slideshare.net/djonathas/diagrama-entidade-relacionamento-bancos-de-dados-i</a:t>
            </a:r>
            <a:r>
              <a:rPr lang="pt-BR"/>
              <a:t>]  Acesso em 28/03/2017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[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https://pt.wikipedia.org/wiki/Modelo_entidade_relacionamento</a:t>
            </a:r>
            <a:r>
              <a:rPr lang="pt-BR" dirty="0"/>
              <a:t>]   Acesso em 27/03/2017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Russel,Bertrand,1872-1970 Introdução à filosofia matemática/Bertrand Russel; tradução Maria Luiz X. de A. Borges; revisão técnica, Samuel </a:t>
            </a:r>
            <a:r>
              <a:rPr lang="pt-BR" dirty="0" err="1"/>
              <a:t>Jurkiewicz</a:t>
            </a:r>
            <a:r>
              <a:rPr lang="pt-BR" dirty="0"/>
              <a:t>. –Rio de Janeiro: Jorge Zahar Ed.,2007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err="1"/>
              <a:t>Date,C</a:t>
            </a:r>
            <a:r>
              <a:rPr lang="pt-BR" dirty="0"/>
              <a:t> J., 1941- Introdução a sistemas de banco de dados / C. J. Date ; tradução de Daniel Vieira. –Rio de Janeiro : </a:t>
            </a:r>
            <a:r>
              <a:rPr lang="pt-BR" dirty="0" err="1"/>
              <a:t>Elsevier</a:t>
            </a:r>
            <a:r>
              <a:rPr lang="pt-BR"/>
              <a:t>, 2003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Peter Pin-Shan Chen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 dirty="0"/>
              <a:t>Criador do modelo ER (Entidade-Relacionamento).</a:t>
            </a:r>
          </a:p>
        </p:txBody>
      </p:sp>
      <p:pic>
        <p:nvPicPr>
          <p:cNvPr id="72" name="Shape 72" descr="Description: Description: Description: Description: Description: Description: Description: Description: Description: Description: C:\Users\Chen-Hp\Documents\1-Web\peterche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425" y="1825625"/>
            <a:ext cx="1549399" cy="20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Representação Gráfica</a:t>
            </a:r>
          </a:p>
        </p:txBody>
      </p:sp>
      <p:sp>
        <p:nvSpPr>
          <p:cNvPr id="78" name="Shape 78"/>
          <p:cNvSpPr/>
          <p:nvPr/>
        </p:nvSpPr>
        <p:spPr>
          <a:xfrm>
            <a:off x="1047600" y="1416150"/>
            <a:ext cx="1867500" cy="65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ENTIDADE</a:t>
            </a:r>
          </a:p>
        </p:txBody>
      </p:sp>
      <p:sp>
        <p:nvSpPr>
          <p:cNvPr id="79" name="Shape 79"/>
          <p:cNvSpPr/>
          <p:nvPr/>
        </p:nvSpPr>
        <p:spPr>
          <a:xfrm>
            <a:off x="4203925" y="1275225"/>
            <a:ext cx="4228450" cy="9337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RELACIONAMENTO</a:t>
            </a:r>
          </a:p>
        </p:txBody>
      </p:sp>
      <p:sp>
        <p:nvSpPr>
          <p:cNvPr id="80" name="Shape 80"/>
          <p:cNvSpPr/>
          <p:nvPr/>
        </p:nvSpPr>
        <p:spPr>
          <a:xfrm>
            <a:off x="590925" y="2363375"/>
            <a:ext cx="2660400" cy="82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ATRIBUTO</a:t>
            </a:r>
          </a:p>
        </p:txBody>
      </p:sp>
      <p:sp>
        <p:nvSpPr>
          <p:cNvPr id="81" name="Shape 81"/>
          <p:cNvSpPr/>
          <p:nvPr/>
        </p:nvSpPr>
        <p:spPr>
          <a:xfrm>
            <a:off x="4987950" y="2433850"/>
            <a:ext cx="2660400" cy="8280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dirty="0"/>
              <a:t>ATRIBUTO MULTIVALOR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2070575" y="3486700"/>
            <a:ext cx="4228500" cy="982200"/>
            <a:chOff x="2070575" y="3486700"/>
            <a:chExt cx="4228500" cy="982200"/>
          </a:xfrm>
        </p:grpSpPr>
        <p:sp>
          <p:nvSpPr>
            <p:cNvPr id="83" name="Shape 83"/>
            <p:cNvSpPr/>
            <p:nvPr/>
          </p:nvSpPr>
          <p:spPr>
            <a:xfrm>
              <a:off x="2070575" y="3486700"/>
              <a:ext cx="4228500" cy="982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070600" y="3486700"/>
              <a:ext cx="4228450" cy="982200"/>
            </a:xfrm>
            <a:prstGeom prst="flowChartDecision">
              <a:avLst/>
            </a:pr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ENTIDADE ASSOCIATIVA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Entidade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Uma Entidade é uma abstração de instâncias do mundo real, as quais possuem características em comum. Podendo ser dividida em dois grupos, entidades fracas , regulares e associativas.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Entidade forte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São independentes de outros relacionamentos com outras entidades pois já possui um significado próprio.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Entidade fraca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São dependentes de outra entidade para ter um significado ou acrescentar informações a outras entidades.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Entidade associativa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É um relacionamento que foi transformado em entidade, por necessidade de maior especificação.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961066" y="3164786"/>
            <a:ext cx="7221868" cy="1076597"/>
            <a:chOff x="680487" y="2105100"/>
            <a:chExt cx="7783025" cy="678300"/>
          </a:xfrm>
        </p:grpSpPr>
        <p:sp>
          <p:nvSpPr>
            <p:cNvPr id="110" name="Shape 110"/>
            <p:cNvSpPr/>
            <p:nvPr/>
          </p:nvSpPr>
          <p:spPr>
            <a:xfrm>
              <a:off x="680487" y="2105100"/>
              <a:ext cx="17859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 dirty="0"/>
                <a:t>Estudantes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6032912" y="2105100"/>
              <a:ext cx="2430600" cy="6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Professores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3178737" y="2157900"/>
              <a:ext cx="2204350" cy="5727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Pertence a uma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faculdade</a:t>
              </a:r>
            </a:p>
          </p:txBody>
        </p:sp>
        <p:cxnSp>
          <p:nvCxnSpPr>
            <p:cNvPr id="113" name="Shape 113"/>
            <p:cNvCxnSpPr>
              <a:stCxn id="110" idx="3"/>
              <a:endCxn id="112" idx="1"/>
            </p:cNvCxnSpPr>
            <p:nvPr/>
          </p:nvCxnSpPr>
          <p:spPr>
            <a:xfrm>
              <a:off x="2466387" y="2444250"/>
              <a:ext cx="71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4" name="Shape 114"/>
            <p:cNvCxnSpPr>
              <a:stCxn id="112" idx="3"/>
              <a:endCxn id="111" idx="1"/>
            </p:cNvCxnSpPr>
            <p:nvPr/>
          </p:nvCxnSpPr>
          <p:spPr>
            <a:xfrm>
              <a:off x="5383087" y="2444250"/>
              <a:ext cx="64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Entidade associativa houve a necessidade de criar certificado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0" name="Shape 120"/>
          <p:cNvGrpSpPr/>
          <p:nvPr/>
        </p:nvGrpSpPr>
        <p:grpSpPr>
          <a:xfrm>
            <a:off x="569583" y="2032140"/>
            <a:ext cx="8004830" cy="3046135"/>
            <a:chOff x="569583" y="2032140"/>
            <a:chExt cx="8004830" cy="3046135"/>
          </a:xfrm>
        </p:grpSpPr>
        <p:sp>
          <p:nvSpPr>
            <p:cNvPr id="121" name="Shape 121"/>
            <p:cNvSpPr/>
            <p:nvPr/>
          </p:nvSpPr>
          <p:spPr>
            <a:xfrm>
              <a:off x="569583" y="2032140"/>
              <a:ext cx="1836798" cy="128923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Estudantes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6074541" y="2032140"/>
              <a:ext cx="2499872" cy="128923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Professores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39037" y="2082361"/>
              <a:ext cx="2267175" cy="118880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Pertence a uma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pt-BR"/>
                <a:t>faculdade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4" name="Shape 124"/>
            <p:cNvCxnSpPr>
              <a:stCxn id="121" idx="3"/>
              <a:endCxn id="123" idx="1"/>
            </p:cNvCxnSpPr>
            <p:nvPr/>
          </p:nvCxnSpPr>
          <p:spPr>
            <a:xfrm>
              <a:off x="2406381" y="2676757"/>
              <a:ext cx="732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5" name="Shape 125"/>
            <p:cNvCxnSpPr>
              <a:stCxn id="123" idx="2"/>
              <a:endCxn id="126" idx="0"/>
            </p:cNvCxnSpPr>
            <p:nvPr/>
          </p:nvCxnSpPr>
          <p:spPr>
            <a:xfrm>
              <a:off x="4272625" y="3271161"/>
              <a:ext cx="0" cy="8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>
              <a:stCxn id="123" idx="3"/>
              <a:endCxn id="122" idx="1"/>
            </p:cNvCxnSpPr>
            <p:nvPr/>
          </p:nvCxnSpPr>
          <p:spPr>
            <a:xfrm>
              <a:off x="5406212" y="2676761"/>
              <a:ext cx="66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128" name="Shape 128"/>
            <p:cNvGrpSpPr/>
            <p:nvPr/>
          </p:nvGrpSpPr>
          <p:grpSpPr>
            <a:xfrm>
              <a:off x="2158375" y="4096075"/>
              <a:ext cx="4228500" cy="982200"/>
              <a:chOff x="2070575" y="3486700"/>
              <a:chExt cx="4228500" cy="98220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2070575" y="3486700"/>
                <a:ext cx="4228500" cy="982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2070600" y="3486700"/>
                <a:ext cx="4228450" cy="982200"/>
              </a:xfrm>
              <a:prstGeom prst="flowChartDecision">
                <a:avLst/>
              </a:pr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pt-BR"/>
                  <a:t>Certificado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617</Words>
  <Application>Microsoft Office PowerPoint</Application>
  <PresentationFormat>Apresentação na tela (16:9)</PresentationFormat>
  <Paragraphs>112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Oswald</vt:lpstr>
      <vt:lpstr>Arial</vt:lpstr>
      <vt:lpstr>Average</vt:lpstr>
      <vt:lpstr>Oswald Light</vt:lpstr>
      <vt:lpstr>slate</vt:lpstr>
      <vt:lpstr>Diagrama de Entidade Relacionamento</vt:lpstr>
      <vt:lpstr>Definição</vt:lpstr>
      <vt:lpstr>Peter Pin-Shan Chen</vt:lpstr>
      <vt:lpstr>Representação Gráfica</vt:lpstr>
      <vt:lpstr>Entidade</vt:lpstr>
      <vt:lpstr>Entidade forte</vt:lpstr>
      <vt:lpstr>Entidade fraca</vt:lpstr>
      <vt:lpstr>Entidade associativa</vt:lpstr>
      <vt:lpstr>Entidade associativa houve a necessidade de criar certificado </vt:lpstr>
      <vt:lpstr>Relacionamentos</vt:lpstr>
      <vt:lpstr>Níveis de Relacionamento.</vt:lpstr>
      <vt:lpstr>Entidade-Relacionamento</vt:lpstr>
      <vt:lpstr>Entidade-Relacionamento </vt:lpstr>
      <vt:lpstr>Entidade-Relacionamento </vt:lpstr>
      <vt:lpstr>Atributos</vt:lpstr>
      <vt:lpstr>Tipos de Atributos</vt:lpstr>
      <vt:lpstr>Atributos simples</vt:lpstr>
      <vt:lpstr>Atributos Compostos</vt:lpstr>
      <vt:lpstr>Chave Primária</vt:lpstr>
      <vt:lpstr>Chave Estrangeira</vt:lpstr>
      <vt:lpstr>Exemplo de Chave Estrangeira 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Entidade Relacionamento</dc:title>
  <cp:lastModifiedBy>wagner rodrigo</cp:lastModifiedBy>
  <cp:revision>9</cp:revision>
  <dcterms:modified xsi:type="dcterms:W3CDTF">2017-03-31T17:51:34Z</dcterms:modified>
</cp:coreProperties>
</file>