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62.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presentation.xml" ContentType="application/vnd.openxmlformats-officedocument.presentationml.presentation.main+xml"/>
  <Override PartName="/ppt/slides/slide61.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Layouts/slideLayout34.xml" ContentType="application/vnd.openxmlformats-officedocument.presentationml.slideLayout+xml"/>
  <Override PartName="/ppt/slideLayouts/slideLayout32.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3.xml" ContentType="application/vnd.openxmlformats-officedocument.presentationml.slideLayout+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docProps/app.xml" ContentType="application/vnd.openxmlformats-officedocument.extended-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04" r:id="rId5"/>
  </p:sldMasterIdLst>
  <p:notesMasterIdLst>
    <p:notesMasterId r:id="rId70"/>
  </p:notesMasterIdLst>
  <p:handoutMasterIdLst>
    <p:handoutMasterId r:id="rId71"/>
  </p:handoutMasterIdLst>
  <p:sldIdLst>
    <p:sldId id="276"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277" r:id="rId6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00"/>
    <a:srgbClr val="8CEA72"/>
    <a:srgbClr val="D0D6F4"/>
    <a:srgbClr val="61BF1A"/>
    <a:srgbClr val="692170"/>
    <a:srgbClr val="D8C9BD"/>
    <a:srgbClr val="5A3119"/>
    <a:srgbClr val="835F2F"/>
    <a:srgbClr val="45A12A"/>
    <a:srgbClr val="1FA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customXml" Target="../customXml/item5.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customXml" Target="../customXml/item4.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A5AD940-8224-4500-91E7-F0DB166456B7}" type="datetimeFigureOut">
              <a:rPr lang="fr-FR"/>
              <a:pPr>
                <a:defRPr/>
              </a:pPr>
              <a:t>16/09/2015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29A1BA5-463B-45BD-87AB-9136CFC6AF48}" type="slidenum">
              <a:rPr lang="fr-FR"/>
              <a:pPr>
                <a:defRPr/>
              </a:pPr>
              <a:t>‹N°›</a:t>
            </a:fld>
            <a:endParaRPr lang="fr-FR"/>
          </a:p>
        </p:txBody>
      </p:sp>
    </p:spTree>
    <p:extLst>
      <p:ext uri="{BB962C8B-B14F-4D97-AF65-F5344CB8AC3E}">
        <p14:creationId xmlns:p14="http://schemas.microsoft.com/office/powerpoint/2010/main" val="2879454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67FA9C61-0776-48C9-8D06-2AD283571466}" type="datetime1">
              <a:rPr lang="fr-FR" altLang="fr-FR"/>
              <a:pPr>
                <a:defRPr/>
              </a:pPr>
              <a:t>16/09/2015</a:t>
            </a:fld>
            <a:endParaRPr lang="fr-FR" alt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A1E8B630-FF1C-470E-90DC-48BE7CFB0EB1}" type="slidenum">
              <a:rPr lang="fr-FR" altLang="fr-FR"/>
              <a:pPr>
                <a:defRPr/>
              </a:pPr>
              <a:t>‹N°›</a:t>
            </a:fld>
            <a:endParaRPr lang="fr-FR" altLang="fr-FR"/>
          </a:p>
        </p:txBody>
      </p:sp>
    </p:spTree>
    <p:extLst>
      <p:ext uri="{BB962C8B-B14F-4D97-AF65-F5344CB8AC3E}">
        <p14:creationId xmlns:p14="http://schemas.microsoft.com/office/powerpoint/2010/main" val="3952419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ea typeface="ＭＳ Ｐゴシック" pitchFamily="34" charset="-128"/>
            </a:endParaRPr>
          </a:p>
        </p:txBody>
      </p:sp>
      <p:sp>
        <p:nvSpPr>
          <p:cNvPr id="419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9866250C-5973-4CE6-8711-14F5DEAC7DEE}" type="slidenum">
              <a:rPr lang="fr-FR" altLang="fr-FR" smtClean="0"/>
              <a:pPr eaLnBrk="1" hangingPunct="1">
                <a:spcBef>
                  <a:spcPct val="0"/>
                </a:spcBef>
              </a:pPr>
              <a:t>1</a:t>
            </a:fld>
            <a:endParaRPr lang="fr-FR"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p:spPr>
        <p:txBody>
          <a:bodyPr/>
          <a:lstStyle/>
          <a:p>
            <a:fld id="{607C9D41-F7BD-4271-9C5A-F8D59DC41E63}" type="slidenum">
              <a:rPr lang="fr-FR" smtClean="0">
                <a:ea typeface="MS Gothic" charset="-128"/>
              </a:rPr>
              <a:pPr/>
              <a:t>11</a:t>
            </a:fld>
            <a:endParaRPr lang="fr-FR" smtClean="0">
              <a:ea typeface="MS Gothic" charset="-128"/>
            </a:endParaRPr>
          </a:p>
        </p:txBody>
      </p:sp>
      <p:sp>
        <p:nvSpPr>
          <p:cNvPr id="6349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3492"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p:spPr>
        <p:txBody>
          <a:bodyPr/>
          <a:lstStyle/>
          <a:p>
            <a:fld id="{957AFCAD-F240-4FB2-AE62-4AA9AE5E6F54}" type="slidenum">
              <a:rPr lang="fr-FR" smtClean="0">
                <a:ea typeface="MS Gothic" charset="-128"/>
              </a:rPr>
              <a:pPr/>
              <a:t>12</a:t>
            </a:fld>
            <a:endParaRPr lang="fr-FR" smtClean="0">
              <a:ea typeface="MS Gothic" charset="-128"/>
            </a:endParaRPr>
          </a:p>
        </p:txBody>
      </p:sp>
      <p:sp>
        <p:nvSpPr>
          <p:cNvPr id="6451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4516"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p:spPr>
        <p:txBody>
          <a:bodyPr/>
          <a:lstStyle/>
          <a:p>
            <a:fld id="{BFFF9BB1-22BE-49FC-944F-332F06345BAD}" type="slidenum">
              <a:rPr lang="fr-FR" smtClean="0">
                <a:ea typeface="MS Gothic" charset="-128"/>
              </a:rPr>
              <a:pPr/>
              <a:t>13</a:t>
            </a:fld>
            <a:endParaRPr lang="fr-FR" smtClean="0">
              <a:ea typeface="MS Gothic" charset="-128"/>
            </a:endParaRPr>
          </a:p>
        </p:txBody>
      </p:sp>
      <p:sp>
        <p:nvSpPr>
          <p:cNvPr id="6553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5540"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p:spPr>
        <p:txBody>
          <a:bodyPr/>
          <a:lstStyle/>
          <a:p>
            <a:fld id="{351B7AA2-7C39-44C5-8E99-03A91E301627}" type="slidenum">
              <a:rPr lang="fr-FR" smtClean="0">
                <a:ea typeface="MS Gothic" charset="-128"/>
              </a:rPr>
              <a:pPr/>
              <a:t>15</a:t>
            </a:fld>
            <a:endParaRPr lang="fr-FR" smtClean="0">
              <a:ea typeface="MS Gothic" charset="-128"/>
            </a:endParaRPr>
          </a:p>
        </p:txBody>
      </p:sp>
      <p:sp>
        <p:nvSpPr>
          <p:cNvPr id="6656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6564"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7069737C-72AF-4F11-9D16-377970A89DF6}" type="slidenum">
              <a:rPr lang="fr-FR" smtClean="0">
                <a:ea typeface="MS Gothic" charset="-128"/>
              </a:rPr>
              <a:pPr/>
              <a:t>16</a:t>
            </a:fld>
            <a:endParaRPr lang="fr-FR" smtClean="0">
              <a:ea typeface="MS Gothic" charset="-128"/>
            </a:endParaRPr>
          </a:p>
        </p:txBody>
      </p:sp>
      <p:sp>
        <p:nvSpPr>
          <p:cNvPr id="6758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758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7069737C-72AF-4F11-9D16-377970A89DF6}" type="slidenum">
              <a:rPr lang="fr-FR" smtClean="0">
                <a:ea typeface="MS Gothic" charset="-128"/>
              </a:rPr>
              <a:pPr/>
              <a:t>18</a:t>
            </a:fld>
            <a:endParaRPr lang="fr-FR" smtClean="0">
              <a:ea typeface="MS Gothic" charset="-128"/>
            </a:endParaRPr>
          </a:p>
        </p:txBody>
      </p:sp>
      <p:sp>
        <p:nvSpPr>
          <p:cNvPr id="6758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758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p:spPr>
        <p:txBody>
          <a:bodyPr/>
          <a:lstStyle/>
          <a:p>
            <a:fld id="{C5CA1CAC-03F0-4F62-80CF-8020B84633FB}" type="slidenum">
              <a:rPr lang="fr-FR" smtClean="0">
                <a:ea typeface="MS Gothic" charset="-128"/>
              </a:rPr>
              <a:pPr/>
              <a:t>20</a:t>
            </a:fld>
            <a:endParaRPr lang="fr-FR" smtClean="0">
              <a:ea typeface="MS Gothic" charset="-128"/>
            </a:endParaRPr>
          </a:p>
        </p:txBody>
      </p:sp>
      <p:sp>
        <p:nvSpPr>
          <p:cNvPr id="6861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8612"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p:spPr>
        <p:txBody>
          <a:bodyPr/>
          <a:lstStyle/>
          <a:p>
            <a:fld id="{4225319A-5A8E-42B4-95A2-E24BDCC0D95D}" type="slidenum">
              <a:rPr lang="fr-FR" smtClean="0">
                <a:ea typeface="MS Gothic" charset="-128"/>
              </a:rPr>
              <a:pPr/>
              <a:t>21</a:t>
            </a:fld>
            <a:endParaRPr lang="fr-FR" smtClean="0">
              <a:ea typeface="MS Gothic" charset="-128"/>
            </a:endParaRPr>
          </a:p>
        </p:txBody>
      </p:sp>
      <p:sp>
        <p:nvSpPr>
          <p:cNvPr id="6963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9636"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p:spPr>
        <p:txBody>
          <a:bodyPr/>
          <a:lstStyle/>
          <a:p>
            <a:fld id="{5466ABB9-EB04-45D4-B247-CECBBF8F804F}" type="slidenum">
              <a:rPr lang="fr-FR" smtClean="0">
                <a:ea typeface="MS Gothic" charset="-128"/>
              </a:rPr>
              <a:pPr/>
              <a:t>22</a:t>
            </a:fld>
            <a:endParaRPr lang="fr-FR" smtClean="0">
              <a:ea typeface="MS Gothic" charset="-128"/>
            </a:endParaRPr>
          </a:p>
        </p:txBody>
      </p:sp>
      <p:sp>
        <p:nvSpPr>
          <p:cNvPr id="7065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0660"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p:spPr>
        <p:txBody>
          <a:bodyPr/>
          <a:lstStyle/>
          <a:p>
            <a:fld id="{1F43609C-C359-4757-9968-BF32D068E62B}" type="slidenum">
              <a:rPr lang="fr-FR" smtClean="0">
                <a:ea typeface="MS Gothic" charset="-128"/>
              </a:rPr>
              <a:pPr/>
              <a:t>25</a:t>
            </a:fld>
            <a:endParaRPr lang="fr-FR" smtClean="0">
              <a:ea typeface="MS Gothic" charset="-128"/>
            </a:endParaRPr>
          </a:p>
        </p:txBody>
      </p:sp>
      <p:sp>
        <p:nvSpPr>
          <p:cNvPr id="7168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1684"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2</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p:spPr>
        <p:txBody>
          <a:bodyPr/>
          <a:lstStyle/>
          <a:p>
            <a:fld id="{C706AAD4-F2A8-4250-869A-8C93525C731E}" type="slidenum">
              <a:rPr lang="fr-FR" smtClean="0">
                <a:ea typeface="MS Gothic" charset="-128"/>
              </a:rPr>
              <a:pPr/>
              <a:t>26</a:t>
            </a:fld>
            <a:endParaRPr lang="fr-FR" smtClean="0">
              <a:ea typeface="MS Gothic" charset="-128"/>
            </a:endParaRPr>
          </a:p>
        </p:txBody>
      </p:sp>
      <p:sp>
        <p:nvSpPr>
          <p:cNvPr id="727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27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p:spPr>
        <p:txBody>
          <a:bodyPr/>
          <a:lstStyle/>
          <a:p>
            <a:fld id="{9CF62C36-DDDF-4F62-A5A9-8CB3D89232BE}" type="slidenum">
              <a:rPr lang="fr-FR" smtClean="0">
                <a:ea typeface="MS Gothic" charset="-128"/>
              </a:rPr>
              <a:pPr/>
              <a:t>27</a:t>
            </a:fld>
            <a:endParaRPr lang="fr-FR" smtClean="0">
              <a:ea typeface="MS Gothic" charset="-128"/>
            </a:endParaRPr>
          </a:p>
        </p:txBody>
      </p:sp>
      <p:sp>
        <p:nvSpPr>
          <p:cNvPr id="7373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3732"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p:spPr>
        <p:txBody>
          <a:bodyPr/>
          <a:lstStyle/>
          <a:p>
            <a:fld id="{9CF62C36-DDDF-4F62-A5A9-8CB3D89232BE}" type="slidenum">
              <a:rPr lang="fr-FR" smtClean="0">
                <a:ea typeface="MS Gothic" charset="-128"/>
              </a:rPr>
              <a:pPr/>
              <a:t>28</a:t>
            </a:fld>
            <a:endParaRPr lang="fr-FR" smtClean="0">
              <a:ea typeface="MS Gothic" charset="-128"/>
            </a:endParaRPr>
          </a:p>
        </p:txBody>
      </p:sp>
      <p:sp>
        <p:nvSpPr>
          <p:cNvPr id="7373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3732"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p:spPr>
        <p:txBody>
          <a:bodyPr/>
          <a:lstStyle/>
          <a:p>
            <a:fld id="{F2123A64-6E3B-4681-AD94-0F63D2398379}" type="slidenum">
              <a:rPr lang="fr-FR" smtClean="0">
                <a:ea typeface="MS Gothic" charset="-128"/>
              </a:rPr>
              <a:pPr/>
              <a:t>29</a:t>
            </a:fld>
            <a:endParaRPr lang="fr-FR" smtClean="0">
              <a:ea typeface="MS Gothic" charset="-128"/>
            </a:endParaRPr>
          </a:p>
        </p:txBody>
      </p:sp>
      <p:sp>
        <p:nvSpPr>
          <p:cNvPr id="7475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4756"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p:spPr>
        <p:txBody>
          <a:bodyPr/>
          <a:lstStyle/>
          <a:p>
            <a:fld id="{13FCA2E4-25D6-46EC-B4F2-73DF43E56F45}" type="slidenum">
              <a:rPr lang="fr-FR" smtClean="0">
                <a:ea typeface="MS Gothic" charset="-128"/>
              </a:rPr>
              <a:pPr/>
              <a:t>30</a:t>
            </a:fld>
            <a:endParaRPr lang="fr-FR" smtClean="0">
              <a:ea typeface="MS Gothic" charset="-128"/>
            </a:endParaRPr>
          </a:p>
        </p:txBody>
      </p:sp>
      <p:sp>
        <p:nvSpPr>
          <p:cNvPr id="7577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5780"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p:spPr>
        <p:txBody>
          <a:bodyPr/>
          <a:lstStyle/>
          <a:p>
            <a:fld id="{13FCA2E4-25D6-46EC-B4F2-73DF43E56F45}" type="slidenum">
              <a:rPr lang="fr-FR" smtClean="0">
                <a:ea typeface="MS Gothic" charset="-128"/>
              </a:rPr>
              <a:pPr/>
              <a:t>31</a:t>
            </a:fld>
            <a:endParaRPr lang="fr-FR" smtClean="0">
              <a:ea typeface="MS Gothic" charset="-128"/>
            </a:endParaRPr>
          </a:p>
        </p:txBody>
      </p:sp>
      <p:sp>
        <p:nvSpPr>
          <p:cNvPr id="7577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5780"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p:spPr>
        <p:txBody>
          <a:bodyPr/>
          <a:lstStyle/>
          <a:p>
            <a:fld id="{4F4691CF-EC9C-4460-A36C-B78A02252892}" type="slidenum">
              <a:rPr lang="fr-FR" smtClean="0">
                <a:ea typeface="MS Gothic" charset="-128"/>
              </a:rPr>
              <a:pPr/>
              <a:t>32</a:t>
            </a:fld>
            <a:endParaRPr lang="fr-FR" smtClean="0">
              <a:ea typeface="MS Gothic" charset="-128"/>
            </a:endParaRPr>
          </a:p>
        </p:txBody>
      </p:sp>
      <p:sp>
        <p:nvSpPr>
          <p:cNvPr id="7680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6804"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p:spPr>
        <p:txBody>
          <a:bodyPr/>
          <a:lstStyle/>
          <a:p>
            <a:fld id="{6101DD61-EADF-4483-B522-7344F1D53A74}" type="slidenum">
              <a:rPr lang="fr-FR" smtClean="0">
                <a:ea typeface="MS Gothic" charset="-128"/>
              </a:rPr>
              <a:pPr/>
              <a:t>33</a:t>
            </a:fld>
            <a:endParaRPr lang="fr-FR" smtClean="0">
              <a:ea typeface="MS Gothic" charset="-128"/>
            </a:endParaRPr>
          </a:p>
        </p:txBody>
      </p:sp>
      <p:sp>
        <p:nvSpPr>
          <p:cNvPr id="7782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782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p:spPr>
        <p:txBody>
          <a:bodyPr/>
          <a:lstStyle/>
          <a:p>
            <a:fld id="{6101DD61-EADF-4483-B522-7344F1D53A74}" type="slidenum">
              <a:rPr lang="fr-FR" smtClean="0">
                <a:ea typeface="MS Gothic" charset="-128"/>
              </a:rPr>
              <a:pPr/>
              <a:t>34</a:t>
            </a:fld>
            <a:endParaRPr lang="fr-FR" smtClean="0">
              <a:ea typeface="MS Gothic" charset="-128"/>
            </a:endParaRPr>
          </a:p>
        </p:txBody>
      </p:sp>
      <p:sp>
        <p:nvSpPr>
          <p:cNvPr id="7782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782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p:spPr>
        <p:txBody>
          <a:bodyPr/>
          <a:lstStyle/>
          <a:p>
            <a:fld id="{BBA513B7-F8AA-46E1-B24C-F75428FF5DCE}" type="slidenum">
              <a:rPr lang="fr-FR" smtClean="0">
                <a:ea typeface="MS Gothic" charset="-128"/>
              </a:rPr>
              <a:pPr/>
              <a:t>35</a:t>
            </a:fld>
            <a:endParaRPr lang="fr-FR" smtClean="0">
              <a:ea typeface="MS Gothic" charset="-128"/>
            </a:endParaRPr>
          </a:p>
        </p:txBody>
      </p:sp>
      <p:sp>
        <p:nvSpPr>
          <p:cNvPr id="7885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78852"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3</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41</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44</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p:spPr>
        <p:txBody>
          <a:bodyPr/>
          <a:lstStyle/>
          <a:p>
            <a:fld id="{AD0C6AA8-C710-4E32-BB92-48A8E2822C81}" type="slidenum">
              <a:rPr lang="fr-FR" smtClean="0">
                <a:ea typeface="MS Gothic" charset="-128"/>
              </a:rPr>
              <a:pPr/>
              <a:t>45</a:t>
            </a:fld>
            <a:endParaRPr lang="fr-FR" smtClean="0">
              <a:ea typeface="MS Gothic" charset="-128"/>
            </a:endParaRPr>
          </a:p>
        </p:txBody>
      </p:sp>
      <p:sp>
        <p:nvSpPr>
          <p:cNvPr id="6041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0420"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p:spPr>
        <p:txBody>
          <a:bodyPr/>
          <a:lstStyle/>
          <a:p>
            <a:fld id="{8089FB20-F9CD-49C8-BAA3-C40E0549EA29}" type="slidenum">
              <a:rPr lang="fr-FR" smtClean="0">
                <a:ea typeface="MS Gothic" charset="-128"/>
              </a:rPr>
              <a:pPr/>
              <a:t>46</a:t>
            </a:fld>
            <a:endParaRPr lang="fr-FR" smtClean="0">
              <a:ea typeface="MS Gothic" charset="-128"/>
            </a:endParaRPr>
          </a:p>
        </p:txBody>
      </p:sp>
      <p:sp>
        <p:nvSpPr>
          <p:cNvPr id="6144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1444"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47</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51</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56</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62219D32-E153-4BFA-80E1-742101A297DE}" type="slidenum">
              <a:rPr lang="fr-FR" smtClean="0">
                <a:ea typeface="MS Gothic" charset="-128"/>
              </a:rPr>
              <a:pPr/>
              <a:t>61</a:t>
            </a:fld>
            <a:endParaRPr lang="fr-FR" smtClean="0">
              <a:ea typeface="MS Gothic" charset="-128"/>
            </a:endParaRPr>
          </a:p>
        </p:txBody>
      </p:sp>
      <p:sp>
        <p:nvSpPr>
          <p:cNvPr id="4710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710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ea typeface="ＭＳ Ｐゴシック" pitchFamily="34" charset="-128"/>
            </a:endParaRPr>
          </a:p>
        </p:txBody>
      </p:sp>
      <p:sp>
        <p:nvSpPr>
          <p:cNvPr id="460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8B61240E-A0DF-4109-AACE-B37C6114A01A}" type="slidenum">
              <a:rPr lang="fr-FR" altLang="fr-FR" smtClean="0"/>
              <a:pPr eaLnBrk="1" hangingPunct="1">
                <a:spcBef>
                  <a:spcPct val="0"/>
                </a:spcBef>
              </a:pPr>
              <a:t>64</a:t>
            </a:fld>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fld id="{F731861E-1CF9-490F-A09E-3761A74D0B51}" type="slidenum">
              <a:rPr lang="fr-FR" smtClean="0">
                <a:ea typeface="MS Gothic" charset="-128"/>
              </a:rPr>
              <a:pPr/>
              <a:t>4</a:t>
            </a:fld>
            <a:endParaRPr lang="fr-FR" smtClean="0">
              <a:ea typeface="MS Gothic" charset="-128"/>
            </a:endParaRPr>
          </a:p>
        </p:txBody>
      </p:sp>
      <p:sp>
        <p:nvSpPr>
          <p:cNvPr id="4813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48132"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fld id="{28DDE1B1-721D-4E80-A10B-7E26D40DBBD8}" type="slidenum">
              <a:rPr lang="fr-FR" smtClean="0">
                <a:ea typeface="MS Gothic" charset="-128"/>
              </a:rPr>
              <a:pPr/>
              <a:t>5</a:t>
            </a:fld>
            <a:endParaRPr lang="fr-FR" smtClean="0">
              <a:ea typeface="MS Gothic" charset="-128"/>
            </a:endParaRPr>
          </a:p>
        </p:txBody>
      </p:sp>
      <p:sp>
        <p:nvSpPr>
          <p:cNvPr id="5017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50180"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p:spPr>
        <p:txBody>
          <a:bodyPr/>
          <a:lstStyle/>
          <a:p>
            <a:fld id="{71E47F5A-6D36-4E89-BFF8-E02A73A7BE2A}" type="slidenum">
              <a:rPr lang="fr-FR" smtClean="0">
                <a:ea typeface="MS Gothic" charset="-128"/>
              </a:rPr>
              <a:pPr/>
              <a:t>7</a:t>
            </a:fld>
            <a:endParaRPr lang="fr-FR" smtClean="0">
              <a:ea typeface="MS Gothic" charset="-128"/>
            </a:endParaRPr>
          </a:p>
        </p:txBody>
      </p:sp>
      <p:sp>
        <p:nvSpPr>
          <p:cNvPr id="5734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5734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p:spPr>
        <p:txBody>
          <a:bodyPr/>
          <a:lstStyle/>
          <a:p>
            <a:fld id="{2D5A7B2A-AF4C-4567-A881-F749CB78785C}" type="slidenum">
              <a:rPr lang="fr-FR" smtClean="0">
                <a:ea typeface="MS Gothic" charset="-128"/>
              </a:rPr>
              <a:pPr/>
              <a:t>8</a:t>
            </a:fld>
            <a:endParaRPr lang="fr-FR" smtClean="0">
              <a:ea typeface="MS Gothic" charset="-128"/>
            </a:endParaRPr>
          </a:p>
        </p:txBody>
      </p:sp>
      <p:sp>
        <p:nvSpPr>
          <p:cNvPr id="5837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58372"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p:spPr>
        <p:txBody>
          <a:bodyPr/>
          <a:lstStyle/>
          <a:p>
            <a:fld id="{E1D77502-7485-4EB6-8A20-078D24FCD993}" type="slidenum">
              <a:rPr lang="fr-FR" smtClean="0">
                <a:ea typeface="MS Gothic" charset="-128"/>
              </a:rPr>
              <a:pPr/>
              <a:t>9</a:t>
            </a:fld>
            <a:endParaRPr lang="fr-FR" smtClean="0">
              <a:ea typeface="MS Gothic" charset="-128"/>
            </a:endParaRPr>
          </a:p>
        </p:txBody>
      </p:sp>
      <p:sp>
        <p:nvSpPr>
          <p:cNvPr id="5939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59396"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p:spPr>
        <p:txBody>
          <a:bodyPr/>
          <a:lstStyle/>
          <a:p>
            <a:fld id="{E2940AF6-4D29-4509-ACC3-AA864C8DAC3F}" type="slidenum">
              <a:rPr lang="fr-FR" smtClean="0">
                <a:ea typeface="MS Gothic" charset="-128"/>
              </a:rPr>
              <a:pPr/>
              <a:t>10</a:t>
            </a:fld>
            <a:endParaRPr lang="fr-FR" smtClean="0">
              <a:ea typeface="MS Gothic" charset="-128"/>
            </a:endParaRPr>
          </a:p>
        </p:txBody>
      </p:sp>
      <p:sp>
        <p:nvSpPr>
          <p:cNvPr id="6246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62468" name="Rectangle 2"/>
          <p:cNvSpPr>
            <a:spLocks noGrp="1" noChangeArrowheads="1"/>
          </p:cNvSpPr>
          <p:nvPr>
            <p:ph type="body" idx="1"/>
          </p:nvPr>
        </p:nvSpPr>
        <p:spPr>
          <a:xfrm>
            <a:off x="915526" y="4342940"/>
            <a:ext cx="5026951" cy="4201105"/>
          </a:xfrm>
          <a:noFill/>
          <a:ln/>
        </p:spPr>
        <p:txBody>
          <a:bodyPr wrap="none" anchor="ct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Feuille_Microsoft_Excel_97-20032.xls"/><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Feuille_Microsoft_Excel_97-20031.xls"/><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p:cNvSpPr/>
          <p:nvPr userDrawn="1"/>
        </p:nvSpPr>
        <p:spPr>
          <a:xfrm>
            <a:off x="1588" y="-1270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08538"/>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noir.png" descr="/Volumes/CHARTES/AFPA Charte/CHARTE-Brunø/travail brunø/pour les powerpoints/Alphabet png/alphabet noir/P-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2875" y="192088"/>
            <a:ext cx="3122613"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a:spLocks noGrp="1"/>
          </p:cNvSpPr>
          <p:nvPr>
            <p:ph type="ctrTitle"/>
          </p:nvPr>
        </p:nvSpPr>
        <p:spPr>
          <a:xfrm>
            <a:off x="242280" y="3384238"/>
            <a:ext cx="7772400" cy="1255709"/>
          </a:xfr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1" name="Sous-titre 2"/>
          <p:cNvSpPr>
            <a:spLocks noGrp="1"/>
          </p:cNvSpPr>
          <p:nvPr>
            <p:ph type="subTitle" idx="1"/>
          </p:nvPr>
        </p:nvSpPr>
        <p:spPr>
          <a:xfrm>
            <a:off x="241308" y="4667258"/>
            <a:ext cx="6400800" cy="705957"/>
          </a:xfr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7" name="Espace réservé de la date 3"/>
          <p:cNvSpPr>
            <a:spLocks noGrp="1"/>
          </p:cNvSpPr>
          <p:nvPr>
            <p:ph type="dt" sz="half" idx="10"/>
          </p:nvPr>
        </p:nvSpPr>
        <p:spPr/>
        <p:txBody>
          <a:bodyPr/>
          <a:lstStyle>
            <a:lvl1pPr>
              <a:defRPr smtClean="0">
                <a:solidFill>
                  <a:schemeClr val="tx1"/>
                </a:solidFill>
              </a:defRPr>
            </a:lvl1pPr>
          </a:lstStyle>
          <a:p>
            <a:pPr>
              <a:defRPr/>
            </a:pPr>
            <a:fld id="{0F44C88D-82D8-4146-94BF-02C202D41662}" type="datetime1">
              <a:rPr lang="fr-FR" altLang="fr-FR"/>
              <a:pPr>
                <a:defRPr/>
              </a:pPr>
              <a:t>16/09/2015</a:t>
            </a:fld>
            <a:endParaRPr lang="fr-FR" altLang="fr-FR"/>
          </a:p>
        </p:txBody>
      </p:sp>
      <p:sp>
        <p:nvSpPr>
          <p:cNvPr id="8" name="Espace réservé du pied de page 4"/>
          <p:cNvSpPr>
            <a:spLocks noGrp="1"/>
          </p:cNvSpPr>
          <p:nvPr>
            <p:ph type="ftr" sz="quarter" idx="11"/>
          </p:nvPr>
        </p:nvSpPr>
        <p:spPr/>
        <p:txBody>
          <a:bodyPr/>
          <a:lstStyle>
            <a:lvl1pPr algn="l">
              <a:defRPr smtClean="0">
                <a:solidFill>
                  <a:schemeClr val="tx1"/>
                </a:solidFill>
              </a:defRPr>
            </a:lvl1pPr>
          </a:lstStyle>
          <a:p>
            <a:pPr>
              <a:defRPr/>
            </a:pPr>
            <a:r>
              <a:rPr lang="fr-FR"/>
              <a:t>/ TITRE DE LA PRESENTATION</a:t>
            </a:r>
          </a:p>
        </p:txBody>
      </p:sp>
      <p:sp>
        <p:nvSpPr>
          <p:cNvPr id="9" name="Espace réservé du numéro de diapositive 5"/>
          <p:cNvSpPr>
            <a:spLocks noGrp="1"/>
          </p:cNvSpPr>
          <p:nvPr>
            <p:ph type="sldNum" sz="quarter" idx="12"/>
          </p:nvPr>
        </p:nvSpPr>
        <p:spPr/>
        <p:txBody>
          <a:bodyPr/>
          <a:lstStyle>
            <a:lvl1pPr>
              <a:defRPr>
                <a:solidFill>
                  <a:schemeClr val="tx1"/>
                </a:solidFill>
              </a:defRPr>
            </a:lvl1pPr>
          </a:lstStyle>
          <a:p>
            <a:pPr>
              <a:defRPr/>
            </a:pPr>
            <a:fld id="{A83E6DDE-1755-4F1E-89CA-8A8DB6B57BD5}" type="slidenum">
              <a:rPr lang="fr-FR" altLang="fr-FR"/>
              <a:pPr>
                <a:defRPr/>
              </a:pPr>
              <a:t>‹N°›</a:t>
            </a:fld>
            <a:endParaRPr lang="fr-FR" altLang="fr-FR"/>
          </a:p>
        </p:txBody>
      </p:sp>
    </p:spTree>
    <p:extLst>
      <p:ext uri="{BB962C8B-B14F-4D97-AF65-F5344CB8AC3E}">
        <p14:creationId xmlns:p14="http://schemas.microsoft.com/office/powerpoint/2010/main" val="14198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4" name="Image 5" descr="D-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7164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pic>
        <p:nvPicPr>
          <p:cNvPr id="4" name="Image 5" descr="E-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66688"/>
            <a:ext cx="3132138"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3561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pic>
        <p:nvPicPr>
          <p:cNvPr id="4" name="Image 5" descr="F-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5498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Diapositive de titre">
    <p:spTree>
      <p:nvGrpSpPr>
        <p:cNvPr id="1" name=""/>
        <p:cNvGrpSpPr/>
        <p:nvPr/>
      </p:nvGrpSpPr>
      <p:grpSpPr>
        <a:xfrm>
          <a:off x="0" y="0"/>
          <a:ext cx="0" cy="0"/>
          <a:chOff x="0" y="0"/>
          <a:chExt cx="0" cy="0"/>
        </a:xfrm>
      </p:grpSpPr>
      <p:pic>
        <p:nvPicPr>
          <p:cNvPr id="4" name="Image 5" descr="G-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496209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68863"/>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H-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6337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08538"/>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I-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3467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Diapositive de titre">
    <p:spTree>
      <p:nvGrpSpPr>
        <p:cNvPr id="1" name=""/>
        <p:cNvGrpSpPr/>
        <p:nvPr/>
      </p:nvGrpSpPr>
      <p:grpSpPr>
        <a:xfrm>
          <a:off x="0" y="0"/>
          <a:ext cx="0" cy="0"/>
          <a:chOff x="0" y="0"/>
          <a:chExt cx="0" cy="0"/>
        </a:xfrm>
      </p:grpSpPr>
      <p:pic>
        <p:nvPicPr>
          <p:cNvPr id="4" name="Image 5" descr="J-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729799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Diapositive de titre">
    <p:spTree>
      <p:nvGrpSpPr>
        <p:cNvPr id="1" name=""/>
        <p:cNvGrpSpPr/>
        <p:nvPr/>
      </p:nvGrpSpPr>
      <p:grpSpPr>
        <a:xfrm>
          <a:off x="0" y="0"/>
          <a:ext cx="0" cy="0"/>
          <a:chOff x="0" y="0"/>
          <a:chExt cx="0" cy="0"/>
        </a:xfrm>
      </p:grpSpPr>
      <p:pic>
        <p:nvPicPr>
          <p:cNvPr id="4" name="Image 5" descr="K-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15043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pic>
        <p:nvPicPr>
          <p:cNvPr id="4" name="Image 5" descr="L-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921803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pic>
        <p:nvPicPr>
          <p:cNvPr id="4" name="Image 5" descr="M-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99961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0"/>
            <a:ext cx="9144000" cy="1604963"/>
          </a:xfrm>
          <a:prstGeom prst="rect">
            <a:avLst/>
          </a:prstGeom>
          <a:solidFill>
            <a:srgbClr val="6921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fr-FR" altLang="fr-FR" sz="1800" smtClean="0">
              <a:solidFill>
                <a:srgbClr val="FFFFFF"/>
              </a:solidFill>
              <a:latin typeface="Calibri" pitchFamily="34" charset="0"/>
            </a:endParaRPr>
          </a:p>
        </p:txBody>
      </p:sp>
      <p:sp>
        <p:nvSpPr>
          <p:cNvPr id="10" name="Titre 1"/>
          <p:cNvSpPr>
            <a:spLocks noGrp="1"/>
          </p:cNvSpPr>
          <p:nvPr>
            <p:ph type="title"/>
          </p:nvPr>
        </p:nvSpPr>
        <p:spPr>
          <a:xfrm>
            <a:off x="0" y="19629"/>
            <a:ext cx="9144000" cy="1142983"/>
          </a:xfrm>
          <a:noFill/>
          <a:ln>
            <a:noFill/>
          </a:ln>
        </p:spPr>
        <p:txBody>
          <a:bodyPr lIns="72000" tIns="252000">
            <a:noAutofit/>
          </a:bodyPr>
          <a:lstStyle>
            <a:lvl1pPr marL="180000" algn="l">
              <a:lnSpc>
                <a:spcPts val="2200"/>
              </a:lnSpc>
              <a:spcBef>
                <a:spcPts val="0"/>
              </a:spcBef>
              <a:defRPr sz="2400" b="1" cap="all">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texte 2"/>
          <p:cNvSpPr>
            <a:spLocks noGrp="1"/>
          </p:cNvSpPr>
          <p:nvPr>
            <p:ph type="body" idx="1"/>
          </p:nvPr>
        </p:nvSpPr>
        <p:spPr>
          <a:xfrm>
            <a:off x="0" y="957257"/>
            <a:ext cx="9144000" cy="642943"/>
          </a:xfrm>
          <a:noFill/>
        </p:spPr>
        <p:txBody>
          <a:bodyPr lIns="288000" bIns="108000" anchor="b">
            <a:normAutofit/>
          </a:bodyPr>
          <a:lstStyle>
            <a:lvl1pPr marL="0" indent="0">
              <a:buNone/>
              <a:defRPr sz="1800">
                <a:solidFill>
                  <a:schemeClr val="bg1"/>
                </a:solidFill>
                <a:latin typeface="Tahoma" pitchFamily="34" charset="0"/>
                <a:cs typeface="Tahom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smtClean="0">
                <a:solidFill>
                  <a:schemeClr val="tx1"/>
                </a:solidFill>
              </a:defRPr>
            </a:lvl1pPr>
          </a:lstStyle>
          <a:p>
            <a:pPr>
              <a:defRPr/>
            </a:pPr>
            <a:fld id="{6D504E2F-7730-43FD-B2FF-8ED82A156622}" type="datetime1">
              <a:rPr lang="fr-FR" altLang="fr-FR"/>
              <a:pPr>
                <a:defRPr/>
              </a:pPr>
              <a:t>16/09/2015</a:t>
            </a:fld>
            <a:endParaRPr lang="fr-FR" altLang="fr-FR"/>
          </a:p>
        </p:txBody>
      </p:sp>
      <p:sp>
        <p:nvSpPr>
          <p:cNvPr id="6" name="Espace réservé du pied de page 4"/>
          <p:cNvSpPr>
            <a:spLocks noGrp="1"/>
          </p:cNvSpPr>
          <p:nvPr>
            <p:ph type="ftr" sz="quarter" idx="11"/>
          </p:nvPr>
        </p:nvSpPr>
        <p:spPr/>
        <p:txBody>
          <a:bodyPr/>
          <a:lstStyle>
            <a:lvl1pPr>
              <a:defRPr smtClean="0">
                <a:solidFill>
                  <a:schemeClr val="tx1"/>
                </a:solidFill>
              </a:defRPr>
            </a:lvl1pPr>
          </a:lstStyle>
          <a:p>
            <a:pPr>
              <a:defRPr/>
            </a:pPr>
            <a:r>
              <a:rPr lang="fr-FR"/>
              <a:t>/ TITRE DE LA PRESENTATION</a:t>
            </a:r>
          </a:p>
        </p:txBody>
      </p:sp>
      <p:sp>
        <p:nvSpPr>
          <p:cNvPr id="7" name="Espace réservé du numéro de diapositive 5"/>
          <p:cNvSpPr>
            <a:spLocks noGrp="1"/>
          </p:cNvSpPr>
          <p:nvPr>
            <p:ph type="sldNum" sz="quarter" idx="12"/>
          </p:nvPr>
        </p:nvSpPr>
        <p:spPr/>
        <p:txBody>
          <a:bodyPr/>
          <a:lstStyle>
            <a:lvl1pPr>
              <a:defRPr>
                <a:solidFill>
                  <a:schemeClr val="tx1"/>
                </a:solidFill>
              </a:defRPr>
            </a:lvl1pPr>
          </a:lstStyle>
          <a:p>
            <a:pPr>
              <a:defRPr/>
            </a:pPr>
            <a:fld id="{4BECD9E1-3656-4A38-8300-3BF49C9CF881}" type="slidenum">
              <a:rPr lang="fr-FR" altLang="fr-FR"/>
              <a:pPr>
                <a:defRPr/>
              </a:pPr>
              <a:t>‹N°›</a:t>
            </a:fld>
            <a:endParaRPr lang="fr-FR" altLang="fr-FR"/>
          </a:p>
        </p:txBody>
      </p:sp>
      <p:pic>
        <p:nvPicPr>
          <p:cNvPr id="8"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9150" y="14288"/>
            <a:ext cx="490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12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pic>
        <p:nvPicPr>
          <p:cNvPr id="4" name="Image 5" descr="N-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202424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pic>
        <p:nvPicPr>
          <p:cNvPr id="4" name="Image 5" descr="O-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406291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pic>
        <p:nvPicPr>
          <p:cNvPr id="4" name="P-noir.png" descr="/Volumes/CHARTES/AFPA Charte/CHARTE-Brunø/travail brunø/pour les powerpoints/Alphabet png/alphabet noir/P-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2875" y="192088"/>
            <a:ext cx="3122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696549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pic>
        <p:nvPicPr>
          <p:cNvPr id="4" name="Image 5" descr="Q-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151304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Diapositive de titre">
    <p:spTree>
      <p:nvGrpSpPr>
        <p:cNvPr id="1" name=""/>
        <p:cNvGrpSpPr/>
        <p:nvPr/>
      </p:nvGrpSpPr>
      <p:grpSpPr>
        <a:xfrm>
          <a:off x="0" y="0"/>
          <a:ext cx="0" cy="0"/>
          <a:chOff x="0" y="0"/>
          <a:chExt cx="0" cy="0"/>
        </a:xfrm>
      </p:grpSpPr>
      <p:pic>
        <p:nvPicPr>
          <p:cNvPr id="4" name="Image 5" descr="R-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365688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Diapositive de titre">
    <p:spTree>
      <p:nvGrpSpPr>
        <p:cNvPr id="1" name=""/>
        <p:cNvGrpSpPr/>
        <p:nvPr/>
      </p:nvGrpSpPr>
      <p:grpSpPr>
        <a:xfrm>
          <a:off x="0" y="0"/>
          <a:ext cx="0" cy="0"/>
          <a:chOff x="0" y="0"/>
          <a:chExt cx="0" cy="0"/>
        </a:xfrm>
      </p:grpSpPr>
      <p:pic>
        <p:nvPicPr>
          <p:cNvPr id="4" name="Image 5" descr="S-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964342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Diapositive de titre">
    <p:spTree>
      <p:nvGrpSpPr>
        <p:cNvPr id="1" name=""/>
        <p:cNvGrpSpPr/>
        <p:nvPr/>
      </p:nvGrpSpPr>
      <p:grpSpPr>
        <a:xfrm>
          <a:off x="0" y="0"/>
          <a:ext cx="0" cy="0"/>
          <a:chOff x="0" y="0"/>
          <a:chExt cx="0" cy="0"/>
        </a:xfrm>
      </p:grpSpPr>
      <p:pic>
        <p:nvPicPr>
          <p:cNvPr id="4" name="Image 5" descr="T-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463139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Diapositive de titre">
    <p:spTree>
      <p:nvGrpSpPr>
        <p:cNvPr id="1" name=""/>
        <p:cNvGrpSpPr/>
        <p:nvPr/>
      </p:nvGrpSpPr>
      <p:grpSpPr>
        <a:xfrm>
          <a:off x="0" y="0"/>
          <a:ext cx="0" cy="0"/>
          <a:chOff x="0" y="0"/>
          <a:chExt cx="0" cy="0"/>
        </a:xfrm>
      </p:grpSpPr>
      <p:pic>
        <p:nvPicPr>
          <p:cNvPr id="4" name="Image 5" descr="U-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24306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Diapositive de titre">
    <p:spTree>
      <p:nvGrpSpPr>
        <p:cNvPr id="1" name=""/>
        <p:cNvGrpSpPr/>
        <p:nvPr/>
      </p:nvGrpSpPr>
      <p:grpSpPr>
        <a:xfrm>
          <a:off x="0" y="0"/>
          <a:ext cx="0" cy="0"/>
          <a:chOff x="0" y="0"/>
          <a:chExt cx="0" cy="0"/>
        </a:xfrm>
      </p:grpSpPr>
      <p:pic>
        <p:nvPicPr>
          <p:cNvPr id="4" name="Image 5" descr="V-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84192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Diapositive de titre">
    <p:spTree>
      <p:nvGrpSpPr>
        <p:cNvPr id="1" name=""/>
        <p:cNvGrpSpPr/>
        <p:nvPr/>
      </p:nvGrpSpPr>
      <p:grpSpPr>
        <a:xfrm>
          <a:off x="0" y="0"/>
          <a:ext cx="0" cy="0"/>
          <a:chOff x="0" y="0"/>
          <a:chExt cx="0" cy="0"/>
        </a:xfrm>
      </p:grpSpPr>
      <p:pic>
        <p:nvPicPr>
          <p:cNvPr id="4" name="Image 5" descr="W-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5695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9150" y="14288"/>
            <a:ext cx="490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29070" y="1"/>
            <a:ext cx="8215338"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142844" y="932723"/>
            <a:ext cx="8858312"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6476F4B9-791D-464D-BD8B-3CEEC31217E9}" type="datetime1">
              <a:rPr lang="fr-FR" altLang="fr-FR"/>
              <a:pPr>
                <a:defRPr/>
              </a:pPr>
              <a:t>16/09/2015</a:t>
            </a:fld>
            <a:endParaRPr lang="fr-FR" altLang="fr-FR" dirty="0"/>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smtClean="0">
                <a:solidFill>
                  <a:schemeClr val="tx1"/>
                </a:solidFill>
                <a:latin typeface="Tahoma" charset="0"/>
                <a:cs typeface="Tahoma" charset="0"/>
              </a:defRPr>
            </a:lvl1pPr>
          </a:lstStyle>
          <a:p>
            <a:pPr>
              <a:defRPr/>
            </a:pPr>
            <a:r>
              <a:rPr lang="fr-FR"/>
              <a:t>/ TITRE DE LA PRESENTATION</a:t>
            </a:r>
            <a:endParaRPr lang="fr-FR" dirty="0"/>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5BC720D-A068-4DBA-8955-9D7449B2CB24}" type="slidenum">
              <a:rPr lang="fr-FR" altLang="fr-FR"/>
              <a:pPr>
                <a:defRPr/>
              </a:pPr>
              <a:t>‹N°›</a:t>
            </a:fld>
            <a:endParaRPr lang="fr-FR" altLang="fr-FR" dirty="0"/>
          </a:p>
        </p:txBody>
      </p:sp>
    </p:spTree>
    <p:extLst>
      <p:ext uri="{BB962C8B-B14F-4D97-AF65-F5344CB8AC3E}">
        <p14:creationId xmlns:p14="http://schemas.microsoft.com/office/powerpoint/2010/main" val="3963512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4_Diapositive de titre">
    <p:spTree>
      <p:nvGrpSpPr>
        <p:cNvPr id="1" name=""/>
        <p:cNvGrpSpPr/>
        <p:nvPr/>
      </p:nvGrpSpPr>
      <p:grpSpPr>
        <a:xfrm>
          <a:off x="0" y="0"/>
          <a:ext cx="0" cy="0"/>
          <a:chOff x="0" y="0"/>
          <a:chExt cx="0" cy="0"/>
        </a:xfrm>
      </p:grpSpPr>
      <p:pic>
        <p:nvPicPr>
          <p:cNvPr id="4" name="Image 5" descr="X-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0140313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Diapositive de titre">
    <p:spTree>
      <p:nvGrpSpPr>
        <p:cNvPr id="1" name=""/>
        <p:cNvGrpSpPr/>
        <p:nvPr/>
      </p:nvGrpSpPr>
      <p:grpSpPr>
        <a:xfrm>
          <a:off x="0" y="0"/>
          <a:ext cx="0" cy="0"/>
          <a:chOff x="0" y="0"/>
          <a:chExt cx="0" cy="0"/>
        </a:xfrm>
      </p:grpSpPr>
      <p:pic>
        <p:nvPicPr>
          <p:cNvPr id="4" name="Image 5" descr="Y-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5175545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6_Diapositive de titre">
    <p:spTree>
      <p:nvGrpSpPr>
        <p:cNvPr id="1" name=""/>
        <p:cNvGrpSpPr/>
        <p:nvPr/>
      </p:nvGrpSpPr>
      <p:grpSpPr>
        <a:xfrm>
          <a:off x="0" y="0"/>
          <a:ext cx="0" cy="0"/>
          <a:chOff x="0" y="0"/>
          <a:chExt cx="0" cy="0"/>
        </a:xfrm>
      </p:grpSpPr>
      <p:pic>
        <p:nvPicPr>
          <p:cNvPr id="4" name="Image 5" descr="Z-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3495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a:xfrm>
            <a:off x="6553200" y="6248400"/>
            <a:ext cx="1903413" cy="455613"/>
          </a:xfrm>
          <a:prstGeom prst="rect">
            <a:avLst/>
          </a:prstGeom>
          <a:ln/>
        </p:spPr>
        <p:txBody>
          <a:bodyPr/>
          <a:lstStyle>
            <a:lvl1pPr>
              <a:defRPr/>
            </a:lvl1pPr>
          </a:lstStyle>
          <a:p>
            <a:pPr>
              <a:defRPr/>
            </a:pPr>
            <a:fld id="{2D4DDFC5-5C54-46E8-83D6-34740551EEB6}" type="slidenum">
              <a:rPr lang="fr-FR"/>
              <a:pPr>
                <a:defRPr/>
              </a:pPr>
              <a:t>‹N°›</a:t>
            </a:fld>
            <a:endParaRPr lang="fr-F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3438" y="469900"/>
            <a:ext cx="7800975" cy="1077913"/>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962025" y="1423988"/>
            <a:ext cx="7404100" cy="4684712"/>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noChangeArrowheads="1"/>
          </p:cNvSpPr>
          <p:nvPr>
            <p:ph type="sldNum" idx="10"/>
          </p:nvPr>
        </p:nvSpPr>
        <p:spPr>
          <a:xfrm>
            <a:off x="6553200" y="6248400"/>
            <a:ext cx="1903413" cy="455613"/>
          </a:xfrm>
          <a:prstGeom prst="rect">
            <a:avLst/>
          </a:prstGeom>
          <a:ln/>
        </p:spPr>
        <p:txBody>
          <a:bodyPr/>
          <a:lstStyle>
            <a:lvl1pPr>
              <a:defRPr/>
            </a:lvl1pPr>
          </a:lstStyle>
          <a:p>
            <a:pPr>
              <a:defRPr/>
            </a:pPr>
            <a:fld id="{27A45EB6-7478-41CB-BD41-389A30F65542}"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10575" y="14288"/>
            <a:ext cx="492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contenu 2"/>
          <p:cNvSpPr>
            <a:spLocks noGrp="1"/>
          </p:cNvSpPr>
          <p:nvPr>
            <p:ph idx="1"/>
          </p:nvPr>
        </p:nvSpPr>
        <p:spPr>
          <a:xfrm>
            <a:off x="107504" y="932723"/>
            <a:ext cx="8679338"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394423AD-BB1C-4871-ABCA-87B8956D415F}" type="datetime1">
              <a:rPr lang="fr-FR" altLang="fr-FR"/>
              <a:pPr>
                <a:defRPr/>
              </a:pPr>
              <a:t>16/09/2015</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smtClean="0">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F061F77-57CC-4C90-9442-AC889BCB63C2}" type="slidenum">
              <a:rPr lang="fr-FR" altLang="fr-FR"/>
              <a:pPr>
                <a:defRPr/>
              </a:pPr>
              <a:t>‹N°›</a:t>
            </a:fld>
            <a:endParaRPr lang="fr-FR" altLang="fr-FR"/>
          </a:p>
        </p:txBody>
      </p:sp>
    </p:spTree>
    <p:extLst>
      <p:ext uri="{BB962C8B-B14F-4D97-AF65-F5344CB8AC3E}">
        <p14:creationId xmlns:p14="http://schemas.microsoft.com/office/powerpoint/2010/main" val="12898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4" name="Rectangle 3"/>
          <p:cNvSpPr/>
          <p:nvPr userDrawn="1"/>
        </p:nvSpPr>
        <p:spPr>
          <a:xfrm>
            <a:off x="0" y="809625"/>
            <a:ext cx="4356100" cy="5545138"/>
          </a:xfrm>
          <a:prstGeom prst="rect">
            <a:avLst/>
          </a:prstGeom>
          <a:solidFill>
            <a:srgbClr val="D8C9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8" descr="Logo_Afpa-SB_blanc_RVB.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10575" y="14288"/>
            <a:ext cx="492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aphique 10"/>
          <p:cNvGraphicFramePr>
            <a:graphicFrameLocks/>
          </p:cNvGraphicFramePr>
          <p:nvPr/>
        </p:nvGraphicFramePr>
        <p:xfrm>
          <a:off x="323850" y="1916113"/>
          <a:ext cx="2143125" cy="3960812"/>
        </p:xfrm>
        <a:graphic>
          <a:graphicData uri="http://schemas.openxmlformats.org/presentationml/2006/ole">
            <mc:AlternateContent xmlns:mc="http://schemas.openxmlformats.org/markup-compatibility/2006">
              <mc:Choice xmlns:v="urn:schemas-microsoft-com:vml" Requires="v">
                <p:oleObj spid="_x0000_s80904" r:id="rId5" imgW="2139519" imgH="3358618" progId="Excel.Sheet.8">
                  <p:embed/>
                </p:oleObj>
              </mc:Choice>
              <mc:Fallback>
                <p:oleObj r:id="rId5" imgW="2139519" imgH="3358618" progId="Excel.Sheet.8">
                  <p:embed/>
                  <p:pic>
                    <p:nvPicPr>
                      <p:cNvPr id="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916113"/>
                        <a:ext cx="214312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aphique 11"/>
          <p:cNvGraphicFramePr>
            <a:graphicFrameLocks/>
          </p:cNvGraphicFramePr>
          <p:nvPr/>
        </p:nvGraphicFramePr>
        <p:xfrm>
          <a:off x="2786063" y="2349500"/>
          <a:ext cx="1357312" cy="1503363"/>
        </p:xfrm>
        <a:graphic>
          <a:graphicData uri="http://schemas.openxmlformats.org/presentationml/2006/ole">
            <mc:AlternateContent xmlns:mc="http://schemas.openxmlformats.org/markup-compatibility/2006">
              <mc:Choice xmlns:v="urn:schemas-microsoft-com:vml" Requires="v">
                <p:oleObj spid="_x0000_s80905" r:id="rId8" imgW="1359296" imgH="1389773" progId="Excel.Sheet.8">
                  <p:embed/>
                </p:oleObj>
              </mc:Choice>
              <mc:Fallback>
                <p:oleObj r:id="rId8" imgW="1359296" imgH="1389773" progId="Excel.Sheet.8">
                  <p:embed/>
                  <p:pic>
                    <p:nvPicPr>
                      <p:cNvPr id="0"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6063" y="2349500"/>
                        <a:ext cx="1357312" cy="150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Graphique 12"/>
          <p:cNvPicPr>
            <a:picLocks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852738" y="4089400"/>
            <a:ext cx="13652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ZoneTexte 9"/>
          <p:cNvSpPr txBox="1"/>
          <p:nvPr userDrawn="1"/>
        </p:nvSpPr>
        <p:spPr>
          <a:xfrm>
            <a:off x="642938" y="1238250"/>
            <a:ext cx="3214687" cy="36988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fr-FR" sz="1800" b="1" dirty="0" smtClean="0">
                <a:solidFill>
                  <a:schemeClr val="bg1"/>
                </a:solidFill>
                <a:latin typeface="Tahoma" charset="0"/>
                <a:cs typeface="Tahoma" charset="0"/>
              </a:rPr>
              <a:t>MEMENTUM</a:t>
            </a:r>
          </a:p>
        </p:txBody>
      </p:sp>
      <p:sp>
        <p:nvSpPr>
          <p:cNvPr id="14" name="Titre 1"/>
          <p:cNvSpPr>
            <a:spLocks noGrp="1"/>
          </p:cNvSpPr>
          <p:nvPr>
            <p:ph type="title"/>
          </p:nvPr>
        </p:nvSpPr>
        <p:spPr>
          <a:xfrm>
            <a:off x="-9200"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15" name="Espace réservé du contenu 3"/>
          <p:cNvSpPr>
            <a:spLocks noGrp="1"/>
          </p:cNvSpPr>
          <p:nvPr>
            <p:ph sz="half" idx="13"/>
          </p:nvPr>
        </p:nvSpPr>
        <p:spPr>
          <a:xfrm>
            <a:off x="4355976" y="932723"/>
            <a:ext cx="4468938" cy="519342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1" name="Espace réservé de la date 3"/>
          <p:cNvSpPr>
            <a:spLocks noGrp="1"/>
          </p:cNvSpPr>
          <p:nvPr>
            <p:ph type="dt" sz="half" idx="14"/>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30E83703-B631-489E-B51F-7D31401020E0}" type="datetime1">
              <a:rPr lang="fr-FR" altLang="fr-FR"/>
              <a:pPr>
                <a:defRPr/>
              </a:pPr>
              <a:t>16/09/2015</a:t>
            </a:fld>
            <a:endParaRPr lang="fr-FR" altLang="fr-FR"/>
          </a:p>
        </p:txBody>
      </p:sp>
      <p:sp>
        <p:nvSpPr>
          <p:cNvPr id="12" name="Espace réservé du pied de page 4"/>
          <p:cNvSpPr>
            <a:spLocks noGrp="1"/>
          </p:cNvSpPr>
          <p:nvPr>
            <p:ph type="ftr" sz="quarter" idx="15"/>
          </p:nvPr>
        </p:nvSpPr>
        <p:spPr>
          <a:xfrm>
            <a:off x="1285875" y="6421438"/>
            <a:ext cx="4429125" cy="365125"/>
          </a:xfrm>
        </p:spPr>
        <p:txBody>
          <a:bodyPr anchor="b"/>
          <a:lstStyle>
            <a:lvl1pPr algn="l">
              <a:defRPr sz="900" b="1" smtClean="0">
                <a:solidFill>
                  <a:schemeClr val="tx1"/>
                </a:solidFill>
                <a:latin typeface="Tahoma" charset="0"/>
                <a:cs typeface="Tahoma" charset="0"/>
              </a:defRPr>
            </a:lvl1pPr>
          </a:lstStyle>
          <a:p>
            <a:pPr>
              <a:defRPr/>
            </a:pPr>
            <a:r>
              <a:rPr lang="fr-FR"/>
              <a:t>/ TITRE DE LA PRESENTATION</a:t>
            </a:r>
          </a:p>
        </p:txBody>
      </p:sp>
      <p:sp>
        <p:nvSpPr>
          <p:cNvPr id="13"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ACAE11F9-E950-40F4-AE83-59354F68D321}" type="slidenum">
              <a:rPr lang="fr-FR" altLang="fr-FR"/>
              <a:pPr>
                <a:defRPr/>
              </a:pPr>
              <a:t>‹N°›</a:t>
            </a:fld>
            <a:endParaRPr lang="fr-FR" altLang="fr-FR"/>
          </a:p>
        </p:txBody>
      </p:sp>
    </p:spTree>
    <p:extLst>
      <p:ext uri="{BB962C8B-B14F-4D97-AF65-F5344CB8AC3E}">
        <p14:creationId xmlns:p14="http://schemas.microsoft.com/office/powerpoint/2010/main" val="228405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7"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10575" y="14288"/>
            <a:ext cx="4889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contenu 3"/>
          <p:cNvSpPr>
            <a:spLocks noGrp="1"/>
          </p:cNvSpPr>
          <p:nvPr>
            <p:ph sz="half" idx="2"/>
          </p:nvPr>
        </p:nvSpPr>
        <p:spPr>
          <a:xfrm>
            <a:off x="452433" y="1028734"/>
            <a:ext cx="4038600" cy="5097431"/>
          </a:xfrm>
        </p:spPr>
        <p:txBody>
          <a:bodyPr/>
          <a:lstStyle>
            <a:lvl1pPr>
              <a:buClr>
                <a:srgbClr val="692170"/>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15" name="Espace réservé du contenu 3"/>
          <p:cNvSpPr>
            <a:spLocks noGrp="1"/>
          </p:cNvSpPr>
          <p:nvPr>
            <p:ph sz="half" idx="13"/>
          </p:nvPr>
        </p:nvSpPr>
        <p:spPr>
          <a:xfrm>
            <a:off x="4786314" y="1028733"/>
            <a:ext cx="4038600" cy="509741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4"/>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0797A810-0795-4B95-A218-B186C106DFD6}" type="datetime1">
              <a:rPr lang="fr-FR" altLang="fr-FR"/>
              <a:pPr>
                <a:defRPr/>
              </a:pPr>
              <a:t>16/09/2015</a:t>
            </a:fld>
            <a:endParaRPr lang="fr-FR" altLang="fr-FR"/>
          </a:p>
        </p:txBody>
      </p:sp>
      <p:sp>
        <p:nvSpPr>
          <p:cNvPr id="8" name="Espace réservé du pied de page 4"/>
          <p:cNvSpPr>
            <a:spLocks noGrp="1"/>
          </p:cNvSpPr>
          <p:nvPr>
            <p:ph type="ftr" sz="quarter" idx="15"/>
          </p:nvPr>
        </p:nvSpPr>
        <p:spPr>
          <a:xfrm>
            <a:off x="1285875" y="6421438"/>
            <a:ext cx="4429125" cy="365125"/>
          </a:xfrm>
        </p:spPr>
        <p:txBody>
          <a:bodyPr anchor="b"/>
          <a:lstStyle>
            <a:lvl1pPr algn="l">
              <a:defRPr sz="900" b="1" smtClean="0">
                <a:solidFill>
                  <a:schemeClr val="bg1"/>
                </a:solidFill>
                <a:latin typeface="Tahoma" charset="0"/>
                <a:cs typeface="Tahoma" charset="0"/>
              </a:defRPr>
            </a:lvl1pPr>
          </a:lstStyle>
          <a:p>
            <a:pPr>
              <a:defRPr/>
            </a:pPr>
            <a:r>
              <a:rPr lang="fr-FR"/>
              <a:t>/ TITRE DE LA PRESENTATION</a:t>
            </a:r>
            <a:endParaRPr lang="fr-FR">
              <a:solidFill>
                <a:schemeClr val="tx1"/>
              </a:solidFill>
            </a:endParaRPr>
          </a:p>
        </p:txBody>
      </p:sp>
      <p:sp>
        <p:nvSpPr>
          <p:cNvPr id="9"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9E682530-A6CD-4EF5-B468-EC9D2601B433}" type="slidenum">
              <a:rPr lang="fr-FR" altLang="fr-FR"/>
              <a:pPr>
                <a:defRPr/>
              </a:pPr>
              <a:t>‹N°›</a:t>
            </a:fld>
            <a:endParaRPr lang="fr-FR" altLang="fr-FR"/>
          </a:p>
        </p:txBody>
      </p:sp>
    </p:spTree>
    <p:extLst>
      <p:ext uri="{BB962C8B-B14F-4D97-AF65-F5344CB8AC3E}">
        <p14:creationId xmlns:p14="http://schemas.microsoft.com/office/powerpoint/2010/main" val="81269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pic>
        <p:nvPicPr>
          <p:cNvPr id="4" name="Image 5" descr="A-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20569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B-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6532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pic>
        <p:nvPicPr>
          <p:cNvPr id="4" name="Image 5" descr="C-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8728631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29"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6713"/>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a:defRPr/>
            </a:pPr>
            <a:fld id="{364BC91E-13F9-46C9-ADCF-6FA43EDEE11B}" type="datetime1">
              <a:rPr lang="fr-FR" altLang="fr-FR"/>
              <a:pPr>
                <a:defRPr/>
              </a:pPr>
              <a:t>16/09/2015</a:t>
            </a:fld>
            <a:endParaRPr lang="fr-FR" altLang="fr-FR"/>
          </a:p>
        </p:txBody>
      </p:sp>
      <p:sp>
        <p:nvSpPr>
          <p:cNvPr id="5" name="Espace réservé du pied de page 4"/>
          <p:cNvSpPr>
            <a:spLocks noGrp="1"/>
          </p:cNvSpPr>
          <p:nvPr>
            <p:ph type="ftr" sz="quarter" idx="3"/>
          </p:nvPr>
        </p:nvSpPr>
        <p:spPr>
          <a:xfrm>
            <a:off x="3124200" y="6356350"/>
            <a:ext cx="2895600" cy="366713"/>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r>
              <a:rPr lang="fr-FR"/>
              <a:t>/ TITRE DE LA PRESENTATION</a:t>
            </a:r>
          </a:p>
        </p:txBody>
      </p:sp>
      <p:sp>
        <p:nvSpPr>
          <p:cNvPr id="6" name="Espace réservé du numéro de diapositive 5"/>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951B3429-8062-4216-907A-C5BBA2EBC81C}"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698" r:id="rId1"/>
    <p:sldLayoutId id="2147484699" r:id="rId2"/>
    <p:sldLayoutId id="2147484700" r:id="rId3"/>
    <p:sldLayoutId id="2147484701" r:id="rId4"/>
    <p:sldLayoutId id="2147484702" r:id="rId5"/>
    <p:sldLayoutId id="2147484703" r:id="rId6"/>
  </p:sldLayoutIdLst>
  <p:hf hdr="0"/>
  <p:txStyles>
    <p:titleStyle>
      <a:lvl1pPr algn="ctr" rtl="0" eaLnBrk="0" fontAlgn="base" hangingPunct="0">
        <a:spcBef>
          <a:spcPct val="0"/>
        </a:spcBef>
        <a:spcAft>
          <a:spcPct val="0"/>
        </a:spcAft>
        <a:defRPr sz="4400" kern="1200">
          <a:solidFill>
            <a:schemeClr val="tx1"/>
          </a:solidFill>
          <a:latin typeface="+mj-lt"/>
          <a:ea typeface="ＭＳ Ｐゴシック" pitchFamily="-111" charset="-128"/>
          <a:cs typeface="ＭＳ Ｐゴシック" pitchFamily="-109" charset="-128"/>
        </a:defRPr>
      </a:lvl1pPr>
      <a:lvl2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2pPr>
      <a:lvl3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3pPr>
      <a:lvl4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4pPr>
      <a:lvl5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5pPr>
      <a:lvl6pPr marL="457200" algn="ctr" rtl="0" fontAlgn="base">
        <a:spcBef>
          <a:spcPct val="0"/>
        </a:spcBef>
        <a:spcAft>
          <a:spcPct val="0"/>
        </a:spcAft>
        <a:defRPr sz="4400">
          <a:solidFill>
            <a:schemeClr val="tx1"/>
          </a:solidFill>
          <a:latin typeface="Calibri" pitchFamily="-111" charset="0"/>
          <a:ea typeface="ＭＳ Ｐゴシック" pitchFamily="-111" charset="-128"/>
        </a:defRPr>
      </a:lvl6pPr>
      <a:lvl7pPr marL="914400" algn="ctr" rtl="0" fontAlgn="base">
        <a:spcBef>
          <a:spcPct val="0"/>
        </a:spcBef>
        <a:spcAft>
          <a:spcPct val="0"/>
        </a:spcAft>
        <a:defRPr sz="4400">
          <a:solidFill>
            <a:schemeClr val="tx1"/>
          </a:solidFill>
          <a:latin typeface="Calibri" pitchFamily="-111" charset="0"/>
          <a:ea typeface="ＭＳ Ｐゴシック" pitchFamily="-111" charset="-128"/>
        </a:defRPr>
      </a:lvl7pPr>
      <a:lvl8pPr marL="1371600" algn="ctr" rtl="0" fontAlgn="base">
        <a:spcBef>
          <a:spcPct val="0"/>
        </a:spcBef>
        <a:spcAft>
          <a:spcPct val="0"/>
        </a:spcAft>
        <a:defRPr sz="4400">
          <a:solidFill>
            <a:schemeClr val="tx1"/>
          </a:solidFill>
          <a:latin typeface="Calibri" pitchFamily="-111" charset="0"/>
          <a:ea typeface="ＭＳ Ｐゴシック" pitchFamily="-111" charset="-128"/>
        </a:defRPr>
      </a:lvl8pPr>
      <a:lvl9pPr marL="1828800" algn="ctr" rtl="0" fontAlgn="base">
        <a:spcBef>
          <a:spcPct val="0"/>
        </a:spcBef>
        <a:spcAft>
          <a:spcPct val="0"/>
        </a:spcAft>
        <a:defRPr sz="4400">
          <a:solidFill>
            <a:schemeClr val="tx1"/>
          </a:solidFill>
          <a:latin typeface="Calibri" pitchFamily="-111" charset="0"/>
          <a:ea typeface="ＭＳ Ｐゴシック" pitchFamily="-111" charset="-128"/>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09"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2051" name="Image 7" descr="Logo_Afpa_blanc-RVB.png"/>
          <p:cNvPicPr>
            <a:picLocks/>
          </p:cNvPicPr>
          <p:nvPr userDrawn="1"/>
        </p:nvPicPr>
        <p:blipFill>
          <a:blip r:embed="rId30" cstate="print">
            <a:extLst>
              <a:ext uri="{28A0092B-C50C-407E-A947-70E740481C1C}">
                <a14:useLocalDpi xmlns:a14="http://schemas.microsoft.com/office/drawing/2010/main" val="0"/>
              </a:ext>
            </a:extLst>
          </a:blip>
          <a:srcRect/>
          <a:stretch>
            <a:fillRect/>
          </a:stretch>
        </p:blipFill>
        <p:spPr bwMode="auto">
          <a:xfrm>
            <a:off x="7588250" y="4808538"/>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p:cNvSpPr txBox="1"/>
          <p:nvPr userDrawn="1"/>
        </p:nvSpPr>
        <p:spPr>
          <a:xfrm>
            <a:off x="238125" y="5627688"/>
            <a:ext cx="3048000" cy="51752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100"/>
              </a:lnSpc>
              <a:defRPr/>
            </a:pPr>
            <a:r>
              <a:rPr lang="fr-FR" sz="1000" smtClean="0">
                <a:solidFill>
                  <a:schemeClr val="bg1"/>
                </a:solidFill>
                <a:latin typeface="Tahoma" charset="0"/>
                <a:cs typeface="Tahoma" charset="0"/>
              </a:rPr>
              <a:t>association nationale</a:t>
            </a:r>
          </a:p>
          <a:p>
            <a:pPr eaLnBrk="1" hangingPunct="1">
              <a:lnSpc>
                <a:spcPts val="1100"/>
              </a:lnSpc>
              <a:defRPr/>
            </a:pPr>
            <a:r>
              <a:rPr lang="fr-FR" sz="1000" smtClean="0">
                <a:solidFill>
                  <a:schemeClr val="bg1"/>
                </a:solidFill>
                <a:latin typeface="Tahoma" charset="0"/>
                <a:cs typeface="Tahoma" charset="0"/>
              </a:rPr>
              <a:t>pour la formation professionnelle</a:t>
            </a:r>
          </a:p>
          <a:p>
            <a:pPr eaLnBrk="1" hangingPunct="1">
              <a:lnSpc>
                <a:spcPts val="1100"/>
              </a:lnSpc>
              <a:defRPr/>
            </a:pPr>
            <a:r>
              <a:rPr lang="fr-FR" sz="1000" smtClean="0">
                <a:solidFill>
                  <a:schemeClr val="bg1"/>
                </a:solidFill>
                <a:latin typeface="Tahoma" charset="0"/>
                <a:cs typeface="Tahoma" charset="0"/>
              </a:rPr>
              <a:t>des adultes</a:t>
            </a:r>
          </a:p>
        </p:txBody>
      </p:sp>
    </p:spTree>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 id="2147484715" r:id="rId12"/>
    <p:sldLayoutId id="2147484716" r:id="rId13"/>
    <p:sldLayoutId id="2147484717" r:id="rId14"/>
    <p:sldLayoutId id="2147484718" r:id="rId15"/>
    <p:sldLayoutId id="2147484719" r:id="rId16"/>
    <p:sldLayoutId id="2147484720" r:id="rId17"/>
    <p:sldLayoutId id="2147484721" r:id="rId18"/>
    <p:sldLayoutId id="2147484722" r:id="rId19"/>
    <p:sldLayoutId id="2147484723" r:id="rId20"/>
    <p:sldLayoutId id="2147484724" r:id="rId21"/>
    <p:sldLayoutId id="2147484725" r:id="rId22"/>
    <p:sldLayoutId id="2147484726" r:id="rId23"/>
    <p:sldLayoutId id="2147484727" r:id="rId24"/>
    <p:sldLayoutId id="2147484728" r:id="rId25"/>
    <p:sldLayoutId id="2147484729" r:id="rId26"/>
    <p:sldLayoutId id="2147484730" r:id="rId27"/>
    <p:sldLayoutId id="2147484731" r:id="rId28"/>
  </p:sldLayoutIdLst>
  <p:hf hdr="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33.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4.png"/><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35.png"/><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36.png"/><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2.png"/><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ctrTitle"/>
          </p:nvPr>
        </p:nvSpPr>
        <p:spPr bwMode="auto">
          <a:xfrm>
            <a:off x="228600" y="3411538"/>
            <a:ext cx="7772400" cy="1255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fr-FR" dirty="0" smtClean="0">
                <a:ea typeface="Tahoma" pitchFamily="34" charset="0"/>
                <a:cs typeface="Tahoma" pitchFamily="34" charset="0"/>
              </a:rPr>
              <a:t>Les feuilles de style CSS3 et le Responsive Web Design</a:t>
            </a:r>
            <a:r>
              <a:rPr lang="fr-FR" dirty="0" smtClean="0">
                <a:solidFill>
                  <a:srgbClr val="000000"/>
                </a:solidFill>
                <a:latin typeface="Comic Sans MS" pitchFamily="64" charset="0"/>
              </a:rPr>
              <a:t/>
            </a:r>
            <a:br>
              <a:rPr lang="fr-FR" dirty="0" smtClean="0">
                <a:solidFill>
                  <a:srgbClr val="000000"/>
                </a:solidFill>
                <a:latin typeface="Comic Sans MS" pitchFamily="64" charset="0"/>
              </a:rPr>
            </a:br>
            <a:endParaRPr lang="fr-FR" altLang="fr-FR" dirty="0" smtClean="0">
              <a:ea typeface="ＭＳ Ｐゴシック" pitchFamily="34" charset="-128"/>
            </a:endParaRPr>
          </a:p>
        </p:txBody>
      </p:sp>
      <p:sp>
        <p:nvSpPr>
          <p:cNvPr id="35843" name="Sous-titre 2"/>
          <p:cNvSpPr>
            <a:spLocks noGrp="1"/>
          </p:cNvSpPr>
          <p:nvPr>
            <p:ph type="subTitle" idx="1"/>
          </p:nvPr>
        </p:nvSpPr>
        <p:spPr bwMode="auto">
          <a:xfrm>
            <a:off x="255588" y="4667250"/>
            <a:ext cx="64008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lt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395536" y="1052736"/>
            <a:ext cx="7972177" cy="5057552"/>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Unités de mesure des dimensions :</a:t>
            </a:r>
          </a:p>
          <a:p>
            <a:pPr marL="685800" lvl="1" indent="-228600">
              <a:lnSpc>
                <a:spcPct val="90000"/>
              </a:lnSpc>
              <a:spcBef>
                <a:spcPts val="75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in</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pouce</a:t>
            </a:r>
          </a:p>
          <a:p>
            <a:pPr marL="685800" lvl="1" indent="-228600">
              <a:lnSpc>
                <a:spcPct val="90000"/>
              </a:lnSpc>
              <a:spcBef>
                <a:spcPts val="75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cm</a:t>
            </a:r>
            <a:r>
              <a:rPr lang="fr-FR" sz="2000" b="1" dirty="0">
                <a:solidFill>
                  <a:srgbClr val="000000"/>
                </a:solidFill>
                <a:latin typeface="Tahoma" pitchFamily="34" charset="0"/>
                <a:ea typeface="Tahoma" pitchFamily="34" charset="0"/>
                <a:cs typeface="Tahoma" pitchFamily="34" charset="0"/>
              </a:rPr>
              <a:t> : centimètre</a:t>
            </a:r>
          </a:p>
          <a:p>
            <a:pPr marL="685800" lvl="1" indent="-228600">
              <a:lnSpc>
                <a:spcPct val="90000"/>
              </a:lnSpc>
              <a:spcBef>
                <a:spcPts val="75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mm</a:t>
            </a:r>
            <a:r>
              <a:rPr lang="fr-FR" sz="2000" b="1" dirty="0">
                <a:solidFill>
                  <a:srgbClr val="000000"/>
                </a:solidFill>
                <a:latin typeface="Tahoma" pitchFamily="34" charset="0"/>
                <a:ea typeface="Tahoma" pitchFamily="34" charset="0"/>
                <a:cs typeface="Tahoma" pitchFamily="34" charset="0"/>
              </a:rPr>
              <a:t> : millimètre</a:t>
            </a:r>
          </a:p>
          <a:p>
            <a:pPr marL="685800" lvl="1" indent="-228600">
              <a:lnSpc>
                <a:spcPct val="90000"/>
              </a:lnSpc>
              <a:spcBef>
                <a:spcPts val="675"/>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pt</a:t>
            </a:r>
            <a:r>
              <a:rPr lang="fr-FR" sz="2000" b="1" dirty="0">
                <a:solidFill>
                  <a:schemeClr val="accent2">
                    <a:lumMod val="75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point typographique </a:t>
            </a:r>
            <a:r>
              <a:rPr lang="fr-FR" sz="1800" b="1" dirty="0">
                <a:solidFill>
                  <a:srgbClr val="000000"/>
                </a:solidFill>
                <a:latin typeface="Tahoma" pitchFamily="34" charset="0"/>
                <a:ea typeface="Tahoma" pitchFamily="34" charset="0"/>
                <a:cs typeface="Tahoma" pitchFamily="34" charset="0"/>
              </a:rPr>
              <a:t>(1pt : 1/72 pouce ou 1/3 mm)</a:t>
            </a:r>
          </a:p>
          <a:p>
            <a:pPr marL="685800" lvl="1" indent="-228600">
              <a:lnSpc>
                <a:spcPct val="90000"/>
              </a:lnSpc>
              <a:spcBef>
                <a:spcPts val="75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px</a:t>
            </a:r>
            <a:r>
              <a:rPr lang="fr-FR" sz="2000" b="1" dirty="0">
                <a:solidFill>
                  <a:srgbClr val="000000"/>
                </a:solidFill>
                <a:latin typeface="Tahoma" pitchFamily="34" charset="0"/>
                <a:ea typeface="Tahoma" pitchFamily="34" charset="0"/>
                <a:cs typeface="Tahoma" pitchFamily="34" charset="0"/>
              </a:rPr>
              <a:t> : pixel</a:t>
            </a:r>
          </a:p>
          <a:p>
            <a:pPr marL="685800" lvl="1" indent="-228600">
              <a:lnSpc>
                <a:spcPct val="90000"/>
              </a:lnSpc>
              <a:spcBef>
                <a:spcPts val="75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em</a:t>
            </a:r>
            <a:r>
              <a:rPr lang="fr-FR" sz="2000" b="1" i="1" dirty="0" smtClean="0">
                <a:latin typeface="Tahoma" pitchFamily="34" charset="0"/>
                <a:ea typeface="Tahoma" pitchFamily="34" charset="0"/>
                <a:cs typeface="Tahoma" pitchFamily="34" charset="0"/>
              </a:rPr>
              <a:t> et </a:t>
            </a:r>
            <a:r>
              <a:rPr lang="fr-FR" sz="2000" b="1" i="1" dirty="0" smtClean="0">
                <a:solidFill>
                  <a:schemeClr val="accent2">
                    <a:lumMod val="60000"/>
                    <a:lumOff val="40000"/>
                  </a:schemeClr>
                </a:solidFill>
                <a:latin typeface="Tahoma" pitchFamily="34" charset="0"/>
                <a:ea typeface="Tahoma" pitchFamily="34" charset="0"/>
                <a:cs typeface="Tahoma" pitchFamily="34" charset="0"/>
              </a:rPr>
              <a:t>rem</a:t>
            </a:r>
            <a:r>
              <a:rPr lang="fr-FR" sz="2000" b="1" dirty="0" smtClean="0">
                <a:latin typeface="Tahoma" pitchFamily="34" charset="0"/>
                <a:ea typeface="Tahoma" pitchFamily="34" charset="0"/>
                <a:cs typeface="Tahoma" pitchFamily="34" charset="0"/>
              </a:rPr>
              <a:t> </a:t>
            </a:r>
            <a:r>
              <a:rPr lang="fr-FR" sz="2000" b="1" dirty="0">
                <a:latin typeface="Tahoma" pitchFamily="34" charset="0"/>
                <a:ea typeface="Tahoma" pitchFamily="34" charset="0"/>
                <a:cs typeface="Tahoma" pitchFamily="34" charset="0"/>
              </a:rPr>
              <a:t>: relatif à la taille de la </a:t>
            </a:r>
            <a:r>
              <a:rPr lang="fr-FR" sz="2000" b="1" dirty="0" smtClean="0">
                <a:latin typeface="Tahoma" pitchFamily="34" charset="0"/>
                <a:ea typeface="Tahoma" pitchFamily="34" charset="0"/>
                <a:cs typeface="Tahoma" pitchFamily="34" charset="0"/>
              </a:rPr>
              <a:t>police</a:t>
            </a:r>
            <a:endParaRPr lang="fr-FR" sz="2000" b="1" dirty="0">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latin typeface="Tahoma" pitchFamily="34" charset="0"/>
                <a:ea typeface="Tahoma" pitchFamily="34" charset="0"/>
                <a:cs typeface="Tahoma" pitchFamily="34" charset="0"/>
              </a:rPr>
              <a:t>xxx</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dirty="0">
                <a:latin typeface="Tahoma" pitchFamily="34" charset="0"/>
                <a:ea typeface="Tahoma" pitchFamily="34" charset="0"/>
                <a:cs typeface="Tahoma" pitchFamily="34" charset="0"/>
              </a:rPr>
              <a:t> : pourcentage de la place disponible</a:t>
            </a:r>
          </a:p>
        </p:txBody>
      </p:sp>
      <p:grpSp>
        <p:nvGrpSpPr>
          <p:cNvPr id="2" name="Group 3"/>
          <p:cNvGrpSpPr>
            <a:grpSpLocks/>
          </p:cNvGrpSpPr>
          <p:nvPr/>
        </p:nvGrpSpPr>
        <p:grpSpPr bwMode="auto">
          <a:xfrm>
            <a:off x="6732242" y="2996953"/>
            <a:ext cx="2057401" cy="1828801"/>
            <a:chOff x="4320" y="2064"/>
            <a:chExt cx="1296" cy="1152"/>
          </a:xfrm>
        </p:grpSpPr>
        <p:sp>
          <p:nvSpPr>
            <p:cNvPr id="23557" name="AutoShape 4"/>
            <p:cNvSpPr>
              <a:spLocks/>
            </p:cNvSpPr>
            <p:nvPr/>
          </p:nvSpPr>
          <p:spPr bwMode="auto">
            <a:xfrm>
              <a:off x="4320" y="2064"/>
              <a:ext cx="108" cy="680"/>
            </a:xfrm>
            <a:prstGeom prst="rightBrace">
              <a:avLst>
                <a:gd name="adj1" fmla="val 80787"/>
                <a:gd name="adj2" fmla="val 50000"/>
              </a:avLst>
            </a:prstGeom>
            <a:noFill/>
            <a:ln w="38160">
              <a:solidFill>
                <a:srgbClr val="0033CC"/>
              </a:solidFill>
              <a:miter lim="800000"/>
              <a:headEnd/>
              <a:tailEnd/>
            </a:ln>
          </p:spPr>
          <p:txBody>
            <a:bodyPr wrap="none" anchor="ctr"/>
            <a:lstStyle/>
            <a:p>
              <a:endParaRPr lang="fr-FR"/>
            </a:p>
          </p:txBody>
        </p:sp>
        <p:sp>
          <p:nvSpPr>
            <p:cNvPr id="23558" name="AutoShape 5"/>
            <p:cNvSpPr>
              <a:spLocks noChangeArrowheads="1"/>
            </p:cNvSpPr>
            <p:nvPr/>
          </p:nvSpPr>
          <p:spPr bwMode="auto">
            <a:xfrm>
              <a:off x="4536" y="2064"/>
              <a:ext cx="1080" cy="1152"/>
            </a:xfrm>
            <a:prstGeom prst="wedgeRoundRectCallout">
              <a:avLst>
                <a:gd name="adj1" fmla="val -49894"/>
                <a:gd name="adj2" fmla="val 29190"/>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a:solidFill>
                    <a:srgbClr val="000000"/>
                  </a:solidFill>
                  <a:latin typeface="Arial" charset="0"/>
                </a:rPr>
                <a:t>Attention :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a:solidFill>
                    <a:srgbClr val="000000"/>
                  </a:solidFill>
                  <a:latin typeface="Arial" charset="0"/>
                </a:rPr>
                <a:t>dimensions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i="1" dirty="0">
                  <a:solidFill>
                    <a:srgbClr val="000000"/>
                  </a:solidFill>
                  <a:latin typeface="Arial" charset="0"/>
                </a:rPr>
                <a:t>relatives </a:t>
              </a:r>
              <a:r>
                <a:rPr lang="fr-FR" sz="1800" b="1" dirty="0">
                  <a:solidFill>
                    <a:srgbClr val="000000"/>
                  </a:solidFill>
                  <a:latin typeface="Arial" charset="0"/>
                </a:rPr>
                <a:t>à</a:t>
              </a:r>
              <a:br>
                <a:rPr lang="fr-FR" sz="1800" b="1" dirty="0">
                  <a:solidFill>
                    <a:srgbClr val="000000"/>
                  </a:solidFill>
                  <a:latin typeface="Arial" charset="0"/>
                </a:rPr>
              </a:br>
              <a:r>
                <a:rPr lang="fr-FR" sz="1800" b="1" dirty="0">
                  <a:solidFill>
                    <a:srgbClr val="000000"/>
                  </a:solidFill>
                  <a:latin typeface="Arial" charset="0"/>
                </a:rPr>
                <a:t>la définition du </a:t>
              </a:r>
              <a:br>
                <a:rPr lang="fr-FR" sz="1800" b="1" dirty="0">
                  <a:solidFill>
                    <a:srgbClr val="000000"/>
                  </a:solidFill>
                  <a:latin typeface="Arial" charset="0"/>
                </a:rPr>
              </a:br>
              <a:r>
                <a:rPr lang="fr-FR" sz="1800" b="1" dirty="0">
                  <a:solidFill>
                    <a:srgbClr val="000000"/>
                  </a:solidFill>
                  <a:latin typeface="Arial" charset="0"/>
                </a:rPr>
                <a:t>périphérique</a:t>
              </a:r>
            </a:p>
          </p:txBody>
        </p:sp>
      </p:grpSp>
      <p:grpSp>
        <p:nvGrpSpPr>
          <p:cNvPr id="3" name="Groupe 8"/>
          <p:cNvGrpSpPr/>
          <p:nvPr/>
        </p:nvGrpSpPr>
        <p:grpSpPr>
          <a:xfrm>
            <a:off x="395536" y="3356992"/>
            <a:ext cx="1800200" cy="2376264"/>
            <a:chOff x="395536" y="3789040"/>
            <a:chExt cx="1800200" cy="2376264"/>
          </a:xfrm>
        </p:grpSpPr>
        <p:sp>
          <p:nvSpPr>
            <p:cNvPr id="7" name="AutoShape 4"/>
            <p:cNvSpPr>
              <a:spLocks/>
            </p:cNvSpPr>
            <p:nvPr/>
          </p:nvSpPr>
          <p:spPr bwMode="auto">
            <a:xfrm flipH="1" flipV="1">
              <a:off x="755576" y="3789040"/>
              <a:ext cx="144016" cy="648072"/>
            </a:xfrm>
            <a:prstGeom prst="rightBrace">
              <a:avLst>
                <a:gd name="adj1" fmla="val 80787"/>
                <a:gd name="adj2" fmla="val 50000"/>
              </a:avLst>
            </a:prstGeom>
            <a:noFill/>
            <a:ln w="38160">
              <a:solidFill>
                <a:srgbClr val="0033CC"/>
              </a:solidFill>
              <a:miter lim="800000"/>
              <a:headEnd/>
              <a:tailEnd/>
            </a:ln>
          </p:spPr>
          <p:txBody>
            <a:bodyPr wrap="none" anchor="ctr"/>
            <a:lstStyle/>
            <a:p>
              <a:endParaRPr lang="fr-FR"/>
            </a:p>
          </p:txBody>
        </p:sp>
        <p:sp>
          <p:nvSpPr>
            <p:cNvPr id="8" name="AutoShape 5"/>
            <p:cNvSpPr>
              <a:spLocks noChangeArrowheads="1"/>
            </p:cNvSpPr>
            <p:nvPr/>
          </p:nvSpPr>
          <p:spPr bwMode="auto">
            <a:xfrm>
              <a:off x="395536" y="4653136"/>
              <a:ext cx="1800200" cy="1512168"/>
            </a:xfrm>
            <a:prstGeom prst="wedgeRoundRectCallout">
              <a:avLst>
                <a:gd name="adj1" fmla="val -49894"/>
                <a:gd name="adj2" fmla="val 29190"/>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Toujours</a:t>
              </a:r>
              <a:br>
                <a:rPr lang="fr-FR" sz="1800" b="1" dirty="0" smtClean="0">
                  <a:solidFill>
                    <a:srgbClr val="000000"/>
                  </a:solidFill>
                  <a:latin typeface="Arial" charset="0"/>
                </a:rPr>
              </a:br>
              <a:r>
                <a:rPr lang="fr-FR" sz="1800" b="1" dirty="0" smtClean="0">
                  <a:solidFill>
                    <a:srgbClr val="000000"/>
                  </a:solidFill>
                  <a:latin typeface="Arial" charset="0"/>
                </a:rPr>
                <a:t>préférable</a:t>
              </a:r>
              <a:br>
                <a:rPr lang="fr-FR" sz="1800" b="1" dirty="0" smtClean="0">
                  <a:solidFill>
                    <a:srgbClr val="000000"/>
                  </a:solidFill>
                  <a:latin typeface="Arial" charset="0"/>
                </a:rPr>
              </a:br>
              <a:r>
                <a:rPr lang="fr-FR" sz="1800" b="1" dirty="0" smtClean="0">
                  <a:solidFill>
                    <a:srgbClr val="000000"/>
                  </a:solidFill>
                  <a:latin typeface="Arial" charset="0"/>
                </a:rPr>
                <a:t>pour une bonne</a:t>
              </a:r>
              <a:br>
                <a:rPr lang="fr-FR" sz="1800" b="1" dirty="0" smtClean="0">
                  <a:solidFill>
                    <a:srgbClr val="000000"/>
                  </a:solidFill>
                  <a:latin typeface="Arial" charset="0"/>
                </a:rPr>
              </a:br>
              <a:r>
                <a:rPr lang="fr-FR" sz="1800" b="1" dirty="0" smtClean="0">
                  <a:solidFill>
                    <a:srgbClr val="000000"/>
                  </a:solidFill>
                  <a:latin typeface="Arial" charset="0"/>
                </a:rPr>
                <a:t>adaptation</a:t>
              </a:r>
              <a:endParaRPr lang="fr-FR" sz="1800" b="1" dirty="0">
                <a:solidFill>
                  <a:srgbClr val="000000"/>
                </a:solidFill>
                <a:latin typeface="Arial" charset="0"/>
              </a:endParaRPr>
            </a:p>
          </p:txBody>
        </p:sp>
      </p:grpSp>
      <p:sp>
        <p:nvSpPr>
          <p:cNvPr id="11" name="AutoShape 5"/>
          <p:cNvSpPr>
            <a:spLocks noChangeArrowheads="1"/>
          </p:cNvSpPr>
          <p:nvPr/>
        </p:nvSpPr>
        <p:spPr bwMode="auto">
          <a:xfrm>
            <a:off x="2627784" y="4509120"/>
            <a:ext cx="3600400" cy="864096"/>
          </a:xfrm>
          <a:prstGeom prst="wedgeRoundRectCallout">
            <a:avLst>
              <a:gd name="adj1" fmla="val -49894"/>
              <a:gd name="adj2" fmla="val 29190"/>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1em = une fois le font-size </a:t>
            </a:r>
            <a:br>
              <a:rPr lang="fr-FR" sz="1800" b="1" dirty="0" smtClean="0">
                <a:solidFill>
                  <a:srgbClr val="000000"/>
                </a:solidFill>
                <a:latin typeface="Arial" charset="0"/>
              </a:rPr>
            </a:br>
            <a:r>
              <a:rPr lang="fr-FR" sz="1800" b="1" dirty="0" smtClean="0">
                <a:solidFill>
                  <a:srgbClr val="000000"/>
                </a:solidFill>
                <a:latin typeface="Arial" charset="0"/>
              </a:rPr>
              <a:t>de la police du parent</a:t>
            </a:r>
            <a:endParaRPr lang="fr-FR" sz="1800" b="1" dirty="0">
              <a:solidFill>
                <a:srgbClr val="000000"/>
              </a:solidFill>
              <a:latin typeface="Arial" charset="0"/>
            </a:endParaRPr>
          </a:p>
        </p:txBody>
      </p:sp>
      <p:sp>
        <p:nvSpPr>
          <p:cNvPr id="12" name="AutoShape 5"/>
          <p:cNvSpPr>
            <a:spLocks noChangeArrowheads="1"/>
          </p:cNvSpPr>
          <p:nvPr/>
        </p:nvSpPr>
        <p:spPr bwMode="auto">
          <a:xfrm>
            <a:off x="2843808" y="5517232"/>
            <a:ext cx="3600400" cy="864096"/>
          </a:xfrm>
          <a:prstGeom prst="wedgeRoundRectCallout">
            <a:avLst>
              <a:gd name="adj1" fmla="val -49894"/>
              <a:gd name="adj2" fmla="val 29190"/>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1rem = une fois le font-size </a:t>
            </a:r>
            <a:br>
              <a:rPr lang="fr-FR" sz="1800" b="1" dirty="0" smtClean="0">
                <a:solidFill>
                  <a:srgbClr val="000000"/>
                </a:solidFill>
                <a:latin typeface="Arial" charset="0"/>
              </a:rPr>
            </a:br>
            <a:r>
              <a:rPr lang="fr-FR" sz="1800" b="1" dirty="0" smtClean="0">
                <a:solidFill>
                  <a:srgbClr val="000000"/>
                </a:solidFill>
                <a:latin typeface="Arial" charset="0"/>
              </a:rPr>
              <a:t>de la police du body</a:t>
            </a:r>
            <a:endParaRPr lang="fr-FR" sz="1800" b="1" dirty="0">
              <a:solidFill>
                <a:srgbClr val="000000"/>
              </a:solidFill>
              <a:latin typeface="Arial" charset="0"/>
            </a:endParaRPr>
          </a:p>
        </p:txBody>
      </p:sp>
      <p:sp>
        <p:nvSpPr>
          <p:cNvPr id="13" name="Titre 12"/>
          <p:cNvSpPr>
            <a:spLocks noGrp="1"/>
          </p:cNvSpPr>
          <p:nvPr>
            <p:ph type="title"/>
          </p:nvPr>
        </p:nvSpPr>
        <p:spPr/>
        <p:txBody>
          <a:bodyPr/>
          <a:lstStyle/>
          <a:p>
            <a:r>
              <a:rPr lang="fr-FR" dirty="0" smtClean="0"/>
              <a:t>Rappels sur les propriétés CSS</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100000">
                                          <p:val>
                                            <p:strVal val="1+#ppt_w/2"/>
                                          </p:val>
                                        </p:tav>
                                        <p:tav>
                                          <p:val>
                                            <p:strVal val="#ppt_x"/>
                                          </p:val>
                                        </p:tav>
                                      </p:tavLst>
                                    </p:anim>
                                    <p:anim calcmode="lin" valueType="num">
                                      <p:cBhvr>
                                        <p:cTn id="8" dur="500" fill="hold"/>
                                        <p:tgtEl>
                                          <p:spTgt spid="2"/>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Object 1"/>
          <p:cNvGraphicFramePr>
            <a:graphicFrameLocks noChangeAspect="1"/>
          </p:cNvGraphicFramePr>
          <p:nvPr/>
        </p:nvGraphicFramePr>
        <p:xfrm>
          <a:off x="5181600" y="3733800"/>
          <a:ext cx="3810000" cy="2667000"/>
        </p:xfrm>
        <a:graphic>
          <a:graphicData uri="http://schemas.openxmlformats.org/presentationml/2006/ole">
            <mc:AlternateContent xmlns:mc="http://schemas.openxmlformats.org/markup-compatibility/2006">
              <mc:Choice xmlns:v="urn:schemas-microsoft-com:vml" Requires="v">
                <p:oleObj spid="_x0000_s123907" r:id="rId4" imgW="3809524" imgH="2666667" progId="PBrush">
                  <p:embed/>
                </p:oleObj>
              </mc:Choice>
              <mc:Fallback>
                <p:oleObj r:id="rId4" imgW="3809524" imgH="2666667" progId="PBrus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733800"/>
                        <a:ext cx="3810000" cy="2667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124" name="Text Box 3"/>
          <p:cNvSpPr txBox="1">
            <a:spLocks noChangeArrowheads="1"/>
          </p:cNvSpPr>
          <p:nvPr/>
        </p:nvSpPr>
        <p:spPr bwMode="auto">
          <a:xfrm>
            <a:off x="467544" y="1052737"/>
            <a:ext cx="7866831" cy="201622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Marges et modèle de "boites"</a:t>
            </a:r>
          </a:p>
          <a:p>
            <a:pPr marL="685800" lvl="1" indent="-228600">
              <a:lnSpc>
                <a:spcPct val="90000"/>
              </a:lnSpc>
              <a:spcBef>
                <a:spcPts val="75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chaque élément </a:t>
            </a:r>
            <a:r>
              <a:rPr lang="fr-FR" sz="2000" b="1" i="1" dirty="0" smtClean="0">
                <a:solidFill>
                  <a:schemeClr val="accent2">
                    <a:lumMod val="60000"/>
                    <a:lumOff val="40000"/>
                  </a:schemeClr>
                </a:solidFill>
                <a:latin typeface="Tahoma" pitchFamily="34" charset="0"/>
                <a:ea typeface="Tahoma" pitchFamily="34" charset="0"/>
                <a:cs typeface="Tahoma" pitchFamily="34" charset="0"/>
              </a:rPr>
              <a:t>'bloc' est </a:t>
            </a:r>
            <a:r>
              <a:rPr lang="fr-FR" sz="2000" b="1" i="1" dirty="0">
                <a:solidFill>
                  <a:schemeClr val="accent2">
                    <a:lumMod val="60000"/>
                    <a:lumOff val="40000"/>
                  </a:schemeClr>
                </a:solidFill>
                <a:latin typeface="Tahoma" pitchFamily="34" charset="0"/>
                <a:ea typeface="Tahoma" pitchFamily="34" charset="0"/>
                <a:cs typeface="Tahoma" pitchFamily="34" charset="0"/>
              </a:rPr>
              <a:t>inclus dans un conteneur</a:t>
            </a:r>
            <a:r>
              <a:rPr lang="fr-FR" sz="2000" b="1" dirty="0">
                <a:solidFill>
                  <a:srgbClr val="000000"/>
                </a:solidFill>
                <a:latin typeface="Tahoma" pitchFamily="34" charset="0"/>
                <a:ea typeface="Tahoma" pitchFamily="34" charset="0"/>
                <a:cs typeface="Tahoma" pitchFamily="34" charset="0"/>
              </a:rPr>
              <a:t> et dispose de </a:t>
            </a:r>
            <a:r>
              <a:rPr lang="fr-FR" sz="2000" b="1" i="1" dirty="0">
                <a:solidFill>
                  <a:schemeClr val="accent2">
                    <a:lumMod val="60000"/>
                    <a:lumOff val="40000"/>
                  </a:schemeClr>
                </a:solidFill>
                <a:latin typeface="Tahoma" pitchFamily="34" charset="0"/>
                <a:ea typeface="Tahoma" pitchFamily="34" charset="0"/>
                <a:cs typeface="Tahoma" pitchFamily="34" charset="0"/>
              </a:rPr>
              <a:t>ses propres marges</a:t>
            </a:r>
          </a:p>
          <a:p>
            <a:pPr marL="1103313" lvl="2">
              <a:lnSpc>
                <a:spcPct val="9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1800" b="1" dirty="0">
                <a:solidFill>
                  <a:srgbClr val="000000"/>
                </a:solidFill>
                <a:latin typeface="Tahoma" pitchFamily="34" charset="0"/>
                <a:ea typeface="Tahoma" pitchFamily="34" charset="0"/>
                <a:cs typeface="Tahoma" pitchFamily="34" charset="0"/>
              </a:rPr>
              <a:t>entre le contenu de l'élément et le conteneur ("</a:t>
            </a:r>
            <a:r>
              <a:rPr lang="fr-FR" sz="1800" b="1" i="1" dirty="0" err="1">
                <a:solidFill>
                  <a:schemeClr val="accent2">
                    <a:lumMod val="60000"/>
                    <a:lumOff val="40000"/>
                  </a:schemeClr>
                </a:solidFill>
                <a:latin typeface="Tahoma" pitchFamily="34" charset="0"/>
                <a:ea typeface="Tahoma" pitchFamily="34" charset="0"/>
                <a:cs typeface="Tahoma" pitchFamily="34" charset="0"/>
              </a:rPr>
              <a:t>margin</a:t>
            </a:r>
            <a:r>
              <a:rPr lang="fr-FR" sz="1800" b="1" dirty="0">
                <a:solidFill>
                  <a:srgbClr val="000000"/>
                </a:solidFill>
                <a:latin typeface="Tahoma" pitchFamily="34" charset="0"/>
                <a:ea typeface="Tahoma" pitchFamily="34" charset="0"/>
                <a:cs typeface="Tahoma" pitchFamily="34" charset="0"/>
              </a:rPr>
              <a:t>")</a:t>
            </a:r>
          </a:p>
          <a:p>
            <a:pPr marL="1103313" lvl="2">
              <a:lnSpc>
                <a:spcPct val="9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1800" b="1" dirty="0">
                <a:solidFill>
                  <a:srgbClr val="000000"/>
                </a:solidFill>
                <a:latin typeface="Tahoma" pitchFamily="34" charset="0"/>
                <a:ea typeface="Tahoma" pitchFamily="34" charset="0"/>
                <a:cs typeface="Tahoma" pitchFamily="34" charset="0"/>
              </a:rPr>
              <a:t>internes à l'élément contenu ("</a:t>
            </a:r>
            <a:r>
              <a:rPr lang="fr-FR" sz="1800" b="1" i="1" dirty="0" err="1">
                <a:solidFill>
                  <a:schemeClr val="accent2">
                    <a:lumMod val="60000"/>
                    <a:lumOff val="40000"/>
                  </a:schemeClr>
                </a:solidFill>
                <a:latin typeface="Tahoma" pitchFamily="34" charset="0"/>
                <a:ea typeface="Tahoma" pitchFamily="34" charset="0"/>
                <a:cs typeface="Tahoma" pitchFamily="34" charset="0"/>
              </a:rPr>
              <a:t>padding</a:t>
            </a:r>
            <a:r>
              <a:rPr lang="fr-FR" sz="1800" b="1" dirty="0">
                <a:solidFill>
                  <a:srgbClr val="000000"/>
                </a:solidFill>
                <a:latin typeface="Tahoma" pitchFamily="34" charset="0"/>
                <a:ea typeface="Tahoma" pitchFamily="34" charset="0"/>
                <a:cs typeface="Tahoma" pitchFamily="34" charset="0"/>
              </a:rPr>
              <a:t>")</a:t>
            </a: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de plus chaque élément peut </a:t>
            </a:r>
            <a:br>
              <a:rPr lang="fr-FR" sz="2000" b="1" dirty="0">
                <a:solidFill>
                  <a:srgbClr val="000000"/>
                </a:solidFill>
                <a:latin typeface="Tahoma" pitchFamily="34" charset="0"/>
                <a:ea typeface="Tahoma" pitchFamily="34" charset="0"/>
                <a:cs typeface="Tahoma" pitchFamily="34" charset="0"/>
              </a:rPr>
            </a:br>
            <a:r>
              <a:rPr lang="fr-FR" sz="2000" b="1" dirty="0">
                <a:solidFill>
                  <a:srgbClr val="000000"/>
                </a:solidFill>
                <a:latin typeface="Tahoma" pitchFamily="34" charset="0"/>
                <a:ea typeface="Tahoma" pitchFamily="34" charset="0"/>
                <a:cs typeface="Tahoma" pitchFamily="34" charset="0"/>
              </a:rPr>
              <a:t>recevoir une image de fond</a:t>
            </a:r>
          </a:p>
          <a:p>
            <a:pPr marL="1103313" lvl="2">
              <a:lnSpc>
                <a:spcPct val="90000"/>
              </a:lnSpc>
              <a:spcBef>
                <a:spcPts val="675"/>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1800" b="1" i="1" dirty="0" err="1">
                <a:solidFill>
                  <a:schemeClr val="accent2">
                    <a:lumMod val="60000"/>
                    <a:lumOff val="40000"/>
                  </a:schemeClr>
                </a:solidFill>
                <a:latin typeface="Tahoma" pitchFamily="34" charset="0"/>
                <a:ea typeface="Tahoma" pitchFamily="34" charset="0"/>
                <a:cs typeface="Tahoma" pitchFamily="34" charset="0"/>
              </a:rPr>
              <a:t>background-image:url</a:t>
            </a:r>
            <a:r>
              <a:rPr lang="fr-FR" sz="1800" b="1" i="1" dirty="0">
                <a:solidFill>
                  <a:schemeClr val="accent2">
                    <a:lumMod val="60000"/>
                    <a:lumOff val="40000"/>
                  </a:schemeClr>
                </a:solidFill>
                <a:latin typeface="Tahoma" pitchFamily="34" charset="0"/>
                <a:ea typeface="Tahoma" pitchFamily="34" charset="0"/>
                <a:cs typeface="Tahoma" pitchFamily="34" charset="0"/>
              </a:rPr>
              <a:t>(…)</a:t>
            </a:r>
            <a:br>
              <a:rPr lang="fr-FR" sz="1800" b="1" i="1" dirty="0">
                <a:solidFill>
                  <a:schemeClr val="accent2">
                    <a:lumMod val="60000"/>
                    <a:lumOff val="40000"/>
                  </a:schemeClr>
                </a:solidFill>
                <a:latin typeface="Tahoma" pitchFamily="34" charset="0"/>
                <a:ea typeface="Tahoma" pitchFamily="34" charset="0"/>
                <a:cs typeface="Tahoma" pitchFamily="34" charset="0"/>
              </a:rPr>
            </a:br>
            <a:r>
              <a:rPr lang="fr-FR" sz="1800" b="1" i="1" dirty="0">
                <a:solidFill>
                  <a:schemeClr val="accent2">
                    <a:lumMod val="60000"/>
                    <a:lumOff val="40000"/>
                  </a:schemeClr>
                </a:solidFill>
                <a:latin typeface="Tahoma" pitchFamily="34" charset="0"/>
                <a:ea typeface="Tahoma" pitchFamily="34" charset="0"/>
                <a:cs typeface="Tahoma" pitchFamily="34" charset="0"/>
              </a:rPr>
              <a:t>background-position:</a:t>
            </a:r>
            <a:br>
              <a:rPr lang="fr-FR" sz="1800" b="1" i="1" dirty="0">
                <a:solidFill>
                  <a:schemeClr val="accent2">
                    <a:lumMod val="60000"/>
                    <a:lumOff val="40000"/>
                  </a:schemeClr>
                </a:solidFill>
                <a:latin typeface="Tahoma" pitchFamily="34" charset="0"/>
                <a:ea typeface="Tahoma" pitchFamily="34" charset="0"/>
                <a:cs typeface="Tahoma" pitchFamily="34" charset="0"/>
              </a:rPr>
            </a:br>
            <a:r>
              <a:rPr lang="fr-FR" sz="1800" b="1" i="1" dirty="0">
                <a:solidFill>
                  <a:schemeClr val="accent2">
                    <a:lumMod val="60000"/>
                    <a:lumOff val="40000"/>
                  </a:schemeClr>
                </a:solidFill>
                <a:latin typeface="Tahoma" pitchFamily="34" charset="0"/>
                <a:ea typeface="Tahoma" pitchFamily="34" charset="0"/>
                <a:cs typeface="Tahoma" pitchFamily="34" charset="0"/>
              </a:rPr>
              <a:t>background-</a:t>
            </a:r>
            <a:r>
              <a:rPr lang="fr-FR" sz="1800" b="1" i="1" dirty="0" err="1">
                <a:solidFill>
                  <a:schemeClr val="accent2">
                    <a:lumMod val="60000"/>
                    <a:lumOff val="40000"/>
                  </a:schemeClr>
                </a:solidFill>
                <a:latin typeface="Tahoma" pitchFamily="34" charset="0"/>
                <a:ea typeface="Tahoma" pitchFamily="34" charset="0"/>
                <a:cs typeface="Tahoma" pitchFamily="34" charset="0"/>
              </a:rPr>
              <a:t>attachment</a:t>
            </a:r>
            <a:r>
              <a:rPr lang="fr-FR" sz="1800" b="1" i="1" dirty="0">
                <a:solidFill>
                  <a:schemeClr val="accent2">
                    <a:lumMod val="60000"/>
                    <a:lumOff val="40000"/>
                  </a:schemeClr>
                </a:solidFill>
                <a:latin typeface="Tahoma" pitchFamily="34" charset="0"/>
                <a:ea typeface="Tahoma" pitchFamily="34" charset="0"/>
                <a:cs typeface="Tahoma" pitchFamily="34" charset="0"/>
              </a:rPr>
              <a:t>:</a:t>
            </a:r>
            <a:br>
              <a:rPr lang="fr-FR" sz="1800" b="1" i="1" dirty="0">
                <a:solidFill>
                  <a:schemeClr val="accent2">
                    <a:lumMod val="60000"/>
                    <a:lumOff val="40000"/>
                  </a:schemeClr>
                </a:solidFill>
                <a:latin typeface="Tahoma" pitchFamily="34" charset="0"/>
                <a:ea typeface="Tahoma" pitchFamily="34" charset="0"/>
                <a:cs typeface="Tahoma" pitchFamily="34" charset="0"/>
              </a:rPr>
            </a:br>
            <a:r>
              <a:rPr lang="fr-FR" sz="1800" b="1" i="1" dirty="0">
                <a:solidFill>
                  <a:schemeClr val="accent2">
                    <a:lumMod val="60000"/>
                    <a:lumOff val="40000"/>
                  </a:schemeClr>
                </a:solidFill>
                <a:latin typeface="Tahoma" pitchFamily="34" charset="0"/>
                <a:ea typeface="Tahoma" pitchFamily="34" charset="0"/>
                <a:cs typeface="Tahoma" pitchFamily="34" charset="0"/>
              </a:rPr>
              <a:t>background-</a:t>
            </a:r>
            <a:r>
              <a:rPr lang="fr-FR" sz="1800" b="1" i="1" dirty="0" err="1">
                <a:solidFill>
                  <a:schemeClr val="accent2">
                    <a:lumMod val="60000"/>
                    <a:lumOff val="40000"/>
                  </a:schemeClr>
                </a:solidFill>
                <a:latin typeface="Tahoma" pitchFamily="34" charset="0"/>
                <a:ea typeface="Tahoma" pitchFamily="34" charset="0"/>
                <a:cs typeface="Tahoma" pitchFamily="34" charset="0"/>
              </a:rPr>
              <a:t>repeat</a:t>
            </a:r>
            <a:r>
              <a:rPr lang="fr-FR" sz="1800" b="1" i="1" dirty="0">
                <a:solidFill>
                  <a:schemeClr val="accent2">
                    <a:lumMod val="60000"/>
                    <a:lumOff val="40000"/>
                  </a:schemeClr>
                </a:solidFill>
                <a:latin typeface="Tahoma" pitchFamily="34" charset="0"/>
                <a:ea typeface="Tahoma" pitchFamily="34" charset="0"/>
                <a:cs typeface="Tahoma" pitchFamily="34" charset="0"/>
              </a:rPr>
              <a:t>:</a:t>
            </a: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p:txBody>
      </p:sp>
      <p:sp>
        <p:nvSpPr>
          <p:cNvPr id="5125" name="Rectangle 4"/>
          <p:cNvSpPr>
            <a:spLocks noChangeArrowheads="1"/>
          </p:cNvSpPr>
          <p:nvPr/>
        </p:nvSpPr>
        <p:spPr bwMode="auto">
          <a:xfrm>
            <a:off x="1676400" y="3276600"/>
            <a:ext cx="2362200" cy="1143000"/>
          </a:xfrm>
          <a:prstGeom prst="rect">
            <a:avLst/>
          </a:prstGeom>
          <a:solidFill>
            <a:srgbClr val="618FFD"/>
          </a:solidFill>
          <a:ln w="9525">
            <a:noFill/>
            <a:round/>
            <a:headEnd/>
            <a:tailEnd/>
          </a:ln>
        </p:spPr>
        <p:txBody>
          <a:bodyPr wrap="none" anchor="ctr"/>
          <a:lstStyle/>
          <a:p>
            <a:endParaRPr lang="fr-FR"/>
          </a:p>
        </p:txBody>
      </p:sp>
      <p:sp>
        <p:nvSpPr>
          <p:cNvPr id="5126" name="Rectangle 5"/>
          <p:cNvSpPr>
            <a:spLocks noChangeArrowheads="1"/>
          </p:cNvSpPr>
          <p:nvPr/>
        </p:nvSpPr>
        <p:spPr bwMode="auto">
          <a:xfrm>
            <a:off x="2209800" y="3505200"/>
            <a:ext cx="1371600" cy="685800"/>
          </a:xfrm>
          <a:prstGeom prst="rect">
            <a:avLst/>
          </a:prstGeom>
          <a:solidFill>
            <a:srgbClr val="FFFFFF"/>
          </a:solidFill>
          <a:ln w="50760">
            <a:solidFill>
              <a:srgbClr val="919191"/>
            </a:solidFill>
            <a:miter lim="800000"/>
            <a:headEnd/>
            <a:tailEnd/>
          </a:ln>
        </p:spPr>
        <p:txBody>
          <a:bodyPr wrap="none" anchor="ctr"/>
          <a:lstStyle/>
          <a:p>
            <a:endParaRPr lang="fr-FR"/>
          </a:p>
        </p:txBody>
      </p:sp>
      <p:sp>
        <p:nvSpPr>
          <p:cNvPr id="5127" name="Text Box 6"/>
          <p:cNvSpPr txBox="1">
            <a:spLocks noChangeArrowheads="1"/>
          </p:cNvSpPr>
          <p:nvPr/>
        </p:nvSpPr>
        <p:spPr bwMode="auto">
          <a:xfrm>
            <a:off x="2362200" y="3657600"/>
            <a:ext cx="2057400"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a:solidFill>
                  <a:srgbClr val="000000"/>
                </a:solidFill>
                <a:latin typeface="Arial" charset="0"/>
              </a:rPr>
              <a:t>contenu</a:t>
            </a:r>
          </a:p>
        </p:txBody>
      </p:sp>
      <p:sp>
        <p:nvSpPr>
          <p:cNvPr id="5128" name="Rectangle 7"/>
          <p:cNvSpPr>
            <a:spLocks noChangeArrowheads="1"/>
          </p:cNvSpPr>
          <p:nvPr/>
        </p:nvSpPr>
        <p:spPr bwMode="auto">
          <a:xfrm>
            <a:off x="2438400" y="3733800"/>
            <a:ext cx="914400" cy="228600"/>
          </a:xfrm>
          <a:prstGeom prst="rect">
            <a:avLst/>
          </a:prstGeom>
          <a:noFill/>
          <a:ln w="12600">
            <a:solidFill>
              <a:srgbClr val="000000"/>
            </a:solidFill>
            <a:prstDash val="sysDot"/>
            <a:miter lim="800000"/>
            <a:headEnd/>
            <a:tailEnd/>
          </a:ln>
        </p:spPr>
        <p:txBody>
          <a:bodyPr wrap="none" anchor="ctr"/>
          <a:lstStyle/>
          <a:p>
            <a:endParaRPr lang="fr-FR"/>
          </a:p>
        </p:txBody>
      </p:sp>
      <p:sp>
        <p:nvSpPr>
          <p:cNvPr id="17416" name="AutoShape 8"/>
          <p:cNvSpPr>
            <a:spLocks noChangeArrowheads="1"/>
          </p:cNvSpPr>
          <p:nvPr/>
        </p:nvSpPr>
        <p:spPr bwMode="auto">
          <a:xfrm>
            <a:off x="4724400" y="3352800"/>
            <a:ext cx="1066800" cy="304800"/>
          </a:xfrm>
          <a:prstGeom prst="wedgeRoundRectCallout">
            <a:avLst>
              <a:gd name="adj1" fmla="val -142111"/>
              <a:gd name="adj2" fmla="val -14583"/>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i="1">
                <a:solidFill>
                  <a:srgbClr val="000000"/>
                </a:solidFill>
                <a:latin typeface="Arial" charset="0"/>
              </a:rPr>
              <a:t>margin</a:t>
            </a:r>
          </a:p>
        </p:txBody>
      </p:sp>
      <p:sp>
        <p:nvSpPr>
          <p:cNvPr id="17417" name="AutoShape 9"/>
          <p:cNvSpPr>
            <a:spLocks noChangeArrowheads="1"/>
          </p:cNvSpPr>
          <p:nvPr/>
        </p:nvSpPr>
        <p:spPr bwMode="auto">
          <a:xfrm>
            <a:off x="4572000" y="4038600"/>
            <a:ext cx="1066800" cy="304800"/>
          </a:xfrm>
          <a:prstGeom prst="wedgeRoundRectCallout">
            <a:avLst>
              <a:gd name="adj1" fmla="val -168153"/>
              <a:gd name="adj2" fmla="val -51565"/>
              <a:gd name="adj3" fmla="val 16667"/>
            </a:avLst>
          </a:prstGeom>
          <a:solidFill>
            <a:srgbClr val="FFFFFF"/>
          </a:solidFill>
          <a:ln w="12600">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i="1">
                <a:solidFill>
                  <a:srgbClr val="000000"/>
                </a:solidFill>
                <a:latin typeface="Arial" charset="0"/>
              </a:rPr>
              <a:t>padding</a:t>
            </a:r>
          </a:p>
        </p:txBody>
      </p:sp>
      <p:sp>
        <p:nvSpPr>
          <p:cNvPr id="17418" name="AutoShape 10"/>
          <p:cNvSpPr>
            <a:spLocks noChangeArrowheads="1"/>
          </p:cNvSpPr>
          <p:nvPr/>
        </p:nvSpPr>
        <p:spPr bwMode="auto">
          <a:xfrm>
            <a:off x="152400" y="3657600"/>
            <a:ext cx="1066800" cy="304800"/>
          </a:xfrm>
          <a:prstGeom prst="wedgeRoundRectCallout">
            <a:avLst>
              <a:gd name="adj1" fmla="val 140773"/>
              <a:gd name="adj2" fmla="val -27083"/>
              <a:gd name="adj3" fmla="val 16667"/>
            </a:avLst>
          </a:prstGeom>
          <a:solidFill>
            <a:srgbClr val="919191"/>
          </a:solidFill>
          <a:ln w="12600">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i="1">
                <a:solidFill>
                  <a:srgbClr val="000000"/>
                </a:solidFill>
                <a:latin typeface="Arial" charset="0"/>
              </a:rPr>
              <a:t>border</a:t>
            </a:r>
          </a:p>
        </p:txBody>
      </p:sp>
      <p:sp>
        <p:nvSpPr>
          <p:cNvPr id="12" name="Titre 11"/>
          <p:cNvSpPr>
            <a:spLocks noGrp="1"/>
          </p:cNvSpPr>
          <p:nvPr>
            <p:ph type="title"/>
          </p:nvPr>
        </p:nvSpPr>
        <p:spPr/>
        <p:txBody>
          <a:bodyPr/>
          <a:lstStyle/>
          <a:p>
            <a:r>
              <a:rPr lang="fr-FR" dirty="0" smtClean="0"/>
              <a:t>Rappels sur les propriétés CSS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17418"/>
                                        </p:tgtEl>
                                        <p:attrNameLst>
                                          <p:attrName>style.visibility</p:attrName>
                                        </p:attrNameLst>
                                      </p:cBhvr>
                                      <p:to>
                                        <p:strVal val="visible"/>
                                      </p:to>
                                    </p:set>
                                    <p:anim calcmode="lin" valueType="num">
                                      <p:cBhvr>
                                        <p:cTn id="7" dur="500" fill="hold"/>
                                        <p:tgtEl>
                                          <p:spTgt spid="17418"/>
                                        </p:tgtEl>
                                        <p:attrNameLst>
                                          <p:attrName>ppt_x</p:attrName>
                                        </p:attrNameLst>
                                      </p:cBhvr>
                                      <p:tavLst>
                                        <p:tav tm="100000">
                                          <p:val>
                                            <p:strVal val="0-#ppt_w/2"/>
                                          </p:val>
                                        </p:tav>
                                        <p:tav>
                                          <p:val>
                                            <p:strVal val="#ppt_x"/>
                                          </p:val>
                                        </p:tav>
                                      </p:tavLst>
                                    </p:anim>
                                    <p:anim calcmode="lin" valueType="num">
                                      <p:cBhvr>
                                        <p:cTn id="8" dur="500" fill="hold"/>
                                        <p:tgtEl>
                                          <p:spTgt spid="17418"/>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7416"/>
                                        </p:tgtEl>
                                        <p:attrNameLst>
                                          <p:attrName>style.visibility</p:attrName>
                                        </p:attrNameLst>
                                      </p:cBhvr>
                                      <p:to>
                                        <p:strVal val="visible"/>
                                      </p:to>
                                    </p:set>
                                    <p:anim calcmode="lin" valueType="num">
                                      <p:cBhvr>
                                        <p:cTn id="13" dur="500" fill="hold"/>
                                        <p:tgtEl>
                                          <p:spTgt spid="17416"/>
                                        </p:tgtEl>
                                        <p:attrNameLst>
                                          <p:attrName>ppt_x</p:attrName>
                                        </p:attrNameLst>
                                      </p:cBhvr>
                                      <p:tavLst>
                                        <p:tav tm="100000">
                                          <p:val>
                                            <p:strVal val="1+#ppt_w/2"/>
                                          </p:val>
                                        </p:tav>
                                        <p:tav>
                                          <p:val>
                                            <p:strVal val="#ppt_x"/>
                                          </p:val>
                                        </p:tav>
                                      </p:tavLst>
                                    </p:anim>
                                    <p:anim calcmode="lin" valueType="num">
                                      <p:cBhvr>
                                        <p:cTn id="14" dur="500" fill="hold"/>
                                        <p:tgtEl>
                                          <p:spTgt spid="17416"/>
                                        </p:tgtEl>
                                        <p:attrNameLst>
                                          <p:attrName>ppt_y</p:attrName>
                                        </p:attrNameLst>
                                      </p:cBhvr>
                                      <p:tavLst>
                                        <p:tav tm="100000">
                                          <p:val>
                                            <p:strVal val="#ppt_y"/>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17417"/>
                                        </p:tgtEl>
                                        <p:attrNameLst>
                                          <p:attrName>style.visibility</p:attrName>
                                        </p:attrNameLst>
                                      </p:cBhvr>
                                      <p:to>
                                        <p:strVal val="visible"/>
                                      </p:to>
                                    </p:set>
                                    <p:anim calcmode="lin" valueType="num">
                                      <p:cBhvr>
                                        <p:cTn id="19" dur="500" fill="hold"/>
                                        <p:tgtEl>
                                          <p:spTgt spid="17417"/>
                                        </p:tgtEl>
                                        <p:attrNameLst>
                                          <p:attrName>ppt_x</p:attrName>
                                        </p:attrNameLst>
                                      </p:cBhvr>
                                      <p:tavLst>
                                        <p:tav tm="100000">
                                          <p:val>
                                            <p:strVal val="1+#ppt_w/2"/>
                                          </p:val>
                                        </p:tav>
                                        <p:tav>
                                          <p:val>
                                            <p:strVal val="#ppt_x"/>
                                          </p:val>
                                        </p:tav>
                                      </p:tavLst>
                                    </p:anim>
                                    <p:anim calcmode="lin" valueType="num">
                                      <p:cBhvr>
                                        <p:cTn id="20" dur="500" fill="hold"/>
                                        <p:tgtEl>
                                          <p:spTgt spid="17417"/>
                                        </p:tgtEl>
                                        <p:attrNameLst>
                                          <p:attrName>ppt_y</p:attrName>
                                        </p:attrNameLst>
                                      </p:cBhvr>
                                      <p:tavLst>
                                        <p:tav tm="100000">
                                          <p:val>
                                            <p:strVal val="#ppt_y"/>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17409"/>
                                        </p:tgtEl>
                                        <p:attrNameLst>
                                          <p:attrName>style.visibility</p:attrName>
                                        </p:attrNameLst>
                                      </p:cBhvr>
                                      <p:to>
                                        <p:strVal val="visible"/>
                                      </p:to>
                                    </p:set>
                                    <p:anim calcmode="lin" valueType="num">
                                      <p:cBhvr>
                                        <p:cTn id="25" dur="500" fill="hold"/>
                                        <p:tgtEl>
                                          <p:spTgt spid="17409"/>
                                        </p:tgtEl>
                                        <p:attrNameLst>
                                          <p:attrName>ppt_x</p:attrName>
                                        </p:attrNameLst>
                                      </p:cBhvr>
                                      <p:tavLst>
                                        <p:tav tm="100000">
                                          <p:val>
                                            <p:strVal val="#ppt_x"/>
                                          </p:val>
                                        </p:tav>
                                        <p:tav>
                                          <p:val>
                                            <p:strVal val="#ppt_x"/>
                                          </p:val>
                                        </p:tav>
                                      </p:tavLst>
                                    </p:anim>
                                    <p:anim calcmode="lin" valueType="num">
                                      <p:cBhvr>
                                        <p:cTn id="26" dur="500" fill="hold"/>
                                        <p:tgtEl>
                                          <p:spTgt spid="17409"/>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467544" y="1196752"/>
            <a:ext cx="7900169" cy="4913536"/>
          </a:xfrm>
          <a:prstGeom prst="rect">
            <a:avLst/>
          </a:prstGeom>
          <a:noFill/>
          <a:ln w="9525">
            <a:noFill/>
            <a:round/>
            <a:headEnd/>
            <a:tailEnd/>
          </a:ln>
        </p:spPr>
        <p:txBody>
          <a:bodyPr lIns="92160" tIns="46080" rIns="92160" bIns="46080"/>
          <a:lstStyle/>
          <a:p>
            <a:pPr marL="685800" lvl="1" indent="-228600">
              <a:lnSpc>
                <a:spcPct val="90000"/>
              </a:lnSpc>
              <a:spcBef>
                <a:spcPts val="750"/>
              </a:spcBef>
              <a:buClr>
                <a:srgbClr val="0033CC"/>
              </a:buClr>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chaque élément peut recevoir un encadrement</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("border") éventuellement différent sur chacune de ses faces</a:t>
            </a:r>
          </a:p>
          <a:p>
            <a:pPr>
              <a:lnSpc>
                <a:spcPct val="90000"/>
              </a:lnSpc>
              <a:spcBef>
                <a:spcPts val="90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b="1" dirty="0">
              <a:solidFill>
                <a:srgbClr val="000000"/>
              </a:solidFill>
              <a:latin typeface="Tahoma" pitchFamily="34" charset="0"/>
              <a:ea typeface="Tahoma" pitchFamily="34" charset="0"/>
              <a:cs typeface="Tahoma" pitchFamily="34" charset="0"/>
            </a:endParaRPr>
          </a:p>
        </p:txBody>
      </p:sp>
      <p:graphicFrame>
        <p:nvGraphicFramePr>
          <p:cNvPr id="6146" name="Object 3"/>
          <p:cNvGraphicFramePr>
            <a:graphicFrameLocks noChangeAspect="1"/>
          </p:cNvGraphicFramePr>
          <p:nvPr/>
        </p:nvGraphicFramePr>
        <p:xfrm>
          <a:off x="1219200" y="2362200"/>
          <a:ext cx="7078663" cy="1609725"/>
        </p:xfrm>
        <a:graphic>
          <a:graphicData uri="http://schemas.openxmlformats.org/presentationml/2006/ole">
            <mc:AlternateContent xmlns:mc="http://schemas.openxmlformats.org/markup-compatibility/2006">
              <mc:Choice xmlns:v="urn:schemas-microsoft-com:vml" Requires="v">
                <p:oleObj spid="_x0000_s124931" r:id="rId4" imgW="7078063" imgH="1609524" progId="PBrush">
                  <p:embed/>
                </p:oleObj>
              </mc:Choice>
              <mc:Fallback>
                <p:oleObj r:id="rId4" imgW="7078063" imgH="1609524"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362200"/>
                        <a:ext cx="7078663" cy="16097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2" name="Group 4"/>
          <p:cNvGrpSpPr>
            <a:grpSpLocks/>
          </p:cNvGrpSpPr>
          <p:nvPr/>
        </p:nvGrpSpPr>
        <p:grpSpPr bwMode="auto">
          <a:xfrm>
            <a:off x="228600" y="3200400"/>
            <a:ext cx="8915401" cy="2579688"/>
            <a:chOff x="144" y="2016"/>
            <a:chExt cx="5616" cy="1625"/>
          </a:xfrm>
        </p:grpSpPr>
        <p:sp>
          <p:nvSpPr>
            <p:cNvPr id="6151" name="Text Box 5"/>
            <p:cNvSpPr txBox="1">
              <a:spLocks noChangeArrowheads="1"/>
            </p:cNvSpPr>
            <p:nvPr/>
          </p:nvSpPr>
          <p:spPr bwMode="auto">
            <a:xfrm>
              <a:off x="144" y="2496"/>
              <a:ext cx="5616" cy="1145"/>
            </a:xfrm>
            <a:prstGeom prst="rect">
              <a:avLst/>
            </a:prstGeom>
            <a:noFill/>
            <a:ln w="9525">
              <a:noFill/>
              <a:round/>
              <a:headEnd/>
              <a:tailEnd/>
            </a:ln>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&lt;p&gt;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a:t>
              </a:r>
              <a:r>
                <a:rPr lang="fr-FR" sz="1400" b="1" dirty="0" err="1">
                  <a:solidFill>
                    <a:srgbClr val="000000"/>
                  </a:solidFill>
                  <a:latin typeface="Tahoma" pitchFamily="34" charset="0"/>
                  <a:ea typeface="Tahoma" pitchFamily="34" charset="0"/>
                  <a:cs typeface="Tahoma" pitchFamily="34" charset="0"/>
                </a:rPr>
                <a:t>span</a:t>
              </a:r>
              <a:r>
                <a:rPr lang="fr-FR" sz="1400" b="1" dirty="0">
                  <a:solidFill>
                    <a:srgbClr val="000000"/>
                  </a:solidFill>
                  <a:latin typeface="Tahoma" pitchFamily="34" charset="0"/>
                  <a:ea typeface="Tahoma" pitchFamily="34" charset="0"/>
                  <a:cs typeface="Tahoma" pitchFamily="34" charset="0"/>
                </a:rPr>
                <a:t> style="</a:t>
              </a:r>
              <a:r>
                <a:rPr lang="fr-FR" sz="1400" b="1" dirty="0" err="1">
                  <a:solidFill>
                    <a:srgbClr val="00AE00"/>
                  </a:solidFill>
                  <a:latin typeface="Tahoma" pitchFamily="34" charset="0"/>
                  <a:ea typeface="Tahoma" pitchFamily="34" charset="0"/>
                  <a:cs typeface="Tahoma" pitchFamily="34" charset="0"/>
                </a:rPr>
                <a:t>background-color:green;border:solid</a:t>
              </a:r>
              <a:r>
                <a:rPr lang="fr-FR" sz="1400" b="1" dirty="0">
                  <a:solidFill>
                    <a:srgbClr val="00AE00"/>
                  </a:solidFill>
                  <a:latin typeface="Tahoma" pitchFamily="34" charset="0"/>
                  <a:ea typeface="Tahoma" pitchFamily="34" charset="0"/>
                  <a:cs typeface="Tahoma" pitchFamily="34" charset="0"/>
                </a:rPr>
                <a:t> 5px; </a:t>
              </a:r>
              <a:r>
                <a:rPr lang="fr-FR" sz="1400" b="1" dirty="0" err="1">
                  <a:solidFill>
                    <a:srgbClr val="00AE00"/>
                  </a:solidFill>
                  <a:latin typeface="Tahoma" pitchFamily="34" charset="0"/>
                  <a:ea typeface="Tahoma" pitchFamily="34" charset="0"/>
                  <a:cs typeface="Tahoma" pitchFamily="34" charset="0"/>
                </a:rPr>
                <a:t>margin</a:t>
              </a:r>
              <a:r>
                <a:rPr lang="fr-FR" sz="1400" b="1" dirty="0">
                  <a:solidFill>
                    <a:srgbClr val="00AE00"/>
                  </a:solidFill>
                  <a:latin typeface="Tahoma" pitchFamily="34" charset="0"/>
                  <a:ea typeface="Tahoma" pitchFamily="34" charset="0"/>
                  <a:cs typeface="Tahoma" pitchFamily="34" charset="0"/>
                </a:rPr>
                <a:t>:10px; </a:t>
              </a:r>
              <a:r>
                <a:rPr lang="fr-FR" sz="1400" b="1" dirty="0" err="1">
                  <a:solidFill>
                    <a:srgbClr val="00AE00"/>
                  </a:solidFill>
                  <a:latin typeface="Tahoma" pitchFamily="34" charset="0"/>
                  <a:ea typeface="Tahoma" pitchFamily="34" charset="0"/>
                  <a:cs typeface="Tahoma" pitchFamily="34" charset="0"/>
                </a:rPr>
                <a:t>padding</a:t>
              </a:r>
              <a:r>
                <a:rPr lang="fr-FR" sz="1400" b="1" dirty="0">
                  <a:solidFill>
                    <a:srgbClr val="00AE00"/>
                  </a:solidFill>
                  <a:latin typeface="Tahoma" pitchFamily="34" charset="0"/>
                  <a:ea typeface="Tahoma" pitchFamily="34" charset="0"/>
                  <a:cs typeface="Tahoma" pitchFamily="34" charset="0"/>
                </a:rPr>
                <a:t>:10px</a:t>
              </a:r>
              <a:r>
                <a:rPr lang="fr-FR" sz="1400" b="1" dirty="0">
                  <a:solidFill>
                    <a:srgbClr val="000000"/>
                  </a:solidFill>
                  <a:latin typeface="Tahoma" pitchFamily="34" charset="0"/>
                  <a:ea typeface="Tahoma" pitchFamily="34" charset="0"/>
                  <a:cs typeface="Tahoma" pitchFamily="34"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Conteneur encadré (10px en </a:t>
              </a:r>
              <a:r>
                <a:rPr lang="fr-FR" sz="1400" b="1" dirty="0" err="1">
                  <a:solidFill>
                    <a:srgbClr val="000000"/>
                  </a:solidFill>
                  <a:latin typeface="Tahoma" pitchFamily="34" charset="0"/>
                  <a:ea typeface="Tahoma" pitchFamily="34" charset="0"/>
                  <a:cs typeface="Tahoma" pitchFamily="34" charset="0"/>
                </a:rPr>
                <a:t>margin</a:t>
              </a:r>
              <a:r>
                <a:rPr lang="fr-FR" sz="1400" b="1" dirty="0">
                  <a:solidFill>
                    <a:srgbClr val="000000"/>
                  </a:solidFill>
                  <a:latin typeface="Tahoma" pitchFamily="34" charset="0"/>
                  <a:ea typeface="Tahoma" pitchFamily="34" charset="0"/>
                  <a:cs typeface="Tahoma" pitchFamily="34" charset="0"/>
                </a:rPr>
                <a:t> et en </a:t>
              </a:r>
              <a:r>
                <a:rPr lang="fr-FR" sz="1400" b="1" dirty="0" err="1">
                  <a:solidFill>
                    <a:srgbClr val="000000"/>
                  </a:solidFill>
                  <a:latin typeface="Tahoma" pitchFamily="34" charset="0"/>
                  <a:ea typeface="Tahoma" pitchFamily="34" charset="0"/>
                  <a:cs typeface="Tahoma" pitchFamily="34" charset="0"/>
                </a:rPr>
                <a:t>padding</a:t>
              </a:r>
              <a:r>
                <a:rPr lang="fr-FR" sz="1400" b="1" dirty="0">
                  <a:solidFill>
                    <a:srgbClr val="000000"/>
                  </a:solidFill>
                  <a:latin typeface="Tahoma" pitchFamily="34" charset="0"/>
                  <a:ea typeface="Tahoma" pitchFamily="34" charset="0"/>
                  <a:cs typeface="Tahoma" pitchFamily="34"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a:t>
              </a:r>
              <a:r>
                <a:rPr lang="fr-FR" sz="1400" b="1" dirty="0" err="1">
                  <a:solidFill>
                    <a:srgbClr val="000000"/>
                  </a:solidFill>
                  <a:latin typeface="Tahoma" pitchFamily="34" charset="0"/>
                  <a:ea typeface="Tahoma" pitchFamily="34" charset="0"/>
                  <a:cs typeface="Tahoma" pitchFamily="34" charset="0"/>
                </a:rPr>
                <a:t>span</a:t>
              </a:r>
              <a:r>
                <a:rPr lang="fr-FR" sz="1400" b="1" dirty="0">
                  <a:solidFill>
                    <a:srgbClr val="000000"/>
                  </a:solidFill>
                  <a:latin typeface="Tahoma" pitchFamily="34" charset="0"/>
                  <a:ea typeface="Tahoma" pitchFamily="34" charset="0"/>
                  <a:cs typeface="Tahoma" pitchFamily="34" charset="0"/>
                </a:rPr>
                <a:t> style="</a:t>
              </a:r>
              <a:r>
                <a:rPr lang="fr-FR" sz="1400" b="1" dirty="0" err="1">
                  <a:solidFill>
                    <a:srgbClr val="00AE00"/>
                  </a:solidFill>
                  <a:latin typeface="Tahoma" pitchFamily="34" charset="0"/>
                  <a:ea typeface="Tahoma" pitchFamily="34" charset="0"/>
                  <a:cs typeface="Tahoma" pitchFamily="34" charset="0"/>
                </a:rPr>
                <a:t>background-color:white</a:t>
              </a:r>
              <a:r>
                <a:rPr lang="fr-FR" sz="1400" b="1" dirty="0">
                  <a:solidFill>
                    <a:srgbClr val="00AE00"/>
                  </a:solidFill>
                  <a:latin typeface="Tahoma" pitchFamily="34" charset="0"/>
                  <a:ea typeface="Tahoma" pitchFamily="34" charset="0"/>
                  <a:cs typeface="Tahoma" pitchFamily="34" charset="0"/>
                </a:rPr>
                <a:t>; </a:t>
              </a:r>
              <a:r>
                <a:rPr lang="fr-FR" sz="1400" b="1" dirty="0" err="1">
                  <a:solidFill>
                    <a:srgbClr val="00AE00"/>
                  </a:solidFill>
                  <a:latin typeface="Tahoma" pitchFamily="34" charset="0"/>
                  <a:ea typeface="Tahoma" pitchFamily="34" charset="0"/>
                  <a:cs typeface="Tahoma" pitchFamily="34" charset="0"/>
                </a:rPr>
                <a:t>border:dotted</a:t>
              </a:r>
              <a:r>
                <a:rPr lang="fr-FR" sz="1400" b="1" dirty="0">
                  <a:solidFill>
                    <a:srgbClr val="00AE00"/>
                  </a:solidFill>
                  <a:latin typeface="Tahoma" pitchFamily="34" charset="0"/>
                  <a:ea typeface="Tahoma" pitchFamily="34" charset="0"/>
                  <a:cs typeface="Tahoma" pitchFamily="34" charset="0"/>
                </a:rPr>
                <a:t> 3px; </a:t>
              </a:r>
              <a:r>
                <a:rPr lang="fr-FR" sz="1400" b="1" dirty="0" err="1">
                  <a:solidFill>
                    <a:srgbClr val="00AE00"/>
                  </a:solidFill>
                  <a:latin typeface="Tahoma" pitchFamily="34" charset="0"/>
                  <a:ea typeface="Tahoma" pitchFamily="34" charset="0"/>
                  <a:cs typeface="Tahoma" pitchFamily="34" charset="0"/>
                </a:rPr>
                <a:t>margin</a:t>
              </a:r>
              <a:r>
                <a:rPr lang="fr-FR" sz="1400" b="1" dirty="0">
                  <a:solidFill>
                    <a:srgbClr val="00AE00"/>
                  </a:solidFill>
                  <a:latin typeface="Tahoma" pitchFamily="34" charset="0"/>
                  <a:ea typeface="Tahoma" pitchFamily="34" charset="0"/>
                  <a:cs typeface="Tahoma" pitchFamily="34" charset="0"/>
                </a:rPr>
                <a:t>:15px; </a:t>
              </a:r>
              <a:r>
                <a:rPr lang="fr-FR" sz="1400" b="1" dirty="0" err="1">
                  <a:solidFill>
                    <a:srgbClr val="00AE00"/>
                  </a:solidFill>
                  <a:latin typeface="Tahoma" pitchFamily="34" charset="0"/>
                  <a:ea typeface="Tahoma" pitchFamily="34" charset="0"/>
                  <a:cs typeface="Tahoma" pitchFamily="34" charset="0"/>
                </a:rPr>
                <a:t>padding</a:t>
              </a:r>
              <a:r>
                <a:rPr lang="fr-FR" sz="1400" b="1" dirty="0">
                  <a:solidFill>
                    <a:srgbClr val="00AE00"/>
                  </a:solidFill>
                  <a:latin typeface="Tahoma" pitchFamily="34" charset="0"/>
                  <a:ea typeface="Tahoma" pitchFamily="34" charset="0"/>
                  <a:cs typeface="Tahoma" pitchFamily="34" charset="0"/>
                </a:rPr>
                <a:t>:15px</a:t>
              </a:r>
              <a:r>
                <a:rPr lang="fr-FR" sz="1400" b="1" dirty="0">
                  <a:solidFill>
                    <a:srgbClr val="000000"/>
                  </a:solidFill>
                  <a:latin typeface="Tahoma" pitchFamily="34" charset="0"/>
                  <a:ea typeface="Tahoma" pitchFamily="34" charset="0"/>
                  <a:cs typeface="Tahoma" pitchFamily="34"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contenu encadré (15 px en </a:t>
              </a:r>
              <a:r>
                <a:rPr lang="fr-FR" sz="1400" b="1" dirty="0" err="1">
                  <a:solidFill>
                    <a:srgbClr val="000000"/>
                  </a:solidFill>
                  <a:latin typeface="Tahoma" pitchFamily="34" charset="0"/>
                  <a:ea typeface="Tahoma" pitchFamily="34" charset="0"/>
                  <a:cs typeface="Tahoma" pitchFamily="34" charset="0"/>
                </a:rPr>
                <a:t>margin</a:t>
              </a:r>
              <a:r>
                <a:rPr lang="fr-FR" sz="1400" b="1" dirty="0">
                  <a:solidFill>
                    <a:srgbClr val="000000"/>
                  </a:solidFill>
                  <a:latin typeface="Tahoma" pitchFamily="34" charset="0"/>
                  <a:ea typeface="Tahoma" pitchFamily="34" charset="0"/>
                  <a:cs typeface="Tahoma" pitchFamily="34" charset="0"/>
                </a:rPr>
                <a:t> et en </a:t>
              </a:r>
              <a:r>
                <a:rPr lang="fr-FR" sz="1400" b="1" dirty="0" err="1">
                  <a:solidFill>
                    <a:srgbClr val="000000"/>
                  </a:solidFill>
                  <a:latin typeface="Tahoma" pitchFamily="34" charset="0"/>
                  <a:ea typeface="Tahoma" pitchFamily="34" charset="0"/>
                  <a:cs typeface="Tahoma" pitchFamily="34" charset="0"/>
                </a:rPr>
                <a:t>padding</a:t>
              </a:r>
              <a:r>
                <a:rPr lang="fr-FR" sz="1400" b="1" dirty="0">
                  <a:solidFill>
                    <a:srgbClr val="000000"/>
                  </a:solidFill>
                  <a:latin typeface="Tahoma" pitchFamily="34" charset="0"/>
                  <a:ea typeface="Tahoma" pitchFamily="34" charset="0"/>
                  <a:cs typeface="Tahoma" pitchFamily="34"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a:t>
              </a:r>
              <a:r>
                <a:rPr lang="fr-FR" sz="1400" b="1" dirty="0" err="1">
                  <a:solidFill>
                    <a:srgbClr val="000000"/>
                  </a:solidFill>
                  <a:latin typeface="Tahoma" pitchFamily="34" charset="0"/>
                  <a:ea typeface="Tahoma" pitchFamily="34" charset="0"/>
                  <a:cs typeface="Tahoma" pitchFamily="34" charset="0"/>
                </a:rPr>
                <a:t>span</a:t>
              </a:r>
              <a:r>
                <a:rPr lang="fr-FR" sz="1400" b="1" dirty="0">
                  <a:solidFill>
                    <a:srgbClr val="000000"/>
                  </a:solidFill>
                  <a:latin typeface="Tahoma" pitchFamily="34" charset="0"/>
                  <a:ea typeface="Tahoma" pitchFamily="34" charset="0"/>
                  <a:cs typeface="Tahoma" pitchFamily="34"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a:t>
              </a:r>
              <a:r>
                <a:rPr lang="fr-FR" sz="1400" b="1" dirty="0" err="1">
                  <a:solidFill>
                    <a:srgbClr val="000000"/>
                  </a:solidFill>
                  <a:latin typeface="Tahoma" pitchFamily="34" charset="0"/>
                  <a:ea typeface="Tahoma" pitchFamily="34" charset="0"/>
                  <a:cs typeface="Tahoma" pitchFamily="34" charset="0"/>
                </a:rPr>
                <a:t>span</a:t>
              </a:r>
              <a:r>
                <a:rPr lang="fr-FR" sz="1400" b="1" dirty="0">
                  <a:solidFill>
                    <a:srgbClr val="000000"/>
                  </a:solidFill>
                  <a:latin typeface="Tahoma" pitchFamily="34" charset="0"/>
                  <a:ea typeface="Tahoma" pitchFamily="34" charset="0"/>
                  <a:cs typeface="Tahoma" pitchFamily="34"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&lt;/p&gt;</a:t>
              </a:r>
            </a:p>
          </p:txBody>
        </p:sp>
        <p:sp>
          <p:nvSpPr>
            <p:cNvPr id="6152" name="AutoShape 6"/>
            <p:cNvSpPr>
              <a:spLocks/>
            </p:cNvSpPr>
            <p:nvPr/>
          </p:nvSpPr>
          <p:spPr bwMode="auto">
            <a:xfrm>
              <a:off x="816" y="2208"/>
              <a:ext cx="3024" cy="480"/>
            </a:xfrm>
            <a:custGeom>
              <a:avLst/>
              <a:gdLst>
                <a:gd name="T0" fmla="*/ 3024 w 3024"/>
                <a:gd name="T1" fmla="*/ 270 h 528"/>
                <a:gd name="T2" fmla="*/ 88 w 3024"/>
                <a:gd name="T3" fmla="*/ 170 h 528"/>
                <a:gd name="T4" fmla="*/ 0 w 3024"/>
                <a:gd name="T5" fmla="*/ 0 h 528"/>
                <a:gd name="T6" fmla="*/ 0 60000 65536"/>
                <a:gd name="T7" fmla="*/ 0 60000 65536"/>
                <a:gd name="T8" fmla="*/ 0 60000 65536"/>
                <a:gd name="T9" fmla="*/ 0 w 3024"/>
                <a:gd name="T10" fmla="*/ 0 h 528"/>
                <a:gd name="T11" fmla="*/ 3024 w 3024"/>
                <a:gd name="T12" fmla="*/ 528 h 528"/>
              </a:gdLst>
              <a:ahLst/>
              <a:cxnLst>
                <a:cxn ang="T6">
                  <a:pos x="T0" y="T1"/>
                </a:cxn>
                <a:cxn ang="T7">
                  <a:pos x="T2" y="T3"/>
                </a:cxn>
                <a:cxn ang="T8">
                  <a:pos x="T4" y="T5"/>
                </a:cxn>
              </a:cxnLst>
              <a:rect l="T9" t="T10" r="T11" b="T12"/>
              <a:pathLst>
                <a:path w="3024" h="528">
                  <a:moveTo>
                    <a:pt x="3024" y="528"/>
                  </a:moveTo>
                  <a:lnTo>
                    <a:pt x="88" y="333"/>
                  </a:lnTo>
                  <a:lnTo>
                    <a:pt x="0" y="0"/>
                  </a:lnTo>
                </a:path>
              </a:pathLst>
            </a:custGeom>
            <a:noFill/>
            <a:ln w="12600">
              <a:solidFill>
                <a:srgbClr val="000000"/>
              </a:solidFill>
              <a:round/>
              <a:headEnd/>
              <a:tailEnd type="triangle" w="med" len="med"/>
            </a:ln>
          </p:spPr>
          <p:txBody>
            <a:bodyPr wrap="none" anchor="ctr"/>
            <a:lstStyle/>
            <a:p>
              <a:endParaRPr lang="fr-FR"/>
            </a:p>
          </p:txBody>
        </p:sp>
        <p:sp>
          <p:nvSpPr>
            <p:cNvPr id="6153" name="Line 7"/>
            <p:cNvSpPr>
              <a:spLocks noChangeShapeType="1"/>
            </p:cNvSpPr>
            <p:nvPr/>
          </p:nvSpPr>
          <p:spPr bwMode="auto">
            <a:xfrm flipH="1" flipV="1">
              <a:off x="2447" y="2207"/>
              <a:ext cx="2306" cy="482"/>
            </a:xfrm>
            <a:prstGeom prst="line">
              <a:avLst/>
            </a:prstGeom>
            <a:noFill/>
            <a:ln w="12600">
              <a:solidFill>
                <a:srgbClr val="000000"/>
              </a:solidFill>
              <a:miter lim="800000"/>
              <a:headEnd/>
              <a:tailEnd type="triangle" w="med" len="med"/>
            </a:ln>
          </p:spPr>
          <p:txBody>
            <a:bodyPr/>
            <a:lstStyle/>
            <a:p>
              <a:endParaRPr lang="fr-FR"/>
            </a:p>
          </p:txBody>
        </p:sp>
        <p:sp>
          <p:nvSpPr>
            <p:cNvPr id="6154" name="AutoShape 8"/>
            <p:cNvSpPr>
              <a:spLocks/>
            </p:cNvSpPr>
            <p:nvPr/>
          </p:nvSpPr>
          <p:spPr bwMode="auto">
            <a:xfrm>
              <a:off x="2832" y="2016"/>
              <a:ext cx="1152" cy="1008"/>
            </a:xfrm>
            <a:custGeom>
              <a:avLst/>
              <a:gdLst>
                <a:gd name="T0" fmla="*/ 1152 w 1152"/>
                <a:gd name="T1" fmla="*/ 1008 h 1008"/>
                <a:gd name="T2" fmla="*/ 184 w 1152"/>
                <a:gd name="T3" fmla="*/ 532 h 1008"/>
                <a:gd name="T4" fmla="*/ 0 w 1152"/>
                <a:gd name="T5" fmla="*/ 0 h 1008"/>
                <a:gd name="T6" fmla="*/ 0 60000 65536"/>
                <a:gd name="T7" fmla="*/ 0 60000 65536"/>
                <a:gd name="T8" fmla="*/ 0 60000 65536"/>
                <a:gd name="T9" fmla="*/ 0 w 1152"/>
                <a:gd name="T10" fmla="*/ 0 h 1008"/>
                <a:gd name="T11" fmla="*/ 1152 w 1152"/>
                <a:gd name="T12" fmla="*/ 1008 h 1008"/>
              </a:gdLst>
              <a:ahLst/>
              <a:cxnLst>
                <a:cxn ang="T6">
                  <a:pos x="T0" y="T1"/>
                </a:cxn>
                <a:cxn ang="T7">
                  <a:pos x="T2" y="T3"/>
                </a:cxn>
                <a:cxn ang="T8">
                  <a:pos x="T4" y="T5"/>
                </a:cxn>
              </a:cxnLst>
              <a:rect l="T9" t="T10" r="T11" b="T12"/>
              <a:pathLst>
                <a:path w="1152" h="1008">
                  <a:moveTo>
                    <a:pt x="1152" y="1008"/>
                  </a:moveTo>
                  <a:lnTo>
                    <a:pt x="184" y="532"/>
                  </a:lnTo>
                  <a:lnTo>
                    <a:pt x="0" y="0"/>
                  </a:lnTo>
                </a:path>
              </a:pathLst>
            </a:custGeom>
            <a:noFill/>
            <a:ln w="25560" cap="rnd">
              <a:solidFill>
                <a:srgbClr val="000000"/>
              </a:solidFill>
              <a:prstDash val="sysDot"/>
              <a:round/>
              <a:headEnd/>
              <a:tailEnd type="triangle" w="med" len="med"/>
            </a:ln>
          </p:spPr>
          <p:txBody>
            <a:bodyPr wrap="none" anchor="ctr"/>
            <a:lstStyle/>
            <a:p>
              <a:endParaRPr lang="fr-FR"/>
            </a:p>
          </p:txBody>
        </p:sp>
        <p:sp>
          <p:nvSpPr>
            <p:cNvPr id="6155" name="Line 9"/>
            <p:cNvSpPr>
              <a:spLocks noChangeShapeType="1"/>
            </p:cNvSpPr>
            <p:nvPr/>
          </p:nvSpPr>
          <p:spPr bwMode="auto">
            <a:xfrm flipH="1" flipV="1">
              <a:off x="3887" y="2111"/>
              <a:ext cx="962" cy="866"/>
            </a:xfrm>
            <a:prstGeom prst="line">
              <a:avLst/>
            </a:prstGeom>
            <a:noFill/>
            <a:ln w="25560" cap="rnd">
              <a:solidFill>
                <a:srgbClr val="000000"/>
              </a:solidFill>
              <a:prstDash val="sysDot"/>
              <a:miter lim="800000"/>
              <a:headEnd/>
              <a:tailEnd type="triangle" w="med" len="med"/>
            </a:ln>
          </p:spPr>
          <p:txBody>
            <a:bodyPr/>
            <a:lstStyle/>
            <a:p>
              <a:endParaRPr lang="fr-FR"/>
            </a:p>
          </p:txBody>
        </p:sp>
      </p:grpSp>
      <p:sp>
        <p:nvSpPr>
          <p:cNvPr id="18442" name="AutoShape 10"/>
          <p:cNvSpPr>
            <a:spLocks noChangeArrowheads="1"/>
          </p:cNvSpPr>
          <p:nvPr/>
        </p:nvSpPr>
        <p:spPr bwMode="auto">
          <a:xfrm>
            <a:off x="5436096" y="5181600"/>
            <a:ext cx="2945904" cy="1295400"/>
          </a:xfrm>
          <a:prstGeom prst="wedgeRoundRectCallout">
            <a:avLst>
              <a:gd name="adj1" fmla="val -12894"/>
              <a:gd name="adj2" fmla="val -49389"/>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a:solidFill>
                  <a:srgbClr val="000000"/>
                </a:solidFill>
                <a:latin typeface="Arial" charset="0"/>
              </a:rPr>
              <a:t>Le premier </a:t>
            </a:r>
            <a:r>
              <a:rPr lang="fr-FR" sz="1800" b="1" i="1" dirty="0" smtClean="0">
                <a:solidFill>
                  <a:srgbClr val="000000"/>
                </a:solidFill>
                <a:latin typeface="Arial" charset="0"/>
              </a:rPr>
              <a:t>élément </a:t>
            </a:r>
            <a:r>
              <a:rPr lang="fr-FR" sz="1800" b="1" dirty="0" smtClean="0">
                <a:solidFill>
                  <a:srgbClr val="000000"/>
                </a:solidFill>
                <a:latin typeface="Arial" charset="0"/>
              </a:rPr>
              <a:t>HTML</a:t>
            </a:r>
            <a:r>
              <a:rPr lang="fr-FR" sz="1800" b="1" dirty="0">
                <a:solidFill>
                  <a:srgbClr val="000000"/>
                </a:solidFill>
                <a:latin typeface="Arial" charset="0"/>
              </a:rPr>
              <a:t/>
            </a:r>
            <a:br>
              <a:rPr lang="fr-FR" sz="1800" b="1" dirty="0">
                <a:solidFill>
                  <a:srgbClr val="000000"/>
                </a:solidFill>
                <a:latin typeface="Arial" charset="0"/>
              </a:rPr>
            </a:br>
            <a:r>
              <a:rPr lang="fr-FR" sz="1800" b="1" dirty="0">
                <a:solidFill>
                  <a:srgbClr val="000000"/>
                </a:solidFill>
                <a:latin typeface="Arial" charset="0"/>
              </a:rPr>
              <a:t>crée par &lt;</a:t>
            </a:r>
            <a:r>
              <a:rPr lang="fr-FR" sz="1800" b="1" dirty="0" err="1">
                <a:solidFill>
                  <a:srgbClr val="000000"/>
                </a:solidFill>
                <a:latin typeface="Arial" charset="0"/>
              </a:rPr>
              <a:t>span</a:t>
            </a:r>
            <a:r>
              <a:rPr lang="fr-FR" sz="1800" b="1" dirty="0">
                <a:solidFill>
                  <a:srgbClr val="000000"/>
                </a:solidFill>
                <a:latin typeface="Arial" charset="0"/>
              </a:rPr>
              <a:t>&gt;</a:t>
            </a:r>
            <a:br>
              <a:rPr lang="fr-FR" sz="1800" b="1" dirty="0">
                <a:solidFill>
                  <a:srgbClr val="000000"/>
                </a:solidFill>
                <a:latin typeface="Arial" charset="0"/>
              </a:rPr>
            </a:br>
            <a:r>
              <a:rPr lang="fr-FR" sz="1800" b="1" dirty="0">
                <a:solidFill>
                  <a:srgbClr val="000000"/>
                </a:solidFill>
                <a:latin typeface="Arial" charset="0"/>
              </a:rPr>
              <a:t>devient conteneur du </a:t>
            </a:r>
            <a:br>
              <a:rPr lang="fr-FR" sz="1800" b="1" dirty="0">
                <a:solidFill>
                  <a:srgbClr val="000000"/>
                </a:solidFill>
                <a:latin typeface="Arial" charset="0"/>
              </a:rPr>
            </a:br>
            <a:r>
              <a:rPr lang="fr-FR" sz="1800" b="1" dirty="0">
                <a:solidFill>
                  <a:srgbClr val="000000"/>
                </a:solidFill>
                <a:latin typeface="Arial" charset="0"/>
              </a:rPr>
              <a:t>second </a:t>
            </a:r>
            <a:r>
              <a:rPr lang="fr-FR" sz="1800" b="1" i="1" dirty="0" smtClean="0">
                <a:solidFill>
                  <a:srgbClr val="000000"/>
                </a:solidFill>
                <a:latin typeface="Arial" charset="0"/>
              </a:rPr>
              <a:t>élément</a:t>
            </a:r>
            <a:endParaRPr lang="fr-FR" sz="1800" b="1" i="1" dirty="0">
              <a:solidFill>
                <a:srgbClr val="000000"/>
              </a:solidFill>
              <a:latin typeface="Arial" charset="0"/>
            </a:endParaRPr>
          </a:p>
        </p:txBody>
      </p:sp>
      <p:sp>
        <p:nvSpPr>
          <p:cNvPr id="13" name="Titre 12"/>
          <p:cNvSpPr>
            <a:spLocks noGrp="1"/>
          </p:cNvSpPr>
          <p:nvPr>
            <p:ph type="title"/>
          </p:nvPr>
        </p:nvSpPr>
        <p:spPr/>
        <p:txBody>
          <a:bodyPr/>
          <a:lstStyle/>
          <a:p>
            <a:r>
              <a:rPr lang="fr-FR" dirty="0" smtClean="0"/>
              <a:t>Rappels sur les propriétés CSS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dissolve">
                                      <p:cBhvr additive="repl">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additive="repl">
                                        <p:cTn id="11" dur="1" fill="hold">
                                          <p:stCondLst>
                                            <p:cond delay="0"/>
                                          </p:stCondLst>
                                        </p:cTn>
                                        <p:tgtEl>
                                          <p:spTgt spid="18442"/>
                                        </p:tgtEl>
                                        <p:attrNameLst>
                                          <p:attrName>style.visibility</p:attrName>
                                        </p:attrNameLst>
                                      </p:cBhvr>
                                      <p:to>
                                        <p:strVal val="visible"/>
                                      </p:to>
                                    </p:set>
                                    <p:anim calcmode="lin" valueType="num">
                                      <p:cBhvr>
                                        <p:cTn id="12" dur="500" fill="hold"/>
                                        <p:tgtEl>
                                          <p:spTgt spid="18442"/>
                                        </p:tgtEl>
                                        <p:attrNameLst>
                                          <p:attrName>ppt_x</p:attrName>
                                        </p:attrNameLst>
                                      </p:cBhvr>
                                      <p:tavLst>
                                        <p:tav tm="100000">
                                          <p:val>
                                            <p:strVal val="1+#ppt_w/2"/>
                                          </p:val>
                                        </p:tav>
                                        <p:tav>
                                          <p:val>
                                            <p:strVal val="#ppt_x"/>
                                          </p:val>
                                        </p:tav>
                                      </p:tavLst>
                                    </p:anim>
                                    <p:anim calcmode="lin" valueType="num">
                                      <p:cBhvr>
                                        <p:cTn id="13" dur="500" fill="hold"/>
                                        <p:tgtEl>
                                          <p:spTgt spid="18442"/>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2"/>
          <p:cNvSpPr txBox="1">
            <a:spLocks noChangeArrowheads="1"/>
          </p:cNvSpPr>
          <p:nvPr/>
        </p:nvSpPr>
        <p:spPr bwMode="auto">
          <a:xfrm>
            <a:off x="395536" y="1124744"/>
            <a:ext cx="7972177" cy="4985544"/>
          </a:xfrm>
          <a:prstGeom prst="rect">
            <a:avLst/>
          </a:prstGeom>
          <a:noFill/>
          <a:ln w="9525">
            <a:noFill/>
            <a:round/>
            <a:headEnd/>
            <a:tailEnd/>
          </a:ln>
        </p:spPr>
        <p:txBody>
          <a:bodyPr lIns="92160" tIns="46080" rIns="92160" bIns="46080"/>
          <a:lstStyle/>
          <a:p>
            <a:pPr marL="284163" indent="-284163">
              <a:lnSpc>
                <a:spcPct val="90000"/>
              </a:lnSpc>
              <a:spcBef>
                <a:spcPts val="900"/>
              </a:spcBef>
              <a:buClr>
                <a:schemeClr val="accent2">
                  <a:lumMod val="60000"/>
                  <a:lumOff val="40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width</a:t>
            </a:r>
            <a:r>
              <a:rPr lang="fr-FR" sz="2000" b="1" dirty="0" smtClean="0">
                <a:solidFill>
                  <a:srgbClr val="000000"/>
                </a:solidFill>
                <a:latin typeface="Tahoma" pitchFamily="34" charset="0"/>
                <a:ea typeface="Tahoma" pitchFamily="34" charset="0"/>
                <a:cs typeface="Tahoma" pitchFamily="34" charset="0"/>
              </a:rPr>
              <a:t> et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height</a:t>
            </a:r>
            <a:r>
              <a:rPr lang="fr-FR" sz="2000" b="1" dirty="0" smtClean="0">
                <a:solidFill>
                  <a:srgbClr val="000000"/>
                </a:solidFill>
                <a:latin typeface="Tahoma" pitchFamily="34" charset="0"/>
                <a:ea typeface="Tahoma" pitchFamily="34" charset="0"/>
                <a:cs typeface="Tahoma" pitchFamily="34" charset="0"/>
              </a:rPr>
              <a:t> : dimensions du bloc</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valeurs possibles : dimension, xxx</a:t>
            </a:r>
            <a:r>
              <a:rPr lang="fr-FR" sz="2000" b="1" i="1" dirty="0" smtClean="0">
                <a:solidFill>
                  <a:schemeClr val="accent2">
                    <a:lumMod val="60000"/>
                    <a:lumOff val="40000"/>
                  </a:schemeClr>
                </a:solidFill>
                <a:latin typeface="Tahoma" pitchFamily="34" charset="0"/>
                <a:ea typeface="Tahoma" pitchFamily="34" charset="0"/>
                <a:cs typeface="Tahoma" pitchFamily="34" charset="0"/>
              </a:rPr>
              <a:t>%</a:t>
            </a:r>
            <a:r>
              <a:rPr lang="fr-FR" sz="2000" b="1" dirty="0" smtClean="0">
                <a:solidFill>
                  <a:srgbClr val="000000"/>
                </a:solidFill>
                <a:latin typeface="Tahoma" pitchFamily="34" charset="0"/>
                <a:ea typeface="Tahoma" pitchFamily="34" charset="0"/>
                <a:cs typeface="Tahoma" pitchFamily="34" charset="0"/>
              </a:rPr>
              <a:t>,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em</a:t>
            </a:r>
            <a:r>
              <a:rPr lang="fr-FR" sz="2000" b="1" dirty="0" smtClean="0">
                <a:solidFill>
                  <a:srgbClr val="000000"/>
                </a:solidFill>
                <a:latin typeface="Tahoma" pitchFamily="34" charset="0"/>
                <a:ea typeface="Tahoma" pitchFamily="34" charset="0"/>
                <a:cs typeface="Tahoma" pitchFamily="34" charset="0"/>
              </a:rPr>
              <a:t>, </a:t>
            </a:r>
            <a:r>
              <a:rPr lang="fr-FR" sz="2000" b="1" i="1" dirty="0" smtClean="0">
                <a:solidFill>
                  <a:schemeClr val="accent2">
                    <a:lumMod val="60000"/>
                    <a:lumOff val="40000"/>
                  </a:schemeClr>
                </a:solidFill>
                <a:latin typeface="Tahoma" pitchFamily="34" charset="0"/>
                <a:ea typeface="Tahoma" pitchFamily="34" charset="0"/>
                <a:cs typeface="Tahoma" pitchFamily="34" charset="0"/>
              </a:rPr>
              <a:t>auto</a:t>
            </a:r>
            <a:r>
              <a:rPr lang="fr-FR" sz="2000" b="1" dirty="0" smtClean="0">
                <a:solidFill>
                  <a:srgbClr val="000000"/>
                </a:solidFill>
                <a:latin typeface="Tahoma" pitchFamily="34" charset="0"/>
                <a:ea typeface="Tahoma" pitchFamily="34" charset="0"/>
                <a:cs typeface="Tahoma" pitchFamily="34" charset="0"/>
              </a:rPr>
              <a:t>,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inherit</a:t>
            </a:r>
            <a:endParaRPr lang="fr-FR" sz="2000" b="1" i="1" dirty="0" smtClean="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i="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Clr>
                <a:schemeClr val="accent2">
                  <a:lumMod val="60000"/>
                  <a:lumOff val="40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min-</a:t>
            </a:r>
            <a:r>
              <a:rPr lang="fr-FR" sz="2000" b="1" i="1" dirty="0" err="1">
                <a:solidFill>
                  <a:schemeClr val="accent2">
                    <a:lumMod val="60000"/>
                    <a:lumOff val="40000"/>
                  </a:schemeClr>
                </a:solidFill>
                <a:latin typeface="Tahoma" pitchFamily="34" charset="0"/>
                <a:ea typeface="Tahoma" pitchFamily="34" charset="0"/>
                <a:cs typeface="Tahoma" pitchFamily="34" charset="0"/>
              </a:rPr>
              <a:t>width</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max-</a:t>
            </a:r>
            <a:r>
              <a:rPr lang="fr-FR" sz="2000" b="1" i="1" dirty="0" err="1">
                <a:solidFill>
                  <a:schemeClr val="accent2">
                    <a:lumMod val="60000"/>
                    <a:lumOff val="40000"/>
                  </a:schemeClr>
                </a:solidFill>
                <a:latin typeface="Tahoma" pitchFamily="34" charset="0"/>
                <a:ea typeface="Tahoma" pitchFamily="34" charset="0"/>
                <a:cs typeface="Tahoma" pitchFamily="34" charset="0"/>
              </a:rPr>
              <a:t>width</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min-</a:t>
            </a:r>
            <a:r>
              <a:rPr lang="fr-FR" sz="2000" b="1" i="1" dirty="0" err="1">
                <a:solidFill>
                  <a:schemeClr val="accent2">
                    <a:lumMod val="60000"/>
                    <a:lumOff val="40000"/>
                  </a:schemeClr>
                </a:solidFill>
                <a:latin typeface="Tahoma" pitchFamily="34" charset="0"/>
                <a:ea typeface="Tahoma" pitchFamily="34" charset="0"/>
                <a:cs typeface="Tahoma" pitchFamily="34" charset="0"/>
              </a:rPr>
              <a:t>height</a:t>
            </a:r>
            <a:r>
              <a:rPr lang="fr-FR" sz="2000" b="1" dirty="0">
                <a:solidFill>
                  <a:srgbClr val="000000"/>
                </a:solidFill>
                <a:latin typeface="Tahoma" pitchFamily="34" charset="0"/>
                <a:ea typeface="Tahoma" pitchFamily="34" charset="0"/>
                <a:cs typeface="Tahoma" pitchFamily="34" charset="0"/>
              </a:rPr>
              <a:t> et </a:t>
            </a:r>
            <a:r>
              <a:rPr lang="fr-FR" sz="2000" b="1" i="1" dirty="0">
                <a:solidFill>
                  <a:schemeClr val="accent2">
                    <a:lumMod val="60000"/>
                    <a:lumOff val="40000"/>
                  </a:schemeClr>
                </a:solidFill>
                <a:latin typeface="Tahoma" pitchFamily="34" charset="0"/>
                <a:ea typeface="Tahoma" pitchFamily="34" charset="0"/>
                <a:cs typeface="Tahoma" pitchFamily="34" charset="0"/>
              </a:rPr>
              <a:t>max-</a:t>
            </a:r>
            <a:r>
              <a:rPr lang="fr-FR" sz="2000" b="1" i="1" dirty="0" err="1">
                <a:solidFill>
                  <a:schemeClr val="accent2">
                    <a:lumMod val="60000"/>
                    <a:lumOff val="40000"/>
                  </a:schemeClr>
                </a:solidFill>
                <a:latin typeface="Tahoma" pitchFamily="34" charset="0"/>
                <a:ea typeface="Tahoma" pitchFamily="34" charset="0"/>
                <a:cs typeface="Tahoma" pitchFamily="34" charset="0"/>
              </a:rPr>
              <a:t>height</a:t>
            </a:r>
            <a:r>
              <a:rPr lang="fr-FR" sz="2000" b="1" dirty="0">
                <a:solidFill>
                  <a:srgbClr val="000000"/>
                </a:solidFill>
                <a:latin typeface="Tahoma" pitchFamily="34" charset="0"/>
                <a:ea typeface="Tahoma" pitchFamily="34" charset="0"/>
                <a:cs typeface="Tahoma" pitchFamily="34" charset="0"/>
              </a:rPr>
              <a:t> : dimensions limites autorisées</a:t>
            </a: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p:txBody>
      </p:sp>
      <p:sp>
        <p:nvSpPr>
          <p:cNvPr id="19459" name="Rectangle 3"/>
          <p:cNvSpPr>
            <a:spLocks noChangeArrowheads="1"/>
          </p:cNvSpPr>
          <p:nvPr/>
        </p:nvSpPr>
        <p:spPr bwMode="auto">
          <a:xfrm>
            <a:off x="3157538" y="3429000"/>
            <a:ext cx="5806696" cy="2679837"/>
          </a:xfrm>
          <a:prstGeom prst="rect">
            <a:avLst/>
          </a:prstGeom>
          <a:noFill/>
          <a:ln w="9525">
            <a:noFill/>
            <a:round/>
            <a:headEnd/>
            <a:tailEnd/>
          </a:ln>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&lt;table style</a:t>
            </a:r>
            <a:r>
              <a:rPr lang="fr-FR" sz="1400" b="1" dirty="0" smtClean="0">
                <a:solidFill>
                  <a:srgbClr val="000000"/>
                </a:solidFill>
                <a:latin typeface="Tahoma" pitchFamily="34" charset="0"/>
                <a:ea typeface="Tahoma" pitchFamily="34" charset="0"/>
                <a:cs typeface="Tahoma" pitchFamily="34" charset="0"/>
              </a:rPr>
              <a:t>="</a:t>
            </a:r>
            <a:r>
              <a:rPr lang="fr-FR" sz="1400" b="1" dirty="0" err="1" smtClean="0">
                <a:solidFill>
                  <a:srgbClr val="00AE00"/>
                </a:solidFill>
                <a:latin typeface="Tahoma" pitchFamily="34" charset="0"/>
                <a:ea typeface="Tahoma" pitchFamily="34" charset="0"/>
                <a:cs typeface="Tahoma" pitchFamily="34" charset="0"/>
              </a:rPr>
              <a:t>width</a:t>
            </a:r>
            <a:r>
              <a:rPr lang="fr-FR" sz="1400" b="1" dirty="0" smtClean="0">
                <a:solidFill>
                  <a:srgbClr val="00AE00"/>
                </a:solidFill>
                <a:latin typeface="Tahoma" pitchFamily="34" charset="0"/>
                <a:ea typeface="Tahoma" pitchFamily="34" charset="0"/>
                <a:cs typeface="Tahoma" pitchFamily="34" charset="0"/>
              </a:rPr>
              <a:t>:30%; min-</a:t>
            </a:r>
            <a:r>
              <a:rPr lang="fr-FR" sz="1400" b="1" dirty="0" err="1" smtClean="0">
                <a:solidFill>
                  <a:srgbClr val="00AE00"/>
                </a:solidFill>
                <a:latin typeface="Tahoma" pitchFamily="34" charset="0"/>
                <a:ea typeface="Tahoma" pitchFamily="34" charset="0"/>
                <a:cs typeface="Tahoma" pitchFamily="34" charset="0"/>
              </a:rPr>
              <a:t>width</a:t>
            </a:r>
            <a:r>
              <a:rPr lang="fr-FR" sz="1400" b="1" dirty="0" smtClean="0">
                <a:solidFill>
                  <a:srgbClr val="00AE00"/>
                </a:solidFill>
                <a:latin typeface="Tahoma" pitchFamily="34" charset="0"/>
                <a:ea typeface="Tahoma" pitchFamily="34" charset="0"/>
                <a:cs typeface="Tahoma" pitchFamily="34" charset="0"/>
              </a:rPr>
              <a:t>:300px</a:t>
            </a:r>
            <a:r>
              <a:rPr lang="fr-FR" sz="1400" b="1" dirty="0">
                <a:solidFill>
                  <a:srgbClr val="00AE00"/>
                </a:solidFill>
                <a:latin typeface="Tahoma" pitchFamily="34" charset="0"/>
                <a:ea typeface="Tahoma" pitchFamily="34" charset="0"/>
                <a:cs typeface="Tahoma" pitchFamily="34" charset="0"/>
              </a:rPr>
              <a:t>; </a:t>
            </a:r>
            <a:r>
              <a:rPr lang="fr-FR" sz="1400" b="1" dirty="0" err="1">
                <a:solidFill>
                  <a:srgbClr val="00AE00"/>
                </a:solidFill>
                <a:latin typeface="Tahoma" pitchFamily="34" charset="0"/>
                <a:ea typeface="Tahoma" pitchFamily="34" charset="0"/>
                <a:cs typeface="Tahoma" pitchFamily="34" charset="0"/>
              </a:rPr>
              <a:t>height</a:t>
            </a:r>
            <a:r>
              <a:rPr lang="fr-FR" sz="1400" b="1" dirty="0">
                <a:solidFill>
                  <a:srgbClr val="00AE00"/>
                </a:solidFill>
                <a:latin typeface="Tahoma" pitchFamily="34" charset="0"/>
                <a:ea typeface="Tahoma" pitchFamily="34" charset="0"/>
                <a:cs typeface="Tahoma" pitchFamily="34" charset="0"/>
              </a:rPr>
              <a:t>:200px</a:t>
            </a:r>
            <a:r>
              <a:rPr lang="fr-FR" sz="1400" b="1" dirty="0">
                <a:solidFill>
                  <a:srgbClr val="000000"/>
                </a:solidFill>
                <a:latin typeface="Tahoma" pitchFamily="34" charset="0"/>
                <a:ea typeface="Tahoma" pitchFamily="34" charset="0"/>
                <a:cs typeface="Tahoma" pitchFamily="34" charset="0"/>
              </a:rPr>
              <a:t>; </a:t>
            </a:r>
            <a:r>
              <a:rPr lang="fr-FR" sz="1400" b="1" dirty="0" smtClean="0">
                <a:solidFill>
                  <a:srgbClr val="000000"/>
                </a:solidFill>
                <a:latin typeface="Tahoma" pitchFamily="34" charset="0"/>
                <a:ea typeface="Tahoma" pitchFamily="34" charset="0"/>
                <a:cs typeface="Tahoma" pitchFamily="34" charset="0"/>
              </a:rPr>
              <a:t/>
            </a:r>
            <a:br>
              <a:rPr lang="fr-FR" sz="1400" b="1" dirty="0" smtClean="0">
                <a:solidFill>
                  <a:srgbClr val="000000"/>
                </a:solidFill>
                <a:latin typeface="Tahoma" pitchFamily="34" charset="0"/>
                <a:ea typeface="Tahoma" pitchFamily="34" charset="0"/>
                <a:cs typeface="Tahoma" pitchFamily="34" charset="0"/>
              </a:rPr>
            </a:br>
            <a:r>
              <a:rPr lang="fr-FR" sz="1400" b="1" dirty="0" smtClean="0">
                <a:solidFill>
                  <a:srgbClr val="000000"/>
                </a:solidFill>
                <a:latin typeface="Tahoma" pitchFamily="34" charset="0"/>
                <a:ea typeface="Tahoma" pitchFamily="34" charset="0"/>
                <a:cs typeface="Tahoma" pitchFamily="34" charset="0"/>
              </a:rPr>
              <a:t>		</a:t>
            </a:r>
            <a:r>
              <a:rPr lang="fr-FR" sz="1400" b="1" dirty="0" err="1" smtClean="0">
                <a:solidFill>
                  <a:srgbClr val="000000"/>
                </a:solidFill>
                <a:latin typeface="Tahoma" pitchFamily="34" charset="0"/>
                <a:ea typeface="Tahoma" pitchFamily="34" charset="0"/>
                <a:cs typeface="Tahoma" pitchFamily="34" charset="0"/>
              </a:rPr>
              <a:t>border:solid</a:t>
            </a:r>
            <a:r>
              <a:rPr lang="fr-FR" sz="1400" b="1" dirty="0" smtClean="0">
                <a:solidFill>
                  <a:srgbClr val="000000"/>
                </a:solidFill>
                <a:latin typeface="Tahoma" pitchFamily="34" charset="0"/>
                <a:ea typeface="Tahoma" pitchFamily="34" charset="0"/>
                <a:cs typeface="Tahoma" pitchFamily="34" charset="0"/>
              </a:rPr>
              <a:t> </a:t>
            </a:r>
            <a:r>
              <a:rPr lang="fr-FR" sz="1400" b="1" dirty="0">
                <a:solidFill>
                  <a:srgbClr val="000000"/>
                </a:solidFill>
                <a:latin typeface="Tahoma" pitchFamily="34" charset="0"/>
                <a:ea typeface="Tahoma" pitchFamily="34" charset="0"/>
                <a:cs typeface="Tahoma" pitchFamily="34" charset="0"/>
              </a:rPr>
              <a:t>5px"&gt;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&lt;tr&gt;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&lt;td style="</a:t>
            </a:r>
            <a:r>
              <a:rPr lang="fr-FR" sz="1400" b="1" dirty="0" err="1">
                <a:solidFill>
                  <a:srgbClr val="000000"/>
                </a:solidFill>
                <a:latin typeface="Tahoma" pitchFamily="34" charset="0"/>
                <a:ea typeface="Tahoma" pitchFamily="34" charset="0"/>
                <a:cs typeface="Tahoma" pitchFamily="34" charset="0"/>
              </a:rPr>
              <a:t>color:white</a:t>
            </a:r>
            <a:r>
              <a:rPr lang="fr-FR" sz="1400" b="1" dirty="0">
                <a:solidFill>
                  <a:srgbClr val="000000"/>
                </a:solidFill>
                <a:latin typeface="Tahoma" pitchFamily="34" charset="0"/>
                <a:ea typeface="Tahoma" pitchFamily="34" charset="0"/>
                <a:cs typeface="Tahoma" pitchFamily="34" charset="0"/>
              </a:rPr>
              <a:t>; </a:t>
            </a:r>
            <a:r>
              <a:rPr lang="fr-FR" sz="1400" b="1" dirty="0" err="1">
                <a:solidFill>
                  <a:srgbClr val="000000"/>
                </a:solidFill>
                <a:latin typeface="Tahoma" pitchFamily="34" charset="0"/>
                <a:ea typeface="Tahoma" pitchFamily="34" charset="0"/>
                <a:cs typeface="Tahoma" pitchFamily="34" charset="0"/>
              </a:rPr>
              <a:t>background-color:blue</a:t>
            </a:r>
            <a:r>
              <a:rPr lang="fr-FR" sz="1400" b="1" dirty="0">
                <a:solidFill>
                  <a:srgbClr val="000000"/>
                </a:solidFill>
                <a:latin typeface="Tahoma" pitchFamily="34" charset="0"/>
                <a:ea typeface="Tahoma" pitchFamily="34" charset="0"/>
                <a:cs typeface="Tahoma" pitchFamily="34"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Un grand tableau&lt;/td&gt;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&lt;/tr&gt;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&lt;tr&gt;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&lt;td style="</a:t>
            </a:r>
            <a:r>
              <a:rPr lang="fr-FR" sz="1400" b="1" dirty="0" err="1">
                <a:solidFill>
                  <a:srgbClr val="000000"/>
                </a:solidFill>
                <a:latin typeface="Tahoma" pitchFamily="34" charset="0"/>
                <a:ea typeface="Tahoma" pitchFamily="34" charset="0"/>
                <a:cs typeface="Tahoma" pitchFamily="34" charset="0"/>
              </a:rPr>
              <a:t>color:white</a:t>
            </a:r>
            <a:r>
              <a:rPr lang="fr-FR" sz="1400" b="1" dirty="0">
                <a:solidFill>
                  <a:srgbClr val="000000"/>
                </a:solidFill>
                <a:latin typeface="Tahoma" pitchFamily="34" charset="0"/>
                <a:ea typeface="Tahoma" pitchFamily="34" charset="0"/>
                <a:cs typeface="Tahoma" pitchFamily="34" charset="0"/>
              </a:rPr>
              <a:t>; </a:t>
            </a:r>
            <a:r>
              <a:rPr lang="fr-FR" sz="1400" b="1" dirty="0" err="1">
                <a:solidFill>
                  <a:srgbClr val="000000"/>
                </a:solidFill>
                <a:latin typeface="Tahoma" pitchFamily="34" charset="0"/>
                <a:ea typeface="Tahoma" pitchFamily="34" charset="0"/>
                <a:cs typeface="Tahoma" pitchFamily="34" charset="0"/>
              </a:rPr>
              <a:t>background-color:green</a:t>
            </a:r>
            <a:r>
              <a:rPr lang="fr-FR" sz="1400" b="1" dirty="0">
                <a:solidFill>
                  <a:srgbClr val="000000"/>
                </a:solidFill>
                <a:latin typeface="Tahoma" pitchFamily="34" charset="0"/>
                <a:ea typeface="Tahoma" pitchFamily="34" charset="0"/>
                <a:cs typeface="Tahoma" pitchFamily="34"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pour deux petites cellules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&lt;/td&gt;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 &lt;/tr&gt;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b="1" dirty="0">
                <a:solidFill>
                  <a:srgbClr val="000000"/>
                </a:solidFill>
                <a:latin typeface="Tahoma" pitchFamily="34" charset="0"/>
                <a:ea typeface="Tahoma" pitchFamily="34" charset="0"/>
                <a:cs typeface="Tahoma" pitchFamily="34" charset="0"/>
              </a:rPr>
              <a:t>&lt;/table&gt;</a:t>
            </a:r>
          </a:p>
        </p:txBody>
      </p:sp>
      <p:graphicFrame>
        <p:nvGraphicFramePr>
          <p:cNvPr id="7170" name="Object 4"/>
          <p:cNvGraphicFramePr>
            <a:graphicFrameLocks noChangeAspect="1"/>
          </p:cNvGraphicFramePr>
          <p:nvPr/>
        </p:nvGraphicFramePr>
        <p:xfrm>
          <a:off x="152400" y="3581400"/>
          <a:ext cx="3019425" cy="2047875"/>
        </p:xfrm>
        <a:graphic>
          <a:graphicData uri="http://schemas.openxmlformats.org/presentationml/2006/ole">
            <mc:AlternateContent xmlns:mc="http://schemas.openxmlformats.org/markup-compatibility/2006">
              <mc:Choice xmlns:v="urn:schemas-microsoft-com:vml" Requires="v">
                <p:oleObj spid="_x0000_s125955" r:id="rId4" imgW="3019048" imgH="2048161" progId="PBrush">
                  <p:embed/>
                </p:oleObj>
              </mc:Choice>
              <mc:Fallback>
                <p:oleObj r:id="rId4" imgW="3019048" imgH="2048161"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581400"/>
                        <a:ext cx="3019425" cy="20478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6" name="Titre 5"/>
          <p:cNvSpPr>
            <a:spLocks noGrp="1"/>
          </p:cNvSpPr>
          <p:nvPr>
            <p:ph type="title"/>
          </p:nvPr>
        </p:nvSpPr>
        <p:spPr/>
        <p:txBody>
          <a:bodyPr/>
          <a:lstStyle/>
          <a:p>
            <a:r>
              <a:rPr lang="fr-FR" dirty="0" smtClean="0"/>
              <a:t>Rappel : propriétés de dimensions</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19459"/>
                                        </p:tgtEl>
                                        <p:attrNameLst>
                                          <p:attrName>style.visibility</p:attrName>
                                        </p:attrNameLst>
                                      </p:cBhvr>
                                      <p:to>
                                        <p:strVal val="visible"/>
                                      </p:to>
                                    </p:set>
                                    <p:animEffect transition="in" filter="dissolve">
                                      <p:cBhvr additive="repl">
                                        <p:cTn id="7"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95536" y="1124744"/>
            <a:ext cx="7972177" cy="4985544"/>
          </a:xfrm>
          <a:prstGeom prst="rect">
            <a:avLst/>
          </a:prstGeom>
          <a:noFill/>
          <a:ln w="9525">
            <a:noFill/>
            <a:round/>
            <a:headEnd/>
            <a:tailEnd/>
          </a:ln>
        </p:spPr>
        <p:txBody>
          <a:bodyPr lIns="92160" tIns="46080" rIns="92160" bIns="46080"/>
          <a:lstStyle/>
          <a:p>
            <a:pPr marL="284163" indent="-284163">
              <a:lnSpc>
                <a:spcPct val="90000"/>
              </a:lnSpc>
              <a:spcBef>
                <a:spcPts val="900"/>
              </a:spcBef>
              <a:buClr>
                <a:schemeClr val="tx1"/>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Largeur d'une boite ?</a:t>
            </a:r>
          </a:p>
          <a:p>
            <a:pPr marL="1027113" lvl="1" indent="-284163">
              <a:lnSpc>
                <a:spcPct val="90000"/>
              </a:lnSpc>
              <a:spcBef>
                <a:spcPts val="900"/>
              </a:spcBef>
              <a:buClr>
                <a:schemeClr val="tx1"/>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Largeur réelle</a:t>
            </a:r>
            <a:r>
              <a:rPr lang="fr-FR" sz="2000" b="1" dirty="0" smtClean="0">
                <a:solidFill>
                  <a:srgbClr val="000000"/>
                </a:solidFill>
                <a:latin typeface="Tahoma" pitchFamily="34" charset="0"/>
                <a:ea typeface="Tahoma" pitchFamily="34" charset="0"/>
                <a:cs typeface="Tahoma" pitchFamily="34" charset="0"/>
              </a:rPr>
              <a:t> = border-</a:t>
            </a:r>
            <a:r>
              <a:rPr lang="fr-FR" sz="2000" b="1" dirty="0" err="1" smtClean="0">
                <a:solidFill>
                  <a:srgbClr val="000000"/>
                </a:solidFill>
                <a:latin typeface="Tahoma" pitchFamily="34" charset="0"/>
                <a:ea typeface="Tahoma" pitchFamily="34" charset="0"/>
                <a:cs typeface="Tahoma" pitchFamily="34" charset="0"/>
              </a:rPr>
              <a:t>left</a:t>
            </a:r>
            <a:r>
              <a:rPr lang="fr-FR" sz="2000" b="1" dirty="0" smtClean="0">
                <a:solidFill>
                  <a:srgbClr val="000000"/>
                </a:solidFill>
                <a:latin typeface="Tahoma" pitchFamily="34" charset="0"/>
                <a:ea typeface="Tahoma" pitchFamily="34" charset="0"/>
                <a:cs typeface="Tahoma" pitchFamily="34" charset="0"/>
              </a:rPr>
              <a:t> + </a:t>
            </a:r>
            <a:r>
              <a:rPr lang="fr-FR" sz="2000" b="1" dirty="0" err="1" smtClean="0">
                <a:solidFill>
                  <a:srgbClr val="000000"/>
                </a:solidFill>
                <a:latin typeface="Tahoma" pitchFamily="34" charset="0"/>
                <a:ea typeface="Tahoma" pitchFamily="34" charset="0"/>
                <a:cs typeface="Tahoma" pitchFamily="34" charset="0"/>
              </a:rPr>
              <a:t>padding</a:t>
            </a:r>
            <a:r>
              <a:rPr lang="fr-FR" sz="2000" b="1" dirty="0" smtClean="0">
                <a:solidFill>
                  <a:srgbClr val="000000"/>
                </a:solidFill>
                <a:latin typeface="Tahoma" pitchFamily="34" charset="0"/>
                <a:ea typeface="Tahoma" pitchFamily="34" charset="0"/>
                <a:cs typeface="Tahoma" pitchFamily="34" charset="0"/>
              </a:rPr>
              <a:t>-</a:t>
            </a:r>
            <a:r>
              <a:rPr lang="fr-FR" sz="2000" b="1" dirty="0" err="1" smtClean="0">
                <a:solidFill>
                  <a:srgbClr val="000000"/>
                </a:solidFill>
                <a:latin typeface="Tahoma" pitchFamily="34" charset="0"/>
                <a:ea typeface="Tahoma" pitchFamily="34" charset="0"/>
                <a:cs typeface="Tahoma" pitchFamily="34" charset="0"/>
              </a:rPr>
              <a:t>left</a:t>
            </a:r>
            <a:r>
              <a:rPr lang="fr-FR" sz="2000" b="1" dirty="0" smtClean="0">
                <a:solidFill>
                  <a:srgbClr val="000000"/>
                </a:solidFill>
                <a:latin typeface="Tahoma" pitchFamily="34" charset="0"/>
                <a:ea typeface="Tahoma" pitchFamily="34" charset="0"/>
                <a:cs typeface="Tahoma" pitchFamily="34" charset="0"/>
              </a:rPr>
              <a:t> + </a:t>
            </a:r>
            <a:r>
              <a:rPr lang="fr-FR" sz="2000" b="1" i="1" dirty="0" err="1" smtClean="0">
                <a:latin typeface="Tahoma" pitchFamily="34" charset="0"/>
                <a:ea typeface="Tahoma" pitchFamily="34" charset="0"/>
                <a:cs typeface="Tahoma" pitchFamily="34" charset="0"/>
              </a:rPr>
              <a:t>width</a:t>
            </a:r>
            <a:r>
              <a:rPr lang="fr-FR" sz="2000" b="1" dirty="0" smtClean="0">
                <a:solidFill>
                  <a:srgbClr val="000000"/>
                </a:solidFill>
                <a:latin typeface="Tahoma" pitchFamily="34" charset="0"/>
                <a:ea typeface="Tahoma" pitchFamily="34" charset="0"/>
                <a:cs typeface="Tahoma" pitchFamily="34" charset="0"/>
              </a:rPr>
              <a:t> + </a:t>
            </a:r>
            <a:r>
              <a:rPr lang="fr-FR" sz="2000" b="1" dirty="0" err="1" smtClean="0">
                <a:solidFill>
                  <a:srgbClr val="000000"/>
                </a:solidFill>
                <a:latin typeface="Tahoma" pitchFamily="34" charset="0"/>
                <a:ea typeface="Tahoma" pitchFamily="34" charset="0"/>
                <a:cs typeface="Tahoma" pitchFamily="34" charset="0"/>
              </a:rPr>
              <a:t>padding</a:t>
            </a:r>
            <a:r>
              <a:rPr lang="fr-FR" sz="2000" b="1" dirty="0" smtClean="0">
                <a:solidFill>
                  <a:srgbClr val="000000"/>
                </a:solidFill>
                <a:latin typeface="Tahoma" pitchFamily="34" charset="0"/>
                <a:ea typeface="Tahoma" pitchFamily="34" charset="0"/>
                <a:cs typeface="Tahoma" pitchFamily="34" charset="0"/>
              </a:rPr>
              <a:t>-right + border-right</a:t>
            </a:r>
            <a:br>
              <a:rPr lang="fr-FR" sz="2000" b="1" dirty="0" smtClean="0">
                <a:solidFill>
                  <a:srgbClr val="000000"/>
                </a:solidFill>
                <a:latin typeface="Tahoma" pitchFamily="34" charset="0"/>
                <a:ea typeface="Tahoma" pitchFamily="34" charset="0"/>
                <a:cs typeface="Tahoma" pitchFamily="34" charset="0"/>
              </a:rPr>
            </a:br>
            <a:r>
              <a:rPr lang="fr-FR" sz="2000" b="1" dirty="0" smtClean="0">
                <a:solidFill>
                  <a:srgbClr val="000000"/>
                </a:solidFill>
                <a:latin typeface="Tahoma" pitchFamily="34" charset="0"/>
                <a:ea typeface="Tahoma" pitchFamily="34" charset="0"/>
                <a:cs typeface="Tahoma" pitchFamily="34" charset="0"/>
              </a:rPr>
              <a:t>avec </a:t>
            </a:r>
            <a:r>
              <a:rPr lang="fr-FR" sz="2000" b="1" i="1" dirty="0" smtClean="0">
                <a:solidFill>
                  <a:schemeClr val="accent2">
                    <a:lumMod val="60000"/>
                    <a:lumOff val="40000"/>
                  </a:schemeClr>
                </a:solidFill>
                <a:latin typeface="Tahoma" pitchFamily="34" charset="0"/>
                <a:ea typeface="Tahoma" pitchFamily="34" charset="0"/>
                <a:cs typeface="Tahoma" pitchFamily="34" charset="0"/>
              </a:rPr>
              <a:t>box-</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sizing</a:t>
            </a:r>
            <a:r>
              <a:rPr lang="fr-FR" sz="2000" b="1" i="1" dirty="0" smtClean="0">
                <a:solidFill>
                  <a:schemeClr val="accent2">
                    <a:lumMod val="60000"/>
                    <a:lumOff val="40000"/>
                  </a:schemeClr>
                </a:solidFill>
                <a:latin typeface="Tahoma" pitchFamily="34" charset="0"/>
                <a:ea typeface="Tahoma" pitchFamily="34" charset="0"/>
                <a:cs typeface="Tahoma" pitchFamily="34" charset="0"/>
              </a:rPr>
              <a:t> : content-box</a:t>
            </a:r>
            <a:r>
              <a:rPr lang="fr-FR" sz="2000" b="1" dirty="0" smtClean="0">
                <a:solidFill>
                  <a:srgbClr val="000000"/>
                </a:solidFill>
                <a:latin typeface="Tahoma" pitchFamily="34" charset="0"/>
                <a:ea typeface="Tahoma" pitchFamily="34" charset="0"/>
                <a:cs typeface="Tahoma" pitchFamily="34" charset="0"/>
              </a:rPr>
              <a:t> (par </a:t>
            </a:r>
            <a:r>
              <a:rPr lang="fr-FR" sz="2000" b="1" dirty="0" err="1" smtClean="0">
                <a:solidFill>
                  <a:srgbClr val="000000"/>
                </a:solidFill>
                <a:latin typeface="Tahoma" pitchFamily="34" charset="0"/>
                <a:ea typeface="Tahoma" pitchFamily="34" charset="0"/>
                <a:cs typeface="Tahoma" pitchFamily="34" charset="0"/>
              </a:rPr>
              <a:t>defaut</a:t>
            </a:r>
            <a:r>
              <a:rPr lang="fr-FR" sz="2000" b="1" dirty="0" smtClean="0">
                <a:solidFill>
                  <a:srgbClr val="000000"/>
                </a:solidFill>
                <a:latin typeface="Tahoma" pitchFamily="34" charset="0"/>
                <a:ea typeface="Tahoma" pitchFamily="34" charset="0"/>
                <a:cs typeface="Tahoma" pitchFamily="34" charset="0"/>
              </a:rPr>
              <a:t>)</a:t>
            </a:r>
          </a:p>
          <a:p>
            <a:pPr marL="1027113" lvl="1" indent="-284163">
              <a:lnSpc>
                <a:spcPct val="90000"/>
              </a:lnSpc>
              <a:spcBef>
                <a:spcPts val="900"/>
              </a:spcBef>
              <a:buClr>
                <a:schemeClr val="tx1"/>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Largeur réelle</a:t>
            </a:r>
            <a:r>
              <a:rPr lang="fr-FR" sz="2000" b="1" dirty="0" smtClean="0">
                <a:solidFill>
                  <a:schemeClr val="accent2">
                    <a:lumMod val="60000"/>
                    <a:lumOff val="40000"/>
                  </a:schemeClr>
                </a:solidFill>
                <a:latin typeface="Tahoma" pitchFamily="34" charset="0"/>
                <a:ea typeface="Tahoma" pitchFamily="34" charset="0"/>
                <a:cs typeface="Tahoma" pitchFamily="34" charset="0"/>
              </a:rPr>
              <a:t> =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width</a:t>
            </a:r>
            <a:r>
              <a:rPr lang="fr-FR" sz="2000" b="1" i="1" dirty="0" smtClean="0">
                <a:solidFill>
                  <a:schemeClr val="accent2">
                    <a:lumMod val="60000"/>
                    <a:lumOff val="40000"/>
                  </a:schemeClr>
                </a:solidFill>
                <a:latin typeface="Tahoma" pitchFamily="34" charset="0"/>
                <a:ea typeface="Tahoma" pitchFamily="34" charset="0"/>
                <a:cs typeface="Tahoma" pitchFamily="34" charset="0"/>
              </a:rPr>
              <a:t> </a:t>
            </a:r>
            <a:r>
              <a:rPr lang="fr-FR" sz="2000" b="1" i="1" dirty="0" smtClean="0">
                <a:latin typeface="Tahoma" pitchFamily="34" charset="0"/>
                <a:ea typeface="Tahoma" pitchFamily="34" charset="0"/>
                <a:cs typeface="Tahoma" pitchFamily="34" charset="0"/>
              </a:rPr>
              <a:t>(tout compris)</a:t>
            </a:r>
            <a:r>
              <a:rPr lang="fr-FR" sz="2000" b="1" i="1" dirty="0" smtClean="0">
                <a:solidFill>
                  <a:schemeClr val="accent2"/>
                </a:solidFill>
                <a:latin typeface="Tahoma" pitchFamily="34" charset="0"/>
                <a:ea typeface="Tahoma" pitchFamily="34" charset="0"/>
                <a:cs typeface="Tahoma" pitchFamily="34" charset="0"/>
              </a:rPr>
              <a:t/>
            </a:r>
            <a:br>
              <a:rPr lang="fr-FR" sz="2000" b="1" i="1" dirty="0" smtClean="0">
                <a:solidFill>
                  <a:schemeClr val="accent2"/>
                </a:solidFill>
                <a:latin typeface="Tahoma" pitchFamily="34" charset="0"/>
                <a:ea typeface="Tahoma" pitchFamily="34" charset="0"/>
                <a:cs typeface="Tahoma" pitchFamily="34" charset="0"/>
              </a:rPr>
            </a:br>
            <a:r>
              <a:rPr lang="fr-FR" sz="2000" b="1" i="1" dirty="0" smtClean="0">
                <a:latin typeface="Tahoma" pitchFamily="34" charset="0"/>
                <a:ea typeface="Tahoma" pitchFamily="34" charset="0"/>
                <a:cs typeface="Tahoma" pitchFamily="34" charset="0"/>
              </a:rPr>
              <a:t>avec</a:t>
            </a:r>
            <a:r>
              <a:rPr lang="fr-FR" sz="2000" b="1" i="1" dirty="0" smtClean="0">
                <a:solidFill>
                  <a:schemeClr val="accent2"/>
                </a:solidFill>
                <a:latin typeface="Tahoma" pitchFamily="34" charset="0"/>
                <a:ea typeface="Tahoma" pitchFamily="34" charset="0"/>
                <a:cs typeface="Tahoma" pitchFamily="34" charset="0"/>
              </a:rPr>
              <a:t> </a:t>
            </a:r>
            <a:r>
              <a:rPr lang="fr-FR" sz="2000" b="1" i="1" dirty="0" smtClean="0">
                <a:solidFill>
                  <a:schemeClr val="accent2">
                    <a:lumMod val="60000"/>
                    <a:lumOff val="40000"/>
                  </a:schemeClr>
                </a:solidFill>
                <a:latin typeface="Tahoma" pitchFamily="34" charset="0"/>
                <a:ea typeface="Tahoma" pitchFamily="34" charset="0"/>
                <a:cs typeface="Tahoma" pitchFamily="34" charset="0"/>
              </a:rPr>
              <a:t>box-</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sizing</a:t>
            </a:r>
            <a:r>
              <a:rPr lang="fr-FR" sz="2000" b="1" i="1" dirty="0" smtClean="0">
                <a:solidFill>
                  <a:schemeClr val="accent2">
                    <a:lumMod val="60000"/>
                    <a:lumOff val="40000"/>
                  </a:schemeClr>
                </a:solidFill>
                <a:latin typeface="Tahoma" pitchFamily="34" charset="0"/>
                <a:ea typeface="Tahoma" pitchFamily="34" charset="0"/>
                <a:cs typeface="Tahoma" pitchFamily="34" charset="0"/>
              </a:rPr>
              <a:t> : border-box;</a:t>
            </a:r>
            <a:endParaRPr lang="fr-FR" sz="2000" b="1" i="1" dirty="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AutoShape 3"/>
          <p:cNvSpPr>
            <a:spLocks noChangeArrowheads="1"/>
          </p:cNvSpPr>
          <p:nvPr/>
        </p:nvSpPr>
        <p:spPr bwMode="auto">
          <a:xfrm>
            <a:off x="2699792" y="3789040"/>
            <a:ext cx="2592288" cy="1368152"/>
          </a:xfrm>
          <a:prstGeom prst="wedgeRoundRectCallout">
            <a:avLst>
              <a:gd name="adj1" fmla="val 4060"/>
              <a:gd name="adj2" fmla="val -96921"/>
              <a:gd name="adj3" fmla="val 16667"/>
            </a:avLst>
          </a:prstGeom>
          <a:solidFill>
            <a:srgbClr val="618FFD"/>
          </a:solidFill>
          <a:ln w="12600">
            <a:solidFill>
              <a:srgbClr val="000000"/>
            </a:solidFill>
            <a:miter lim="800000"/>
            <a:headEnd/>
            <a:tailEnd/>
          </a:ln>
        </p:spPr>
        <p:txBody>
          <a:bodyPr wrap="none" lIns="90000" tIns="46800" rIns="90000" bIns="46800" anchor="ct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Permet de maitriser </a:t>
            </a:r>
            <a:br>
              <a:rPr lang="fr-FR" sz="1800" b="1" dirty="0" smtClean="0">
                <a:solidFill>
                  <a:srgbClr val="000000"/>
                </a:solidFill>
                <a:latin typeface="Arial" charset="0"/>
              </a:rPr>
            </a:br>
            <a:r>
              <a:rPr lang="fr-FR" sz="1800" b="1" dirty="0" smtClean="0">
                <a:solidFill>
                  <a:srgbClr val="000000"/>
                </a:solidFill>
                <a:latin typeface="Arial" charset="0"/>
              </a:rPr>
              <a:t>totalement la largeur</a:t>
            </a:r>
            <a:br>
              <a:rPr lang="fr-FR" sz="1800" b="1" dirty="0" smtClean="0">
                <a:solidFill>
                  <a:srgbClr val="000000"/>
                </a:solidFill>
                <a:latin typeface="Arial" charset="0"/>
              </a:rPr>
            </a:br>
            <a:r>
              <a:rPr lang="fr-FR" sz="1800" b="1" dirty="0" smtClean="0">
                <a:solidFill>
                  <a:srgbClr val="000000"/>
                </a:solidFill>
                <a:latin typeface="Arial" charset="0"/>
              </a:rPr>
              <a:t>de l'élément </a:t>
            </a:r>
            <a:br>
              <a:rPr lang="fr-FR" sz="1800" b="1" dirty="0" smtClean="0">
                <a:solidFill>
                  <a:srgbClr val="000000"/>
                </a:solidFill>
                <a:latin typeface="Arial" charset="0"/>
              </a:rPr>
            </a:br>
            <a:r>
              <a:rPr lang="fr-FR" sz="1800" b="1" dirty="0" smtClean="0">
                <a:solidFill>
                  <a:srgbClr val="000000"/>
                </a:solidFill>
                <a:latin typeface="Arial" charset="0"/>
              </a:rPr>
              <a:t>(préférable en RWD)</a:t>
            </a:r>
            <a:endParaRPr lang="fr-FR" sz="1800" b="1" i="1" dirty="0">
              <a:solidFill>
                <a:srgbClr val="000000"/>
              </a:solidFill>
              <a:latin typeface="Arial" charset="0"/>
            </a:endParaRPr>
          </a:p>
        </p:txBody>
      </p:sp>
      <p:sp>
        <p:nvSpPr>
          <p:cNvPr id="5" name="Titre 4"/>
          <p:cNvSpPr>
            <a:spLocks noGrp="1"/>
          </p:cNvSpPr>
          <p:nvPr>
            <p:ph type="title"/>
          </p:nvPr>
        </p:nvSpPr>
        <p:spPr/>
        <p:txBody>
          <a:bodyPr/>
          <a:lstStyle/>
          <a:p>
            <a:r>
              <a:rPr lang="fr-FR" dirty="0" smtClean="0"/>
              <a:t>Rappel : dimensions des boîtes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100000">
                                          <p:val>
                                            <p:strVal val="1+#ppt_w/2"/>
                                          </p:val>
                                        </p:tav>
                                        <p:tav>
                                          <p:val>
                                            <p:strVal val="#ppt_x"/>
                                          </p:val>
                                        </p:tav>
                                      </p:tavLst>
                                    </p:anim>
                                    <p:anim calcmode="lin" valueType="num">
                                      <p:cBhvr>
                                        <p:cTn id="8" dur="500" fill="hold"/>
                                        <p:tgtEl>
                                          <p:spTgt spid="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2"/>
          <p:cNvSpPr txBox="1">
            <a:spLocks noChangeArrowheads="1"/>
          </p:cNvSpPr>
          <p:nvPr/>
        </p:nvSpPr>
        <p:spPr bwMode="auto">
          <a:xfrm>
            <a:off x="539552" y="1124744"/>
            <a:ext cx="7828161" cy="49855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Si les dimensions sont trop petites pour le contenu à afficher, le navigateur ajuste les dimensions…</a:t>
            </a:r>
            <a:br>
              <a:rPr lang="fr-FR" sz="2000" b="1" dirty="0">
                <a:solidFill>
                  <a:srgbClr val="000000"/>
                </a:solidFill>
                <a:latin typeface="Tahoma" pitchFamily="34" charset="0"/>
                <a:ea typeface="Tahoma" pitchFamily="34" charset="0"/>
                <a:cs typeface="Tahoma" pitchFamily="34" charset="0"/>
              </a:rPr>
            </a:br>
            <a:r>
              <a:rPr lang="fr-FR" sz="2000" b="1" dirty="0">
                <a:solidFill>
                  <a:srgbClr val="000000"/>
                </a:solidFill>
                <a:latin typeface="Tahoma" pitchFamily="34" charset="0"/>
                <a:ea typeface="Tahoma" pitchFamily="34" charset="0"/>
                <a:cs typeface="Tahoma" pitchFamily="34" charset="0"/>
              </a:rPr>
              <a:t>sauf si on place l'ordre </a:t>
            </a:r>
            <a:r>
              <a:rPr lang="fr-FR" sz="2000" b="1" i="1" dirty="0" err="1">
                <a:solidFill>
                  <a:schemeClr val="accent2">
                    <a:lumMod val="60000"/>
                    <a:lumOff val="40000"/>
                  </a:schemeClr>
                </a:solidFill>
                <a:latin typeface="Tahoma" pitchFamily="34" charset="0"/>
                <a:ea typeface="Tahoma" pitchFamily="34" charset="0"/>
                <a:cs typeface="Tahoma" pitchFamily="34" charset="0"/>
              </a:rPr>
              <a:t>overflow:auto</a:t>
            </a:r>
            <a:r>
              <a:rPr lang="fr-FR" sz="2000" b="1" dirty="0">
                <a:solidFill>
                  <a:srgbClr val="000000"/>
                </a:solidFill>
                <a:latin typeface="Tahoma" pitchFamily="34" charset="0"/>
                <a:ea typeface="Tahoma" pitchFamily="34" charset="0"/>
                <a:cs typeface="Tahoma" pitchFamily="34" charset="0"/>
              </a:rPr>
              <a:t> ou </a:t>
            </a:r>
            <a:r>
              <a:rPr lang="fr-FR" sz="2000" b="1" i="1" dirty="0" err="1">
                <a:solidFill>
                  <a:schemeClr val="accent2">
                    <a:lumMod val="60000"/>
                    <a:lumOff val="40000"/>
                  </a:schemeClr>
                </a:solidFill>
                <a:latin typeface="Tahoma" pitchFamily="34" charset="0"/>
                <a:ea typeface="Tahoma" pitchFamily="34" charset="0"/>
                <a:cs typeface="Tahoma" pitchFamily="34" charset="0"/>
              </a:rPr>
              <a:t>overflow:scroll</a:t>
            </a:r>
            <a:endParaRPr lang="fr-FR" sz="2000" b="1" i="1" dirty="0">
              <a:solidFill>
                <a:schemeClr val="accent2">
                  <a:lumMod val="60000"/>
                  <a:lumOff val="40000"/>
                </a:schemeClr>
              </a:solidFill>
              <a:latin typeface="Tahoma" pitchFamily="34" charset="0"/>
              <a:ea typeface="Tahoma" pitchFamily="34" charset="0"/>
              <a:cs typeface="Tahoma" pitchFamily="34" charset="0"/>
            </a:endParaRPr>
          </a:p>
        </p:txBody>
      </p:sp>
      <p:graphicFrame>
        <p:nvGraphicFramePr>
          <p:cNvPr id="8194" name="Object 3"/>
          <p:cNvGraphicFramePr>
            <a:graphicFrameLocks noChangeAspect="1"/>
          </p:cNvGraphicFramePr>
          <p:nvPr/>
        </p:nvGraphicFramePr>
        <p:xfrm>
          <a:off x="1905000" y="3276600"/>
          <a:ext cx="2943225" cy="2971800"/>
        </p:xfrm>
        <a:graphic>
          <a:graphicData uri="http://schemas.openxmlformats.org/presentationml/2006/ole">
            <mc:AlternateContent xmlns:mc="http://schemas.openxmlformats.org/markup-compatibility/2006">
              <mc:Choice xmlns:v="urn:schemas-microsoft-com:vml" Requires="v">
                <p:oleObj spid="_x0000_s126979" r:id="rId4" imgW="1914286" imgH="1933333" progId="PBrush">
                  <p:embed/>
                </p:oleObj>
              </mc:Choice>
              <mc:Fallback>
                <p:oleObj r:id="rId4" imgW="1914286" imgH="1933333"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276600"/>
                        <a:ext cx="2943225" cy="29718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0484" name="AutoShape 4"/>
          <p:cNvSpPr>
            <a:spLocks noChangeArrowheads="1"/>
          </p:cNvSpPr>
          <p:nvPr/>
        </p:nvSpPr>
        <p:spPr bwMode="auto">
          <a:xfrm>
            <a:off x="5508104" y="2924944"/>
            <a:ext cx="2514600" cy="1295400"/>
          </a:xfrm>
          <a:prstGeom prst="wedgeRoundRectCallout">
            <a:avLst>
              <a:gd name="adj1" fmla="val -73489"/>
              <a:gd name="adj2" fmla="val 17905"/>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a:solidFill>
                  <a:srgbClr val="000000"/>
                </a:solidFill>
                <a:latin typeface="Arial" charset="0"/>
              </a:rPr>
              <a:t>On reproduit là </a:t>
            </a:r>
            <a:br>
              <a:rPr lang="fr-FR" sz="1800" b="1" dirty="0">
                <a:solidFill>
                  <a:srgbClr val="000000"/>
                </a:solidFill>
                <a:latin typeface="Arial" charset="0"/>
              </a:rPr>
            </a:br>
            <a:r>
              <a:rPr lang="fr-FR" sz="1800" b="1" dirty="0">
                <a:solidFill>
                  <a:srgbClr val="000000"/>
                </a:solidFill>
                <a:latin typeface="Arial" charset="0"/>
              </a:rPr>
              <a:t>un "</a:t>
            </a:r>
            <a:r>
              <a:rPr lang="fr-FR" sz="1800" b="1" dirty="0" err="1">
                <a:solidFill>
                  <a:srgbClr val="000000"/>
                </a:solidFill>
                <a:latin typeface="Arial" charset="0"/>
              </a:rPr>
              <a:t>iframe</a:t>
            </a:r>
            <a:r>
              <a:rPr lang="fr-FR" sz="1800" b="1" dirty="0">
                <a:solidFill>
                  <a:srgbClr val="000000"/>
                </a:solidFill>
                <a:latin typeface="Arial" charset="0"/>
              </a:rPr>
              <a:t>" </a:t>
            </a:r>
            <a:br>
              <a:rPr lang="fr-FR" sz="1800" b="1" dirty="0">
                <a:solidFill>
                  <a:srgbClr val="000000"/>
                </a:solidFill>
                <a:latin typeface="Arial" charset="0"/>
              </a:rPr>
            </a:br>
            <a:r>
              <a:rPr lang="fr-FR" sz="1800" b="1" dirty="0">
                <a:solidFill>
                  <a:srgbClr val="000000"/>
                </a:solidFill>
                <a:latin typeface="Arial" charset="0"/>
              </a:rPr>
              <a:t>mais avec des </a:t>
            </a:r>
            <a:br>
              <a:rPr lang="fr-FR" sz="1800" b="1" dirty="0">
                <a:solidFill>
                  <a:srgbClr val="000000"/>
                </a:solidFill>
                <a:latin typeface="Arial" charset="0"/>
              </a:rPr>
            </a:br>
            <a:r>
              <a:rPr lang="fr-FR" sz="1800" b="1" dirty="0">
                <a:solidFill>
                  <a:srgbClr val="000000"/>
                </a:solidFill>
                <a:latin typeface="Arial" charset="0"/>
              </a:rPr>
              <a:t>styles CSS standards</a:t>
            </a:r>
          </a:p>
        </p:txBody>
      </p:sp>
      <p:sp>
        <p:nvSpPr>
          <p:cNvPr id="6" name="AutoShape 10"/>
          <p:cNvSpPr>
            <a:spLocks noChangeArrowheads="1"/>
          </p:cNvSpPr>
          <p:nvPr/>
        </p:nvSpPr>
        <p:spPr bwMode="auto">
          <a:xfrm>
            <a:off x="5364088" y="4941168"/>
            <a:ext cx="2945904" cy="1295400"/>
          </a:xfrm>
          <a:prstGeom prst="wedgeRoundRectCallout">
            <a:avLst>
              <a:gd name="adj1" fmla="val -12894"/>
              <a:gd name="adj2" fmla="val -49389"/>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err="1" smtClean="0">
                <a:solidFill>
                  <a:srgbClr val="000000"/>
                </a:solidFill>
                <a:latin typeface="Arial" charset="0"/>
              </a:rPr>
              <a:t>overflow:hidden</a:t>
            </a:r>
            <a:r>
              <a:rPr lang="fr-FR" sz="1800" b="1" dirty="0" smtClean="0">
                <a:solidFill>
                  <a:srgbClr val="000000"/>
                </a:solidFill>
                <a:latin typeface="Arial" charset="0"/>
              </a:rPr>
              <a:t> </a:t>
            </a:r>
          </a:p>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permet de masquer</a:t>
            </a:r>
            <a:br>
              <a:rPr lang="fr-FR" sz="1800" b="1" dirty="0" smtClean="0">
                <a:solidFill>
                  <a:srgbClr val="000000"/>
                </a:solidFill>
                <a:latin typeface="Arial" charset="0"/>
              </a:rPr>
            </a:br>
            <a:r>
              <a:rPr lang="fr-FR" sz="1800" b="1" dirty="0" smtClean="0">
                <a:solidFill>
                  <a:srgbClr val="000000"/>
                </a:solidFill>
                <a:latin typeface="Arial" charset="0"/>
              </a:rPr>
              <a:t>le contenu débordant</a:t>
            </a:r>
            <a:br>
              <a:rPr lang="fr-FR" sz="1800" b="1" dirty="0" smtClean="0">
                <a:solidFill>
                  <a:srgbClr val="000000"/>
                </a:solidFill>
                <a:latin typeface="Arial" charset="0"/>
              </a:rPr>
            </a:br>
            <a:r>
              <a:rPr lang="fr-FR" sz="1800" b="1" dirty="0" smtClean="0">
                <a:solidFill>
                  <a:srgbClr val="000000"/>
                </a:solidFill>
                <a:latin typeface="Arial" charset="0"/>
              </a:rPr>
              <a:t>du conteneur</a:t>
            </a:r>
            <a:endParaRPr lang="fr-FR" sz="1800" b="1" i="1" dirty="0">
              <a:solidFill>
                <a:srgbClr val="000000"/>
              </a:solidFill>
              <a:latin typeface="Arial" charset="0"/>
            </a:endParaRPr>
          </a:p>
        </p:txBody>
      </p:sp>
      <p:sp>
        <p:nvSpPr>
          <p:cNvPr id="7" name="Titre 6"/>
          <p:cNvSpPr>
            <a:spLocks noGrp="1"/>
          </p:cNvSpPr>
          <p:nvPr>
            <p:ph type="title"/>
          </p:nvPr>
        </p:nvSpPr>
        <p:spPr/>
        <p:txBody>
          <a:bodyPr/>
          <a:lstStyle/>
          <a:p>
            <a:r>
              <a:rPr lang="fr-FR" dirty="0" smtClean="0"/>
              <a:t>Rappel : propriétés de dimensions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100000">
                                          <p:val>
                                            <p:strVal val="1+#ppt_w/2"/>
                                          </p:val>
                                        </p:tav>
                                        <p:tav>
                                          <p:val>
                                            <p:strVal val="#ppt_x"/>
                                          </p:val>
                                        </p:tav>
                                      </p:tavLst>
                                    </p:anim>
                                    <p:anim calcmode="lin" valueType="num">
                                      <p:cBhvr>
                                        <p:cTn id="8" dur="500" fill="hold"/>
                                        <p:tgtEl>
                                          <p:spTgt spid="20484"/>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100000">
                                          <p:val>
                                            <p:strVal val="1+#ppt_w/2"/>
                                          </p:val>
                                        </p:tav>
                                        <p:tav>
                                          <p:val>
                                            <p:strVal val="#ppt_x"/>
                                          </p:val>
                                        </p:tav>
                                      </p:tavLst>
                                    </p:anim>
                                    <p:anim calcmode="lin" valueType="num">
                                      <p:cBhvr>
                                        <p:cTn id="14" dur="500" fill="hold"/>
                                        <p:tgtEl>
                                          <p:spTgt spid="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539552" y="1124744"/>
            <a:ext cx="8352927" cy="49855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margin</a:t>
            </a:r>
            <a:r>
              <a:rPr lang="fr-FR" sz="2000" b="1" i="1" dirty="0">
                <a:solidFill>
                  <a:schemeClr val="accent2">
                    <a:lumMod val="60000"/>
                    <a:lumOff val="40000"/>
                  </a:schemeClr>
                </a:solidFill>
                <a:latin typeface="Tahoma" pitchFamily="34" charset="0"/>
                <a:ea typeface="Tahoma" pitchFamily="34" charset="0"/>
                <a:cs typeface="Tahoma" pitchFamily="34" charset="0"/>
              </a:rPr>
              <a:t>-top</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margin</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margin</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dirty="0">
                <a:solidFill>
                  <a:srgbClr val="000000"/>
                </a:solidFill>
                <a:latin typeface="Tahoma" pitchFamily="34" charset="0"/>
                <a:ea typeface="Tahoma" pitchFamily="34" charset="0"/>
                <a:cs typeface="Tahoma" pitchFamily="34" charset="0"/>
              </a:rPr>
              <a:t> et </a:t>
            </a:r>
            <a:r>
              <a:rPr lang="fr-FR" sz="2000" b="1" i="1" dirty="0" err="1">
                <a:solidFill>
                  <a:schemeClr val="accent2">
                    <a:lumMod val="60000"/>
                    <a:lumOff val="40000"/>
                  </a:schemeClr>
                </a:solidFill>
                <a:latin typeface="Tahoma" pitchFamily="34" charset="0"/>
                <a:ea typeface="Tahoma" pitchFamily="34" charset="0"/>
                <a:cs typeface="Tahoma" pitchFamily="34" charset="0"/>
              </a:rPr>
              <a:t>margin</a:t>
            </a:r>
            <a:r>
              <a:rPr lang="fr-FR" sz="2000" b="1" i="1" dirty="0">
                <a:solidFill>
                  <a:schemeClr val="accent2">
                    <a:lumMod val="60000"/>
                    <a:lumOff val="40000"/>
                  </a:schemeClr>
                </a:solidFill>
                <a:latin typeface="Tahoma" pitchFamily="34" charset="0"/>
                <a:ea typeface="Tahoma" pitchFamily="34" charset="0"/>
                <a:cs typeface="Tahoma" pitchFamily="34" charset="0"/>
              </a:rPr>
              <a:t>-right</a:t>
            </a:r>
            <a:r>
              <a:rPr lang="fr-FR" sz="2000" b="1" dirty="0">
                <a:solidFill>
                  <a:srgbClr val="000000"/>
                </a:solidFill>
                <a:latin typeface="Tahoma" pitchFamily="34" charset="0"/>
                <a:ea typeface="Tahoma" pitchFamily="34" charset="0"/>
                <a:cs typeface="Tahoma" pitchFamily="34" charset="0"/>
              </a:rPr>
              <a:t> : marges externes affectées individuellement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possibles : dimension, </a:t>
            </a:r>
            <a:r>
              <a:rPr lang="fr-FR" sz="2000" b="1" dirty="0" smtClean="0">
                <a:solidFill>
                  <a:srgbClr val="000000"/>
                </a:solidFill>
                <a:latin typeface="Tahoma" pitchFamily="34" charset="0"/>
                <a:ea typeface="Tahoma" pitchFamily="34" charset="0"/>
                <a:cs typeface="Tahoma" pitchFamily="34" charset="0"/>
              </a:rPr>
              <a:t>%, </a:t>
            </a:r>
            <a:r>
              <a:rPr lang="fr-FR" sz="2000" b="1" dirty="0" err="1" smtClean="0">
                <a:solidFill>
                  <a:srgbClr val="000000"/>
                </a:solidFill>
                <a:latin typeface="Tahoma" pitchFamily="34" charset="0"/>
                <a:ea typeface="Tahoma" pitchFamily="34" charset="0"/>
                <a:cs typeface="Tahoma" pitchFamily="34" charset="0"/>
              </a:rPr>
              <a:t>em</a:t>
            </a: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margin</a:t>
            </a:r>
            <a:r>
              <a:rPr lang="fr-FR" sz="2000" b="1" dirty="0">
                <a:solidFill>
                  <a:srgbClr val="000000"/>
                </a:solidFill>
                <a:latin typeface="Tahoma" pitchFamily="34" charset="0"/>
                <a:ea typeface="Tahoma" pitchFamily="34" charset="0"/>
                <a:cs typeface="Tahoma" pitchFamily="34" charset="0"/>
              </a:rPr>
              <a:t> : marges externes toutes </a:t>
            </a:r>
            <a:r>
              <a:rPr lang="fr-FR" sz="2000" b="1" dirty="0" smtClean="0">
                <a:solidFill>
                  <a:srgbClr val="000000"/>
                </a:solidFill>
                <a:latin typeface="Tahoma" pitchFamily="34" charset="0"/>
                <a:ea typeface="Tahoma" pitchFamily="34" charset="0"/>
                <a:cs typeface="Tahoma" pitchFamily="34" charset="0"/>
              </a:rPr>
              <a:t>identiques</a:t>
            </a:r>
            <a:br>
              <a:rPr lang="fr-FR" sz="2000" b="1" dirty="0" smtClean="0">
                <a:solidFill>
                  <a:srgbClr val="000000"/>
                </a:solidFill>
                <a:latin typeface="Tahoma" pitchFamily="34" charset="0"/>
                <a:ea typeface="Tahoma" pitchFamily="34" charset="0"/>
                <a:cs typeface="Tahoma" pitchFamily="34" charset="0"/>
              </a:rPr>
            </a:br>
            <a:r>
              <a:rPr lang="fr-FR" sz="2000" b="1" dirty="0" smtClean="0">
                <a:solidFill>
                  <a:srgbClr val="000000"/>
                </a:solidFill>
                <a:latin typeface="Tahoma" pitchFamily="34" charset="0"/>
                <a:ea typeface="Tahoma" pitchFamily="34" charset="0"/>
                <a:cs typeface="Tahoma" pitchFamily="34" charset="0"/>
              </a:rPr>
              <a:t>	ou série de 4 valeurs (haut droit bas gauche)</a:t>
            </a:r>
            <a:br>
              <a:rPr lang="fr-FR" sz="2000" b="1" dirty="0" smtClean="0">
                <a:solidFill>
                  <a:srgbClr val="000000"/>
                </a:solidFill>
                <a:latin typeface="Tahoma" pitchFamily="34" charset="0"/>
                <a:ea typeface="Tahoma" pitchFamily="34" charset="0"/>
                <a:cs typeface="Tahoma" pitchFamily="34" charset="0"/>
              </a:rPr>
            </a:br>
            <a:r>
              <a:rPr lang="fr-FR" sz="2000" b="1" dirty="0" smtClean="0">
                <a:solidFill>
                  <a:srgbClr val="000000"/>
                </a:solidFill>
                <a:latin typeface="Tahoma" pitchFamily="34" charset="0"/>
                <a:ea typeface="Tahoma" pitchFamily="34" charset="0"/>
                <a:cs typeface="Tahoma" pitchFamily="34" charset="0"/>
              </a:rPr>
              <a:t>	ou série de 2 valeurs (vertical horizontal)</a:t>
            </a:r>
            <a:endParaRPr lang="fr-FR" sz="2000" b="1" dirty="0">
              <a:solidFill>
                <a:srgbClr val="000000"/>
              </a:solidFill>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possibles : dimension, </a:t>
            </a:r>
            <a:r>
              <a:rPr lang="fr-FR" sz="2000" b="1" dirty="0" smtClean="0">
                <a:solidFill>
                  <a:srgbClr val="000000"/>
                </a:solidFill>
                <a:latin typeface="Tahoma" pitchFamily="34" charset="0"/>
                <a:ea typeface="Tahoma" pitchFamily="34" charset="0"/>
                <a:cs typeface="Tahoma" pitchFamily="34" charset="0"/>
              </a:rPr>
              <a:t>%, </a:t>
            </a:r>
            <a:r>
              <a:rPr lang="fr-FR" sz="2000" b="1" dirty="0" err="1" smtClean="0">
                <a:solidFill>
                  <a:srgbClr val="000000"/>
                </a:solidFill>
                <a:latin typeface="Tahoma" pitchFamily="34" charset="0"/>
                <a:ea typeface="Tahoma" pitchFamily="34" charset="0"/>
                <a:cs typeface="Tahoma" pitchFamily="34" charset="0"/>
              </a:rPr>
              <a:t>em</a:t>
            </a:r>
            <a:endParaRPr lang="fr-FR" sz="2000" b="1" dirty="0" smtClean="0">
              <a:solidFill>
                <a:srgbClr val="000000"/>
              </a:solidFill>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i="1" dirty="0" smtClean="0">
              <a:solidFill>
                <a:srgbClr val="000000"/>
              </a:solidFill>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i="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margin</a:t>
            </a:r>
            <a:r>
              <a:rPr lang="fr-FR" sz="2000" b="1" i="1" dirty="0">
                <a:solidFill>
                  <a:schemeClr val="accent2">
                    <a:lumMod val="60000"/>
                    <a:lumOff val="40000"/>
                  </a:schemeClr>
                </a:solidFill>
                <a:latin typeface="Tahoma" pitchFamily="34" charset="0"/>
                <a:ea typeface="Tahoma" pitchFamily="34" charset="0"/>
                <a:cs typeface="Tahoma" pitchFamily="34" charset="0"/>
              </a:rPr>
              <a:t>: auto</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centre l’élément dans son conteneur</a:t>
            </a:r>
          </a:p>
        </p:txBody>
      </p:sp>
      <p:sp>
        <p:nvSpPr>
          <p:cNvPr id="4" name="AutoShape 4"/>
          <p:cNvSpPr>
            <a:spLocks noChangeArrowheads="1"/>
          </p:cNvSpPr>
          <p:nvPr/>
        </p:nvSpPr>
        <p:spPr bwMode="auto">
          <a:xfrm>
            <a:off x="6156176" y="3429000"/>
            <a:ext cx="2514600" cy="1080120"/>
          </a:xfrm>
          <a:prstGeom prst="wedgeRoundRectCallout">
            <a:avLst>
              <a:gd name="adj1" fmla="val -32212"/>
              <a:gd name="adj2" fmla="val -73896"/>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Même principe pour </a:t>
            </a:r>
          </a:p>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les marges internes </a:t>
            </a:r>
          </a:p>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a:t>
            </a:r>
            <a:r>
              <a:rPr lang="fr-FR" sz="1800" b="1" dirty="0" err="1" smtClean="0">
                <a:solidFill>
                  <a:srgbClr val="000000"/>
                </a:solidFill>
                <a:latin typeface="Arial" charset="0"/>
              </a:rPr>
              <a:t>padding</a:t>
            </a:r>
            <a:r>
              <a:rPr lang="fr-FR" sz="1800" b="1" dirty="0" smtClean="0">
                <a:solidFill>
                  <a:srgbClr val="000000"/>
                </a:solidFill>
                <a:latin typeface="Arial" charset="0"/>
              </a:rPr>
              <a:t>)</a:t>
            </a:r>
            <a:endParaRPr lang="fr-FR" sz="1800" b="1" dirty="0">
              <a:solidFill>
                <a:srgbClr val="000000"/>
              </a:solidFill>
              <a:latin typeface="Arial" charset="0"/>
            </a:endParaRPr>
          </a:p>
        </p:txBody>
      </p:sp>
      <p:sp>
        <p:nvSpPr>
          <p:cNvPr id="5" name="Titre 4"/>
          <p:cNvSpPr>
            <a:spLocks noGrp="1"/>
          </p:cNvSpPr>
          <p:nvPr>
            <p:ph type="title"/>
          </p:nvPr>
        </p:nvSpPr>
        <p:spPr/>
        <p:txBody>
          <a:bodyPr/>
          <a:lstStyle/>
          <a:p>
            <a:r>
              <a:rPr lang="fr-FR" dirty="0" smtClean="0"/>
              <a:t>Rappel : propriétés de marges externes</a:t>
            </a:r>
            <a:endParaRPr lang="fr-FR" dirty="0"/>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100000">
                                          <p:val>
                                            <p:strVal val="1+#ppt_w/2"/>
                                          </p:val>
                                        </p:tav>
                                        <p:tav>
                                          <p:val>
                                            <p:strVal val="#ppt_x"/>
                                          </p:val>
                                        </p:tav>
                                      </p:tavLst>
                                    </p:anim>
                                    <p:anim calcmode="lin" valueType="num">
                                      <p:cBhvr>
                                        <p:cTn id="8" dur="500" fill="hold"/>
                                        <p:tgtEl>
                                          <p:spTgt spid="4"/>
                                        </p:tgtEl>
                                        <p:attrNameLst>
                                          <p:attrName>ppt_y</p:attrName>
                                        </p:attrNameLst>
                                      </p:cBhvr>
                                      <p:tavLst>
                                        <p:tav tm="100000">
                                          <p:val>
                                            <p:strVal val="#ppt_y"/>
                                          </p:val>
                                        </p:tav>
                                        <p:tav>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67544" y="1196752"/>
            <a:ext cx="8280920" cy="4913536"/>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chemeClr val="accent2">
                    <a:lumMod val="60000"/>
                    <a:lumOff val="40000"/>
                  </a:schemeClr>
                </a:solidFill>
                <a:latin typeface="Tahoma" pitchFamily="34" charset="0"/>
                <a:ea typeface="Tahoma" pitchFamily="34" charset="0"/>
                <a:cs typeface="Tahoma" pitchFamily="34" charset="0"/>
              </a:rPr>
              <a:t>display:block</a:t>
            </a:r>
            <a:r>
              <a:rPr lang="fr-FR" sz="2000" b="1" dirty="0" smtClean="0">
                <a:solidFill>
                  <a:srgbClr val="000000"/>
                </a:solidFill>
                <a:latin typeface="Tahoma" pitchFamily="34" charset="0"/>
                <a:ea typeface="Tahoma" pitchFamily="34" charset="0"/>
                <a:cs typeface="Tahoma" pitchFamily="34" charset="0"/>
              </a:rPr>
              <a:t> et </a:t>
            </a:r>
            <a:r>
              <a:rPr lang="fr-FR" sz="2000" b="1" dirty="0" err="1" smtClean="0">
                <a:solidFill>
                  <a:schemeClr val="accent2">
                    <a:lumMod val="60000"/>
                    <a:lumOff val="40000"/>
                  </a:schemeClr>
                </a:solidFill>
                <a:latin typeface="Tahoma" pitchFamily="34" charset="0"/>
                <a:ea typeface="Tahoma" pitchFamily="34" charset="0"/>
                <a:cs typeface="Tahoma" pitchFamily="34" charset="0"/>
              </a:rPr>
              <a:t>display:inline-block</a:t>
            </a:r>
            <a:r>
              <a:rPr lang="fr-FR" sz="2000" b="1" dirty="0" smtClean="0">
                <a:solidFill>
                  <a:srgbClr val="000000"/>
                </a:solidFill>
                <a:latin typeface="Tahoma" pitchFamily="34" charset="0"/>
                <a:ea typeface="Tahoma" pitchFamily="34" charset="0"/>
                <a:cs typeface="Tahoma" pitchFamily="34" charset="0"/>
              </a:rPr>
              <a:t> définissent un 'bloc' CSS</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la largeur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width</a:t>
            </a:r>
            <a:r>
              <a:rPr lang="fr-FR" sz="2000" b="1" i="1" dirty="0" smtClean="0">
                <a:solidFill>
                  <a:schemeClr val="accent2">
                    <a:lumMod val="60000"/>
                    <a:lumOff val="40000"/>
                  </a:schemeClr>
                </a:solidFill>
                <a:latin typeface="Tahoma" pitchFamily="34" charset="0"/>
                <a:ea typeface="Tahoma" pitchFamily="34" charset="0"/>
                <a:cs typeface="Tahoma" pitchFamily="34" charset="0"/>
              </a:rPr>
              <a:t>) passe à 100%</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les éléments blocs se succèdent verticalement</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les marges externes verticales fusionnent</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rgbClr val="000000"/>
                </a:solidFill>
                <a:latin typeface="Tahoma" pitchFamily="34" charset="0"/>
                <a:ea typeface="Tahoma" pitchFamily="34" charset="0"/>
                <a:cs typeface="Tahoma" pitchFamily="34" charset="0"/>
              </a:rPr>
              <a:t>les éléments &lt;p&gt; &lt;</a:t>
            </a:r>
            <a:r>
              <a:rPr lang="fr-FR" sz="2000" b="1" i="1" dirty="0" err="1" smtClean="0">
                <a:solidFill>
                  <a:srgbClr val="000000"/>
                </a:solidFill>
                <a:latin typeface="Tahoma" pitchFamily="34" charset="0"/>
                <a:ea typeface="Tahoma" pitchFamily="34" charset="0"/>
                <a:cs typeface="Tahoma" pitchFamily="34" charset="0"/>
              </a:rPr>
              <a:t>blockquote</a:t>
            </a:r>
            <a:r>
              <a:rPr lang="fr-FR" sz="2000" b="1" i="1" dirty="0" smtClean="0">
                <a:solidFill>
                  <a:srgbClr val="000000"/>
                </a:solidFill>
                <a:latin typeface="Tahoma" pitchFamily="34" charset="0"/>
                <a:ea typeface="Tahoma" pitchFamily="34" charset="0"/>
                <a:cs typeface="Tahoma" pitchFamily="34" charset="0"/>
              </a:rPr>
              <a:t>&gt; &lt;</a:t>
            </a:r>
            <a:r>
              <a:rPr lang="fr-FR" sz="2000" b="1" i="1" dirty="0" err="1" smtClean="0">
                <a:solidFill>
                  <a:srgbClr val="000000"/>
                </a:solidFill>
                <a:latin typeface="Tahoma" pitchFamily="34" charset="0"/>
                <a:ea typeface="Tahoma" pitchFamily="34" charset="0"/>
                <a:cs typeface="Tahoma" pitchFamily="34" charset="0"/>
              </a:rPr>
              <a:t>hxx</a:t>
            </a:r>
            <a:r>
              <a:rPr lang="fr-FR" sz="2000" b="1" i="1" dirty="0" smtClean="0">
                <a:solidFill>
                  <a:srgbClr val="000000"/>
                </a:solidFill>
                <a:latin typeface="Tahoma" pitchFamily="34" charset="0"/>
                <a:ea typeface="Tahoma" pitchFamily="34" charset="0"/>
                <a:cs typeface="Tahoma" pitchFamily="34" charset="0"/>
              </a:rPr>
              <a:t>&gt; &lt;</a:t>
            </a:r>
            <a:r>
              <a:rPr lang="fr-FR" sz="2000" b="1" i="1" dirty="0" err="1" smtClean="0">
                <a:solidFill>
                  <a:srgbClr val="000000"/>
                </a:solidFill>
                <a:latin typeface="Tahoma" pitchFamily="34" charset="0"/>
                <a:ea typeface="Tahoma" pitchFamily="34" charset="0"/>
                <a:cs typeface="Tahoma" pitchFamily="34" charset="0"/>
              </a:rPr>
              <a:t>div</a:t>
            </a:r>
            <a:r>
              <a:rPr lang="fr-FR" sz="2000" b="1" i="1" dirty="0" smtClean="0">
                <a:solidFill>
                  <a:srgbClr val="000000"/>
                </a:solidFill>
                <a:latin typeface="Tahoma" pitchFamily="34" charset="0"/>
                <a:ea typeface="Tahoma" pitchFamily="34" charset="0"/>
                <a:cs typeface="Tahoma" pitchFamily="34" charset="0"/>
              </a:rPr>
              <a:t>&gt; &lt;</a:t>
            </a:r>
            <a:r>
              <a:rPr lang="fr-FR" sz="2000" b="1" i="1" dirty="0" err="1" smtClean="0">
                <a:solidFill>
                  <a:srgbClr val="000000"/>
                </a:solidFill>
                <a:latin typeface="Tahoma" pitchFamily="34" charset="0"/>
                <a:ea typeface="Tahoma" pitchFamily="34" charset="0"/>
                <a:cs typeface="Tahoma" pitchFamily="34" charset="0"/>
              </a:rPr>
              <a:t>ul</a:t>
            </a:r>
            <a:r>
              <a:rPr lang="fr-FR" sz="2000" b="1" i="1" dirty="0" smtClean="0">
                <a:solidFill>
                  <a:srgbClr val="000000"/>
                </a:solidFill>
                <a:latin typeface="Tahoma" pitchFamily="34" charset="0"/>
                <a:ea typeface="Tahoma" pitchFamily="34" charset="0"/>
                <a:cs typeface="Tahoma" pitchFamily="34" charset="0"/>
              </a:rPr>
              <a:t>&gt; &lt;</a:t>
            </a:r>
            <a:r>
              <a:rPr lang="fr-FR" sz="2000" b="1" i="1" dirty="0" err="1" smtClean="0">
                <a:solidFill>
                  <a:srgbClr val="000000"/>
                </a:solidFill>
                <a:latin typeface="Tahoma" pitchFamily="34" charset="0"/>
                <a:ea typeface="Tahoma" pitchFamily="34" charset="0"/>
                <a:cs typeface="Tahoma" pitchFamily="34" charset="0"/>
              </a:rPr>
              <a:t>ol</a:t>
            </a:r>
            <a:r>
              <a:rPr lang="fr-FR" sz="2000" b="1" i="1" dirty="0" smtClean="0">
                <a:solidFill>
                  <a:srgbClr val="000000"/>
                </a:solidFill>
                <a:latin typeface="Tahoma" pitchFamily="34" charset="0"/>
                <a:ea typeface="Tahoma" pitchFamily="34" charset="0"/>
                <a:cs typeface="Tahoma" pitchFamily="34" charset="0"/>
              </a:rPr>
              <a:t>&gt; &lt;li&gt; ont une présentation bloc par défaut</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rgbClr val="000000"/>
                </a:solidFill>
                <a:latin typeface="Tahoma" pitchFamily="34" charset="0"/>
                <a:ea typeface="Tahoma" pitchFamily="34" charset="0"/>
                <a:cs typeface="Tahoma" pitchFamily="34" charset="0"/>
              </a:rPr>
              <a:t>mais &lt;</a:t>
            </a:r>
            <a:r>
              <a:rPr lang="fr-FR" sz="2000" b="1" i="1" dirty="0" err="1" smtClean="0">
                <a:solidFill>
                  <a:srgbClr val="000000"/>
                </a:solidFill>
                <a:latin typeface="Tahoma" pitchFamily="34" charset="0"/>
                <a:ea typeface="Tahoma" pitchFamily="34" charset="0"/>
                <a:cs typeface="Tahoma" pitchFamily="34" charset="0"/>
              </a:rPr>
              <a:t>span</a:t>
            </a:r>
            <a:r>
              <a:rPr lang="fr-FR" sz="2000" b="1" i="1" dirty="0" smtClean="0">
                <a:solidFill>
                  <a:srgbClr val="000000"/>
                </a:solidFill>
                <a:latin typeface="Tahoma" pitchFamily="34" charset="0"/>
                <a:ea typeface="Tahoma" pitchFamily="34" charset="0"/>
                <a:cs typeface="Tahoma" pitchFamily="34" charset="0"/>
              </a:rPr>
              <a:t>&gt; reste dans le flux (</a:t>
            </a:r>
            <a:r>
              <a:rPr lang="fr-FR" sz="2000" b="1" i="1" dirty="0" err="1" smtClean="0">
                <a:solidFill>
                  <a:srgbClr val="000000"/>
                </a:solidFill>
                <a:latin typeface="Tahoma" pitchFamily="34" charset="0"/>
                <a:ea typeface="Tahoma" pitchFamily="34" charset="0"/>
                <a:cs typeface="Tahoma" pitchFamily="34" charset="0"/>
              </a:rPr>
              <a:t>display:inline</a:t>
            </a:r>
            <a:r>
              <a:rPr lang="fr-FR" sz="2000" b="1" i="1" dirty="0" smtClean="0">
                <a:solidFill>
                  <a:srgbClr val="000000"/>
                </a:solidFill>
                <a:latin typeface="Tahoma" pitchFamily="34" charset="0"/>
                <a:ea typeface="Tahoma" pitchFamily="34" charset="0"/>
                <a:cs typeface="Tahoma" pitchFamily="34" charset="0"/>
              </a:rPr>
              <a:t>)</a:t>
            </a:r>
            <a:endParaRPr lang="fr-FR" sz="2000" b="1" i="1" dirty="0">
              <a:solidFill>
                <a:srgbClr val="0033CC"/>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Précisions sur les blocs CSS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611560" y="1196752"/>
            <a:ext cx="7756153" cy="4913536"/>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Entre 2 éléments blocs, les marges verticales </a:t>
            </a:r>
            <a:r>
              <a:rPr lang="fr-FR" sz="2000" b="1" dirty="0" smtClean="0">
                <a:solidFill>
                  <a:schemeClr val="accent2">
                    <a:lumMod val="60000"/>
                    <a:lumOff val="40000"/>
                  </a:schemeClr>
                </a:solidFill>
                <a:latin typeface="Tahoma" pitchFamily="34" charset="0"/>
                <a:ea typeface="Tahoma" pitchFamily="34" charset="0"/>
                <a:cs typeface="Tahoma" pitchFamily="34" charset="0"/>
              </a:rPr>
              <a:t>fusionnent</a:t>
            </a:r>
            <a:r>
              <a:rPr lang="fr-FR" sz="2000" b="1" i="1" dirty="0" smtClean="0">
                <a:solidFill>
                  <a:schemeClr val="accent2">
                    <a:lumMod val="60000"/>
                    <a:lumOff val="40000"/>
                  </a:schemeClr>
                </a:solidFill>
                <a:latin typeface="Tahoma" pitchFamily="34" charset="0"/>
                <a:ea typeface="Tahoma" pitchFamily="34" charset="0"/>
                <a:cs typeface="Tahoma" pitchFamily="34" charset="0"/>
              </a:rPr>
              <a:t> au profit de </a:t>
            </a:r>
            <a:r>
              <a:rPr lang="fr-FR" sz="2000" b="1" dirty="0" smtClean="0">
                <a:solidFill>
                  <a:schemeClr val="accent2">
                    <a:lumMod val="60000"/>
                    <a:lumOff val="40000"/>
                  </a:schemeClr>
                </a:solidFill>
                <a:latin typeface="Tahoma" pitchFamily="34" charset="0"/>
                <a:ea typeface="Tahoma" pitchFamily="34" charset="0"/>
                <a:cs typeface="Tahoma" pitchFamily="34" charset="0"/>
              </a:rPr>
              <a:t>la plus grande</a:t>
            </a:r>
            <a:r>
              <a:rPr lang="fr-FR" sz="2000" b="1" dirty="0" smtClean="0">
                <a:solidFill>
                  <a:srgbClr val="0033CC"/>
                </a:solidFill>
                <a:latin typeface="Tahoma" pitchFamily="34" charset="0"/>
                <a:ea typeface="Tahoma" pitchFamily="34" charset="0"/>
                <a:cs typeface="Tahoma" pitchFamily="34" charset="0"/>
              </a:rPr>
              <a:t/>
            </a:r>
            <a:br>
              <a:rPr lang="fr-FR" sz="2000" b="1" dirty="0" smtClean="0">
                <a:solidFill>
                  <a:srgbClr val="0033CC"/>
                </a:solidFill>
                <a:latin typeface="Tahoma" pitchFamily="34" charset="0"/>
                <a:ea typeface="Tahoma" pitchFamily="34" charset="0"/>
                <a:cs typeface="Tahoma" pitchFamily="34" charset="0"/>
              </a:rPr>
            </a:br>
            <a:r>
              <a:rPr lang="fr-FR" sz="2000" b="1" dirty="0" smtClean="0">
                <a:solidFill>
                  <a:schemeClr val="tx1"/>
                </a:solidFill>
                <a:latin typeface="Tahoma" pitchFamily="34" charset="0"/>
                <a:ea typeface="Tahoma" pitchFamily="34" charset="0"/>
                <a:cs typeface="Tahoma" pitchFamily="34" charset="0"/>
              </a:rPr>
              <a:t>(principe de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margin</a:t>
            </a:r>
            <a:r>
              <a:rPr lang="fr-FR" sz="2000" b="1" i="1" dirty="0" smtClean="0">
                <a:solidFill>
                  <a:schemeClr val="accent2">
                    <a:lumMod val="60000"/>
                    <a:lumOff val="40000"/>
                  </a:schemeClr>
                </a:solidFill>
                <a:latin typeface="Tahoma" pitchFamily="34" charset="0"/>
                <a:ea typeface="Tahoma" pitchFamily="34" charset="0"/>
                <a:cs typeface="Tahoma" pitchFamily="34" charset="0"/>
              </a:rPr>
              <a:t>-collapse</a:t>
            </a:r>
            <a:r>
              <a:rPr lang="fr-FR" sz="2000" b="1" dirty="0" smtClean="0">
                <a:solidFill>
                  <a:schemeClr val="tx1"/>
                </a:solidFill>
                <a:latin typeface="Tahoma" pitchFamily="34" charset="0"/>
                <a:ea typeface="Tahoma" pitchFamily="34" charset="0"/>
                <a:cs typeface="Tahoma" pitchFamily="34" charset="0"/>
              </a:rPr>
              <a:t>)</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smtClean="0">
                <a:solidFill>
                  <a:schemeClr val="tx1"/>
                </a:solidFill>
                <a:latin typeface="Tahoma" pitchFamily="34" charset="0"/>
                <a:ea typeface="Tahoma" pitchFamily="34" charset="0"/>
                <a:cs typeface="Tahoma" pitchFamily="34" charset="0"/>
              </a:rPr>
              <a:t>Exemple:</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rgbClr val="00AE00"/>
                </a:solidFill>
                <a:latin typeface="Tahoma" pitchFamily="34" charset="0"/>
                <a:ea typeface="Tahoma" pitchFamily="34" charset="0"/>
                <a:cs typeface="Tahoma" pitchFamily="34" charset="0"/>
              </a:rPr>
              <a:t>&lt;p style="</a:t>
            </a:r>
            <a:r>
              <a:rPr lang="fr-FR" b="1" i="1" dirty="0" err="1" smtClean="0">
                <a:solidFill>
                  <a:srgbClr val="00AE00"/>
                </a:solidFill>
                <a:latin typeface="Tahoma" pitchFamily="34" charset="0"/>
                <a:ea typeface="Tahoma" pitchFamily="34" charset="0"/>
                <a:cs typeface="Tahoma" pitchFamily="34" charset="0"/>
              </a:rPr>
              <a:t>margin</a:t>
            </a:r>
            <a:r>
              <a:rPr lang="fr-FR" b="1" i="1" dirty="0" smtClean="0">
                <a:solidFill>
                  <a:srgbClr val="00AE00"/>
                </a:solidFill>
                <a:latin typeface="Tahoma" pitchFamily="34" charset="0"/>
                <a:ea typeface="Tahoma" pitchFamily="34" charset="0"/>
                <a:cs typeface="Tahoma" pitchFamily="34" charset="0"/>
              </a:rPr>
              <a:t>:25px"&gt;1° paragraphe&lt;/p&gt;</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rgbClr val="00AE00"/>
                </a:solidFill>
                <a:latin typeface="Tahoma" pitchFamily="34" charset="0"/>
                <a:ea typeface="Tahoma" pitchFamily="34" charset="0"/>
                <a:cs typeface="Tahoma" pitchFamily="34" charset="0"/>
              </a:rPr>
              <a:t>&lt;p style="</a:t>
            </a:r>
            <a:r>
              <a:rPr lang="fr-FR" b="1" i="1" dirty="0" err="1" smtClean="0">
                <a:solidFill>
                  <a:srgbClr val="00AE00"/>
                </a:solidFill>
                <a:latin typeface="Tahoma" pitchFamily="34" charset="0"/>
                <a:ea typeface="Tahoma" pitchFamily="34" charset="0"/>
                <a:cs typeface="Tahoma" pitchFamily="34" charset="0"/>
              </a:rPr>
              <a:t>margin</a:t>
            </a:r>
            <a:r>
              <a:rPr lang="fr-FR" b="1" i="1" dirty="0" smtClean="0">
                <a:solidFill>
                  <a:srgbClr val="00AE00"/>
                </a:solidFill>
                <a:latin typeface="Tahoma" pitchFamily="34" charset="0"/>
                <a:ea typeface="Tahoma" pitchFamily="34" charset="0"/>
                <a:cs typeface="Tahoma" pitchFamily="34" charset="0"/>
              </a:rPr>
              <a:t>:15px"&gt;2° paragraphe&lt;/p&gt;</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chemeClr val="tx1"/>
                </a:solidFill>
                <a:latin typeface="Tahoma" pitchFamily="34" charset="0"/>
                <a:ea typeface="Tahoma" pitchFamily="34" charset="0"/>
                <a:cs typeface="Tahoma" pitchFamily="34" charset="0"/>
                <a:sym typeface="Wingdings" pitchFamily="2" charset="2"/>
              </a:rPr>
              <a:t> Les 2 paragraphes seront séparés par 25 pixels</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i="1" dirty="0" smtClean="0">
              <a:solidFill>
                <a:schemeClr val="tx1"/>
              </a:solidFill>
              <a:latin typeface="Tahoma" pitchFamily="34" charset="0"/>
              <a:ea typeface="Tahoma" pitchFamily="34" charset="0"/>
              <a:cs typeface="Tahoma" pitchFamily="34" charset="0"/>
              <a:sym typeface="Wingdings" pitchFamily="2" charset="2"/>
            </a:endParaRPr>
          </a:p>
          <a:p>
            <a:pPr marL="284163" indent="-284163">
              <a:lnSpc>
                <a:spcPct val="90000"/>
              </a:lnSpc>
              <a:spcBef>
                <a:spcPts val="900"/>
              </a:spcBef>
              <a:buClr>
                <a:srgbClr val="0033CC"/>
              </a:buClr>
              <a:buFont typeface="Arial" pitchFamily="34" charset="0"/>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smtClean="0">
                <a:solidFill>
                  <a:schemeClr val="tx1"/>
                </a:solidFill>
                <a:latin typeface="Tahoma" pitchFamily="34" charset="0"/>
                <a:ea typeface="Tahoma" pitchFamily="34" charset="0"/>
                <a:cs typeface="Tahoma" pitchFamily="34" charset="0"/>
                <a:sym typeface="Wingdings" pitchFamily="2" charset="2"/>
              </a:rPr>
              <a:t>Même principe pour des éléments imbriqués</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smtClean="0">
                <a:solidFill>
                  <a:schemeClr val="tx1"/>
                </a:solidFill>
                <a:latin typeface="Tahoma" pitchFamily="34" charset="0"/>
                <a:ea typeface="Tahoma" pitchFamily="34" charset="0"/>
                <a:cs typeface="Tahoma" pitchFamily="34" charset="0"/>
              </a:rPr>
              <a:t>Exemple:</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rgbClr val="00AE00"/>
                </a:solidFill>
                <a:latin typeface="Tahoma" pitchFamily="34" charset="0"/>
                <a:ea typeface="Tahoma" pitchFamily="34" charset="0"/>
                <a:cs typeface="Tahoma" pitchFamily="34" charset="0"/>
              </a:rPr>
              <a:t>&lt;</a:t>
            </a:r>
            <a:r>
              <a:rPr lang="fr-FR" b="1" i="1" dirty="0" err="1" smtClean="0">
                <a:solidFill>
                  <a:srgbClr val="00AE00"/>
                </a:solidFill>
                <a:latin typeface="Tahoma" pitchFamily="34" charset="0"/>
                <a:ea typeface="Tahoma" pitchFamily="34" charset="0"/>
                <a:cs typeface="Tahoma" pitchFamily="34" charset="0"/>
              </a:rPr>
              <a:t>div</a:t>
            </a:r>
            <a:r>
              <a:rPr lang="fr-FR" b="1" i="1" dirty="0" smtClean="0">
                <a:solidFill>
                  <a:srgbClr val="00AE00"/>
                </a:solidFill>
                <a:latin typeface="Tahoma" pitchFamily="34" charset="0"/>
                <a:ea typeface="Tahoma" pitchFamily="34" charset="0"/>
                <a:cs typeface="Tahoma" pitchFamily="34" charset="0"/>
              </a:rPr>
              <a:t> style="</a:t>
            </a:r>
            <a:r>
              <a:rPr lang="fr-FR" b="1" i="1" dirty="0" err="1" smtClean="0">
                <a:solidFill>
                  <a:srgbClr val="00AE00"/>
                </a:solidFill>
                <a:latin typeface="Tahoma" pitchFamily="34" charset="0"/>
                <a:ea typeface="Tahoma" pitchFamily="34" charset="0"/>
                <a:cs typeface="Tahoma" pitchFamily="34" charset="0"/>
              </a:rPr>
              <a:t>margin</a:t>
            </a:r>
            <a:r>
              <a:rPr lang="fr-FR" b="1" i="1" dirty="0" smtClean="0">
                <a:solidFill>
                  <a:srgbClr val="00AE00"/>
                </a:solidFill>
                <a:latin typeface="Tahoma" pitchFamily="34" charset="0"/>
                <a:ea typeface="Tahoma" pitchFamily="34" charset="0"/>
                <a:cs typeface="Tahoma" pitchFamily="34" charset="0"/>
              </a:rPr>
              <a:t>:25px"&gt;</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rgbClr val="00AE00"/>
                </a:solidFill>
                <a:latin typeface="Tahoma" pitchFamily="34" charset="0"/>
                <a:ea typeface="Tahoma" pitchFamily="34" charset="0"/>
                <a:cs typeface="Tahoma" pitchFamily="34" charset="0"/>
              </a:rPr>
              <a:t>	&lt;p style="</a:t>
            </a:r>
            <a:r>
              <a:rPr lang="fr-FR" b="1" i="1" dirty="0" err="1" smtClean="0">
                <a:solidFill>
                  <a:srgbClr val="00AE00"/>
                </a:solidFill>
                <a:latin typeface="Tahoma" pitchFamily="34" charset="0"/>
                <a:ea typeface="Tahoma" pitchFamily="34" charset="0"/>
                <a:cs typeface="Tahoma" pitchFamily="34" charset="0"/>
              </a:rPr>
              <a:t>margin</a:t>
            </a:r>
            <a:r>
              <a:rPr lang="fr-FR" b="1" i="1" dirty="0" smtClean="0">
                <a:solidFill>
                  <a:srgbClr val="00AE00"/>
                </a:solidFill>
                <a:latin typeface="Tahoma" pitchFamily="34" charset="0"/>
                <a:ea typeface="Tahoma" pitchFamily="34" charset="0"/>
                <a:cs typeface="Tahoma" pitchFamily="34" charset="0"/>
              </a:rPr>
              <a:t>:15px"&gt;paragraphe&lt;/p&gt;</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rgbClr val="00AE00"/>
                </a:solidFill>
                <a:latin typeface="Tahoma" pitchFamily="34" charset="0"/>
                <a:ea typeface="Tahoma" pitchFamily="34" charset="0"/>
                <a:cs typeface="Tahoma" pitchFamily="34" charset="0"/>
              </a:rPr>
              <a:t>&lt;/</a:t>
            </a:r>
            <a:r>
              <a:rPr lang="fr-FR" b="1" i="1" dirty="0" err="1" smtClean="0">
                <a:solidFill>
                  <a:srgbClr val="00AE00"/>
                </a:solidFill>
                <a:latin typeface="Tahoma" pitchFamily="34" charset="0"/>
                <a:ea typeface="Tahoma" pitchFamily="34" charset="0"/>
                <a:cs typeface="Tahoma" pitchFamily="34" charset="0"/>
              </a:rPr>
              <a:t>div</a:t>
            </a:r>
            <a:r>
              <a:rPr lang="fr-FR" b="1" i="1" dirty="0" smtClean="0">
                <a:solidFill>
                  <a:srgbClr val="00AE00"/>
                </a:solidFill>
                <a:latin typeface="Tahoma" pitchFamily="34" charset="0"/>
                <a:ea typeface="Tahoma" pitchFamily="34" charset="0"/>
                <a:cs typeface="Tahoma" pitchFamily="34" charset="0"/>
              </a:rPr>
              <a:t>&gt;</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chemeClr val="tx1"/>
                </a:solidFill>
                <a:latin typeface="Tahoma" pitchFamily="34" charset="0"/>
                <a:ea typeface="Tahoma" pitchFamily="34" charset="0"/>
                <a:cs typeface="Tahoma" pitchFamily="34" charset="0"/>
                <a:sym typeface="Wingdings" pitchFamily="2" charset="2"/>
              </a:rPr>
              <a:t> Marge réelle 25 pixels</a:t>
            </a:r>
          </a:p>
          <a:p>
            <a:pPr marL="284163" indent="-284163">
              <a:lnSpc>
                <a:spcPct val="90000"/>
              </a:lnSpc>
              <a:spcBef>
                <a:spcPts val="900"/>
              </a:spcBef>
              <a:buClr>
                <a:srgbClr val="0033CC"/>
              </a:buClr>
              <a:buFont typeface="Arial" pitchFamily="34" charset="0"/>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i="1" dirty="0" smtClean="0">
              <a:solidFill>
                <a:schemeClr val="tx1"/>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Fusion des marges externes</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67544" y="980728"/>
            <a:ext cx="7900169" cy="3528392"/>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err="1" smtClean="0">
                <a:solidFill>
                  <a:schemeClr val="accent2">
                    <a:lumMod val="60000"/>
                    <a:lumOff val="40000"/>
                  </a:schemeClr>
                </a:solidFill>
                <a:latin typeface="Tahoma" pitchFamily="34" charset="0"/>
                <a:ea typeface="Tahoma" pitchFamily="34" charset="0"/>
                <a:cs typeface="Tahoma" pitchFamily="34" charset="0"/>
              </a:rPr>
              <a:t>display:inline</a:t>
            </a:r>
            <a:r>
              <a:rPr lang="fr-FR" b="1" dirty="0" smtClean="0">
                <a:solidFill>
                  <a:srgbClr val="000000"/>
                </a:solidFill>
                <a:latin typeface="Tahoma" pitchFamily="34" charset="0"/>
                <a:ea typeface="Tahoma" pitchFamily="34" charset="0"/>
                <a:cs typeface="Tahoma" pitchFamily="34" charset="0"/>
              </a:rPr>
              <a:t> définit un élément en continu qui se coule dans le contenu</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chemeClr val="accent2">
                    <a:lumMod val="60000"/>
                    <a:lumOff val="40000"/>
                  </a:schemeClr>
                </a:solidFill>
                <a:latin typeface="Tahoma" pitchFamily="34" charset="0"/>
                <a:ea typeface="Tahoma" pitchFamily="34" charset="0"/>
                <a:cs typeface="Tahoma" pitchFamily="34" charset="0"/>
              </a:rPr>
              <a:t>pas de largeur (</a:t>
            </a:r>
            <a:r>
              <a:rPr lang="fr-FR" b="1" i="1" dirty="0" err="1" smtClean="0">
                <a:solidFill>
                  <a:schemeClr val="accent2">
                    <a:lumMod val="60000"/>
                    <a:lumOff val="40000"/>
                  </a:schemeClr>
                </a:solidFill>
                <a:latin typeface="Tahoma" pitchFamily="34" charset="0"/>
                <a:ea typeface="Tahoma" pitchFamily="34" charset="0"/>
                <a:cs typeface="Tahoma" pitchFamily="34" charset="0"/>
              </a:rPr>
              <a:t>width</a:t>
            </a:r>
            <a:r>
              <a:rPr lang="fr-FR" b="1" i="1" dirty="0" smtClean="0">
                <a:solidFill>
                  <a:schemeClr val="accent2">
                    <a:lumMod val="60000"/>
                    <a:lumOff val="40000"/>
                  </a:schemeClr>
                </a:solidFill>
                <a:latin typeface="Tahoma" pitchFamily="34" charset="0"/>
                <a:ea typeface="Tahoma" pitchFamily="34" charset="0"/>
                <a:cs typeface="Tahoma" pitchFamily="34" charset="0"/>
              </a:rPr>
              <a:t>) ni de hauteur (</a:t>
            </a:r>
            <a:r>
              <a:rPr lang="fr-FR" b="1" i="1" dirty="0" err="1" smtClean="0">
                <a:solidFill>
                  <a:schemeClr val="accent2">
                    <a:lumMod val="60000"/>
                    <a:lumOff val="40000"/>
                  </a:schemeClr>
                </a:solidFill>
                <a:latin typeface="Tahoma" pitchFamily="34" charset="0"/>
                <a:ea typeface="Tahoma" pitchFamily="34" charset="0"/>
                <a:cs typeface="Tahoma" pitchFamily="34" charset="0"/>
              </a:rPr>
              <a:t>height</a:t>
            </a:r>
            <a:r>
              <a:rPr lang="fr-FR" b="1" i="1" dirty="0" smtClean="0">
                <a:solidFill>
                  <a:schemeClr val="accent2">
                    <a:lumMod val="60000"/>
                    <a:lumOff val="40000"/>
                  </a:schemeClr>
                </a:solidFill>
                <a:latin typeface="Tahoma" pitchFamily="34" charset="0"/>
                <a:ea typeface="Tahoma" pitchFamily="34" charset="0"/>
                <a:cs typeface="Tahoma" pitchFamily="34" charset="0"/>
              </a:rPr>
              <a:t>)</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chemeClr val="accent2">
                    <a:lumMod val="60000"/>
                    <a:lumOff val="40000"/>
                  </a:schemeClr>
                </a:solidFill>
                <a:latin typeface="Tahoma" pitchFamily="34" charset="0"/>
                <a:ea typeface="Tahoma" pitchFamily="34" charset="0"/>
                <a:cs typeface="Tahoma" pitchFamily="34" charset="0"/>
              </a:rPr>
              <a:t>marges latérales uniquement ; </a:t>
            </a:r>
            <a:r>
              <a:rPr lang="fr-FR" b="1" i="1" dirty="0" err="1" smtClean="0">
                <a:solidFill>
                  <a:schemeClr val="accent2">
                    <a:lumMod val="60000"/>
                    <a:lumOff val="40000"/>
                  </a:schemeClr>
                </a:solidFill>
                <a:latin typeface="Tahoma" pitchFamily="34" charset="0"/>
                <a:ea typeface="Tahoma" pitchFamily="34" charset="0"/>
                <a:cs typeface="Tahoma" pitchFamily="34" charset="0"/>
              </a:rPr>
              <a:t>padding</a:t>
            </a:r>
            <a:r>
              <a:rPr lang="fr-FR" b="1" i="1" dirty="0" smtClean="0">
                <a:solidFill>
                  <a:schemeClr val="accent2">
                    <a:lumMod val="60000"/>
                    <a:lumOff val="40000"/>
                  </a:schemeClr>
                </a:solidFill>
                <a:latin typeface="Tahoma" pitchFamily="34" charset="0"/>
                <a:ea typeface="Tahoma" pitchFamily="34" charset="0"/>
                <a:cs typeface="Tahoma" pitchFamily="34" charset="0"/>
              </a:rPr>
              <a:t> n'agrandit pas l'élément </a:t>
            </a:r>
            <a:r>
              <a:rPr lang="fr-FR" b="1" i="1" dirty="0" smtClean="0">
                <a:solidFill>
                  <a:schemeClr val="accent2">
                    <a:lumMod val="60000"/>
                    <a:lumOff val="40000"/>
                  </a:schemeClr>
                </a:solidFill>
                <a:latin typeface="Tahoma" pitchFamily="34" charset="0"/>
                <a:ea typeface="Tahoma" pitchFamily="34" charset="0"/>
                <a:cs typeface="Tahoma" pitchFamily="34" charset="0"/>
                <a:sym typeface="Wingdings" pitchFamily="2" charset="2"/>
              </a:rPr>
              <a:t> risque de recouvrement</a:t>
            </a:r>
            <a:endParaRPr lang="fr-FR" b="1" i="1" dirty="0" smtClean="0">
              <a:solidFill>
                <a:schemeClr val="accent2">
                  <a:lumMod val="60000"/>
                  <a:lumOff val="40000"/>
                </a:schemeClr>
              </a:solidFill>
              <a:latin typeface="Tahoma" pitchFamily="34" charset="0"/>
              <a:ea typeface="Tahoma" pitchFamily="34" charset="0"/>
              <a:cs typeface="Tahoma" pitchFamily="34" charset="0"/>
            </a:endParaRP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chemeClr val="accent2">
                    <a:lumMod val="60000"/>
                    <a:lumOff val="40000"/>
                  </a:schemeClr>
                </a:solidFill>
                <a:latin typeface="Tahoma" pitchFamily="34" charset="0"/>
                <a:ea typeface="Tahoma" pitchFamily="34" charset="0"/>
                <a:cs typeface="Tahoma" pitchFamily="34" charset="0"/>
              </a:rPr>
              <a:t>les éléments </a:t>
            </a:r>
            <a:r>
              <a:rPr lang="fr-FR" b="1" i="1" dirty="0" err="1" smtClean="0">
                <a:solidFill>
                  <a:schemeClr val="accent2">
                    <a:lumMod val="60000"/>
                    <a:lumOff val="40000"/>
                  </a:schemeClr>
                </a:solidFill>
                <a:latin typeface="Tahoma" pitchFamily="34" charset="0"/>
                <a:ea typeface="Tahoma" pitchFamily="34" charset="0"/>
                <a:cs typeface="Tahoma" pitchFamily="34" charset="0"/>
              </a:rPr>
              <a:t>inline</a:t>
            </a:r>
            <a:r>
              <a:rPr lang="fr-FR" b="1" i="1" dirty="0" smtClean="0">
                <a:solidFill>
                  <a:schemeClr val="accent2">
                    <a:lumMod val="60000"/>
                    <a:lumOff val="40000"/>
                  </a:schemeClr>
                </a:solidFill>
                <a:latin typeface="Tahoma" pitchFamily="34" charset="0"/>
                <a:ea typeface="Tahoma" pitchFamily="34" charset="0"/>
                <a:cs typeface="Tahoma" pitchFamily="34" charset="0"/>
              </a:rPr>
              <a:t> se succèdent sans rupture sur la ligne de base du texte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rgbClr val="000000"/>
                </a:solidFill>
                <a:latin typeface="Tahoma" pitchFamily="34" charset="0"/>
                <a:ea typeface="Tahoma" pitchFamily="34" charset="0"/>
                <a:cs typeface="Tahoma" pitchFamily="34" charset="0"/>
              </a:rPr>
              <a:t>les éléments &lt;</a:t>
            </a:r>
            <a:r>
              <a:rPr lang="fr-FR" b="1" i="1" dirty="0" err="1" smtClean="0">
                <a:solidFill>
                  <a:srgbClr val="000000"/>
                </a:solidFill>
                <a:latin typeface="Tahoma" pitchFamily="34" charset="0"/>
                <a:ea typeface="Tahoma" pitchFamily="34" charset="0"/>
                <a:cs typeface="Tahoma" pitchFamily="34" charset="0"/>
              </a:rPr>
              <a:t>span</a:t>
            </a:r>
            <a:r>
              <a:rPr lang="fr-FR" b="1" i="1" dirty="0" smtClean="0">
                <a:solidFill>
                  <a:srgbClr val="000000"/>
                </a:solidFill>
                <a:latin typeface="Tahoma" pitchFamily="34" charset="0"/>
                <a:ea typeface="Tahoma" pitchFamily="34" charset="0"/>
                <a:cs typeface="Tahoma" pitchFamily="34" charset="0"/>
              </a:rPr>
              <a:t>&gt; &lt;input&gt; &lt;label&gt; ont une présentation </a:t>
            </a:r>
            <a:r>
              <a:rPr lang="fr-FR" b="1" i="1" dirty="0" err="1" smtClean="0">
                <a:solidFill>
                  <a:srgbClr val="000000"/>
                </a:solidFill>
                <a:latin typeface="Tahoma" pitchFamily="34" charset="0"/>
                <a:ea typeface="Tahoma" pitchFamily="34" charset="0"/>
                <a:cs typeface="Tahoma" pitchFamily="34" charset="0"/>
              </a:rPr>
              <a:t>inline</a:t>
            </a:r>
            <a:r>
              <a:rPr lang="fr-FR" b="1" i="1" dirty="0" smtClean="0">
                <a:solidFill>
                  <a:srgbClr val="000000"/>
                </a:solidFill>
                <a:latin typeface="Tahoma" pitchFamily="34" charset="0"/>
                <a:ea typeface="Tahoma" pitchFamily="34" charset="0"/>
                <a:cs typeface="Tahoma" pitchFamily="34" charset="0"/>
              </a:rPr>
              <a:t> par défaut</a:t>
            </a:r>
          </a:p>
          <a:p>
            <a:pPr marL="56991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rgbClr val="000000"/>
                </a:solidFill>
                <a:latin typeface="Tahoma" pitchFamily="34" charset="0"/>
                <a:ea typeface="Tahoma" pitchFamily="34" charset="0"/>
                <a:cs typeface="Tahoma" pitchFamily="34" charset="0"/>
              </a:rPr>
              <a:t>on utilise parfois des balises de présentation pour définir des éléments </a:t>
            </a:r>
            <a:r>
              <a:rPr lang="fr-FR" b="1" i="1" dirty="0" err="1" smtClean="0">
                <a:solidFill>
                  <a:srgbClr val="000000"/>
                </a:solidFill>
                <a:latin typeface="Tahoma" pitchFamily="34" charset="0"/>
                <a:ea typeface="Tahoma" pitchFamily="34" charset="0"/>
                <a:cs typeface="Tahoma" pitchFamily="34" charset="0"/>
              </a:rPr>
              <a:t>inline</a:t>
            </a:r>
            <a:r>
              <a:rPr lang="fr-FR" b="1" i="1" dirty="0" smtClean="0">
                <a:solidFill>
                  <a:srgbClr val="000000"/>
                </a:solidFill>
                <a:latin typeface="Tahoma" pitchFamily="34" charset="0"/>
                <a:ea typeface="Tahoma" pitchFamily="34" charset="0"/>
                <a:cs typeface="Tahoma" pitchFamily="34" charset="0"/>
              </a:rPr>
              <a:t> facilement sélectionnables</a:t>
            </a:r>
            <a:br>
              <a:rPr lang="fr-FR" b="1" i="1" dirty="0" smtClean="0">
                <a:solidFill>
                  <a:srgbClr val="000000"/>
                </a:solidFill>
                <a:latin typeface="Tahoma" pitchFamily="34" charset="0"/>
                <a:ea typeface="Tahoma" pitchFamily="34" charset="0"/>
                <a:cs typeface="Tahoma" pitchFamily="34" charset="0"/>
              </a:rPr>
            </a:br>
            <a:endParaRPr lang="fr-FR" b="1" dirty="0" smtClean="0">
              <a:solidFill>
                <a:srgbClr val="000000"/>
              </a:solidFill>
              <a:latin typeface="Tahoma" pitchFamily="34" charset="0"/>
              <a:ea typeface="Tahoma" pitchFamily="34" charset="0"/>
              <a:cs typeface="Tahoma" pitchFamily="34" charset="0"/>
            </a:endParaRPr>
          </a:p>
        </p:txBody>
      </p:sp>
      <p:sp>
        <p:nvSpPr>
          <p:cNvPr id="4" name="Rectangle 3"/>
          <p:cNvSpPr/>
          <p:nvPr/>
        </p:nvSpPr>
        <p:spPr>
          <a:xfrm>
            <a:off x="395536" y="4581128"/>
            <a:ext cx="8172400" cy="369332"/>
          </a:xfrm>
          <a:prstGeom prst="rect">
            <a:avLst/>
          </a:prstGeom>
        </p:spPr>
        <p:txBody>
          <a:bodyPr wrap="square">
            <a:spAutoFit/>
          </a:bodyPr>
          <a:lstStyle/>
          <a:p>
            <a:r>
              <a:rPr lang="fr-FR" b="1" dirty="0" smtClean="0">
                <a:solidFill>
                  <a:srgbClr val="00AE00"/>
                </a:solidFill>
                <a:latin typeface="Tahoma" pitchFamily="34" charset="0"/>
                <a:ea typeface="Tahoma" pitchFamily="34" charset="0"/>
                <a:cs typeface="Tahoma" pitchFamily="34" charset="0"/>
              </a:rPr>
              <a:t>&lt;article&gt;&lt;p&gt;Du texte &lt;</a:t>
            </a:r>
            <a:r>
              <a:rPr lang="fr-FR" b="1" dirty="0" err="1" smtClean="0">
                <a:solidFill>
                  <a:srgbClr val="00AE00"/>
                </a:solidFill>
                <a:latin typeface="Tahoma" pitchFamily="34" charset="0"/>
                <a:ea typeface="Tahoma" pitchFamily="34" charset="0"/>
                <a:cs typeface="Tahoma" pitchFamily="34" charset="0"/>
              </a:rPr>
              <a:t>big</a:t>
            </a:r>
            <a:r>
              <a:rPr lang="fr-FR" b="1" dirty="0" smtClean="0">
                <a:solidFill>
                  <a:srgbClr val="00AE00"/>
                </a:solidFill>
                <a:latin typeface="Tahoma" pitchFamily="34" charset="0"/>
                <a:ea typeface="Tahoma" pitchFamily="34" charset="0"/>
                <a:cs typeface="Tahoma" pitchFamily="34" charset="0"/>
              </a:rPr>
              <a:t>&gt;particulier&lt;/</a:t>
            </a:r>
            <a:r>
              <a:rPr lang="fr-FR" b="1" dirty="0" err="1" smtClean="0">
                <a:solidFill>
                  <a:srgbClr val="00AE00"/>
                </a:solidFill>
                <a:latin typeface="Tahoma" pitchFamily="34" charset="0"/>
                <a:ea typeface="Tahoma" pitchFamily="34" charset="0"/>
                <a:cs typeface="Tahoma" pitchFamily="34" charset="0"/>
              </a:rPr>
              <a:t>big</a:t>
            </a:r>
            <a:r>
              <a:rPr lang="fr-FR" b="1" dirty="0" smtClean="0">
                <a:solidFill>
                  <a:srgbClr val="00AE00"/>
                </a:solidFill>
                <a:latin typeface="Tahoma" pitchFamily="34" charset="0"/>
                <a:ea typeface="Tahoma" pitchFamily="34" charset="0"/>
                <a:cs typeface="Tahoma" pitchFamily="34" charset="0"/>
              </a:rPr>
              <a:t>&gt;…&lt;/p&gt;&lt;/article&gt;</a:t>
            </a:r>
            <a:endParaRPr lang="fr-FR" dirty="0">
              <a:solidFill>
                <a:srgbClr val="00AE00"/>
              </a:solidFill>
              <a:latin typeface="Tahoma" pitchFamily="34" charset="0"/>
              <a:ea typeface="Tahoma" pitchFamily="34" charset="0"/>
              <a:cs typeface="Tahoma" pitchFamily="34" charset="0"/>
            </a:endParaRPr>
          </a:p>
        </p:txBody>
      </p:sp>
      <p:sp>
        <p:nvSpPr>
          <p:cNvPr id="5" name="AutoShape 4"/>
          <p:cNvSpPr>
            <a:spLocks noChangeArrowheads="1"/>
          </p:cNvSpPr>
          <p:nvPr/>
        </p:nvSpPr>
        <p:spPr bwMode="auto">
          <a:xfrm>
            <a:off x="899592" y="5517232"/>
            <a:ext cx="5904656" cy="836712"/>
          </a:xfrm>
          <a:prstGeom prst="wedgeRoundRectCallout">
            <a:avLst>
              <a:gd name="adj1" fmla="val 14553"/>
              <a:gd name="adj2" fmla="val -78828"/>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Ce mot est sélectionnable par article p </a:t>
            </a:r>
            <a:r>
              <a:rPr lang="fr-FR" sz="1800" b="1" dirty="0" err="1" smtClean="0">
                <a:solidFill>
                  <a:srgbClr val="000000"/>
                </a:solidFill>
                <a:latin typeface="Arial" charset="0"/>
              </a:rPr>
              <a:t>big</a:t>
            </a:r>
            <a:r>
              <a:rPr lang="fr-FR" sz="1800" b="1" dirty="0" smtClean="0">
                <a:solidFill>
                  <a:srgbClr val="000000"/>
                </a:solidFill>
                <a:latin typeface="Arial" charset="0"/>
              </a:rPr>
              <a:t> {…} </a:t>
            </a:r>
            <a:br>
              <a:rPr lang="fr-FR" sz="1800" b="1" dirty="0" smtClean="0">
                <a:solidFill>
                  <a:srgbClr val="000000"/>
                </a:solidFill>
                <a:latin typeface="Arial" charset="0"/>
              </a:rPr>
            </a:br>
            <a:r>
              <a:rPr lang="fr-FR" sz="1800" b="1" dirty="0" smtClean="0">
                <a:solidFill>
                  <a:srgbClr val="000000"/>
                </a:solidFill>
                <a:latin typeface="Arial" charset="0"/>
              </a:rPr>
              <a:t>pour y affecter n'importe quelle présentation</a:t>
            </a:r>
            <a:endParaRPr lang="fr-FR" sz="1800" b="1" dirty="0">
              <a:solidFill>
                <a:srgbClr val="000000"/>
              </a:solidFill>
              <a:latin typeface="Arial" charset="0"/>
            </a:endParaRPr>
          </a:p>
        </p:txBody>
      </p:sp>
      <p:sp>
        <p:nvSpPr>
          <p:cNvPr id="6" name="Titre 5"/>
          <p:cNvSpPr>
            <a:spLocks noGrp="1"/>
          </p:cNvSpPr>
          <p:nvPr>
            <p:ph type="title"/>
          </p:nvPr>
        </p:nvSpPr>
        <p:spPr/>
        <p:txBody>
          <a:bodyPr/>
          <a:lstStyle/>
          <a:p>
            <a:r>
              <a:rPr lang="fr-FR" dirty="0" smtClean="0"/>
              <a:t>Précisions sur les </a:t>
            </a:r>
            <a:r>
              <a:rPr lang="fr-FR" dirty="0" err="1" smtClean="0"/>
              <a:t>inline</a:t>
            </a:r>
            <a:r>
              <a:rPr lang="fr-FR" dirty="0" smtClean="0"/>
              <a:t> CSS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100000">
                                          <p:val>
                                            <p:strVal val="1+#ppt_w/2"/>
                                          </p:val>
                                        </p:tav>
                                        <p:tav>
                                          <p:val>
                                            <p:strVal val="#ppt_x"/>
                                          </p:val>
                                        </p:tav>
                                      </p:tavLst>
                                    </p:anim>
                                    <p:anim calcmode="lin" valueType="num">
                                      <p:cBhvr>
                                        <p:cTn id="14" dur="500" fill="hold"/>
                                        <p:tgtEl>
                                          <p:spTgt spid="5"/>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539552" y="1124744"/>
            <a:ext cx="7828161" cy="4987131"/>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Rappels HTML et CSS</a:t>
            </a:r>
            <a:endParaRPr lang="fr-FR" sz="2000" b="1" i="1" dirty="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Processus de développement Responsive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 Media </a:t>
            </a:r>
            <a:r>
              <a:rPr lang="fr-FR" sz="2000" b="1" dirty="0" err="1" smtClean="0">
                <a:solidFill>
                  <a:srgbClr val="000000"/>
                </a:solidFill>
                <a:latin typeface="Tahoma" pitchFamily="34" charset="0"/>
                <a:ea typeface="Tahoma" pitchFamily="34" charset="0"/>
                <a:cs typeface="Tahoma" pitchFamily="34" charset="0"/>
              </a:rPr>
              <a:t>queries</a:t>
            </a:r>
            <a:endParaRPr lang="fr-FR" sz="2000" b="1" dirty="0" smtClean="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structurer une page Web</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utiliser les sélecteurs CSS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Mise en page par un système de grille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rgbClr val="000000"/>
                </a:solidFill>
                <a:latin typeface="Tahoma" pitchFamily="34" charset="0"/>
                <a:ea typeface="Tahoma" pitchFamily="34" charset="0"/>
                <a:cs typeface="Tahoma" pitchFamily="34" charset="0"/>
              </a:rPr>
              <a:t>Frameworks</a:t>
            </a:r>
            <a:r>
              <a:rPr lang="fr-FR" sz="2000" b="1" dirty="0" smtClean="0">
                <a:solidFill>
                  <a:srgbClr val="000000"/>
                </a:solidFill>
                <a:latin typeface="Tahoma" pitchFamily="34" charset="0"/>
                <a:ea typeface="Tahoma" pitchFamily="34" charset="0"/>
                <a:cs typeface="Tahoma" pitchFamily="34" charset="0"/>
              </a:rPr>
              <a:t> CSS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Sommaire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539552" y="1124744"/>
            <a:ext cx="8208911" cy="49855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padding</a:t>
            </a:r>
            <a:r>
              <a:rPr lang="fr-FR" sz="2000" b="1" i="1" dirty="0">
                <a:solidFill>
                  <a:schemeClr val="accent2">
                    <a:lumMod val="60000"/>
                    <a:lumOff val="40000"/>
                  </a:schemeClr>
                </a:solidFill>
                <a:latin typeface="Tahoma" pitchFamily="34" charset="0"/>
                <a:ea typeface="Tahoma" pitchFamily="34" charset="0"/>
                <a:cs typeface="Tahoma" pitchFamily="34" charset="0"/>
              </a:rPr>
              <a:t>-top</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padding</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padding</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dirty="0">
                <a:solidFill>
                  <a:srgbClr val="000000"/>
                </a:solidFill>
                <a:latin typeface="Tahoma" pitchFamily="34" charset="0"/>
                <a:ea typeface="Tahoma" pitchFamily="34" charset="0"/>
                <a:cs typeface="Tahoma" pitchFamily="34" charset="0"/>
              </a:rPr>
              <a:t> et </a:t>
            </a:r>
            <a:r>
              <a:rPr lang="fr-FR" sz="2000" b="1" i="1" dirty="0" err="1">
                <a:solidFill>
                  <a:schemeClr val="accent2">
                    <a:lumMod val="60000"/>
                    <a:lumOff val="40000"/>
                  </a:schemeClr>
                </a:solidFill>
                <a:latin typeface="Tahoma" pitchFamily="34" charset="0"/>
                <a:ea typeface="Tahoma" pitchFamily="34" charset="0"/>
                <a:cs typeface="Tahoma" pitchFamily="34" charset="0"/>
              </a:rPr>
              <a:t>padding</a:t>
            </a:r>
            <a:r>
              <a:rPr lang="fr-FR" sz="2000" b="1" i="1" dirty="0">
                <a:solidFill>
                  <a:schemeClr val="accent2">
                    <a:lumMod val="60000"/>
                    <a:lumOff val="40000"/>
                  </a:schemeClr>
                </a:solidFill>
                <a:latin typeface="Tahoma" pitchFamily="34" charset="0"/>
                <a:ea typeface="Tahoma" pitchFamily="34" charset="0"/>
                <a:cs typeface="Tahoma" pitchFamily="34" charset="0"/>
              </a:rPr>
              <a:t>- right</a:t>
            </a:r>
            <a:r>
              <a:rPr lang="fr-FR" sz="2000" b="1" dirty="0">
                <a:solidFill>
                  <a:srgbClr val="000000"/>
                </a:solidFill>
                <a:latin typeface="Tahoma" pitchFamily="34" charset="0"/>
                <a:ea typeface="Tahoma" pitchFamily="34" charset="0"/>
                <a:cs typeface="Tahoma" pitchFamily="34" charset="0"/>
              </a:rPr>
              <a:t> : marges internes affectées individuellement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possibles : dimension, </a:t>
            </a:r>
            <a:r>
              <a:rPr lang="fr-FR" sz="2000" b="1" dirty="0" smtClean="0">
                <a:solidFill>
                  <a:srgbClr val="000000"/>
                </a:solidFill>
                <a:latin typeface="Tahoma" pitchFamily="34" charset="0"/>
                <a:ea typeface="Tahoma" pitchFamily="34" charset="0"/>
                <a:cs typeface="Tahoma" pitchFamily="34" charset="0"/>
              </a:rPr>
              <a:t>%, </a:t>
            </a:r>
            <a:r>
              <a:rPr lang="fr-FR" sz="2000" b="1" dirty="0" err="1" smtClean="0">
                <a:solidFill>
                  <a:srgbClr val="000000"/>
                </a:solidFill>
                <a:latin typeface="Tahoma" pitchFamily="34" charset="0"/>
                <a:ea typeface="Tahoma" pitchFamily="34" charset="0"/>
                <a:cs typeface="Tahoma" pitchFamily="34" charset="0"/>
              </a:rPr>
              <a:t>em</a:t>
            </a: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padding</a:t>
            </a:r>
            <a:r>
              <a:rPr lang="fr-FR" sz="2000" b="1" dirty="0">
                <a:solidFill>
                  <a:srgbClr val="000000"/>
                </a:solidFill>
                <a:latin typeface="Tahoma" pitchFamily="34" charset="0"/>
                <a:ea typeface="Tahoma" pitchFamily="34" charset="0"/>
                <a:cs typeface="Tahoma" pitchFamily="34" charset="0"/>
              </a:rPr>
              <a:t> : marges internes toutes </a:t>
            </a:r>
            <a:r>
              <a:rPr lang="fr-FR" sz="2000" b="1" dirty="0" smtClean="0">
                <a:solidFill>
                  <a:srgbClr val="000000"/>
                </a:solidFill>
                <a:latin typeface="Tahoma" pitchFamily="34" charset="0"/>
                <a:ea typeface="Tahoma" pitchFamily="34" charset="0"/>
                <a:cs typeface="Tahoma" pitchFamily="34" charset="0"/>
              </a:rPr>
              <a:t>identiques</a:t>
            </a:r>
            <a:br>
              <a:rPr lang="fr-FR" sz="2000" b="1" dirty="0" smtClean="0">
                <a:solidFill>
                  <a:srgbClr val="000000"/>
                </a:solidFill>
                <a:latin typeface="Tahoma" pitchFamily="34" charset="0"/>
                <a:ea typeface="Tahoma" pitchFamily="34" charset="0"/>
                <a:cs typeface="Tahoma" pitchFamily="34" charset="0"/>
              </a:rPr>
            </a:br>
            <a:r>
              <a:rPr lang="fr-FR" sz="2000" b="1" dirty="0" smtClean="0">
                <a:solidFill>
                  <a:srgbClr val="000000"/>
                </a:solidFill>
                <a:latin typeface="Tahoma" pitchFamily="34" charset="0"/>
                <a:ea typeface="Tahoma" pitchFamily="34" charset="0"/>
                <a:cs typeface="Tahoma" pitchFamily="34" charset="0"/>
              </a:rPr>
              <a:t>	ou série de 4 valeurs (haut droit bas gauche)</a:t>
            </a:r>
            <a:br>
              <a:rPr lang="fr-FR" sz="2000" b="1" dirty="0" smtClean="0">
                <a:solidFill>
                  <a:srgbClr val="000000"/>
                </a:solidFill>
                <a:latin typeface="Tahoma" pitchFamily="34" charset="0"/>
                <a:ea typeface="Tahoma" pitchFamily="34" charset="0"/>
                <a:cs typeface="Tahoma" pitchFamily="34" charset="0"/>
              </a:rPr>
            </a:br>
            <a:r>
              <a:rPr lang="fr-FR" sz="2000" b="1" dirty="0" smtClean="0">
                <a:solidFill>
                  <a:srgbClr val="000000"/>
                </a:solidFill>
                <a:latin typeface="Tahoma" pitchFamily="34" charset="0"/>
                <a:ea typeface="Tahoma" pitchFamily="34" charset="0"/>
                <a:cs typeface="Tahoma" pitchFamily="34" charset="0"/>
              </a:rPr>
              <a:t>	ou série de 2 valeurs (vertical horizontal)</a:t>
            </a:r>
            <a:endParaRPr lang="fr-FR" sz="2000" b="1" dirty="0">
              <a:solidFill>
                <a:srgbClr val="000000"/>
              </a:solidFill>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possibles : dimension, </a:t>
            </a:r>
            <a:r>
              <a:rPr lang="fr-FR" sz="2000" b="1" dirty="0" smtClean="0">
                <a:solidFill>
                  <a:srgbClr val="000000"/>
                </a:solidFill>
                <a:latin typeface="Tahoma" pitchFamily="34" charset="0"/>
                <a:ea typeface="Tahoma" pitchFamily="34" charset="0"/>
                <a:cs typeface="Tahoma" pitchFamily="34" charset="0"/>
              </a:rPr>
              <a:t>%, </a:t>
            </a:r>
            <a:r>
              <a:rPr lang="fr-FR" sz="2000" b="1" dirty="0" err="1" smtClean="0">
                <a:solidFill>
                  <a:srgbClr val="000000"/>
                </a:solidFill>
                <a:latin typeface="Tahoma" pitchFamily="34" charset="0"/>
                <a:ea typeface="Tahoma" pitchFamily="34" charset="0"/>
                <a:cs typeface="Tahoma" pitchFamily="34" charset="0"/>
              </a:rPr>
              <a:t>em</a:t>
            </a: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propriétés de marges internes</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611560" y="1124744"/>
            <a:ext cx="7756153" cy="5199856"/>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i="1" dirty="0" err="1">
                <a:solidFill>
                  <a:schemeClr val="accent2">
                    <a:lumMod val="60000"/>
                    <a:lumOff val="40000"/>
                  </a:schemeClr>
                </a:solidFill>
                <a:latin typeface="Tahoma" pitchFamily="34" charset="0"/>
                <a:ea typeface="Tahoma" pitchFamily="34" charset="0"/>
                <a:cs typeface="Tahoma" pitchFamily="34" charset="0"/>
              </a:rPr>
              <a:t>color</a:t>
            </a:r>
            <a:r>
              <a:rPr lang="fr-FR" sz="2000" b="1" dirty="0">
                <a:solidFill>
                  <a:srgbClr val="000000"/>
                </a:solidFill>
                <a:latin typeface="Tahoma" pitchFamily="34" charset="0"/>
                <a:ea typeface="Tahoma" pitchFamily="34" charset="0"/>
                <a:cs typeface="Tahoma" pitchFamily="34" charset="0"/>
              </a:rPr>
              <a:t> : couleur uniforme de bordure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top</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color</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color</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color</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et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right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color</a:t>
            </a:r>
            <a:r>
              <a:rPr lang="fr-FR" sz="2000" b="1" dirty="0">
                <a:solidFill>
                  <a:srgbClr val="000000"/>
                </a:solidFill>
                <a:latin typeface="Tahoma" pitchFamily="34" charset="0"/>
                <a:ea typeface="Tahoma" pitchFamily="34" charset="0"/>
                <a:cs typeface="Tahoma" pitchFamily="34" charset="0"/>
              </a:rPr>
              <a:t> : couleur de chaque trait affecté individuellement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prédéfinie (</a:t>
            </a:r>
            <a:r>
              <a:rPr lang="fr-FR" sz="2000" b="1" i="1" dirty="0">
                <a:solidFill>
                  <a:schemeClr val="accent2">
                    <a:lumMod val="60000"/>
                    <a:lumOff val="40000"/>
                  </a:schemeClr>
                </a:solidFill>
                <a:latin typeface="Tahoma" pitchFamily="34" charset="0"/>
                <a:ea typeface="Tahoma" pitchFamily="34" charset="0"/>
                <a:cs typeface="Tahoma" pitchFamily="34" charset="0"/>
              </a:rPr>
              <a:t>white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red</a:t>
            </a:r>
            <a:r>
              <a:rPr lang="fr-FR" sz="2000" b="1" dirty="0">
                <a:solidFill>
                  <a:srgbClr val="0033CC"/>
                </a:solidFill>
                <a:latin typeface="Tahoma" pitchFamily="34" charset="0"/>
                <a:ea typeface="Tahoma" pitchFamily="34" charset="0"/>
                <a:cs typeface="Tahoma" pitchFamily="34" charset="0"/>
              </a:rPr>
              <a:t>,</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aqua</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fuchsia</a:t>
            </a:r>
            <a:r>
              <a:rPr lang="fr-FR" sz="2000" b="1" dirty="0">
                <a:solidFill>
                  <a:srgbClr val="000000"/>
                </a:solidFill>
                <a:latin typeface="Tahoma" pitchFamily="34" charset="0"/>
                <a:ea typeface="Tahoma" pitchFamily="34" charset="0"/>
                <a:cs typeface="Tahoma" pitchFamily="34" charset="0"/>
              </a:rPr>
              <a:t>…) ou composée par la fonction intégrée </a:t>
            </a:r>
            <a:r>
              <a:rPr lang="fr-FR" sz="2000" b="1" i="1" dirty="0" err="1">
                <a:solidFill>
                  <a:schemeClr val="accent2">
                    <a:lumMod val="60000"/>
                    <a:lumOff val="40000"/>
                  </a:schemeClr>
                </a:solidFill>
                <a:latin typeface="Tahoma" pitchFamily="34" charset="0"/>
                <a:ea typeface="Tahoma" pitchFamily="34" charset="0"/>
                <a:cs typeface="Tahoma" pitchFamily="34" charset="0"/>
              </a:rPr>
              <a:t>rgb</a:t>
            </a:r>
            <a:r>
              <a:rPr lang="fr-FR" sz="2000" b="1" i="1" dirty="0">
                <a:solidFill>
                  <a:schemeClr val="accent2">
                    <a:lumMod val="60000"/>
                    <a:lumOff val="40000"/>
                  </a:schemeClr>
                </a:solidFill>
                <a:latin typeface="Tahoma" pitchFamily="34" charset="0"/>
                <a:ea typeface="Tahoma" pitchFamily="34" charset="0"/>
                <a:cs typeface="Tahoma" pitchFamily="34" charset="0"/>
              </a:rPr>
              <a:t>(xx, </a:t>
            </a:r>
            <a:r>
              <a:rPr lang="fr-FR" sz="2000" b="1" i="1" dirty="0" err="1">
                <a:solidFill>
                  <a:schemeClr val="accent2">
                    <a:lumMod val="60000"/>
                    <a:lumOff val="40000"/>
                  </a:schemeClr>
                </a:solidFill>
                <a:latin typeface="Tahoma" pitchFamily="34" charset="0"/>
                <a:ea typeface="Tahoma" pitchFamily="34" charset="0"/>
                <a:cs typeface="Tahoma" pitchFamily="34" charset="0"/>
              </a:rPr>
              <a:t>yy</a:t>
            </a:r>
            <a:r>
              <a:rPr lang="fr-FR" sz="2000" b="1" i="1" dirty="0">
                <a:solidFill>
                  <a:schemeClr val="accent2">
                    <a:lumMod val="60000"/>
                    <a:lumOff val="40000"/>
                  </a:schemeClr>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zz</a:t>
            </a:r>
            <a:r>
              <a:rPr lang="fr-FR" sz="2000" b="1" i="1" dirty="0">
                <a:solidFill>
                  <a:schemeClr val="accent2">
                    <a:lumMod val="60000"/>
                    <a:lumOff val="40000"/>
                  </a:schemeClr>
                </a:solidFill>
                <a:latin typeface="Tahoma" pitchFamily="34" charset="0"/>
                <a:ea typeface="Tahoma" pitchFamily="34" charset="0"/>
                <a:cs typeface="Tahoma" pitchFamily="34" charset="0"/>
              </a:rPr>
              <a:t>)</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style</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type de tracé</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top</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style</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style</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style</a:t>
            </a:r>
            <a:r>
              <a:rPr lang="fr-FR" sz="2000" b="1" dirty="0">
                <a:solidFill>
                  <a:srgbClr val="000000"/>
                </a:solidFill>
                <a:latin typeface="Tahoma" pitchFamily="34" charset="0"/>
                <a:ea typeface="Tahoma" pitchFamily="34" charset="0"/>
                <a:cs typeface="Tahoma" pitchFamily="34" charset="0"/>
              </a:rPr>
              <a:t> et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right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style</a:t>
            </a:r>
            <a:r>
              <a:rPr lang="fr-FR" sz="2000" b="1" dirty="0">
                <a:solidFill>
                  <a:srgbClr val="000000"/>
                </a:solidFill>
                <a:latin typeface="Tahoma" pitchFamily="34" charset="0"/>
                <a:ea typeface="Tahoma" pitchFamily="34" charset="0"/>
                <a:cs typeface="Tahoma" pitchFamily="34" charset="0"/>
              </a:rPr>
              <a:t> : type de chaque tracé affecté individuellement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prédéfinie : </a:t>
            </a:r>
            <a:r>
              <a:rPr lang="fr-FR" sz="2000" b="1" i="1" dirty="0" err="1">
                <a:solidFill>
                  <a:schemeClr val="accent2">
                    <a:lumMod val="60000"/>
                    <a:lumOff val="40000"/>
                  </a:schemeClr>
                </a:solidFill>
                <a:latin typeface="Tahoma" pitchFamily="34" charset="0"/>
                <a:ea typeface="Tahoma" pitchFamily="34" charset="0"/>
                <a:cs typeface="Tahoma" pitchFamily="34" charset="0"/>
              </a:rPr>
              <a:t>solid</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dotted</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double</a:t>
            </a:r>
            <a:r>
              <a:rPr lang="fr-FR" sz="2000" b="1" dirty="0">
                <a:solidFill>
                  <a:srgbClr val="000000"/>
                </a:solidFill>
                <a:latin typeface="Tahoma" pitchFamily="34" charset="0"/>
                <a:ea typeface="Tahoma" pitchFamily="34" charset="0"/>
                <a:cs typeface="Tahoma" pitchFamily="34" charset="0"/>
              </a:rPr>
              <a:t>…</a:t>
            </a:r>
          </a:p>
        </p:txBody>
      </p:sp>
      <p:sp>
        <p:nvSpPr>
          <p:cNvPr id="4" name="Titre 3"/>
          <p:cNvSpPr>
            <a:spLocks noGrp="1"/>
          </p:cNvSpPr>
          <p:nvPr>
            <p:ph type="title"/>
          </p:nvPr>
        </p:nvSpPr>
        <p:spPr/>
        <p:txBody>
          <a:bodyPr/>
          <a:lstStyle/>
          <a:p>
            <a:r>
              <a:rPr lang="fr-FR" dirty="0" smtClean="0"/>
              <a:t>Rappel : propriétés de bordure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395536" y="1124745"/>
            <a:ext cx="8334127" cy="5371306"/>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width</a:t>
            </a:r>
            <a:r>
              <a:rPr lang="fr-FR" sz="2000" b="1" dirty="0">
                <a:solidFill>
                  <a:srgbClr val="000000"/>
                </a:solidFill>
                <a:latin typeface="Tahoma" pitchFamily="34" charset="0"/>
                <a:ea typeface="Tahoma" pitchFamily="34" charset="0"/>
                <a:cs typeface="Tahoma" pitchFamily="34" charset="0"/>
              </a:rPr>
              <a:t> : épaisseur de bordure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top</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width</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width</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width</a:t>
            </a:r>
            <a:r>
              <a:rPr lang="fr-FR" sz="2000" b="1" dirty="0">
                <a:solidFill>
                  <a:srgbClr val="000000"/>
                </a:solidFill>
                <a:latin typeface="Tahoma" pitchFamily="34" charset="0"/>
                <a:ea typeface="Tahoma" pitchFamily="34" charset="0"/>
                <a:cs typeface="Tahoma" pitchFamily="34" charset="0"/>
              </a:rPr>
              <a:t> et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right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width</a:t>
            </a:r>
            <a:r>
              <a:rPr lang="fr-FR" sz="2000" b="1" dirty="0">
                <a:solidFill>
                  <a:srgbClr val="000000"/>
                </a:solidFill>
                <a:latin typeface="Tahoma" pitchFamily="34" charset="0"/>
                <a:ea typeface="Tahoma" pitchFamily="34" charset="0"/>
                <a:cs typeface="Tahoma" pitchFamily="34" charset="0"/>
              </a:rPr>
              <a:t> : épaisseur de chaque trait affectée individuellement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prédéfinie (</a:t>
            </a:r>
            <a:r>
              <a:rPr lang="fr-FR" sz="2000" b="1" i="1" dirty="0" err="1">
                <a:solidFill>
                  <a:schemeClr val="accent2">
                    <a:lumMod val="60000"/>
                    <a:lumOff val="40000"/>
                  </a:schemeClr>
                </a:solidFill>
                <a:latin typeface="Tahoma" pitchFamily="34" charset="0"/>
                <a:ea typeface="Tahoma" pitchFamily="34" charset="0"/>
                <a:cs typeface="Tahoma" pitchFamily="34" charset="0"/>
              </a:rPr>
              <a:t>thin</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medium</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thick</a:t>
            </a:r>
            <a:r>
              <a:rPr lang="fr-FR" sz="2000" b="1" dirty="0">
                <a:solidFill>
                  <a:srgbClr val="000000"/>
                </a:solidFill>
                <a:latin typeface="Tahoma" pitchFamily="34" charset="0"/>
                <a:ea typeface="Tahoma" pitchFamily="34" charset="0"/>
                <a:cs typeface="Tahoma" pitchFamily="34" charset="0"/>
              </a:rPr>
              <a:t>) ou dimension donnée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rgbClr val="000000"/>
                </a:solidFill>
                <a:latin typeface="Tahoma" pitchFamily="34" charset="0"/>
                <a:ea typeface="Tahoma" pitchFamily="34" charset="0"/>
                <a:cs typeface="Tahoma" pitchFamily="34" charset="0"/>
              </a:rPr>
              <a:t> : affectation simultanée de largeur + style + couleur</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exemple :</a:t>
            </a:r>
          </a:p>
          <a:p>
            <a:pPr marL="809625"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err="1">
                <a:solidFill>
                  <a:srgbClr val="00AE00"/>
                </a:solidFill>
                <a:latin typeface="Tahoma" pitchFamily="34" charset="0"/>
                <a:ea typeface="Tahoma" pitchFamily="34" charset="0"/>
                <a:cs typeface="Tahoma" pitchFamily="34" charset="0"/>
              </a:rPr>
              <a:t>border-width:thin</a:t>
            </a:r>
            <a:r>
              <a:rPr lang="fr-FR" b="1" dirty="0">
                <a:solidFill>
                  <a:srgbClr val="00AE00"/>
                </a:solidFill>
                <a:latin typeface="Tahoma" pitchFamily="34" charset="0"/>
                <a:ea typeface="Tahoma" pitchFamily="34" charset="0"/>
                <a:cs typeface="Tahoma" pitchFamily="34" charset="0"/>
              </a:rPr>
              <a:t>; </a:t>
            </a:r>
            <a:r>
              <a:rPr lang="fr-FR" b="1" dirty="0" err="1">
                <a:solidFill>
                  <a:srgbClr val="00AE00"/>
                </a:solidFill>
                <a:latin typeface="Tahoma" pitchFamily="34" charset="0"/>
                <a:ea typeface="Tahoma" pitchFamily="34" charset="0"/>
                <a:cs typeface="Tahoma" pitchFamily="34" charset="0"/>
              </a:rPr>
              <a:t>border-style:solid</a:t>
            </a:r>
            <a:r>
              <a:rPr lang="fr-FR" b="1" dirty="0">
                <a:solidFill>
                  <a:srgbClr val="00AE00"/>
                </a:solidFill>
                <a:latin typeface="Tahoma" pitchFamily="34" charset="0"/>
                <a:ea typeface="Tahoma" pitchFamily="34" charset="0"/>
                <a:cs typeface="Tahoma" pitchFamily="34" charset="0"/>
              </a:rPr>
              <a:t>; </a:t>
            </a:r>
            <a:r>
              <a:rPr lang="fr-FR" b="1" dirty="0" err="1">
                <a:solidFill>
                  <a:srgbClr val="00AE00"/>
                </a:solidFill>
                <a:latin typeface="Tahoma" pitchFamily="34" charset="0"/>
                <a:ea typeface="Tahoma" pitchFamily="34" charset="0"/>
                <a:cs typeface="Tahoma" pitchFamily="34" charset="0"/>
              </a:rPr>
              <a:t>border-color:aqua</a:t>
            </a:r>
            <a:r>
              <a:rPr lang="fr-FR" b="1" dirty="0">
                <a:solidFill>
                  <a:srgbClr val="00AE00"/>
                </a:solidFill>
                <a:latin typeface="Tahoma" pitchFamily="34" charset="0"/>
                <a:ea typeface="Tahoma" pitchFamily="34" charset="0"/>
                <a:cs typeface="Tahoma" pitchFamily="34" charset="0"/>
              </a:rPr>
              <a:t>;</a:t>
            </a:r>
          </a:p>
          <a:p>
            <a:pPr marL="809625"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identique à</a:t>
            </a:r>
          </a:p>
          <a:p>
            <a:pPr marL="809625"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err="1">
                <a:solidFill>
                  <a:srgbClr val="00AE00"/>
                </a:solidFill>
                <a:latin typeface="Tahoma" pitchFamily="34" charset="0"/>
                <a:ea typeface="Tahoma" pitchFamily="34" charset="0"/>
                <a:cs typeface="Tahoma" pitchFamily="34" charset="0"/>
              </a:rPr>
              <a:t>border:thin</a:t>
            </a:r>
            <a:r>
              <a:rPr lang="fr-FR" b="1" dirty="0">
                <a:solidFill>
                  <a:srgbClr val="00AE00"/>
                </a:solidFill>
                <a:latin typeface="Tahoma" pitchFamily="34" charset="0"/>
                <a:ea typeface="Tahoma" pitchFamily="34" charset="0"/>
                <a:cs typeface="Tahoma" pitchFamily="34" charset="0"/>
              </a:rPr>
              <a:t> </a:t>
            </a:r>
            <a:r>
              <a:rPr lang="fr-FR" b="1" dirty="0" err="1">
                <a:solidFill>
                  <a:srgbClr val="00AE00"/>
                </a:solidFill>
                <a:latin typeface="Tahoma" pitchFamily="34" charset="0"/>
                <a:ea typeface="Tahoma" pitchFamily="34" charset="0"/>
                <a:cs typeface="Tahoma" pitchFamily="34" charset="0"/>
              </a:rPr>
              <a:t>solid</a:t>
            </a:r>
            <a:r>
              <a:rPr lang="fr-FR" b="1" dirty="0">
                <a:solidFill>
                  <a:srgbClr val="00AE00"/>
                </a:solidFill>
                <a:latin typeface="Tahoma" pitchFamily="34" charset="0"/>
                <a:ea typeface="Tahoma" pitchFamily="34" charset="0"/>
                <a:cs typeface="Tahoma" pitchFamily="34" charset="0"/>
              </a:rPr>
              <a:t> </a:t>
            </a:r>
            <a:r>
              <a:rPr lang="fr-FR" b="1" dirty="0" err="1">
                <a:solidFill>
                  <a:srgbClr val="00AE00"/>
                </a:solidFill>
                <a:latin typeface="Tahoma" pitchFamily="34" charset="0"/>
                <a:ea typeface="Tahoma" pitchFamily="34" charset="0"/>
                <a:cs typeface="Tahoma" pitchFamily="34" charset="0"/>
              </a:rPr>
              <a:t>aqua</a:t>
            </a:r>
            <a:r>
              <a:rPr lang="fr-FR" b="1" dirty="0">
                <a:solidFill>
                  <a:srgbClr val="00AE00"/>
                </a:solidFill>
                <a:latin typeface="Tahoma" pitchFamily="34" charset="0"/>
                <a:ea typeface="Tahoma" pitchFamily="34" charset="0"/>
                <a:cs typeface="Tahoma" pitchFamily="34" charset="0"/>
              </a:rPr>
              <a:t>;</a:t>
            </a:r>
          </a:p>
        </p:txBody>
      </p:sp>
      <p:sp>
        <p:nvSpPr>
          <p:cNvPr id="4" name="Titre 3"/>
          <p:cNvSpPr>
            <a:spLocks noGrp="1"/>
          </p:cNvSpPr>
          <p:nvPr>
            <p:ph type="title"/>
          </p:nvPr>
        </p:nvSpPr>
        <p:spPr/>
        <p:txBody>
          <a:bodyPr/>
          <a:lstStyle/>
          <a:p>
            <a:r>
              <a:rPr lang="fr-FR" dirty="0" smtClean="0"/>
              <a:t>Rappel : propriétés de bordure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395537" y="1124745"/>
            <a:ext cx="8305552" cy="53538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radius</a:t>
            </a:r>
            <a:r>
              <a:rPr lang="fr-FR" sz="2000" b="1" dirty="0">
                <a:solidFill>
                  <a:srgbClr val="000000"/>
                </a:solidFill>
                <a:latin typeface="Tahoma" pitchFamily="34" charset="0"/>
                <a:ea typeface="Tahoma" pitchFamily="34" charset="0"/>
                <a:cs typeface="Tahoma" pitchFamily="34" charset="0"/>
              </a:rPr>
              <a:t> : coins arrondis</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Circulaire : 1 dimension donnée en pixels ou en %</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Elliptique : 2 dimensions données en pixels ou en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top</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i="1" dirty="0">
                <a:solidFill>
                  <a:schemeClr val="accent2">
                    <a:lumMod val="60000"/>
                    <a:lumOff val="40000"/>
                  </a:schemeClr>
                </a:solidFill>
                <a:latin typeface="Tahoma" pitchFamily="34" charset="0"/>
                <a:ea typeface="Tahoma" pitchFamily="34" charset="0"/>
                <a:cs typeface="Tahoma" pitchFamily="34" charset="0"/>
              </a:rPr>
              <a:t>-radius</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right-radius</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radius</a:t>
            </a:r>
            <a:r>
              <a:rPr lang="fr-FR" sz="2000" b="1" dirty="0">
                <a:solidFill>
                  <a:srgbClr val="000000"/>
                </a:solidFill>
                <a:latin typeface="Tahoma" pitchFamily="34" charset="0"/>
                <a:ea typeface="Tahoma" pitchFamily="34" charset="0"/>
                <a:cs typeface="Tahoma" pitchFamily="34" charset="0"/>
              </a:rPr>
              <a:t> et </a:t>
            </a:r>
            <a:r>
              <a:rPr lang="fr-FR" sz="2000" b="1" i="1" dirty="0">
                <a:solidFill>
                  <a:schemeClr val="accent2">
                    <a:lumMod val="60000"/>
                    <a:lumOff val="40000"/>
                  </a:schemeClr>
                </a:solidFill>
                <a:latin typeface="Tahoma" pitchFamily="34" charset="0"/>
                <a:ea typeface="Tahoma" pitchFamily="34" charset="0"/>
                <a:cs typeface="Tahoma" pitchFamily="34" charset="0"/>
              </a:rPr>
              <a:t>border</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dirty="0" err="1">
                <a:solidFill>
                  <a:schemeClr val="accent2">
                    <a:lumMod val="60000"/>
                    <a:lumOff val="40000"/>
                  </a:schemeClr>
                </a:solidFill>
                <a:latin typeface="Tahoma" pitchFamily="34" charset="0"/>
                <a:ea typeface="Tahoma" pitchFamily="34" charset="0"/>
                <a:cs typeface="Tahoma" pitchFamily="34" charset="0"/>
              </a:rPr>
              <a:t>bottom</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right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radius</a:t>
            </a:r>
            <a:r>
              <a:rPr lang="fr-FR" sz="2000" b="1" dirty="0">
                <a:solidFill>
                  <a:srgbClr val="000000"/>
                </a:solidFill>
                <a:latin typeface="Tahoma" pitchFamily="34" charset="0"/>
                <a:ea typeface="Tahoma" pitchFamily="34" charset="0"/>
                <a:cs typeface="Tahoma" pitchFamily="34" charset="0"/>
              </a:rPr>
              <a:t> : arrondis affectés individuellement</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Exemples :</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AE00"/>
                </a:solidFill>
                <a:latin typeface="Tahoma" pitchFamily="34" charset="0"/>
                <a:ea typeface="Tahoma" pitchFamily="34" charset="0"/>
                <a:cs typeface="Tahoma" pitchFamily="34" charset="0"/>
              </a:rPr>
              <a:t>border-radius: 10 px;</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AE00"/>
              </a:solidFill>
              <a:latin typeface="Tahoma" pitchFamily="34" charset="0"/>
              <a:ea typeface="Tahoma" pitchFamily="34" charset="0"/>
              <a:cs typeface="Tahoma" pitchFamily="34" charset="0"/>
            </a:endParaRPr>
          </a:p>
          <a:p>
            <a:pPr marL="284163" indent="-284163">
              <a:lnSpc>
                <a:spcPct val="90000"/>
              </a:lnSpc>
              <a:spcBef>
                <a:spcPts val="675"/>
              </a:spcBef>
              <a:buClrTx/>
              <a:buSzTx/>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AE00"/>
                </a:solidFill>
                <a:latin typeface="Tahoma" pitchFamily="34" charset="0"/>
                <a:ea typeface="Tahoma" pitchFamily="34" charset="0"/>
                <a:cs typeface="Tahoma" pitchFamily="34" charset="0"/>
              </a:rPr>
              <a:t>border-top-</a:t>
            </a:r>
            <a:r>
              <a:rPr lang="fr-FR" b="1" dirty="0" err="1">
                <a:solidFill>
                  <a:srgbClr val="00AE00"/>
                </a:solidFill>
                <a:latin typeface="Tahoma" pitchFamily="34" charset="0"/>
                <a:ea typeface="Tahoma" pitchFamily="34" charset="0"/>
                <a:cs typeface="Tahoma" pitchFamily="34" charset="0"/>
              </a:rPr>
              <a:t>left</a:t>
            </a:r>
            <a:r>
              <a:rPr lang="fr-FR" b="1" dirty="0">
                <a:solidFill>
                  <a:srgbClr val="00AE00"/>
                </a:solidFill>
                <a:latin typeface="Tahoma" pitchFamily="34" charset="0"/>
                <a:ea typeface="Tahoma" pitchFamily="34" charset="0"/>
                <a:cs typeface="Tahoma" pitchFamily="34" charset="0"/>
              </a:rPr>
              <a:t>-radius: 20px 10px ; </a:t>
            </a:r>
          </a:p>
          <a:p>
            <a:pPr marL="284163" indent="-284163">
              <a:lnSpc>
                <a:spcPct val="90000"/>
              </a:lnSpc>
              <a:spcBef>
                <a:spcPts val="675"/>
              </a:spcBef>
              <a:buClrTx/>
              <a:buSzTx/>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AE00"/>
                </a:solidFill>
                <a:latin typeface="Tahoma" pitchFamily="34" charset="0"/>
                <a:ea typeface="Tahoma" pitchFamily="34" charset="0"/>
                <a:cs typeface="Tahoma" pitchFamily="34" charset="0"/>
              </a:rPr>
              <a:t>border-</a:t>
            </a:r>
            <a:r>
              <a:rPr lang="fr-FR" b="1" dirty="0" err="1">
                <a:solidFill>
                  <a:srgbClr val="00AE00"/>
                </a:solidFill>
                <a:latin typeface="Tahoma" pitchFamily="34" charset="0"/>
                <a:ea typeface="Tahoma" pitchFamily="34" charset="0"/>
                <a:cs typeface="Tahoma" pitchFamily="34" charset="0"/>
              </a:rPr>
              <a:t>bottom</a:t>
            </a:r>
            <a:r>
              <a:rPr lang="fr-FR" b="1" dirty="0">
                <a:solidFill>
                  <a:srgbClr val="00AE00"/>
                </a:solidFill>
                <a:latin typeface="Tahoma" pitchFamily="34" charset="0"/>
                <a:ea typeface="Tahoma" pitchFamily="34" charset="0"/>
                <a:cs typeface="Tahoma" pitchFamily="34" charset="0"/>
              </a:rPr>
              <a:t>-right-radius: 20px 10px;</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AE00"/>
              </a:solidFill>
              <a:latin typeface="Tahoma" pitchFamily="34" charset="0"/>
              <a:ea typeface="Tahoma" pitchFamily="34" charset="0"/>
              <a:cs typeface="Tahoma" pitchFamily="34" charset="0"/>
            </a:endParaRPr>
          </a:p>
        </p:txBody>
      </p:sp>
      <p:pic>
        <p:nvPicPr>
          <p:cNvPr id="72707" name="Picture 3"/>
          <p:cNvPicPr>
            <a:picLocks noChangeAspect="1" noChangeArrowheads="1"/>
          </p:cNvPicPr>
          <p:nvPr/>
        </p:nvPicPr>
        <p:blipFill>
          <a:blip r:embed="rId2" cstate="print"/>
          <a:srcRect t="4545" r="2075" b="13650"/>
          <a:stretch>
            <a:fillRect/>
          </a:stretch>
        </p:blipFill>
        <p:spPr bwMode="auto">
          <a:xfrm>
            <a:off x="4572000" y="3645024"/>
            <a:ext cx="4287187" cy="1296144"/>
          </a:xfrm>
          <a:prstGeom prst="rect">
            <a:avLst/>
          </a:prstGeom>
          <a:noFill/>
          <a:ln w="9525">
            <a:noFill/>
            <a:miter lim="800000"/>
            <a:headEnd/>
            <a:tailEnd/>
          </a:ln>
        </p:spPr>
      </p:pic>
      <p:sp>
        <p:nvSpPr>
          <p:cNvPr id="5" name="Titre 4"/>
          <p:cNvSpPr>
            <a:spLocks noGrp="1"/>
          </p:cNvSpPr>
          <p:nvPr>
            <p:ph type="title"/>
          </p:nvPr>
        </p:nvSpPr>
        <p:spPr/>
        <p:txBody>
          <a:bodyPr/>
          <a:lstStyle/>
          <a:p>
            <a:r>
              <a:rPr lang="fr-FR" dirty="0" smtClean="0"/>
              <a:t>Rappel : bordures </a:t>
            </a:r>
            <a:r>
              <a:rPr lang="fr-FR" dirty="0" err="1" smtClean="0"/>
              <a:t>arrondiées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1+#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467545" y="1124745"/>
            <a:ext cx="8233544" cy="53538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box</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shadow</a:t>
            </a:r>
            <a:r>
              <a:rPr lang="fr-FR" sz="2000" b="1" dirty="0">
                <a:solidFill>
                  <a:srgbClr val="000000"/>
                </a:solidFill>
                <a:latin typeface="Tahoma" pitchFamily="34" charset="0"/>
                <a:ea typeface="Tahoma" pitchFamily="34" charset="0"/>
                <a:cs typeface="Tahoma" pitchFamily="34" charset="0"/>
              </a:rPr>
              <a:t> : 4  paramètres (3 dimensions données en pixels ou en % + couleur)</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décalage </a:t>
            </a:r>
            <a:r>
              <a:rPr lang="fr-FR" sz="2000" b="1" dirty="0">
                <a:solidFill>
                  <a:srgbClr val="000000"/>
                </a:solidFill>
                <a:latin typeface="Tahoma" pitchFamily="34" charset="0"/>
                <a:ea typeface="Tahoma" pitchFamily="34" charset="0"/>
                <a:cs typeface="Tahoma" pitchFamily="34" charset="0"/>
              </a:rPr>
              <a:t>à droite</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décalage en bas</a:t>
            </a:r>
            <a:endParaRPr lang="fr-FR" sz="2000" b="1" dirty="0">
              <a:solidFill>
                <a:srgbClr val="000000"/>
              </a:solidFill>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taille de l’ombre</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couleur de l’ombre</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Exemple :</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AE00"/>
                </a:solidFill>
                <a:latin typeface="Tahoma" pitchFamily="34" charset="0"/>
                <a:ea typeface="Tahoma" pitchFamily="34" charset="0"/>
                <a:cs typeface="Tahoma" pitchFamily="34" charset="0"/>
              </a:rPr>
              <a:t>box-</a:t>
            </a:r>
            <a:r>
              <a:rPr lang="fr-FR" b="1" dirty="0" err="1">
                <a:solidFill>
                  <a:srgbClr val="00AE00"/>
                </a:solidFill>
                <a:latin typeface="Tahoma" pitchFamily="34" charset="0"/>
                <a:ea typeface="Tahoma" pitchFamily="34" charset="0"/>
                <a:cs typeface="Tahoma" pitchFamily="34" charset="0"/>
              </a:rPr>
              <a:t>shadow</a:t>
            </a:r>
            <a:r>
              <a:rPr lang="fr-FR" b="1" dirty="0">
                <a:solidFill>
                  <a:srgbClr val="00AE00"/>
                </a:solidFill>
                <a:latin typeface="Tahoma" pitchFamily="34" charset="0"/>
                <a:ea typeface="Tahoma" pitchFamily="34" charset="0"/>
                <a:cs typeface="Tahoma" pitchFamily="34" charset="0"/>
              </a:rPr>
              <a:t>: 5px </a:t>
            </a:r>
            <a:r>
              <a:rPr lang="fr-FR" b="1" dirty="0" err="1">
                <a:solidFill>
                  <a:srgbClr val="00AE00"/>
                </a:solidFill>
                <a:latin typeface="Tahoma" pitchFamily="34" charset="0"/>
                <a:ea typeface="Tahoma" pitchFamily="34" charset="0"/>
                <a:cs typeface="Tahoma" pitchFamily="34" charset="0"/>
              </a:rPr>
              <a:t>5px</a:t>
            </a:r>
            <a:r>
              <a:rPr lang="fr-FR" b="1" dirty="0">
                <a:solidFill>
                  <a:srgbClr val="00AE00"/>
                </a:solidFill>
                <a:latin typeface="Tahoma" pitchFamily="34" charset="0"/>
                <a:ea typeface="Tahoma" pitchFamily="34" charset="0"/>
                <a:cs typeface="Tahoma" pitchFamily="34" charset="0"/>
              </a:rPr>
              <a:t> 10px </a:t>
            </a:r>
            <a:r>
              <a:rPr lang="fr-FR" b="1" dirty="0" err="1">
                <a:solidFill>
                  <a:srgbClr val="00AE00"/>
                </a:solidFill>
                <a:latin typeface="Tahoma" pitchFamily="34" charset="0"/>
                <a:ea typeface="Tahoma" pitchFamily="34" charset="0"/>
                <a:cs typeface="Tahoma" pitchFamily="34" charset="0"/>
              </a:rPr>
              <a:t>lightblue</a:t>
            </a:r>
            <a:r>
              <a:rPr lang="fr-FR" b="1" dirty="0">
                <a:solidFill>
                  <a:srgbClr val="00AE00"/>
                </a:solidFill>
                <a:latin typeface="Tahoma" pitchFamily="34" charset="0"/>
                <a:ea typeface="Tahoma" pitchFamily="34" charset="0"/>
                <a:cs typeface="Tahoma" pitchFamily="34" charset="0"/>
              </a:rPr>
              <a:t>;</a:t>
            </a:r>
          </a:p>
        </p:txBody>
      </p:sp>
      <p:pic>
        <p:nvPicPr>
          <p:cNvPr id="73730" name="Picture 2"/>
          <p:cNvPicPr>
            <a:picLocks noChangeAspect="1" noChangeArrowheads="1"/>
          </p:cNvPicPr>
          <p:nvPr/>
        </p:nvPicPr>
        <p:blipFill>
          <a:blip r:embed="rId2" cstate="print"/>
          <a:srcRect r="1323"/>
          <a:stretch>
            <a:fillRect/>
          </a:stretch>
        </p:blipFill>
        <p:spPr bwMode="auto">
          <a:xfrm>
            <a:off x="2555875" y="5300663"/>
            <a:ext cx="5044138" cy="1087437"/>
          </a:xfrm>
          <a:prstGeom prst="rect">
            <a:avLst/>
          </a:prstGeom>
          <a:noFill/>
          <a:ln w="9525">
            <a:noFill/>
            <a:miter lim="800000"/>
            <a:headEnd/>
            <a:tailEnd/>
          </a:ln>
        </p:spPr>
      </p:pic>
      <p:sp>
        <p:nvSpPr>
          <p:cNvPr id="5" name="Titre 4"/>
          <p:cNvSpPr>
            <a:spLocks noGrp="1"/>
          </p:cNvSpPr>
          <p:nvPr>
            <p:ph type="title"/>
          </p:nvPr>
        </p:nvSpPr>
        <p:spPr/>
        <p:txBody>
          <a:bodyPr/>
          <a:lstStyle/>
          <a:p>
            <a:r>
              <a:rPr lang="fr-FR" dirty="0" smtClean="0"/>
              <a:t>Rappel : ombrage de bloc</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ppt_x"/>
                                          </p:val>
                                        </p:tav>
                                        <p:tav tm="100000">
                                          <p:val>
                                            <p:strVal val="#ppt_x"/>
                                          </p:val>
                                        </p:tav>
                                      </p:tavLst>
                                    </p:anim>
                                    <p:anim calcmode="lin" valueType="num">
                                      <p:cBhvr additive="base">
                                        <p:cTn id="8" dur="500" fill="hold"/>
                                        <p:tgtEl>
                                          <p:spTgt spid="73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539553" y="1196752"/>
            <a:ext cx="7994848" cy="4913536"/>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color</a:t>
            </a:r>
            <a:r>
              <a:rPr lang="fr-FR" sz="2000" b="1" dirty="0">
                <a:solidFill>
                  <a:srgbClr val="000000"/>
                </a:solidFill>
                <a:latin typeface="Tahoma" pitchFamily="34" charset="0"/>
                <a:ea typeface="Tahoma" pitchFamily="34" charset="0"/>
                <a:cs typeface="Tahoma" pitchFamily="34" charset="0"/>
              </a:rPr>
              <a:t> : couleur unie du </a:t>
            </a:r>
            <a:r>
              <a:rPr lang="fr-FR" sz="2000" b="1" i="1" dirty="0">
                <a:solidFill>
                  <a:schemeClr val="accent2">
                    <a:lumMod val="60000"/>
                    <a:lumOff val="40000"/>
                  </a:schemeClr>
                </a:solidFill>
                <a:latin typeface="Tahoma" pitchFamily="34" charset="0"/>
                <a:ea typeface="Tahoma" pitchFamily="34" charset="0"/>
                <a:cs typeface="Tahoma" pitchFamily="34" charset="0"/>
              </a:rPr>
              <a:t>contenu</a:t>
            </a:r>
            <a:r>
              <a:rPr lang="fr-FR" sz="2000" b="1" dirty="0">
                <a:solidFill>
                  <a:srgbClr val="000000"/>
                </a:solidFill>
                <a:latin typeface="Tahoma" pitchFamily="34" charset="0"/>
                <a:ea typeface="Tahoma" pitchFamily="34" charset="0"/>
                <a:cs typeface="Tahoma" pitchFamily="34" charset="0"/>
              </a:rPr>
              <a:t> de l'élément</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background</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color</a:t>
            </a:r>
            <a:r>
              <a:rPr lang="fr-FR" sz="2000" b="1" dirty="0">
                <a:solidFill>
                  <a:srgbClr val="000000"/>
                </a:solidFill>
                <a:latin typeface="Tahoma" pitchFamily="34" charset="0"/>
                <a:ea typeface="Tahoma" pitchFamily="34" charset="0"/>
                <a:cs typeface="Tahoma" pitchFamily="34" charset="0"/>
              </a:rPr>
              <a:t> : couleur unie de </a:t>
            </a:r>
            <a:r>
              <a:rPr lang="fr-FR" sz="2000" b="1" i="1" dirty="0">
                <a:solidFill>
                  <a:schemeClr val="accent2">
                    <a:lumMod val="60000"/>
                    <a:lumOff val="40000"/>
                  </a:schemeClr>
                </a:solidFill>
                <a:latin typeface="Tahoma" pitchFamily="34" charset="0"/>
                <a:ea typeface="Tahoma" pitchFamily="34" charset="0"/>
                <a:cs typeface="Tahoma" pitchFamily="34" charset="0"/>
              </a:rPr>
              <a:t>fond</a:t>
            </a:r>
            <a:r>
              <a:rPr lang="fr-FR" sz="2000" b="1" dirty="0">
                <a:solidFill>
                  <a:srgbClr val="000000"/>
                </a:solidFill>
                <a:latin typeface="Tahoma" pitchFamily="34" charset="0"/>
                <a:ea typeface="Tahoma" pitchFamily="34" charset="0"/>
                <a:cs typeface="Tahoma" pitchFamily="34" charset="0"/>
              </a:rPr>
              <a:t> de l'élément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nom prédéfini (</a:t>
            </a:r>
            <a:r>
              <a:rPr lang="fr-FR" sz="2000" b="1" i="1" dirty="0">
                <a:solidFill>
                  <a:schemeClr val="accent2">
                    <a:lumMod val="60000"/>
                    <a:lumOff val="40000"/>
                  </a:schemeClr>
                </a:solidFill>
                <a:latin typeface="Tahoma" pitchFamily="34" charset="0"/>
                <a:ea typeface="Tahoma" pitchFamily="34" charset="0"/>
                <a:cs typeface="Tahoma" pitchFamily="34" charset="0"/>
              </a:rPr>
              <a:t>white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red</a:t>
            </a:r>
            <a:r>
              <a:rPr lang="fr-FR" sz="2000" b="1" dirty="0">
                <a:solidFill>
                  <a:srgbClr val="0033CC"/>
                </a:solidFill>
                <a:latin typeface="Tahoma" pitchFamily="34" charset="0"/>
                <a:ea typeface="Tahoma" pitchFamily="34" charset="0"/>
                <a:cs typeface="Tahoma" pitchFamily="34" charset="0"/>
              </a:rPr>
              <a:t>,</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aqua</a:t>
            </a:r>
            <a:r>
              <a:rPr lang="fr-FR" sz="2000" b="1" dirty="0">
                <a:solidFill>
                  <a:srgbClr val="000000"/>
                </a:solidFill>
                <a:latin typeface="Tahoma" pitchFamily="34" charset="0"/>
                <a:ea typeface="Tahoma" pitchFamily="34" charset="0"/>
                <a:cs typeface="Tahoma" pitchFamily="34" charset="0"/>
              </a:rPr>
              <a:t>, </a:t>
            </a:r>
            <a:r>
              <a:rPr lang="fr-FR" sz="2000" b="1" i="1" dirty="0">
                <a:solidFill>
                  <a:srgbClr val="0033CC"/>
                </a:solidFill>
                <a:latin typeface="Tahoma" pitchFamily="34" charset="0"/>
                <a:ea typeface="Tahoma" pitchFamily="34" charset="0"/>
                <a:cs typeface="Tahoma" pitchFamily="34" charset="0"/>
              </a:rPr>
              <a:t>fuchsia</a:t>
            </a:r>
            <a:r>
              <a:rPr lang="fr-FR" sz="2000" b="1" dirty="0">
                <a:solidFill>
                  <a:srgbClr val="000000"/>
                </a:solidFill>
                <a:latin typeface="Tahoma" pitchFamily="34" charset="0"/>
                <a:ea typeface="Tahoma" pitchFamily="34" charset="0"/>
                <a:cs typeface="Tahoma" pitchFamily="34" charset="0"/>
              </a:rPr>
              <a:t>…) ou code couleur en hexadécimal ou encore code couleur composée par la fonction intégrée </a:t>
            </a:r>
            <a:r>
              <a:rPr lang="fr-FR" sz="2000" b="1" i="1" dirty="0" err="1">
                <a:solidFill>
                  <a:schemeClr val="accent2">
                    <a:lumMod val="60000"/>
                    <a:lumOff val="40000"/>
                  </a:schemeClr>
                </a:solidFill>
                <a:latin typeface="Tahoma" pitchFamily="34" charset="0"/>
                <a:ea typeface="Tahoma" pitchFamily="34" charset="0"/>
                <a:cs typeface="Tahoma" pitchFamily="34" charset="0"/>
              </a:rPr>
              <a:t>rgb</a:t>
            </a:r>
            <a:r>
              <a:rPr lang="fr-FR" sz="2000" b="1" i="1" dirty="0">
                <a:solidFill>
                  <a:schemeClr val="accent2">
                    <a:lumMod val="60000"/>
                    <a:lumOff val="40000"/>
                  </a:schemeClr>
                </a:solidFill>
                <a:latin typeface="Tahoma" pitchFamily="34" charset="0"/>
                <a:ea typeface="Tahoma" pitchFamily="34" charset="0"/>
                <a:cs typeface="Tahoma" pitchFamily="34" charset="0"/>
              </a:rPr>
              <a:t>(xx, </a:t>
            </a:r>
            <a:r>
              <a:rPr lang="fr-FR" sz="2000" b="1" i="1" dirty="0" err="1">
                <a:solidFill>
                  <a:schemeClr val="accent2">
                    <a:lumMod val="60000"/>
                    <a:lumOff val="40000"/>
                  </a:schemeClr>
                </a:solidFill>
                <a:latin typeface="Tahoma" pitchFamily="34" charset="0"/>
                <a:ea typeface="Tahoma" pitchFamily="34" charset="0"/>
                <a:cs typeface="Tahoma" pitchFamily="34" charset="0"/>
              </a:rPr>
              <a:t>yy</a:t>
            </a:r>
            <a:r>
              <a:rPr lang="fr-FR" sz="2000" b="1" i="1" dirty="0">
                <a:solidFill>
                  <a:schemeClr val="accent2">
                    <a:lumMod val="60000"/>
                    <a:lumOff val="40000"/>
                  </a:schemeClr>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zz</a:t>
            </a:r>
            <a:r>
              <a:rPr lang="fr-FR" sz="2000" b="1" i="1" dirty="0">
                <a:solidFill>
                  <a:schemeClr val="accent2">
                    <a:lumMod val="60000"/>
                    <a:lumOff val="40000"/>
                  </a:schemeClr>
                </a:solidFill>
                <a:latin typeface="Tahoma" pitchFamily="34" charset="0"/>
                <a:ea typeface="Tahoma" pitchFamily="34" charset="0"/>
                <a:cs typeface="Tahoma" pitchFamily="34" charset="0"/>
              </a:rPr>
              <a:t>)</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background</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image</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background</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repeat</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background</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attachment</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background</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position</a:t>
            </a:r>
            <a:r>
              <a:rPr lang="fr-FR" sz="2000" b="1" dirty="0">
                <a:solidFill>
                  <a:srgbClr val="000000"/>
                </a:solidFill>
                <a:latin typeface="Tahoma" pitchFamily="34" charset="0"/>
                <a:ea typeface="Tahoma" pitchFamily="34" charset="0"/>
                <a:cs typeface="Tahoma" pitchFamily="34" charset="0"/>
              </a:rPr>
              <a:t> : image de fond </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même principe que pour le fond de page HTML</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background</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affectation simultanée de la couleur de fond et des paramètres d'image de fond</a:t>
            </a:r>
          </a:p>
        </p:txBody>
      </p:sp>
      <p:sp>
        <p:nvSpPr>
          <p:cNvPr id="4" name="Titre 3"/>
          <p:cNvSpPr>
            <a:spLocks noGrp="1"/>
          </p:cNvSpPr>
          <p:nvPr>
            <p:ph type="title"/>
          </p:nvPr>
        </p:nvSpPr>
        <p:spPr/>
        <p:txBody>
          <a:bodyPr/>
          <a:lstStyle/>
          <a:p>
            <a:r>
              <a:rPr lang="fr-FR" dirty="0" smtClean="0"/>
              <a:t>Rappel : propriétés de couleurs</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250825" y="1125538"/>
            <a:ext cx="8893175" cy="5045075"/>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Comic Sans MS" pitchFamily="64" charset="0"/>
              </a:rPr>
              <a:t>background : </a:t>
            </a:r>
            <a:r>
              <a:rPr lang="fr-FR" sz="2000" b="1" i="1" dirty="0" err="1">
                <a:solidFill>
                  <a:schemeClr val="accent2">
                    <a:lumMod val="60000"/>
                    <a:lumOff val="40000"/>
                  </a:schemeClr>
                </a:solidFill>
                <a:latin typeface="Tahoma" pitchFamily="34" charset="0"/>
                <a:ea typeface="Tahoma" pitchFamily="34" charset="0"/>
                <a:cs typeface="Tahoma" pitchFamily="34" charset="0"/>
              </a:rPr>
              <a:t>linear</a:t>
            </a:r>
            <a:r>
              <a:rPr lang="fr-FR" sz="2000" b="1" i="1" dirty="0">
                <a:solidFill>
                  <a:schemeClr val="accent2">
                    <a:lumMod val="60000"/>
                    <a:lumOff val="40000"/>
                  </a:schemeClr>
                </a:solidFill>
                <a:latin typeface="Tahoma" pitchFamily="34" charset="0"/>
                <a:ea typeface="Tahoma" pitchFamily="34" charset="0"/>
                <a:cs typeface="Tahoma" pitchFamily="34" charset="0"/>
              </a:rPr>
              <a:t>-gradient</a:t>
            </a:r>
            <a:r>
              <a:rPr lang="fr-FR" sz="2000" b="1" i="1" dirty="0">
                <a:solidFill>
                  <a:schemeClr val="accent2"/>
                </a:solidFill>
                <a:latin typeface="Comic Sans MS" pitchFamily="64" charset="0"/>
              </a:rPr>
              <a:t> (</a:t>
            </a:r>
            <a:r>
              <a:rPr lang="fr-FR" sz="2000" b="1" i="1" dirty="0">
                <a:solidFill>
                  <a:srgbClr val="000000"/>
                </a:solidFill>
                <a:latin typeface="Comic Sans MS" pitchFamily="64" charset="0"/>
              </a:rPr>
              <a:t>&lt;direction&gt;</a:t>
            </a:r>
            <a:r>
              <a:rPr lang="fr-FR" sz="2000" b="1" i="1" dirty="0">
                <a:solidFill>
                  <a:schemeClr val="accent2"/>
                </a:solidFill>
                <a:latin typeface="Comic Sans MS" pitchFamily="64" charset="0"/>
              </a:rPr>
              <a:t>,</a:t>
            </a:r>
            <a:r>
              <a:rPr lang="fr-FR" sz="2000" b="1" i="1" dirty="0">
                <a:solidFill>
                  <a:srgbClr val="000000"/>
                </a:solidFill>
                <a:latin typeface="Comic Sans MS" pitchFamily="64" charset="0"/>
              </a:rPr>
              <a:t> </a:t>
            </a:r>
            <a:r>
              <a:rPr lang="fr-FR" sz="2000" b="1" i="1" dirty="0" err="1">
                <a:solidFill>
                  <a:srgbClr val="000000"/>
                </a:solidFill>
                <a:latin typeface="Comic Sans MS" pitchFamily="64" charset="0"/>
              </a:rPr>
              <a:t>couleur_début</a:t>
            </a:r>
            <a:r>
              <a:rPr lang="fr-FR" sz="2000" b="1" i="1" dirty="0">
                <a:solidFill>
                  <a:schemeClr val="accent2"/>
                </a:solidFill>
                <a:latin typeface="Comic Sans MS" pitchFamily="64" charset="0"/>
              </a:rPr>
              <a:t>,</a:t>
            </a:r>
            <a:r>
              <a:rPr lang="fr-FR" sz="2000" b="1" i="1" dirty="0">
                <a:solidFill>
                  <a:srgbClr val="000000"/>
                </a:solidFill>
                <a:latin typeface="Comic Sans MS" pitchFamily="64" charset="0"/>
              </a:rPr>
              <a:t> </a:t>
            </a:r>
            <a:r>
              <a:rPr lang="fr-FR" sz="2000" b="1" i="1" dirty="0" err="1">
                <a:solidFill>
                  <a:srgbClr val="000000"/>
                </a:solidFill>
                <a:latin typeface="Comic Sans MS" pitchFamily="64" charset="0"/>
              </a:rPr>
              <a:t>couleur_fin</a:t>
            </a:r>
            <a:r>
              <a:rPr lang="fr-FR" sz="2000" b="1" i="1" dirty="0">
                <a:solidFill>
                  <a:srgbClr val="000000"/>
                </a:solidFill>
                <a:latin typeface="Comic Sans MS" pitchFamily="64" charset="0"/>
              </a:rPr>
              <a:t> </a:t>
            </a:r>
            <a:r>
              <a:rPr lang="fr-FR" sz="2000" b="1" i="1" dirty="0">
                <a:solidFill>
                  <a:schemeClr val="accent2"/>
                </a:solidFill>
                <a:latin typeface="Comic Sans MS" pitchFamily="64" charset="0"/>
              </a:rPr>
              <a: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Arial" charset="0"/>
              </a:rPr>
              <a:t>Fond dégradé linéaire, de gauche à droite ou de droite à gauche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Comic Sans MS" pitchFamily="64" charset="0"/>
              </a:rPr>
              <a:t>background : radial-gradient </a:t>
            </a:r>
            <a:r>
              <a:rPr lang="fr-FR" sz="2000" b="1" i="1" dirty="0">
                <a:solidFill>
                  <a:schemeClr val="accent2"/>
                </a:solidFill>
                <a:latin typeface="Comic Sans MS" pitchFamily="64" charset="0"/>
              </a:rPr>
              <a:t>(</a:t>
            </a:r>
            <a:r>
              <a:rPr lang="fr-FR" sz="2000" b="1" i="1" dirty="0">
                <a:solidFill>
                  <a:srgbClr val="000000"/>
                </a:solidFill>
                <a:latin typeface="Comic Sans MS" pitchFamily="64" charset="0"/>
              </a:rPr>
              <a:t>&lt;</a:t>
            </a:r>
            <a:r>
              <a:rPr lang="fr-FR" sz="2000" b="1" i="1" dirty="0" err="1">
                <a:solidFill>
                  <a:srgbClr val="000000"/>
                </a:solidFill>
                <a:latin typeface="Comic Sans MS" pitchFamily="64" charset="0"/>
              </a:rPr>
              <a:t>position_centre</a:t>
            </a:r>
            <a:r>
              <a:rPr lang="fr-FR" sz="2000" b="1" i="1" dirty="0">
                <a:solidFill>
                  <a:srgbClr val="000000"/>
                </a:solidFill>
                <a:latin typeface="Comic Sans MS" pitchFamily="64" charset="0"/>
              </a:rPr>
              <a:t>&gt;</a:t>
            </a:r>
            <a:r>
              <a:rPr lang="fr-FR" sz="2000" b="1" i="1" dirty="0">
                <a:solidFill>
                  <a:schemeClr val="accent2"/>
                </a:solidFill>
                <a:latin typeface="Comic Sans MS" pitchFamily="64" charset="0"/>
              </a:rPr>
              <a:t>,</a:t>
            </a:r>
            <a:r>
              <a:rPr lang="fr-FR" sz="2000" b="1" i="1" dirty="0">
                <a:solidFill>
                  <a:srgbClr val="000000"/>
                </a:solidFill>
                <a:latin typeface="Comic Sans MS" pitchFamily="64" charset="0"/>
              </a:rPr>
              <a:t> </a:t>
            </a:r>
            <a:r>
              <a:rPr lang="fr-FR" sz="2000" b="1" i="1" dirty="0" err="1">
                <a:solidFill>
                  <a:srgbClr val="000000"/>
                </a:solidFill>
                <a:latin typeface="Comic Sans MS" pitchFamily="64" charset="0"/>
              </a:rPr>
              <a:t>couleur_début</a:t>
            </a:r>
            <a:r>
              <a:rPr lang="fr-FR" sz="2000" b="1" i="1" dirty="0">
                <a:solidFill>
                  <a:schemeClr val="accent2"/>
                </a:solidFill>
                <a:latin typeface="Comic Sans MS" pitchFamily="64" charset="0"/>
              </a:rPr>
              <a:t>,</a:t>
            </a:r>
            <a:r>
              <a:rPr lang="fr-FR" sz="2000" b="1" i="1" dirty="0">
                <a:solidFill>
                  <a:srgbClr val="000000"/>
                </a:solidFill>
                <a:latin typeface="Comic Sans MS" pitchFamily="64" charset="0"/>
              </a:rPr>
              <a:t> </a:t>
            </a:r>
            <a:r>
              <a:rPr lang="fr-FR" sz="2000" b="1" i="1" dirty="0" err="1">
                <a:solidFill>
                  <a:srgbClr val="000000"/>
                </a:solidFill>
                <a:latin typeface="Comic Sans MS" pitchFamily="64" charset="0"/>
              </a:rPr>
              <a:t>couleur_fin</a:t>
            </a:r>
            <a:r>
              <a:rPr lang="fr-FR" sz="2000" b="1" i="1" dirty="0">
                <a:solidFill>
                  <a:srgbClr val="000000"/>
                </a:solidFill>
                <a:latin typeface="Comic Sans MS" pitchFamily="64" charset="0"/>
              </a:rPr>
              <a:t> </a:t>
            </a:r>
            <a:r>
              <a:rPr lang="fr-FR" sz="2000" b="1" i="1" dirty="0">
                <a:solidFill>
                  <a:schemeClr val="accent2"/>
                </a:solidFill>
                <a:latin typeface="Comic Sans MS" pitchFamily="64" charset="0"/>
              </a:rPr>
              <a: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Arial" charset="0"/>
              </a:rPr>
              <a:t>Fond dégradé elliptique</a:t>
            </a:r>
            <a:endParaRPr lang="fr-FR" sz="2000" b="1" i="1" dirty="0">
              <a:solidFill>
                <a:srgbClr val="0033CC"/>
              </a:solidFill>
              <a:latin typeface="Arial"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Comic Sans MS" pitchFamily="64" charset="0"/>
              </a:rPr>
              <a:t>Exemples :</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sz="2000" b="1" dirty="0">
                <a:solidFill>
                  <a:srgbClr val="00AE00"/>
                </a:solidFill>
                <a:latin typeface="Comic Sans MS" pitchFamily="64" charset="0"/>
              </a:rPr>
              <a:t> </a:t>
            </a:r>
            <a:r>
              <a:rPr lang="en-US" b="1" dirty="0">
                <a:solidFill>
                  <a:srgbClr val="00AE00"/>
                </a:solidFill>
                <a:latin typeface="Comic Sans MS" pitchFamily="64" charset="0"/>
              </a:rPr>
              <a:t>background : linear-gradient(to right, </a:t>
            </a:r>
            <a:r>
              <a:rPr lang="en-US" b="1" dirty="0" err="1">
                <a:solidFill>
                  <a:srgbClr val="00AE00"/>
                </a:solidFill>
                <a:latin typeface="Comic Sans MS" pitchFamily="64" charset="0"/>
              </a:rPr>
              <a:t>LightBlue</a:t>
            </a:r>
            <a:r>
              <a:rPr lang="en-US" b="1" dirty="0">
                <a:solidFill>
                  <a:srgbClr val="00AE00"/>
                </a:solidFill>
                <a:latin typeface="Comic Sans MS" pitchFamily="64" charset="0"/>
              </a:rPr>
              <a:t>, blue );</a:t>
            </a:r>
            <a:endParaRPr lang="fr-FR" b="1" dirty="0">
              <a:solidFill>
                <a:srgbClr val="00AE00"/>
              </a:solidFill>
              <a:latin typeface="Comic Sans MS" pitchFamily="64" charset="0"/>
            </a:endParaRPr>
          </a:p>
          <a:p>
            <a:pPr marL="284163" indent="-284163">
              <a:lnSpc>
                <a:spcPct val="90000"/>
              </a:lnSpc>
              <a:spcBef>
                <a:spcPts val="675"/>
              </a:spcBef>
              <a:buClrTx/>
              <a:buSzTx/>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a:solidFill>
                  <a:srgbClr val="00AE00"/>
                </a:solidFill>
                <a:latin typeface="Comic Sans MS" pitchFamily="64" charset="0"/>
              </a:rPr>
              <a:t> background : radial-gradient(ellipse at center, </a:t>
            </a:r>
            <a:r>
              <a:rPr lang="en-US" b="1" dirty="0" err="1">
                <a:solidFill>
                  <a:srgbClr val="00AE00"/>
                </a:solidFill>
                <a:latin typeface="Comic Sans MS" pitchFamily="64" charset="0"/>
              </a:rPr>
              <a:t>LightBlue</a:t>
            </a:r>
            <a:r>
              <a:rPr lang="en-US" b="1" dirty="0">
                <a:solidFill>
                  <a:srgbClr val="00AE00"/>
                </a:solidFill>
                <a:latin typeface="Comic Sans MS" pitchFamily="64" charset="0"/>
              </a:rPr>
              <a:t>, blue );</a:t>
            </a:r>
            <a:endParaRPr lang="fr-FR" b="1" dirty="0">
              <a:solidFill>
                <a:srgbClr val="000000"/>
              </a:solidFill>
              <a:latin typeface="Arial" charset="0"/>
            </a:endParaRPr>
          </a:p>
        </p:txBody>
      </p:sp>
      <p:pic>
        <p:nvPicPr>
          <p:cNvPr id="74754" name="Picture 2"/>
          <p:cNvPicPr>
            <a:picLocks noChangeAspect="1" noChangeArrowheads="1"/>
          </p:cNvPicPr>
          <p:nvPr/>
        </p:nvPicPr>
        <p:blipFill>
          <a:blip r:embed="rId3" cstate="print"/>
          <a:srcRect/>
          <a:stretch>
            <a:fillRect/>
          </a:stretch>
        </p:blipFill>
        <p:spPr bwMode="auto">
          <a:xfrm>
            <a:off x="4787900" y="4868863"/>
            <a:ext cx="3636963" cy="1770062"/>
          </a:xfrm>
          <a:prstGeom prst="rect">
            <a:avLst/>
          </a:prstGeom>
          <a:noFill/>
          <a:ln w="9525">
            <a:noFill/>
            <a:miter lim="800000"/>
            <a:headEnd/>
            <a:tailEnd/>
          </a:ln>
        </p:spPr>
      </p:pic>
      <p:sp>
        <p:nvSpPr>
          <p:cNvPr id="5" name="Titre 4"/>
          <p:cNvSpPr>
            <a:spLocks noGrp="1"/>
          </p:cNvSpPr>
          <p:nvPr>
            <p:ph type="title"/>
          </p:nvPr>
        </p:nvSpPr>
        <p:spPr/>
        <p:txBody>
          <a:bodyPr/>
          <a:lstStyle/>
          <a:p>
            <a:r>
              <a:rPr lang="fr-FR" dirty="0" smtClean="0"/>
              <a:t>Rappel : dégradés de couleurs</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2000" fill="hold"/>
                                        <p:tgtEl>
                                          <p:spTgt spid="74754"/>
                                        </p:tgtEl>
                                        <p:attrNameLst>
                                          <p:attrName>ppt_x</p:attrName>
                                        </p:attrNameLst>
                                      </p:cBhvr>
                                      <p:tavLst>
                                        <p:tav tm="0">
                                          <p:val>
                                            <p:strVal val="1+#ppt_w/2"/>
                                          </p:val>
                                        </p:tav>
                                        <p:tav tm="100000">
                                          <p:val>
                                            <p:strVal val="#ppt_x"/>
                                          </p:val>
                                        </p:tav>
                                      </p:tavLst>
                                    </p:anim>
                                    <p:anim calcmode="lin" valueType="num">
                                      <p:cBhvr additive="base">
                                        <p:cTn id="8" dur="2000" fill="hold"/>
                                        <p:tgtEl>
                                          <p:spTgt spid="747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467544" y="1124744"/>
            <a:ext cx="8218487" cy="4752528"/>
          </a:xfrm>
          <a:prstGeom prst="rect">
            <a:avLst/>
          </a:prstGeom>
          <a:noFill/>
          <a:ln w="9525">
            <a:noFill/>
            <a:round/>
            <a:headEnd/>
            <a:tailEnd/>
          </a:ln>
        </p:spPr>
        <p:txBody>
          <a:bodyPr lIns="92160" tIns="46080" rIns="92160" bIns="46080"/>
          <a:lstStyle/>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color</a:t>
            </a:r>
            <a:r>
              <a:rPr lang="fr-FR" sz="2000" b="1" dirty="0" smtClean="0">
                <a:latin typeface="Tahoma" pitchFamily="34" charset="0"/>
                <a:ea typeface="Tahoma" pitchFamily="34" charset="0"/>
                <a:cs typeface="Tahoma" pitchFamily="34" charset="0"/>
              </a:rPr>
              <a:t> :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red</a:t>
            </a:r>
            <a:r>
              <a:rPr lang="fr-FR" sz="2000" b="1" dirty="0" smtClean="0">
                <a:latin typeface="Tahoma" pitchFamily="34" charset="0"/>
                <a:ea typeface="Tahoma" pitchFamily="34" charset="0"/>
                <a:cs typeface="Tahoma" pitchFamily="34" charset="0"/>
              </a:rPr>
              <a:t>;</a:t>
            </a:r>
          </a:p>
          <a:p>
            <a:pPr marL="1027113" lvl="1"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dirty="0" smtClean="0">
                <a:latin typeface="Tahoma" pitchFamily="34" charset="0"/>
                <a:ea typeface="Tahoma" pitchFamily="34" charset="0"/>
                <a:cs typeface="Tahoma" pitchFamily="34" charset="0"/>
              </a:rPr>
              <a:t>nom de couleur prédéfini </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i="1" dirty="0" smtClean="0">
                <a:latin typeface="Tahoma" pitchFamily="34" charset="0"/>
                <a:ea typeface="Tahoma" pitchFamily="34" charset="0"/>
                <a:cs typeface="Tahoma" pitchFamily="34" charset="0"/>
              </a:rPr>
              <a:t>voir http://www.w3.org/TR/css3-color/ §4.3. </a:t>
            </a:r>
            <a:r>
              <a:rPr lang="fr-FR" sz="2000" i="1" dirty="0" err="1" smtClean="0">
                <a:latin typeface="Tahoma" pitchFamily="34" charset="0"/>
                <a:ea typeface="Tahoma" pitchFamily="34" charset="0"/>
                <a:cs typeface="Tahoma" pitchFamily="34" charset="0"/>
              </a:rPr>
              <a:t>Extended</a:t>
            </a:r>
            <a:r>
              <a:rPr lang="fr-FR" sz="2000" i="1" dirty="0" smtClean="0">
                <a:latin typeface="Tahoma" pitchFamily="34" charset="0"/>
                <a:ea typeface="Tahoma" pitchFamily="34" charset="0"/>
                <a:cs typeface="Tahoma" pitchFamily="34" charset="0"/>
              </a:rPr>
              <a:t> </a:t>
            </a:r>
            <a:r>
              <a:rPr lang="fr-FR" sz="2000" i="1" dirty="0" err="1" smtClean="0">
                <a:latin typeface="Tahoma" pitchFamily="34" charset="0"/>
                <a:ea typeface="Tahoma" pitchFamily="34" charset="0"/>
                <a:cs typeface="Tahoma" pitchFamily="34" charset="0"/>
              </a:rPr>
              <a:t>color</a:t>
            </a:r>
            <a:r>
              <a:rPr lang="fr-FR" sz="2000" i="1" dirty="0" smtClean="0">
                <a:latin typeface="Tahoma" pitchFamily="34" charset="0"/>
                <a:ea typeface="Tahoma" pitchFamily="34" charset="0"/>
                <a:cs typeface="Tahoma" pitchFamily="34" charset="0"/>
              </a:rPr>
              <a:t> keywords</a:t>
            </a:r>
          </a:p>
          <a:p>
            <a:pPr marL="284163"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i="1" dirty="0" smtClean="0">
              <a:latin typeface="Tahoma" pitchFamily="34" charset="0"/>
              <a:ea typeface="Tahoma" pitchFamily="34" charset="0"/>
              <a:cs typeface="Tahoma" pitchFamily="34" charset="0"/>
            </a:endParaRP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latin typeface="Tahoma" pitchFamily="34" charset="0"/>
                <a:ea typeface="Tahoma" pitchFamily="34" charset="0"/>
                <a:cs typeface="Tahoma" pitchFamily="34" charset="0"/>
              </a:rPr>
              <a:t>color</a:t>
            </a:r>
            <a:r>
              <a:rPr lang="fr-FR" sz="2000" b="1" dirty="0" smtClean="0">
                <a:latin typeface="Tahoma" pitchFamily="34" charset="0"/>
                <a:ea typeface="Tahoma" pitchFamily="34" charset="0"/>
                <a:cs typeface="Tahoma" pitchFamily="34" charset="0"/>
              </a:rPr>
              <a:t> : </a:t>
            </a:r>
            <a:r>
              <a:rPr lang="fr-FR" sz="2000" b="1" dirty="0" smtClean="0">
                <a:solidFill>
                  <a:schemeClr val="accent2">
                    <a:lumMod val="60000"/>
                    <a:lumOff val="40000"/>
                  </a:schemeClr>
                </a:solidFill>
                <a:latin typeface="Tahoma" pitchFamily="34" charset="0"/>
                <a:ea typeface="Tahoma" pitchFamily="34" charset="0"/>
                <a:cs typeface="Tahoma" pitchFamily="34" charset="0"/>
              </a:rPr>
              <a:t>#</a:t>
            </a:r>
            <a:r>
              <a:rPr lang="fr-FR" sz="2000" b="1" i="1" dirty="0" smtClean="0">
                <a:solidFill>
                  <a:schemeClr val="accent2">
                    <a:lumMod val="60000"/>
                    <a:lumOff val="40000"/>
                  </a:schemeClr>
                </a:solidFill>
                <a:latin typeface="Tahoma" pitchFamily="34" charset="0"/>
                <a:ea typeface="Tahoma" pitchFamily="34" charset="0"/>
                <a:cs typeface="Tahoma" pitchFamily="34" charset="0"/>
              </a:rPr>
              <a:t>ff0000</a:t>
            </a:r>
            <a:r>
              <a:rPr lang="fr-FR" sz="2000" b="1" dirty="0" smtClean="0">
                <a:solidFill>
                  <a:schemeClr val="accent2">
                    <a:lumMod val="60000"/>
                    <a:lumOff val="40000"/>
                  </a:schemeClr>
                </a:solidFill>
                <a:latin typeface="Tahoma" pitchFamily="34" charset="0"/>
                <a:ea typeface="Tahoma" pitchFamily="34" charset="0"/>
                <a:cs typeface="Tahoma" pitchFamily="34" charset="0"/>
              </a:rPr>
              <a:t>;</a:t>
            </a:r>
          </a:p>
          <a:p>
            <a:pPr marL="1027113" lvl="1"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dirty="0" smtClean="0">
                <a:latin typeface="Tahoma" pitchFamily="34" charset="0"/>
                <a:ea typeface="Tahoma" pitchFamily="34" charset="0"/>
                <a:cs typeface="Tahoma" pitchFamily="34" charset="0"/>
              </a:rPr>
              <a:t>code couleur </a:t>
            </a:r>
            <a:r>
              <a:rPr lang="fr-FR" sz="2000" dirty="0" err="1" smtClean="0">
                <a:latin typeface="Tahoma" pitchFamily="34" charset="0"/>
                <a:ea typeface="Tahoma" pitchFamily="34" charset="0"/>
                <a:cs typeface="Tahoma" pitchFamily="34" charset="0"/>
              </a:rPr>
              <a:t>héxadécimal</a:t>
            </a:r>
            <a:r>
              <a:rPr lang="fr-FR" sz="2000" dirty="0" smtClean="0">
                <a:latin typeface="Tahoma" pitchFamily="34" charset="0"/>
                <a:ea typeface="Tahoma" pitchFamily="34" charset="0"/>
                <a:cs typeface="Tahoma" pitchFamily="34" charset="0"/>
              </a:rPr>
              <a:t> (comme en HTML)</a:t>
            </a:r>
          </a:p>
          <a:p>
            <a:pPr marL="284163" lvl="1"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latin typeface="Tahoma" pitchFamily="34" charset="0"/>
                <a:ea typeface="Tahoma" pitchFamily="34" charset="0"/>
                <a:cs typeface="Tahoma" pitchFamily="34" charset="0"/>
              </a:rPr>
              <a:t>color</a:t>
            </a:r>
            <a:r>
              <a:rPr lang="fr-FR" sz="2000" b="1" dirty="0" smtClean="0">
                <a:latin typeface="Tahoma" pitchFamily="34" charset="0"/>
                <a:ea typeface="Tahoma" pitchFamily="34" charset="0"/>
                <a:cs typeface="Tahoma" pitchFamily="34" charset="0"/>
              </a:rPr>
              <a:t> :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rgb</a:t>
            </a:r>
            <a:r>
              <a:rPr lang="fr-FR" sz="2000" b="1" i="1" dirty="0" smtClean="0">
                <a:solidFill>
                  <a:schemeClr val="accent2">
                    <a:lumMod val="60000"/>
                    <a:lumOff val="40000"/>
                  </a:schemeClr>
                </a:solidFill>
                <a:latin typeface="Tahoma" pitchFamily="34" charset="0"/>
                <a:ea typeface="Tahoma" pitchFamily="34" charset="0"/>
                <a:cs typeface="Tahoma" pitchFamily="34" charset="0"/>
              </a:rPr>
              <a:t>(ff, 00, 00)</a:t>
            </a:r>
            <a:r>
              <a:rPr lang="fr-FR" sz="2000" b="1" dirty="0" smtClean="0">
                <a:solidFill>
                  <a:schemeClr val="accent2">
                    <a:lumMod val="60000"/>
                    <a:lumOff val="40000"/>
                  </a:schemeClr>
                </a:solidFill>
                <a:latin typeface="Tahoma" pitchFamily="34" charset="0"/>
                <a:ea typeface="Tahoma" pitchFamily="34" charset="0"/>
                <a:cs typeface="Tahoma" pitchFamily="34" charset="0"/>
              </a:rPr>
              <a:t>;</a:t>
            </a:r>
          </a:p>
          <a:p>
            <a:pPr marL="1027113" lvl="1"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dirty="0" smtClean="0">
                <a:latin typeface="Tahoma" pitchFamily="34" charset="0"/>
                <a:ea typeface="Tahoma" pitchFamily="34" charset="0"/>
                <a:cs typeface="Tahoma" pitchFamily="34" charset="0"/>
              </a:rPr>
              <a:t>fonction CSS de génération de couleur</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latin typeface="Tahoma" pitchFamily="34" charset="0"/>
                <a:ea typeface="Tahoma" pitchFamily="34" charset="0"/>
                <a:cs typeface="Tahoma" pitchFamily="34" charset="0"/>
              </a:rPr>
              <a:t>color</a:t>
            </a:r>
            <a:r>
              <a:rPr lang="fr-FR" sz="2000" b="1" dirty="0" smtClean="0">
                <a:latin typeface="Tahoma" pitchFamily="34" charset="0"/>
                <a:ea typeface="Tahoma" pitchFamily="34" charset="0"/>
                <a:cs typeface="Tahoma" pitchFamily="34" charset="0"/>
              </a:rPr>
              <a:t> :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rgba</a:t>
            </a:r>
            <a:r>
              <a:rPr lang="fr-FR" sz="2000" b="1" i="1" dirty="0" smtClean="0">
                <a:solidFill>
                  <a:schemeClr val="accent2">
                    <a:lumMod val="60000"/>
                    <a:lumOff val="40000"/>
                  </a:schemeClr>
                </a:solidFill>
                <a:latin typeface="Tahoma" pitchFamily="34" charset="0"/>
                <a:ea typeface="Tahoma" pitchFamily="34" charset="0"/>
                <a:cs typeface="Tahoma" pitchFamily="34" charset="0"/>
              </a:rPr>
              <a:t>(ff, 00, 00 , 0.5)</a:t>
            </a:r>
            <a:r>
              <a:rPr lang="fr-FR" sz="2000" b="1" dirty="0" smtClean="0">
                <a:solidFill>
                  <a:schemeClr val="accent2">
                    <a:lumMod val="60000"/>
                    <a:lumOff val="40000"/>
                  </a:schemeClr>
                </a:solidFill>
                <a:latin typeface="Tahoma" pitchFamily="34" charset="0"/>
                <a:ea typeface="Tahoma" pitchFamily="34" charset="0"/>
                <a:cs typeface="Tahoma" pitchFamily="34" charset="0"/>
              </a:rPr>
              <a:t>;</a:t>
            </a:r>
          </a:p>
          <a:p>
            <a:pPr marL="684213" lvl="2" indent="-284163">
              <a:lnSpc>
                <a:spcPct val="90000"/>
              </a:lnSpc>
              <a:spcBef>
                <a:spcPts val="90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dirty="0" smtClean="0">
                <a:latin typeface="Tahoma" pitchFamily="34" charset="0"/>
                <a:ea typeface="Tahoma" pitchFamily="34" charset="0"/>
                <a:cs typeface="Tahoma" pitchFamily="34" charset="0"/>
              </a:rPr>
              <a:t>	fonction CSS de génération de couleur </a:t>
            </a:r>
            <a:r>
              <a:rPr lang="fr-FR" sz="2000" i="1" dirty="0" smtClean="0">
                <a:latin typeface="Tahoma" pitchFamily="34" charset="0"/>
                <a:ea typeface="Tahoma" pitchFamily="34" charset="0"/>
                <a:cs typeface="Tahoma" pitchFamily="34" charset="0"/>
              </a:rPr>
              <a:t>avec coefficient de transparence</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smtClean="0">
              <a:latin typeface="Tahoma" pitchFamily="34" charset="0"/>
              <a:ea typeface="Tahoma" pitchFamily="34" charset="0"/>
              <a:cs typeface="Tahoma" pitchFamily="34" charset="0"/>
            </a:endParaRP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définir une couleur par CSS</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467544" y="1052737"/>
            <a:ext cx="7900169" cy="5711602"/>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font-</a:t>
            </a:r>
            <a:r>
              <a:rPr lang="fr-FR" sz="2000" b="1" i="1" dirty="0" err="1">
                <a:solidFill>
                  <a:schemeClr val="accent2">
                    <a:lumMod val="60000"/>
                    <a:lumOff val="40000"/>
                  </a:schemeClr>
                </a:solidFill>
                <a:latin typeface="Tahoma" pitchFamily="34" charset="0"/>
                <a:ea typeface="Tahoma" pitchFamily="34" charset="0"/>
                <a:cs typeface="Tahoma" pitchFamily="34" charset="0"/>
              </a:rPr>
              <a:t>family</a:t>
            </a:r>
            <a:r>
              <a:rPr lang="fr-FR" sz="2000" b="1" dirty="0">
                <a:solidFill>
                  <a:srgbClr val="000000"/>
                </a:solidFill>
                <a:latin typeface="Tahoma" pitchFamily="34" charset="0"/>
                <a:ea typeface="Tahoma" pitchFamily="34" charset="0"/>
                <a:cs typeface="Tahoma" pitchFamily="34" charset="0"/>
              </a:rPr>
              <a:t> : </a:t>
            </a:r>
            <a:r>
              <a:rPr lang="fr-FR" sz="2000" b="1" dirty="0" smtClean="0">
                <a:solidFill>
                  <a:srgbClr val="000000"/>
                </a:solidFill>
                <a:latin typeface="Tahoma" pitchFamily="34" charset="0"/>
                <a:ea typeface="Tahoma" pitchFamily="34" charset="0"/>
                <a:cs typeface="Tahoma" pitchFamily="34" charset="0"/>
              </a:rPr>
              <a:t>police(s) </a:t>
            </a:r>
            <a:r>
              <a:rPr lang="fr-FR" sz="2000" b="1" dirty="0">
                <a:solidFill>
                  <a:srgbClr val="000000"/>
                </a:solidFill>
                <a:latin typeface="Tahoma" pitchFamily="34" charset="0"/>
                <a:ea typeface="Tahoma" pitchFamily="34" charset="0"/>
                <a:cs typeface="Tahoma" pitchFamily="34" charset="0"/>
              </a:rPr>
              <a:t>de caractère</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nom de police ou nom de famille prédéfinie (</a:t>
            </a:r>
            <a:r>
              <a:rPr lang="fr-FR" sz="2000" b="1" i="1" dirty="0" err="1">
                <a:solidFill>
                  <a:schemeClr val="accent2">
                    <a:lumMod val="60000"/>
                    <a:lumOff val="40000"/>
                  </a:schemeClr>
                </a:solidFill>
                <a:latin typeface="Tahoma" pitchFamily="34" charset="0"/>
                <a:ea typeface="Tahoma" pitchFamily="34" charset="0"/>
                <a:cs typeface="Tahoma" pitchFamily="34" charset="0"/>
              </a:rPr>
              <a:t>serif</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sans</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serif</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cursive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fantasy</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monospace</a:t>
            </a:r>
            <a:r>
              <a:rPr lang="fr-FR" sz="2000" b="1" dirty="0">
                <a:solidFill>
                  <a:srgbClr val="000000"/>
                </a:solidFill>
                <a:latin typeface="Tahoma" pitchFamily="34" charset="0"/>
                <a:ea typeface="Tahoma" pitchFamily="34" charset="0"/>
                <a:cs typeface="Tahoma" pitchFamily="34" charset="0"/>
              </a:rPr>
              <a:t>)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font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style</a:t>
            </a:r>
            <a:r>
              <a:rPr lang="fr-FR" sz="2000" b="1" dirty="0">
                <a:solidFill>
                  <a:schemeClr val="accent2">
                    <a:lumMod val="60000"/>
                    <a:lumOff val="40000"/>
                  </a:schemeClr>
                </a:solidFill>
                <a:latin typeface="Tahoma" pitchFamily="34" charset="0"/>
                <a:ea typeface="Tahoma" pitchFamily="34" charset="0"/>
                <a:cs typeface="Tahoma" pitchFamily="34" charset="0"/>
              </a:rPr>
              <a:t> : </a:t>
            </a:r>
            <a:r>
              <a:rPr lang="fr-FR" sz="2000" b="1" i="1" dirty="0">
                <a:solidFill>
                  <a:schemeClr val="accent2">
                    <a:lumMod val="60000"/>
                    <a:lumOff val="40000"/>
                  </a:schemeClr>
                </a:solidFill>
                <a:latin typeface="Tahoma" pitchFamily="34" charset="0"/>
                <a:ea typeface="Tahoma" pitchFamily="34" charset="0"/>
                <a:cs typeface="Tahoma" pitchFamily="34" charset="0"/>
              </a:rPr>
              <a:t>normal</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italic</a:t>
            </a:r>
            <a:r>
              <a:rPr lang="fr-FR" sz="2000" b="1" dirty="0">
                <a:solidFill>
                  <a:schemeClr val="accent2">
                    <a:lumMod val="60000"/>
                    <a:lumOff val="40000"/>
                  </a:schemeClr>
                </a:solidFill>
                <a:latin typeface="Tahoma" pitchFamily="34" charset="0"/>
                <a:ea typeface="Tahoma" pitchFamily="34" charset="0"/>
                <a:cs typeface="Tahoma" pitchFamily="34" charset="0"/>
              </a:rPr>
              <a:t> ou </a:t>
            </a:r>
            <a:r>
              <a:rPr lang="fr-FR" sz="2000" b="1" i="1" dirty="0">
                <a:solidFill>
                  <a:schemeClr val="accent2">
                    <a:lumMod val="60000"/>
                    <a:lumOff val="40000"/>
                  </a:schemeClr>
                </a:solidFill>
                <a:latin typeface="Tahoma" pitchFamily="34" charset="0"/>
                <a:ea typeface="Tahoma" pitchFamily="34" charset="0"/>
                <a:cs typeface="Tahoma" pitchFamily="34" charset="0"/>
              </a:rPr>
              <a:t>oblique</a:t>
            </a:r>
            <a:r>
              <a:rPr lang="fr-FR" sz="2000" b="1" dirty="0">
                <a:solidFill>
                  <a:schemeClr val="accent2">
                    <a:lumMod val="60000"/>
                    <a:lumOff val="40000"/>
                  </a:schemeClr>
                </a:solidFill>
                <a:latin typeface="Tahoma" pitchFamily="34" charset="0"/>
                <a:ea typeface="Tahoma" pitchFamily="34" charset="0"/>
                <a:cs typeface="Tahoma" pitchFamily="34" charset="0"/>
              </a:rPr>
              <a:t>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font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variant</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normal</a:t>
            </a:r>
            <a:r>
              <a:rPr lang="fr-FR" sz="2000" b="1" dirty="0">
                <a:solidFill>
                  <a:srgbClr val="000000"/>
                </a:solidFill>
                <a:latin typeface="Tahoma" pitchFamily="34" charset="0"/>
                <a:ea typeface="Tahoma" pitchFamily="34" charset="0"/>
                <a:cs typeface="Tahoma" pitchFamily="34" charset="0"/>
              </a:rPr>
              <a:t> ou </a:t>
            </a:r>
            <a:r>
              <a:rPr lang="fr-FR" sz="2000" b="1" i="1" dirty="0" err="1">
                <a:solidFill>
                  <a:schemeClr val="accent2">
                    <a:lumMod val="60000"/>
                    <a:lumOff val="40000"/>
                  </a:schemeClr>
                </a:solidFill>
                <a:latin typeface="Tahoma" pitchFamily="34" charset="0"/>
                <a:ea typeface="Tahoma" pitchFamily="34" charset="0"/>
                <a:cs typeface="Tahoma" pitchFamily="34" charset="0"/>
              </a:rPr>
              <a:t>small</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caps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font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weight</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graisse</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a:t>
            </a:r>
            <a:r>
              <a:rPr lang="fr-FR" sz="2000" b="1" i="1" dirty="0">
                <a:solidFill>
                  <a:schemeClr val="accent2">
                    <a:lumMod val="60000"/>
                    <a:lumOff val="40000"/>
                  </a:schemeClr>
                </a:solidFill>
                <a:latin typeface="Tahoma" pitchFamily="34" charset="0"/>
                <a:ea typeface="Tahoma" pitchFamily="34" charset="0"/>
                <a:cs typeface="Tahoma" pitchFamily="34" charset="0"/>
              </a:rPr>
              <a:t>100</a:t>
            </a:r>
            <a:r>
              <a:rPr lang="fr-FR" sz="2000" b="1" dirty="0">
                <a:solidFill>
                  <a:srgbClr val="000000"/>
                </a:solidFill>
                <a:latin typeface="Tahoma" pitchFamily="34" charset="0"/>
                <a:ea typeface="Tahoma" pitchFamily="34" charset="0"/>
                <a:cs typeface="Tahoma" pitchFamily="34" charset="0"/>
              </a:rPr>
              <a:t> à </a:t>
            </a:r>
            <a:r>
              <a:rPr lang="fr-FR" sz="2000" b="1" i="1" dirty="0">
                <a:solidFill>
                  <a:schemeClr val="accent2">
                    <a:lumMod val="60000"/>
                    <a:lumOff val="40000"/>
                  </a:schemeClr>
                </a:solidFill>
                <a:latin typeface="Tahoma" pitchFamily="34" charset="0"/>
                <a:ea typeface="Tahoma" pitchFamily="34" charset="0"/>
                <a:cs typeface="Tahoma" pitchFamily="34" charset="0"/>
              </a:rPr>
              <a:t>900</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normal</a:t>
            </a:r>
            <a:r>
              <a:rPr lang="fr-FR" sz="2000" b="1" dirty="0">
                <a:solidFill>
                  <a:srgbClr val="000000"/>
                </a:solidFill>
                <a:latin typeface="Tahoma" pitchFamily="34" charset="0"/>
                <a:ea typeface="Tahoma" pitchFamily="34" charset="0"/>
                <a:cs typeface="Tahoma" pitchFamily="34" charset="0"/>
              </a:rPr>
              <a:t> (=400) </a:t>
            </a:r>
            <a:r>
              <a:rPr lang="fr-FR" sz="2000" b="1" i="1" dirty="0">
                <a:solidFill>
                  <a:schemeClr val="accent2">
                    <a:lumMod val="60000"/>
                    <a:lumOff val="40000"/>
                  </a:schemeClr>
                </a:solidFill>
                <a:latin typeface="Tahoma" pitchFamily="34" charset="0"/>
                <a:ea typeface="Tahoma" pitchFamily="34" charset="0"/>
                <a:cs typeface="Tahoma" pitchFamily="34" charset="0"/>
              </a:rPr>
              <a:t>bold</a:t>
            </a:r>
            <a:r>
              <a:rPr lang="fr-FR" sz="2000" b="1" dirty="0">
                <a:solidFill>
                  <a:srgbClr val="000000"/>
                </a:solidFill>
                <a:latin typeface="Tahoma" pitchFamily="34" charset="0"/>
                <a:ea typeface="Tahoma" pitchFamily="34" charset="0"/>
                <a:cs typeface="Tahoma" pitchFamily="34" charset="0"/>
              </a:rPr>
              <a:t> (=700), </a:t>
            </a:r>
            <a:r>
              <a:rPr lang="fr-FR" sz="2000" b="1" i="1" dirty="0" err="1">
                <a:solidFill>
                  <a:schemeClr val="accent2">
                    <a:lumMod val="60000"/>
                    <a:lumOff val="40000"/>
                  </a:schemeClr>
                </a:solidFill>
                <a:latin typeface="Tahoma" pitchFamily="34" charset="0"/>
                <a:ea typeface="Tahoma" pitchFamily="34" charset="0"/>
                <a:cs typeface="Tahoma" pitchFamily="34" charset="0"/>
              </a:rPr>
              <a:t>bolder</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lighter</a:t>
            </a:r>
            <a:endParaRPr lang="fr-FR" sz="2000" b="1" i="1" dirty="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font</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size</a:t>
            </a:r>
            <a:r>
              <a:rPr lang="fr-FR" sz="2000" b="1" dirty="0">
                <a:solidFill>
                  <a:srgbClr val="000000"/>
                </a:solidFill>
                <a:latin typeface="Tahoma" pitchFamily="34" charset="0"/>
                <a:ea typeface="Tahoma" pitchFamily="34" charset="0"/>
                <a:cs typeface="Tahoma" pitchFamily="34" charset="0"/>
              </a:rPr>
              <a:t> : taille des caractères</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a:t>
            </a:r>
            <a:r>
              <a:rPr lang="fr-FR" sz="2000" b="1" i="1" dirty="0">
                <a:solidFill>
                  <a:schemeClr val="accent2">
                    <a:lumMod val="60000"/>
                    <a:lumOff val="40000"/>
                  </a:schemeClr>
                </a:solidFill>
                <a:latin typeface="Tahoma" pitchFamily="34" charset="0"/>
                <a:ea typeface="Tahoma" pitchFamily="34" charset="0"/>
                <a:cs typeface="Tahoma" pitchFamily="34" charset="0"/>
              </a:rPr>
              <a:t>xx</a:t>
            </a:r>
            <a:r>
              <a:rPr lang="fr-FR" sz="2000" b="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small</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x-</a:t>
            </a:r>
            <a:r>
              <a:rPr lang="fr-FR" sz="2000" b="1" i="1" dirty="0" err="1">
                <a:solidFill>
                  <a:schemeClr val="accent2">
                    <a:lumMod val="60000"/>
                    <a:lumOff val="40000"/>
                  </a:schemeClr>
                </a:solidFill>
                <a:latin typeface="Tahoma" pitchFamily="34" charset="0"/>
                <a:ea typeface="Tahoma" pitchFamily="34" charset="0"/>
                <a:cs typeface="Tahoma" pitchFamily="34" charset="0"/>
              </a:rPr>
              <a:t>small</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small</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medium</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large</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x-large</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xx-large</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larger</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smaller</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err="1">
                <a:solidFill>
                  <a:schemeClr val="accent2">
                    <a:lumMod val="60000"/>
                    <a:lumOff val="40000"/>
                  </a:schemeClr>
                </a:solidFill>
                <a:latin typeface="Tahoma" pitchFamily="34" charset="0"/>
                <a:ea typeface="Tahoma" pitchFamily="34" charset="0"/>
                <a:cs typeface="Tahoma" pitchFamily="34" charset="0"/>
              </a:rPr>
              <a:t>yy</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latin typeface="Tahoma" pitchFamily="34" charset="0"/>
                <a:ea typeface="Tahoma" pitchFamily="34" charset="0"/>
                <a:cs typeface="Tahoma" pitchFamily="34" charset="0"/>
              </a:rPr>
              <a:t>dimension (en</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px</a:t>
            </a:r>
            <a:r>
              <a:rPr lang="fr-FR" sz="2000" b="1" dirty="0">
                <a:solidFill>
                  <a:srgbClr val="000000"/>
                </a:solidFill>
                <a:latin typeface="Tahoma" pitchFamily="34" charset="0"/>
                <a:ea typeface="Tahoma" pitchFamily="34" charset="0"/>
                <a:cs typeface="Tahoma" pitchFamily="34" charset="0"/>
              </a:rPr>
              <a:t> ou </a:t>
            </a:r>
            <a:r>
              <a:rPr lang="fr-FR" sz="2000" b="1" i="1" dirty="0" err="1">
                <a:solidFill>
                  <a:schemeClr val="accent2">
                    <a:lumMod val="60000"/>
                    <a:lumOff val="40000"/>
                  </a:schemeClr>
                </a:solidFill>
                <a:latin typeface="Tahoma" pitchFamily="34" charset="0"/>
                <a:ea typeface="Tahoma" pitchFamily="34" charset="0"/>
                <a:cs typeface="Tahoma" pitchFamily="34" charset="0"/>
              </a:rPr>
              <a:t>em</a:t>
            </a:r>
            <a:r>
              <a:rPr lang="fr-FR" sz="2000" b="1" dirty="0">
                <a:solidFill>
                  <a:srgbClr val="000000"/>
                </a:solidFill>
                <a:latin typeface="Tahoma" pitchFamily="34" charset="0"/>
                <a:ea typeface="Tahoma" pitchFamily="34" charset="0"/>
                <a:cs typeface="Tahoma" pitchFamily="34" charset="0"/>
              </a:rPr>
              <a:t>)</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font</a:t>
            </a:r>
            <a:r>
              <a:rPr lang="fr-FR" sz="2000" b="1" dirty="0">
                <a:solidFill>
                  <a:srgbClr val="000000"/>
                </a:solidFill>
                <a:latin typeface="Tahoma" pitchFamily="34" charset="0"/>
                <a:ea typeface="Tahoma" pitchFamily="34" charset="0"/>
                <a:cs typeface="Tahoma" pitchFamily="34" charset="0"/>
              </a:rPr>
              <a:t> : affectation simultanée des différents paramètres de police</a:t>
            </a:r>
          </a:p>
          <a:p>
            <a:pPr marL="284163" indent="-284163">
              <a:lnSpc>
                <a:spcPct val="90000"/>
              </a:lnSpc>
              <a:spcBef>
                <a:spcPts val="90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propriétés de police et texte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467544" y="1124744"/>
            <a:ext cx="7900169" cy="49855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text</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decoration</a:t>
            </a:r>
            <a:r>
              <a:rPr lang="fr-FR" sz="2000" b="1" dirty="0">
                <a:solidFill>
                  <a:srgbClr val="000000"/>
                </a:solidFill>
                <a:latin typeface="Tahoma" pitchFamily="34" charset="0"/>
                <a:ea typeface="Tahoma" pitchFamily="34" charset="0"/>
                <a:cs typeface="Tahoma" pitchFamily="34" charset="0"/>
              </a:rPr>
              <a:t> : attributs divers</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a:t>
            </a:r>
            <a:r>
              <a:rPr lang="fr-FR" sz="2000" b="1" i="1" dirty="0" err="1">
                <a:solidFill>
                  <a:schemeClr val="accent2">
                    <a:lumMod val="60000"/>
                    <a:lumOff val="40000"/>
                  </a:schemeClr>
                </a:solidFill>
                <a:latin typeface="Tahoma" pitchFamily="34" charset="0"/>
                <a:ea typeface="Tahoma" pitchFamily="34" charset="0"/>
                <a:cs typeface="Tahoma" pitchFamily="34" charset="0"/>
              </a:rPr>
              <a:t>underline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overline</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line-</a:t>
            </a:r>
            <a:r>
              <a:rPr lang="fr-FR" sz="2000" b="1" i="1" dirty="0" err="1">
                <a:solidFill>
                  <a:schemeClr val="accent2">
                    <a:lumMod val="60000"/>
                    <a:lumOff val="40000"/>
                  </a:schemeClr>
                </a:solidFill>
                <a:latin typeface="Tahoma" pitchFamily="34" charset="0"/>
                <a:ea typeface="Tahoma" pitchFamily="34" charset="0"/>
                <a:cs typeface="Tahoma" pitchFamily="34" charset="0"/>
              </a:rPr>
              <a:t>through</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blink</a:t>
            </a:r>
            <a:endParaRPr lang="fr-FR" sz="2000" b="1" i="1" dirty="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text</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transform</a:t>
            </a:r>
            <a:r>
              <a:rPr lang="fr-FR" sz="2000" b="1" dirty="0">
                <a:solidFill>
                  <a:srgbClr val="000000"/>
                </a:solidFill>
                <a:latin typeface="Tahoma" pitchFamily="34" charset="0"/>
                <a:ea typeface="Tahoma" pitchFamily="34" charset="0"/>
                <a:cs typeface="Tahoma" pitchFamily="34" charset="0"/>
              </a:rPr>
              <a:t> : transformations MAJ/min</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a:t>
            </a:r>
            <a:r>
              <a:rPr lang="fr-FR" sz="2000" b="1" i="1" dirty="0" err="1">
                <a:solidFill>
                  <a:schemeClr val="accent2">
                    <a:lumMod val="60000"/>
                    <a:lumOff val="40000"/>
                  </a:schemeClr>
                </a:solidFill>
                <a:latin typeface="Tahoma" pitchFamily="34" charset="0"/>
                <a:ea typeface="Tahoma" pitchFamily="34" charset="0"/>
                <a:cs typeface="Tahoma" pitchFamily="34" charset="0"/>
              </a:rPr>
              <a:t>uppercase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lowercase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capitalize</a:t>
            </a:r>
            <a:r>
              <a:rPr lang="fr-FR" sz="2000" b="1" dirty="0">
                <a:solidFill>
                  <a:srgbClr val="000000"/>
                </a:solidFill>
                <a:latin typeface="Tahoma" pitchFamily="34" charset="0"/>
                <a:ea typeface="Tahoma" pitchFamily="34" charset="0"/>
                <a:cs typeface="Tahoma" pitchFamily="34" charset="0"/>
              </a:rPr>
              <a:t> (1 lettre de chaque mot en capitale), </a:t>
            </a:r>
            <a:r>
              <a:rPr lang="fr-FR" sz="2000" b="1" i="1" dirty="0">
                <a:solidFill>
                  <a:schemeClr val="accent2">
                    <a:lumMod val="60000"/>
                    <a:lumOff val="40000"/>
                  </a:schemeClr>
                </a:solidFill>
                <a:latin typeface="Tahoma" pitchFamily="34" charset="0"/>
                <a:ea typeface="Tahoma" pitchFamily="34" charset="0"/>
                <a:cs typeface="Tahoma" pitchFamily="34" charset="0"/>
              </a:rPr>
              <a:t>none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text</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align</a:t>
            </a:r>
            <a:r>
              <a:rPr lang="fr-FR" sz="2000" b="1" dirty="0">
                <a:solidFill>
                  <a:srgbClr val="000000"/>
                </a:solidFill>
                <a:latin typeface="Tahoma" pitchFamily="34" charset="0"/>
                <a:ea typeface="Tahoma" pitchFamily="34" charset="0"/>
                <a:cs typeface="Tahoma" pitchFamily="34" charset="0"/>
              </a:rPr>
              <a:t> : alignement du texte contenu</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a:t>
            </a:r>
            <a:r>
              <a:rPr lang="fr-FR" sz="2000" b="1" i="1" dirty="0" err="1">
                <a:solidFill>
                  <a:schemeClr val="accent2">
                    <a:lumMod val="60000"/>
                    <a:lumOff val="40000"/>
                  </a:schemeClr>
                </a:solidFill>
                <a:latin typeface="Tahoma" pitchFamily="34" charset="0"/>
                <a:ea typeface="Tahoma" pitchFamily="34" charset="0"/>
                <a:cs typeface="Tahoma" pitchFamily="34" charset="0"/>
              </a:rPr>
              <a:t>left</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right</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center</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justify</a:t>
            </a:r>
            <a:endParaRPr lang="fr-FR" sz="2000" b="1" i="1" dirty="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letter</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spacing</a:t>
            </a:r>
            <a:r>
              <a:rPr lang="fr-FR" sz="2000" b="1" dirty="0">
                <a:solidFill>
                  <a:srgbClr val="000000"/>
                </a:solidFill>
                <a:latin typeface="Tahoma" pitchFamily="34" charset="0"/>
                <a:ea typeface="Tahoma" pitchFamily="34" charset="0"/>
                <a:cs typeface="Tahoma" pitchFamily="34" charset="0"/>
              </a:rPr>
              <a:t> : distance entre les lettres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word</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spacing</a:t>
            </a:r>
            <a:r>
              <a:rPr lang="fr-FR" sz="2000" b="1" dirty="0">
                <a:solidFill>
                  <a:srgbClr val="000000"/>
                </a:solidFill>
                <a:latin typeface="Tahoma" pitchFamily="34" charset="0"/>
                <a:ea typeface="Tahoma" pitchFamily="34" charset="0"/>
                <a:cs typeface="Tahoma" pitchFamily="34" charset="0"/>
              </a:rPr>
              <a:t> : distance entre les </a:t>
            </a:r>
            <a:r>
              <a:rPr lang="fr-FR" sz="2000" b="1" dirty="0" smtClean="0">
                <a:solidFill>
                  <a:srgbClr val="000000"/>
                </a:solidFill>
                <a:latin typeface="Tahoma" pitchFamily="34" charset="0"/>
                <a:ea typeface="Tahoma" pitchFamily="34" charset="0"/>
                <a:cs typeface="Tahoma" pitchFamily="34" charset="0"/>
              </a:rPr>
              <a:t>mots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word</a:t>
            </a:r>
            <a:r>
              <a:rPr lang="fr-FR" sz="2000" b="1" i="1" dirty="0" smtClean="0">
                <a:solidFill>
                  <a:schemeClr val="accent2">
                    <a:lumMod val="60000"/>
                    <a:lumOff val="40000"/>
                  </a:schemeClr>
                </a:solidFill>
                <a:latin typeface="Tahoma" pitchFamily="34" charset="0"/>
                <a:ea typeface="Tahoma" pitchFamily="34" charset="0"/>
                <a:cs typeface="Tahoma" pitchFamily="34" charset="0"/>
              </a:rPr>
              <a:t>-</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wrap</a:t>
            </a:r>
            <a:r>
              <a:rPr lang="fr-FR" sz="2000" b="1" dirty="0" smtClean="0">
                <a:solidFill>
                  <a:schemeClr val="accent2">
                    <a:lumMod val="60000"/>
                    <a:lumOff val="40000"/>
                  </a:schemeClr>
                </a:solidFill>
                <a:latin typeface="Tahoma" pitchFamily="34" charset="0"/>
                <a:ea typeface="Tahoma" pitchFamily="34" charset="0"/>
                <a:cs typeface="Tahoma" pitchFamily="34" charset="0"/>
              </a:rPr>
              <a:t> : </a:t>
            </a:r>
            <a:r>
              <a:rPr lang="fr-FR" sz="2000" b="1" i="1" dirty="0" smtClean="0">
                <a:solidFill>
                  <a:schemeClr val="accent2">
                    <a:lumMod val="60000"/>
                    <a:lumOff val="40000"/>
                  </a:schemeClr>
                </a:solidFill>
                <a:latin typeface="Tahoma" pitchFamily="34" charset="0"/>
                <a:ea typeface="Tahoma" pitchFamily="34" charset="0"/>
                <a:cs typeface="Tahoma" pitchFamily="34" charset="0"/>
              </a:rPr>
              <a:t>break-</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word</a:t>
            </a:r>
            <a:r>
              <a:rPr lang="fr-FR" sz="2000" b="1" dirty="0" smtClean="0">
                <a:solidFill>
                  <a:schemeClr val="accent2">
                    <a:lumMod val="60000"/>
                    <a:lumOff val="40000"/>
                  </a:schemeClr>
                </a:solidFill>
                <a:latin typeface="Tahoma" pitchFamily="34" charset="0"/>
                <a:ea typeface="Tahoma" pitchFamily="34" charset="0"/>
                <a:cs typeface="Tahoma" pitchFamily="34" charset="0"/>
              </a:rPr>
              <a:t> </a:t>
            </a:r>
            <a:r>
              <a:rPr lang="fr-FR" sz="2000" b="1" dirty="0" smtClean="0">
                <a:solidFill>
                  <a:srgbClr val="000000"/>
                </a:solidFill>
                <a:latin typeface="Tahoma" pitchFamily="34" charset="0"/>
                <a:ea typeface="Tahoma" pitchFamily="34" charset="0"/>
                <a:cs typeface="Tahoma" pitchFamily="34" charset="0"/>
                <a:sym typeface="Wingdings" pitchFamily="2" charset="2"/>
              </a:rPr>
              <a:t> césure automatique des mots trop longs</a:t>
            </a: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text</a:t>
            </a:r>
            <a:r>
              <a:rPr lang="fr-FR" sz="2000" b="1" i="1" dirty="0">
                <a:solidFill>
                  <a:schemeClr val="accent2">
                    <a:lumMod val="60000"/>
                    <a:lumOff val="40000"/>
                  </a:schemeClr>
                </a:solidFill>
                <a:latin typeface="Tahoma" pitchFamily="34" charset="0"/>
                <a:ea typeface="Tahoma" pitchFamily="34" charset="0"/>
                <a:cs typeface="Tahoma" pitchFamily="34" charset="0"/>
              </a:rPr>
              <a:t>-</a:t>
            </a:r>
            <a:r>
              <a:rPr lang="fr-FR" sz="2000" b="1" i="1" dirty="0" err="1">
                <a:solidFill>
                  <a:schemeClr val="accent2">
                    <a:lumMod val="60000"/>
                    <a:lumOff val="40000"/>
                  </a:schemeClr>
                </a:solidFill>
                <a:latin typeface="Tahoma" pitchFamily="34" charset="0"/>
                <a:ea typeface="Tahoma" pitchFamily="34" charset="0"/>
                <a:cs typeface="Tahoma" pitchFamily="34" charset="0"/>
              </a:rPr>
              <a:t>shadow</a:t>
            </a:r>
            <a:r>
              <a:rPr lang="fr-FR" sz="2000" b="1" dirty="0">
                <a:solidFill>
                  <a:srgbClr val="000000"/>
                </a:solidFill>
                <a:latin typeface="Tahoma" pitchFamily="34" charset="0"/>
                <a:ea typeface="Tahoma" pitchFamily="34" charset="0"/>
                <a:cs typeface="Tahoma" pitchFamily="34" charset="0"/>
              </a:rPr>
              <a:t> : ombrage du texte (même principe que box-</a:t>
            </a:r>
            <a:r>
              <a:rPr lang="fr-FR" sz="2000" b="1" dirty="0" err="1">
                <a:solidFill>
                  <a:srgbClr val="000000"/>
                </a:solidFill>
                <a:latin typeface="Tahoma" pitchFamily="34" charset="0"/>
                <a:ea typeface="Tahoma" pitchFamily="34" charset="0"/>
                <a:cs typeface="Tahoma" pitchFamily="34" charset="0"/>
              </a:rPr>
              <a:t>shadow</a:t>
            </a:r>
            <a:r>
              <a:rPr lang="fr-FR" sz="2000" b="1" dirty="0">
                <a:solidFill>
                  <a:srgbClr val="000000"/>
                </a:solidFill>
                <a:latin typeface="Tahoma" pitchFamily="34" charset="0"/>
                <a:ea typeface="Tahoma" pitchFamily="34" charset="0"/>
                <a:cs typeface="Tahoma" pitchFamily="34" charset="0"/>
              </a:rPr>
              <a:t>)</a:t>
            </a:r>
          </a:p>
          <a:p>
            <a:pPr marL="284163" indent="-284163">
              <a:lnSpc>
                <a:spcPct val="90000"/>
              </a:lnSpc>
              <a:spcBef>
                <a:spcPts val="90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propriétés de police et texte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683568" y="1340768"/>
            <a:ext cx="7684145" cy="4771107"/>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HTML mélange </a:t>
            </a:r>
            <a:r>
              <a:rPr lang="fr-FR" sz="2000" b="1" i="1" dirty="0">
                <a:solidFill>
                  <a:schemeClr val="accent2">
                    <a:lumMod val="75000"/>
                  </a:schemeClr>
                </a:solidFill>
                <a:latin typeface="Tahoma" pitchFamily="34" charset="0"/>
                <a:ea typeface="Tahoma" pitchFamily="34" charset="0"/>
                <a:cs typeface="Tahoma" pitchFamily="34" charset="0"/>
              </a:rPr>
              <a:t>structure</a:t>
            </a:r>
            <a:r>
              <a:rPr lang="fr-FR" sz="2000" b="1" dirty="0">
                <a:solidFill>
                  <a:srgbClr val="000000"/>
                </a:solidFill>
                <a:latin typeface="Tahoma" pitchFamily="34" charset="0"/>
                <a:ea typeface="Tahoma" pitchFamily="34" charset="0"/>
                <a:cs typeface="Tahoma" pitchFamily="34" charset="0"/>
              </a:rPr>
              <a:t> et </a:t>
            </a:r>
            <a:r>
              <a:rPr lang="fr-FR" sz="2000" b="1" i="1" dirty="0">
                <a:solidFill>
                  <a:schemeClr val="accent2">
                    <a:lumMod val="75000"/>
                  </a:schemeClr>
                </a:solidFill>
                <a:latin typeface="Tahoma" pitchFamily="34" charset="0"/>
                <a:ea typeface="Tahoma" pitchFamily="34" charset="0"/>
                <a:cs typeface="Tahoma" pitchFamily="34" charset="0"/>
              </a:rPr>
              <a:t>présentation</a:t>
            </a:r>
            <a:r>
              <a:rPr lang="fr-FR" sz="2000" b="1" dirty="0">
                <a:solidFill>
                  <a:srgbClr val="000000"/>
                </a:solidFill>
                <a:latin typeface="Tahoma" pitchFamily="34" charset="0"/>
                <a:ea typeface="Tahoma" pitchFamily="34" charset="0"/>
                <a:cs typeface="Tahoma" pitchFamily="34" charset="0"/>
              </a:rPr>
              <a:t> des pages Web</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&lt;table&gt;, &lt;h2&gt; ou &lt;</a:t>
            </a:r>
            <a:r>
              <a:rPr lang="fr-FR" sz="2000" b="1" dirty="0" err="1">
                <a:solidFill>
                  <a:srgbClr val="000000"/>
                </a:solidFill>
                <a:latin typeface="Tahoma" pitchFamily="34" charset="0"/>
                <a:ea typeface="Tahoma" pitchFamily="34" charset="0"/>
                <a:cs typeface="Tahoma" pitchFamily="34" charset="0"/>
              </a:rPr>
              <a:t>ol</a:t>
            </a:r>
            <a:r>
              <a:rPr lang="fr-FR" sz="2000" b="1" dirty="0">
                <a:solidFill>
                  <a:srgbClr val="000000"/>
                </a:solidFill>
                <a:latin typeface="Tahoma" pitchFamily="34" charset="0"/>
                <a:ea typeface="Tahoma" pitchFamily="34" charset="0"/>
                <a:cs typeface="Tahoma" pitchFamily="34" charset="0"/>
              </a:rPr>
              <a:t>&gt; n'ont pas du tout la même fonction que &lt;b&gt; ou  &lt;font&gt;</a:t>
            </a:r>
          </a:p>
          <a:p>
            <a:pPr marL="685800" lvl="1" indent="-228600">
              <a:lnSpc>
                <a:spcPct val="90000"/>
              </a:lnSpc>
              <a:spcBef>
                <a:spcPts val="6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il est impossible en HTML de reproduire une maquette composée par un infographiste</a:t>
            </a: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CSS a été conçu pour séparer structure et présentation des pages Web :</a:t>
            </a:r>
          </a:p>
          <a:p>
            <a:pPr marL="685800" lvl="1" indent="-228600">
              <a:lnSpc>
                <a:spcPct val="90000"/>
              </a:lnSpc>
              <a:spcBef>
                <a:spcPts val="75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HTML</a:t>
            </a:r>
            <a:r>
              <a:rPr lang="fr-FR" sz="2000" b="1" dirty="0">
                <a:solidFill>
                  <a:srgbClr val="000000"/>
                </a:solidFill>
                <a:latin typeface="Tahoma" pitchFamily="34" charset="0"/>
                <a:ea typeface="Tahoma" pitchFamily="34" charset="0"/>
                <a:cs typeface="Tahoma" pitchFamily="34" charset="0"/>
              </a:rPr>
              <a:t> définit la </a:t>
            </a:r>
            <a:r>
              <a:rPr lang="fr-FR" sz="2000" b="1" i="1" dirty="0">
                <a:solidFill>
                  <a:schemeClr val="accent2">
                    <a:lumMod val="60000"/>
                    <a:lumOff val="40000"/>
                  </a:schemeClr>
                </a:solidFill>
                <a:latin typeface="Tahoma" pitchFamily="34" charset="0"/>
                <a:ea typeface="Tahoma" pitchFamily="34" charset="0"/>
                <a:cs typeface="Tahoma" pitchFamily="34" charset="0"/>
              </a:rPr>
              <a:t>structure des éléments</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d'information </a:t>
            </a:r>
          </a:p>
          <a:p>
            <a:pPr marL="1103313" lvl="2">
              <a:lnSpc>
                <a:spcPct val="90000"/>
              </a:lnSpc>
              <a:spcBef>
                <a:spcPts val="675"/>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&lt;table&gt;, &lt;h2&gt;, &lt;</a:t>
            </a:r>
            <a:r>
              <a:rPr lang="fr-FR" sz="2000" b="1" dirty="0" err="1">
                <a:solidFill>
                  <a:srgbClr val="000000"/>
                </a:solidFill>
                <a:latin typeface="Tahoma" pitchFamily="34" charset="0"/>
                <a:ea typeface="Tahoma" pitchFamily="34" charset="0"/>
                <a:cs typeface="Tahoma" pitchFamily="34" charset="0"/>
              </a:rPr>
              <a:t>ol</a:t>
            </a:r>
            <a:r>
              <a:rPr lang="fr-FR" sz="2000" b="1" dirty="0" smtClean="0">
                <a:solidFill>
                  <a:srgbClr val="000000"/>
                </a:solidFill>
                <a:latin typeface="Tahoma" pitchFamily="34" charset="0"/>
                <a:ea typeface="Tahoma" pitchFamily="34" charset="0"/>
                <a:cs typeface="Tahoma" pitchFamily="34" charset="0"/>
              </a:rPr>
              <a:t>&gt;, &lt;</a:t>
            </a:r>
            <a:r>
              <a:rPr lang="fr-FR" sz="2000" b="1" dirty="0" err="1" smtClean="0">
                <a:solidFill>
                  <a:srgbClr val="000000"/>
                </a:solidFill>
                <a:latin typeface="Tahoma" pitchFamily="34" charset="0"/>
                <a:ea typeface="Tahoma" pitchFamily="34" charset="0"/>
                <a:cs typeface="Tahoma" pitchFamily="34" charset="0"/>
              </a:rPr>
              <a:t>div</a:t>
            </a:r>
            <a:r>
              <a:rPr lang="fr-FR" sz="2000" b="1" dirty="0" smtClean="0">
                <a:solidFill>
                  <a:srgbClr val="000000"/>
                </a:solidFill>
                <a:latin typeface="Tahoma" pitchFamily="34" charset="0"/>
                <a:ea typeface="Tahoma" pitchFamily="34" charset="0"/>
                <a:cs typeface="Tahoma" pitchFamily="34" charset="0"/>
              </a:rPr>
              <a:t>&gt;, &lt;</a:t>
            </a:r>
            <a:r>
              <a:rPr lang="fr-FR" sz="2000" b="1" dirty="0" err="1" smtClean="0">
                <a:solidFill>
                  <a:srgbClr val="000000"/>
                </a:solidFill>
                <a:latin typeface="Tahoma" pitchFamily="34" charset="0"/>
                <a:ea typeface="Tahoma" pitchFamily="34" charset="0"/>
                <a:cs typeface="Tahoma" pitchFamily="34" charset="0"/>
              </a:rPr>
              <a:t>span</a:t>
            </a:r>
            <a:r>
              <a:rPr lang="fr-FR" sz="2000" b="1" dirty="0" smtClean="0">
                <a:solidFill>
                  <a:srgbClr val="000000"/>
                </a:solidFill>
                <a:latin typeface="Tahoma" pitchFamily="34" charset="0"/>
                <a:ea typeface="Tahoma" pitchFamily="34" charset="0"/>
                <a:cs typeface="Tahoma" pitchFamily="34" charset="0"/>
              </a:rPr>
              <a:t>&gt;…</a:t>
            </a:r>
            <a:endParaRPr lang="fr-FR" sz="2000" b="1" dirty="0">
              <a:solidFill>
                <a:srgbClr val="000000"/>
              </a:solidFill>
              <a:latin typeface="Tahoma" pitchFamily="34" charset="0"/>
              <a:ea typeface="Tahoma" pitchFamily="34" charset="0"/>
              <a:cs typeface="Tahoma" pitchFamily="34" charset="0"/>
            </a:endParaRPr>
          </a:p>
          <a:p>
            <a:pPr marL="685800" lvl="1" indent="-228600">
              <a:lnSpc>
                <a:spcPct val="90000"/>
              </a:lnSpc>
              <a:spcBef>
                <a:spcPts val="750"/>
              </a:spcBef>
              <a:buClr>
                <a:schemeClr val="accent2">
                  <a:lumMod val="75000"/>
                </a:schemeClr>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Les feuilles </a:t>
            </a:r>
            <a:r>
              <a:rPr lang="fr-FR" sz="2000" b="1" dirty="0">
                <a:solidFill>
                  <a:srgbClr val="000000"/>
                </a:solidFill>
                <a:latin typeface="Tahoma" pitchFamily="34" charset="0"/>
                <a:ea typeface="Tahoma" pitchFamily="34" charset="0"/>
                <a:cs typeface="Tahoma" pitchFamily="34" charset="0"/>
              </a:rPr>
              <a:t>de styles </a:t>
            </a:r>
            <a:r>
              <a:rPr lang="fr-FR" sz="2000" b="1" i="1" dirty="0">
                <a:solidFill>
                  <a:schemeClr val="accent2">
                    <a:lumMod val="60000"/>
                    <a:lumOff val="40000"/>
                  </a:schemeClr>
                </a:solidFill>
                <a:latin typeface="Tahoma" pitchFamily="34" charset="0"/>
                <a:ea typeface="Tahoma" pitchFamily="34" charset="0"/>
                <a:cs typeface="Tahoma" pitchFamily="34" charset="0"/>
              </a:rPr>
              <a:t>CSS</a:t>
            </a:r>
            <a:r>
              <a:rPr lang="fr-FR" sz="2000" b="1" dirty="0">
                <a:solidFill>
                  <a:srgbClr val="000000"/>
                </a:solidFill>
                <a:latin typeface="Tahoma" pitchFamily="34" charset="0"/>
                <a:ea typeface="Tahoma" pitchFamily="34" charset="0"/>
                <a:cs typeface="Tahoma" pitchFamily="34" charset="0"/>
              </a:rPr>
              <a:t>  </a:t>
            </a:r>
            <a:r>
              <a:rPr lang="fr-FR" sz="2000" b="1" dirty="0" smtClean="0">
                <a:solidFill>
                  <a:srgbClr val="000000"/>
                </a:solidFill>
                <a:latin typeface="Tahoma" pitchFamily="34" charset="0"/>
                <a:ea typeface="Tahoma" pitchFamily="34" charset="0"/>
                <a:cs typeface="Tahoma" pitchFamily="34" charset="0"/>
              </a:rPr>
              <a:t>définissent </a:t>
            </a:r>
            <a:r>
              <a:rPr lang="fr-FR" sz="2000" b="1" dirty="0">
                <a:solidFill>
                  <a:srgbClr val="000000"/>
                </a:solidFill>
                <a:latin typeface="Tahoma" pitchFamily="34" charset="0"/>
                <a:ea typeface="Tahoma" pitchFamily="34" charset="0"/>
                <a:cs typeface="Tahoma" pitchFamily="34" charset="0"/>
              </a:rPr>
              <a:t>la </a:t>
            </a:r>
            <a:r>
              <a:rPr lang="fr-FR" sz="2000" b="1" i="1" dirty="0">
                <a:solidFill>
                  <a:schemeClr val="accent2">
                    <a:lumMod val="60000"/>
                    <a:lumOff val="40000"/>
                  </a:schemeClr>
                </a:solidFill>
                <a:latin typeface="Tahoma" pitchFamily="34" charset="0"/>
                <a:ea typeface="Tahoma" pitchFamily="34" charset="0"/>
                <a:cs typeface="Tahoma" pitchFamily="34" charset="0"/>
              </a:rPr>
              <a:t>présentation de chaque élément</a:t>
            </a:r>
            <a:r>
              <a:rPr lang="fr-FR" sz="2000" b="1" dirty="0">
                <a:solidFill>
                  <a:schemeClr val="accent2">
                    <a:lumMod val="60000"/>
                    <a:lumOff val="40000"/>
                  </a:schemeClr>
                </a:solidFill>
                <a:latin typeface="Tahoma" pitchFamily="34" charset="0"/>
                <a:ea typeface="Tahoma" pitchFamily="34" charset="0"/>
                <a:cs typeface="Tahoma" pitchFamily="34" charset="0"/>
              </a:rPr>
              <a:t> </a:t>
            </a:r>
          </a:p>
          <a:p>
            <a:pPr marL="1103313" lvl="2">
              <a:lnSpc>
                <a:spcPct val="9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&lt;h2&gt; : Arial, gras, italique, taille 14, rouge sur fond grisé </a:t>
            </a:r>
          </a:p>
        </p:txBody>
      </p:sp>
      <p:sp>
        <p:nvSpPr>
          <p:cNvPr id="4" name="Titre 3"/>
          <p:cNvSpPr>
            <a:spLocks noGrp="1"/>
          </p:cNvSpPr>
          <p:nvPr>
            <p:ph type="title"/>
          </p:nvPr>
        </p:nvSpPr>
        <p:spPr/>
        <p:txBody>
          <a:bodyPr/>
          <a:lstStyle/>
          <a:p>
            <a:r>
              <a:rPr lang="fr-FR" dirty="0" smtClean="0"/>
              <a:t>Rappel : pourquoi CSS ?</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467544" y="1124744"/>
            <a:ext cx="7900169" cy="49855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chemeClr val="tx1"/>
                </a:solidFill>
                <a:latin typeface="Tahoma" pitchFamily="34" charset="0"/>
                <a:ea typeface="Tahoma" pitchFamily="34" charset="0"/>
                <a:cs typeface="Tahoma" pitchFamily="34" charset="0"/>
              </a:rPr>
              <a:t>Téléchargement de police de caractère :</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Directive </a:t>
            </a:r>
            <a:r>
              <a:rPr lang="fr-FR" sz="2000" b="1" i="1" dirty="0">
                <a:solidFill>
                  <a:schemeClr val="accent2">
                    <a:lumMod val="60000"/>
                    <a:lumOff val="40000"/>
                  </a:schemeClr>
                </a:solidFill>
                <a:latin typeface="Tahoma" pitchFamily="34" charset="0"/>
                <a:ea typeface="Tahoma" pitchFamily="34" charset="0"/>
                <a:cs typeface="Tahoma" pitchFamily="34" charset="0"/>
              </a:rPr>
              <a:t>@font-face {…}</a:t>
            </a:r>
            <a:r>
              <a:rPr lang="fr-FR" sz="2000" b="1" i="1" dirty="0">
                <a:solidFill>
                  <a:schemeClr val="accent2"/>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en début de script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Préciser les divers formats de police selon la plateforme</a:t>
            </a:r>
            <a:endParaRPr lang="fr-FR" sz="2000" b="1" dirty="0">
              <a:solidFill>
                <a:srgbClr val="0033CC"/>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Exemples :</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sz="2000" b="1" dirty="0">
                <a:solidFill>
                  <a:srgbClr val="00AE00"/>
                </a:solidFill>
                <a:latin typeface="Tahoma" pitchFamily="34" charset="0"/>
                <a:ea typeface="Tahoma" pitchFamily="34" charset="0"/>
                <a:cs typeface="Tahoma" pitchFamily="34" charset="0"/>
              </a:rPr>
              <a:t> </a:t>
            </a:r>
            <a:r>
              <a:rPr lang="en-US" b="1" dirty="0">
                <a:solidFill>
                  <a:srgbClr val="00AE00"/>
                </a:solidFill>
                <a:latin typeface="Tahoma" pitchFamily="34" charset="0"/>
                <a:ea typeface="Tahoma" pitchFamily="34" charset="0"/>
                <a:cs typeface="Tahoma" pitchFamily="34" charset="0"/>
              </a:rPr>
              <a:t>@font-face {</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a:solidFill>
                  <a:srgbClr val="00AE00"/>
                </a:solidFill>
                <a:latin typeface="Tahoma" pitchFamily="34" charset="0"/>
                <a:ea typeface="Tahoma" pitchFamily="34" charset="0"/>
                <a:cs typeface="Tahoma" pitchFamily="34" charset="0"/>
              </a:rPr>
              <a:t>	 font-</a:t>
            </a:r>
            <a:r>
              <a:rPr lang="en-US" b="1" dirty="0" err="1">
                <a:solidFill>
                  <a:srgbClr val="00AE00"/>
                </a:solidFill>
                <a:latin typeface="Tahoma" pitchFamily="34" charset="0"/>
                <a:ea typeface="Tahoma" pitchFamily="34" charset="0"/>
                <a:cs typeface="Tahoma" pitchFamily="34" charset="0"/>
              </a:rPr>
              <a:t>familly</a:t>
            </a:r>
            <a:r>
              <a:rPr lang="en-US" b="1" dirty="0">
                <a:solidFill>
                  <a:srgbClr val="00AE00"/>
                </a:solidFill>
                <a:latin typeface="Tahoma" pitchFamily="34" charset="0"/>
                <a:ea typeface="Tahoma" pitchFamily="34" charset="0"/>
                <a:cs typeface="Tahoma" pitchFamily="34" charset="0"/>
              </a:rPr>
              <a:t>: “Gabrielle”;</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a:solidFill>
                  <a:srgbClr val="00AE00"/>
                </a:solidFill>
                <a:latin typeface="Tahoma" pitchFamily="34" charset="0"/>
                <a:ea typeface="Tahoma" pitchFamily="34" charset="0"/>
                <a:cs typeface="Tahoma" pitchFamily="34" charset="0"/>
              </a:rPr>
              <a:t>	 </a:t>
            </a:r>
            <a:r>
              <a:rPr lang="en-US" b="1" dirty="0" err="1">
                <a:solidFill>
                  <a:srgbClr val="00AE00"/>
                </a:solidFill>
                <a:latin typeface="Tahoma" pitchFamily="34" charset="0"/>
                <a:ea typeface="Tahoma" pitchFamily="34" charset="0"/>
                <a:cs typeface="Tahoma" pitchFamily="34" charset="0"/>
              </a:rPr>
              <a:t>src</a:t>
            </a:r>
            <a:r>
              <a:rPr lang="en-US" b="1" dirty="0">
                <a:solidFill>
                  <a:srgbClr val="00AE00"/>
                </a:solidFill>
                <a:latin typeface="Tahoma" pitchFamily="34" charset="0"/>
                <a:ea typeface="Tahoma" pitchFamily="34" charset="0"/>
                <a:cs typeface="Tahoma" pitchFamily="34" charset="0"/>
              </a:rPr>
              <a:t>: </a:t>
            </a:r>
            <a:r>
              <a:rPr lang="en-US" b="1" dirty="0" err="1">
                <a:solidFill>
                  <a:srgbClr val="00AE00"/>
                </a:solidFill>
                <a:latin typeface="Tahoma" pitchFamily="34" charset="0"/>
                <a:ea typeface="Tahoma" pitchFamily="34" charset="0"/>
                <a:cs typeface="Tahoma" pitchFamily="34" charset="0"/>
              </a:rPr>
              <a:t>url</a:t>
            </a:r>
            <a:r>
              <a:rPr lang="en-US" b="1" dirty="0">
                <a:solidFill>
                  <a:srgbClr val="00AE00"/>
                </a:solidFill>
                <a:latin typeface="Tahoma" pitchFamily="34" charset="0"/>
                <a:ea typeface="Tahoma" pitchFamily="34" charset="0"/>
                <a:cs typeface="Tahoma" pitchFamily="34" charset="0"/>
              </a:rPr>
              <a:t>(“gabrielle.ttf” format(“</a:t>
            </a:r>
            <a:r>
              <a:rPr lang="en-US" b="1" dirty="0" err="1">
                <a:solidFill>
                  <a:srgbClr val="00AE00"/>
                </a:solidFill>
                <a:latin typeface="Tahoma" pitchFamily="34" charset="0"/>
                <a:ea typeface="Tahoma" pitchFamily="34" charset="0"/>
                <a:cs typeface="Tahoma" pitchFamily="34" charset="0"/>
              </a:rPr>
              <a:t>truetype</a:t>
            </a:r>
            <a:r>
              <a:rPr lang="en-US" b="1" dirty="0">
                <a:solidFill>
                  <a:srgbClr val="00AE00"/>
                </a:solidFill>
                <a:latin typeface="Tahoma" pitchFamily="34" charset="0"/>
                <a:ea typeface="Tahoma" pitchFamily="34" charset="0"/>
                <a:cs typeface="Tahoma" pitchFamily="34" charset="0"/>
              </a:rPr>
              <a:t>”);</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a:solidFill>
                  <a:srgbClr val="00AE00"/>
                </a:solidFill>
                <a:latin typeface="Tahoma" pitchFamily="34" charset="0"/>
                <a:ea typeface="Tahoma" pitchFamily="34" charset="0"/>
                <a:cs typeface="Tahoma" pitchFamily="34" charset="0"/>
              </a:rPr>
              <a:t>   </a:t>
            </a:r>
            <a:r>
              <a:rPr lang="en-US" b="1" dirty="0" err="1">
                <a:solidFill>
                  <a:srgbClr val="00AE00"/>
                </a:solidFill>
                <a:latin typeface="Tahoma" pitchFamily="34" charset="0"/>
                <a:ea typeface="Tahoma" pitchFamily="34" charset="0"/>
                <a:cs typeface="Tahoma" pitchFamily="34" charset="0"/>
              </a:rPr>
              <a:t>src</a:t>
            </a:r>
            <a:r>
              <a:rPr lang="en-US" b="1" dirty="0">
                <a:solidFill>
                  <a:srgbClr val="00AE00"/>
                </a:solidFill>
                <a:latin typeface="Tahoma" pitchFamily="34" charset="0"/>
                <a:ea typeface="Tahoma" pitchFamily="34" charset="0"/>
                <a:cs typeface="Tahoma" pitchFamily="34" charset="0"/>
              </a:rPr>
              <a:t>: </a:t>
            </a:r>
            <a:r>
              <a:rPr lang="en-US" b="1" dirty="0" err="1">
                <a:solidFill>
                  <a:srgbClr val="00AE00"/>
                </a:solidFill>
                <a:latin typeface="Tahoma" pitchFamily="34" charset="0"/>
                <a:ea typeface="Tahoma" pitchFamily="34" charset="0"/>
                <a:cs typeface="Tahoma" pitchFamily="34" charset="0"/>
              </a:rPr>
              <a:t>url</a:t>
            </a:r>
            <a:r>
              <a:rPr lang="en-US" b="1" dirty="0">
                <a:solidFill>
                  <a:srgbClr val="00AE00"/>
                </a:solidFill>
                <a:latin typeface="Tahoma" pitchFamily="34" charset="0"/>
                <a:ea typeface="Tahoma" pitchFamily="34" charset="0"/>
                <a:cs typeface="Tahoma" pitchFamily="34" charset="0"/>
              </a:rPr>
              <a:t>(“gabrielle.otf” format(“</a:t>
            </a:r>
            <a:r>
              <a:rPr lang="en-US" b="1" dirty="0" err="1">
                <a:solidFill>
                  <a:srgbClr val="00AE00"/>
                </a:solidFill>
                <a:latin typeface="Tahoma" pitchFamily="34" charset="0"/>
                <a:ea typeface="Tahoma" pitchFamily="34" charset="0"/>
                <a:cs typeface="Tahoma" pitchFamily="34" charset="0"/>
              </a:rPr>
              <a:t>opentype</a:t>
            </a:r>
            <a:r>
              <a:rPr lang="en-US" b="1" dirty="0">
                <a:solidFill>
                  <a:srgbClr val="00AE00"/>
                </a:solidFill>
                <a:latin typeface="Tahoma" pitchFamily="34" charset="0"/>
                <a:ea typeface="Tahoma" pitchFamily="34" charset="0"/>
                <a:cs typeface="Tahoma" pitchFamily="34" charset="0"/>
              </a:rPr>
              <a:t>”);</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a:solidFill>
                  <a:srgbClr val="00AE00"/>
                </a:solidFill>
                <a:latin typeface="Tahoma" pitchFamily="34" charset="0"/>
                <a:ea typeface="Tahoma" pitchFamily="34" charset="0"/>
                <a:cs typeface="Tahoma" pitchFamily="34" charset="0"/>
              </a:rPr>
              <a:t>    … }</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AE00"/>
              </a:solidFill>
              <a:latin typeface="Tahoma" pitchFamily="34" charset="0"/>
              <a:ea typeface="Tahoma" pitchFamily="34" charset="0"/>
              <a:cs typeface="Tahoma" pitchFamily="34" charset="0"/>
            </a:endParaRPr>
          </a:p>
          <a:p>
            <a:pPr marL="284163" indent="-284163">
              <a:lnSpc>
                <a:spcPct val="90000"/>
              </a:lnSpc>
              <a:spcBef>
                <a:spcPts val="675"/>
              </a:spcBef>
              <a:buClrTx/>
              <a:buSzTx/>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a:solidFill>
                  <a:srgbClr val="00AE00"/>
                </a:solidFill>
                <a:latin typeface="Tahoma" pitchFamily="34" charset="0"/>
                <a:ea typeface="Tahoma" pitchFamily="34" charset="0"/>
                <a:cs typeface="Tahoma" pitchFamily="34" charset="0"/>
              </a:rPr>
              <a:t> h1 {font-</a:t>
            </a:r>
            <a:r>
              <a:rPr lang="en-US" b="1" dirty="0" err="1">
                <a:solidFill>
                  <a:srgbClr val="00AE00"/>
                </a:solidFill>
                <a:latin typeface="Tahoma" pitchFamily="34" charset="0"/>
                <a:ea typeface="Tahoma" pitchFamily="34" charset="0"/>
                <a:cs typeface="Tahoma" pitchFamily="34" charset="0"/>
              </a:rPr>
              <a:t>familly</a:t>
            </a:r>
            <a:r>
              <a:rPr lang="en-US" b="1" dirty="0">
                <a:solidFill>
                  <a:srgbClr val="00AE00"/>
                </a:solidFill>
                <a:latin typeface="Tahoma" pitchFamily="34" charset="0"/>
                <a:ea typeface="Tahoma" pitchFamily="34" charset="0"/>
                <a:cs typeface="Tahoma" pitchFamily="34" charset="0"/>
              </a:rPr>
              <a:t>: “Gabrielle”;}</a:t>
            </a:r>
            <a:endParaRPr lang="fr-FR" b="1" dirty="0">
              <a:solidFill>
                <a:srgbClr val="000000"/>
              </a:solidFill>
              <a:latin typeface="Tahoma" pitchFamily="34" charset="0"/>
              <a:ea typeface="Tahoma" pitchFamily="34" charset="0"/>
              <a:cs typeface="Tahoma" pitchFamily="34" charset="0"/>
            </a:endParaRPr>
          </a:p>
        </p:txBody>
      </p:sp>
      <p:sp>
        <p:nvSpPr>
          <p:cNvPr id="4" name="AutoShape 4"/>
          <p:cNvSpPr>
            <a:spLocks noChangeArrowheads="1"/>
          </p:cNvSpPr>
          <p:nvPr/>
        </p:nvSpPr>
        <p:spPr bwMode="auto">
          <a:xfrm>
            <a:off x="6012160" y="5229200"/>
            <a:ext cx="2514600" cy="504056"/>
          </a:xfrm>
          <a:prstGeom prst="wedgeRoundRectCallout">
            <a:avLst>
              <a:gd name="adj1" fmla="val -47784"/>
              <a:gd name="adj2" fmla="val 17905"/>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Voir fontsquirrel.com</a:t>
            </a:r>
            <a:endParaRPr lang="fr-FR" sz="1800" b="1" dirty="0">
              <a:solidFill>
                <a:srgbClr val="000000"/>
              </a:solidFill>
              <a:latin typeface="Arial" charset="0"/>
            </a:endParaRPr>
          </a:p>
        </p:txBody>
      </p:sp>
      <p:sp>
        <p:nvSpPr>
          <p:cNvPr id="5" name="Titre 4"/>
          <p:cNvSpPr>
            <a:spLocks noGrp="1"/>
          </p:cNvSpPr>
          <p:nvPr>
            <p:ph type="title"/>
          </p:nvPr>
        </p:nvSpPr>
        <p:spPr/>
        <p:txBody>
          <a:bodyPr/>
          <a:lstStyle/>
          <a:p>
            <a:r>
              <a:rPr lang="fr-FR" dirty="0" smtClean="0"/>
              <a:t>Rappel : propriétés de police et texte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467544" y="1124744"/>
            <a:ext cx="7900169" cy="4985544"/>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chemeClr val="tx1"/>
                </a:solidFill>
                <a:latin typeface="Tahoma" pitchFamily="34" charset="0"/>
                <a:ea typeface="Tahoma" pitchFamily="34" charset="0"/>
                <a:cs typeface="Tahoma" pitchFamily="34" charset="0"/>
              </a:rPr>
              <a:t>Colonnage</a:t>
            </a:r>
            <a:r>
              <a:rPr lang="fr-FR" sz="2000" b="1" dirty="0" smtClean="0">
                <a:solidFill>
                  <a:schemeClr val="tx1"/>
                </a:solidFill>
                <a:latin typeface="Tahoma" pitchFamily="34" charset="0"/>
                <a:ea typeface="Tahoma" pitchFamily="34" charset="0"/>
                <a:cs typeface="Tahoma" pitchFamily="34" charset="0"/>
              </a:rPr>
              <a:t> du texte </a:t>
            </a:r>
            <a:r>
              <a:rPr lang="fr-FR" sz="2000" b="1" dirty="0">
                <a:solidFill>
                  <a:schemeClr val="tx1"/>
                </a:solidFill>
                <a:latin typeface="Tahoma" pitchFamily="34" charset="0"/>
                <a:ea typeface="Tahoma" pitchFamily="34" charset="0"/>
                <a:cs typeface="Tahoma" pitchFamily="34" charset="0"/>
              </a:rPr>
              <a: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column</a:t>
            </a:r>
            <a:r>
              <a:rPr lang="fr-FR" sz="2000" b="1" i="1" dirty="0" smtClean="0">
                <a:solidFill>
                  <a:schemeClr val="accent2">
                    <a:lumMod val="60000"/>
                    <a:lumOff val="40000"/>
                  </a:schemeClr>
                </a:solidFill>
                <a:latin typeface="Tahoma" pitchFamily="34" charset="0"/>
                <a:ea typeface="Tahoma" pitchFamily="34" charset="0"/>
                <a:cs typeface="Tahoma" pitchFamily="34" charset="0"/>
              </a:rPr>
              <a:t>-</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width</a:t>
            </a:r>
            <a:r>
              <a:rPr lang="fr-FR" sz="2000" b="1" dirty="0" smtClean="0">
                <a:solidFill>
                  <a:srgbClr val="000000"/>
                </a:solidFill>
                <a:latin typeface="Tahoma" pitchFamily="34" charset="0"/>
                <a:ea typeface="Tahoma" pitchFamily="34" charset="0"/>
                <a:cs typeface="Tahoma" pitchFamily="34" charset="0"/>
              </a:rPr>
              <a:t> : largeur des colonnes</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column</a:t>
            </a:r>
            <a:r>
              <a:rPr lang="fr-FR" sz="2000" b="1" i="1" dirty="0" smtClean="0">
                <a:solidFill>
                  <a:schemeClr val="accent2">
                    <a:lumMod val="60000"/>
                    <a:lumOff val="40000"/>
                  </a:schemeClr>
                </a:solidFill>
                <a:latin typeface="Tahoma" pitchFamily="34" charset="0"/>
                <a:ea typeface="Tahoma" pitchFamily="34" charset="0"/>
                <a:cs typeface="Tahoma" pitchFamily="34" charset="0"/>
              </a:rPr>
              <a:t>-coun</a:t>
            </a:r>
            <a:r>
              <a:rPr lang="fr-FR" sz="2000" b="1" dirty="0" smtClean="0">
                <a:solidFill>
                  <a:schemeClr val="accent2">
                    <a:lumMod val="60000"/>
                    <a:lumOff val="40000"/>
                  </a:schemeClr>
                </a:solidFill>
                <a:latin typeface="Tahoma" pitchFamily="34" charset="0"/>
                <a:ea typeface="Tahoma" pitchFamily="34" charset="0"/>
                <a:cs typeface="Tahoma" pitchFamily="34" charset="0"/>
              </a:rPr>
              <a:t>t</a:t>
            </a:r>
            <a:r>
              <a:rPr lang="fr-FR" sz="2000" b="1" dirty="0" smtClean="0">
                <a:solidFill>
                  <a:srgbClr val="000000"/>
                </a:solidFill>
                <a:latin typeface="Tahoma" pitchFamily="34" charset="0"/>
                <a:ea typeface="Tahoma" pitchFamily="34" charset="0"/>
                <a:cs typeface="Tahoma" pitchFamily="34" charset="0"/>
              </a:rPr>
              <a:t> : nombre de colonnes</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column</a:t>
            </a:r>
            <a:r>
              <a:rPr lang="fr-FR" sz="2000" b="1" i="1" dirty="0" smtClean="0">
                <a:solidFill>
                  <a:schemeClr val="accent2">
                    <a:lumMod val="60000"/>
                    <a:lumOff val="40000"/>
                  </a:schemeClr>
                </a:solidFill>
                <a:latin typeface="Tahoma" pitchFamily="34" charset="0"/>
                <a:ea typeface="Tahoma" pitchFamily="34" charset="0"/>
                <a:cs typeface="Tahoma" pitchFamily="34" charset="0"/>
              </a:rPr>
              <a:t>-</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rule</a:t>
            </a:r>
            <a:r>
              <a:rPr lang="fr-FR" sz="2000" b="1" dirty="0" smtClean="0">
                <a:solidFill>
                  <a:srgbClr val="000000"/>
                </a:solidFill>
                <a:latin typeface="Tahoma" pitchFamily="34" charset="0"/>
                <a:ea typeface="Tahoma" pitchFamily="34" charset="0"/>
                <a:cs typeface="Tahoma" pitchFamily="34" charset="0"/>
              </a:rPr>
              <a:t> : propriétés graphiques des filets</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column</a:t>
            </a:r>
            <a:r>
              <a:rPr lang="fr-FR" sz="2000" b="1" i="1" dirty="0" smtClean="0">
                <a:solidFill>
                  <a:schemeClr val="accent2">
                    <a:lumMod val="60000"/>
                    <a:lumOff val="40000"/>
                  </a:schemeClr>
                </a:solidFill>
                <a:latin typeface="Tahoma" pitchFamily="34" charset="0"/>
                <a:ea typeface="Tahoma" pitchFamily="34" charset="0"/>
                <a:cs typeface="Tahoma" pitchFamily="34" charset="0"/>
              </a:rPr>
              <a:t>-gap</a:t>
            </a:r>
            <a:r>
              <a:rPr lang="fr-FR" sz="2000" b="1" dirty="0" smtClean="0">
                <a:solidFill>
                  <a:srgbClr val="000000"/>
                </a:solidFill>
                <a:latin typeface="Tahoma" pitchFamily="34" charset="0"/>
                <a:ea typeface="Tahoma" pitchFamily="34" charset="0"/>
                <a:cs typeface="Tahoma" pitchFamily="34" charset="0"/>
              </a:rPr>
              <a:t> : espace entre les colonnes</a:t>
            </a:r>
            <a:endParaRPr lang="fr-FR" sz="2000" b="1" dirty="0">
              <a:solidFill>
                <a:srgbClr val="0033CC"/>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Exemple </a:t>
            </a:r>
            <a:r>
              <a:rPr lang="fr-FR" sz="2000" b="1" dirty="0">
                <a:solidFill>
                  <a:srgbClr val="000000"/>
                </a:solidFill>
                <a:latin typeface="Tahoma" pitchFamily="34" charset="0"/>
                <a:ea typeface="Tahoma" pitchFamily="34" charset="0"/>
                <a:cs typeface="Tahoma" pitchFamily="34" charset="0"/>
              </a:rPr>
              <a:t>:</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sz="2000" b="1" dirty="0">
                <a:solidFill>
                  <a:srgbClr val="00AE00"/>
                </a:solidFill>
                <a:latin typeface="Tahoma" pitchFamily="34" charset="0"/>
                <a:ea typeface="Tahoma" pitchFamily="34" charset="0"/>
                <a:cs typeface="Tahoma" pitchFamily="34" charset="0"/>
              </a:rPr>
              <a:t> </a:t>
            </a:r>
            <a:r>
              <a:rPr lang="en-US" b="1" dirty="0" smtClean="0">
                <a:solidFill>
                  <a:srgbClr val="00AE00"/>
                </a:solidFill>
                <a:latin typeface="Tahoma" pitchFamily="34" charset="0"/>
                <a:ea typeface="Tahoma" pitchFamily="34" charset="0"/>
                <a:cs typeface="Tahoma" pitchFamily="34" charset="0"/>
              </a:rPr>
              <a:t>column-count : 4;</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smtClean="0">
                <a:solidFill>
                  <a:srgbClr val="00AE00"/>
                </a:solidFill>
                <a:latin typeface="Tahoma" pitchFamily="34" charset="0"/>
                <a:ea typeface="Tahoma" pitchFamily="34" charset="0"/>
                <a:cs typeface="Tahoma" pitchFamily="34" charset="0"/>
              </a:rPr>
              <a:t> column-gap : 2em;</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smtClean="0">
                <a:solidFill>
                  <a:srgbClr val="00AE00"/>
                </a:solidFill>
                <a:latin typeface="Tahoma" pitchFamily="34" charset="0"/>
                <a:ea typeface="Tahoma" pitchFamily="34" charset="0"/>
                <a:cs typeface="Tahoma" pitchFamily="34" charset="0"/>
              </a:rPr>
              <a:t> column-rule : thin dotted #999;</a:t>
            </a:r>
          </a:p>
          <a:p>
            <a:pPr marL="284163" indent="-284163">
              <a:lnSpc>
                <a:spcPct val="90000"/>
              </a:lnSpc>
              <a:spcBef>
                <a:spcPts val="675"/>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US" b="1" dirty="0" smtClean="0">
                <a:solidFill>
                  <a:srgbClr val="00AE00"/>
                </a:solidFill>
                <a:latin typeface="Tahoma" pitchFamily="34" charset="0"/>
                <a:ea typeface="Tahoma" pitchFamily="34" charset="0"/>
                <a:cs typeface="Tahoma" pitchFamily="34" charset="0"/>
              </a:rPr>
              <a:t> column-width : 12em;</a:t>
            </a:r>
            <a:endParaRPr lang="en-US" b="1" dirty="0">
              <a:solidFill>
                <a:srgbClr val="00AE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propriétés de police et texte </a:t>
            </a:r>
            <a:r>
              <a:rPr lang="fr-FR" sz="2000" dirty="0" smtClean="0"/>
              <a:t>(fin)</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467544" y="1052736"/>
            <a:ext cx="7900169" cy="5076602"/>
          </a:xfrm>
          <a:prstGeom prst="rect">
            <a:avLst/>
          </a:prstGeom>
          <a:noFill/>
          <a:ln w="9525">
            <a:noFill/>
            <a:round/>
            <a:headEnd/>
            <a:tailEnd/>
          </a:ln>
        </p:spPr>
        <p:txBody>
          <a:bodyPr lIns="92160" tIns="46080" rIns="92160" bIns="46080"/>
          <a:lstStyle/>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list</a:t>
            </a:r>
            <a:r>
              <a:rPr lang="fr-FR" sz="2000" b="1" i="1" dirty="0">
                <a:solidFill>
                  <a:schemeClr val="accent2">
                    <a:lumMod val="60000"/>
                    <a:lumOff val="40000"/>
                  </a:schemeClr>
                </a:solidFill>
                <a:latin typeface="Tahoma" pitchFamily="34" charset="0"/>
                <a:ea typeface="Tahoma" pitchFamily="34" charset="0"/>
                <a:cs typeface="Tahoma" pitchFamily="34" charset="0"/>
              </a:rPr>
              <a:t>-style-type</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définit le type de liste (numérotée ou à puces) ainsi que le type de puce ou numéro</a:t>
            </a:r>
          </a:p>
          <a:p>
            <a:pPr marL="685800" lvl="1" indent="-228600">
              <a:lnSpc>
                <a:spcPct val="9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valeurs reprenant les types HTML : </a:t>
            </a:r>
            <a:r>
              <a:rPr lang="fr-FR" sz="2000" b="1" i="1" dirty="0">
                <a:solidFill>
                  <a:schemeClr val="accent2">
                    <a:lumMod val="60000"/>
                    <a:lumOff val="40000"/>
                  </a:schemeClr>
                </a:solidFill>
                <a:latin typeface="Tahoma" pitchFamily="34" charset="0"/>
                <a:ea typeface="Tahoma" pitchFamily="34" charset="0"/>
                <a:cs typeface="Tahoma" pitchFamily="34" charset="0"/>
              </a:rPr>
              <a:t>disc</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circle</a:t>
            </a:r>
            <a:r>
              <a:rPr lang="fr-FR" sz="2000" b="1" dirty="0">
                <a:solidFill>
                  <a:srgbClr val="000000"/>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square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lower</a:t>
            </a:r>
            <a:r>
              <a:rPr lang="fr-FR" sz="2000" b="1" i="1" dirty="0">
                <a:solidFill>
                  <a:schemeClr val="accent2">
                    <a:lumMod val="60000"/>
                    <a:lumOff val="40000"/>
                  </a:schemeClr>
                </a:solidFill>
                <a:latin typeface="Tahoma" pitchFamily="34" charset="0"/>
                <a:ea typeface="Tahoma" pitchFamily="34" charset="0"/>
                <a:cs typeface="Tahoma" pitchFamily="34" charset="0"/>
              </a:rPr>
              <a:t>-roman</a:t>
            </a:r>
            <a:r>
              <a:rPr lang="fr-FR" sz="2000" b="1" i="1" dirty="0">
                <a:latin typeface="Tahoma" pitchFamily="34" charset="0"/>
                <a:ea typeface="Tahoma" pitchFamily="34" charset="0"/>
                <a:cs typeface="Tahoma" pitchFamily="34" charset="0"/>
              </a:rPr>
              <a:t>,</a:t>
            </a:r>
            <a:r>
              <a:rPr lang="fr-FR" sz="2000" b="1" i="1" dirty="0">
                <a:solidFill>
                  <a:srgbClr val="0033CC"/>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upper</a:t>
            </a:r>
            <a:r>
              <a:rPr lang="fr-FR" sz="2000" b="1" i="1" dirty="0">
                <a:solidFill>
                  <a:schemeClr val="accent2">
                    <a:lumMod val="60000"/>
                    <a:lumOff val="40000"/>
                  </a:schemeClr>
                </a:solidFill>
                <a:latin typeface="Tahoma" pitchFamily="34" charset="0"/>
                <a:ea typeface="Tahoma" pitchFamily="34" charset="0"/>
                <a:cs typeface="Tahoma" pitchFamily="34" charset="0"/>
              </a:rPr>
              <a:t>-roman</a:t>
            </a:r>
            <a:r>
              <a:rPr lang="fr-FR" sz="2000" b="1" i="1" dirty="0">
                <a:latin typeface="Tahoma" pitchFamily="34" charset="0"/>
                <a:ea typeface="Tahoma" pitchFamily="34" charset="0"/>
                <a:cs typeface="Tahoma" pitchFamily="34" charset="0"/>
              </a:rPr>
              <a:t>,</a:t>
            </a:r>
            <a:r>
              <a:rPr lang="fr-FR" sz="2000" b="1" i="1" dirty="0">
                <a:solidFill>
                  <a:schemeClr val="accent2">
                    <a:lumMod val="60000"/>
                    <a:lumOff val="40000"/>
                  </a:schemeClr>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lower</a:t>
            </a:r>
            <a:r>
              <a:rPr lang="fr-FR" sz="2000" b="1" i="1" dirty="0">
                <a:solidFill>
                  <a:schemeClr val="accent2">
                    <a:lumMod val="60000"/>
                    <a:lumOff val="40000"/>
                  </a:schemeClr>
                </a:solidFill>
                <a:latin typeface="Tahoma" pitchFamily="34" charset="0"/>
                <a:ea typeface="Tahoma" pitchFamily="34" charset="0"/>
                <a:cs typeface="Tahoma" pitchFamily="34" charset="0"/>
              </a:rPr>
              <a:t>-alpha</a:t>
            </a:r>
            <a:r>
              <a:rPr lang="fr-FR" sz="2000" b="1" i="1" dirty="0">
                <a:latin typeface="Tahoma" pitchFamily="34" charset="0"/>
                <a:ea typeface="Tahoma" pitchFamily="34" charset="0"/>
                <a:cs typeface="Tahoma" pitchFamily="34" charset="0"/>
              </a:rPr>
              <a:t>,</a:t>
            </a:r>
            <a:r>
              <a:rPr lang="fr-FR" sz="2000" b="1" i="1" dirty="0">
                <a:solidFill>
                  <a:srgbClr val="0033CC"/>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upper</a:t>
            </a:r>
            <a:r>
              <a:rPr lang="fr-FR" sz="2000" b="1" i="1" dirty="0">
                <a:solidFill>
                  <a:schemeClr val="accent2">
                    <a:lumMod val="60000"/>
                    <a:lumOff val="40000"/>
                  </a:schemeClr>
                </a:solidFill>
                <a:latin typeface="Tahoma" pitchFamily="34" charset="0"/>
                <a:ea typeface="Tahoma" pitchFamily="34" charset="0"/>
                <a:cs typeface="Tahoma" pitchFamily="34" charset="0"/>
              </a:rPr>
              <a:t>-alpha</a:t>
            </a:r>
            <a:r>
              <a:rPr lang="fr-FR" sz="2000" b="1" i="1" dirty="0">
                <a:latin typeface="Tahoma" pitchFamily="34" charset="0"/>
                <a:ea typeface="Tahoma" pitchFamily="34" charset="0"/>
                <a:cs typeface="Tahoma" pitchFamily="34" charset="0"/>
              </a:rPr>
              <a:t>…</a:t>
            </a:r>
          </a:p>
          <a:p>
            <a:pPr marL="685800" lvl="1" indent="-228600">
              <a:lnSpc>
                <a:spcPct val="9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valeurs étendant les possibilités HTML : </a:t>
            </a:r>
            <a:r>
              <a:rPr lang="fr-FR" sz="2000" b="1" i="1" dirty="0" err="1">
                <a:solidFill>
                  <a:schemeClr val="accent2">
                    <a:lumMod val="60000"/>
                    <a:lumOff val="40000"/>
                  </a:schemeClr>
                </a:solidFill>
                <a:latin typeface="Tahoma" pitchFamily="34" charset="0"/>
                <a:ea typeface="Tahoma" pitchFamily="34" charset="0"/>
                <a:cs typeface="Tahoma" pitchFamily="34" charset="0"/>
              </a:rPr>
              <a:t>decimal</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hebrew</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armenian</a:t>
            </a:r>
            <a:r>
              <a:rPr lang="fr-FR" sz="2000" b="1" dirty="0">
                <a:solidFill>
                  <a:srgbClr val="000000"/>
                </a:solidFill>
                <a:latin typeface="Tahoma" pitchFamily="34" charset="0"/>
                <a:ea typeface="Tahoma" pitchFamily="34" charset="0"/>
                <a:cs typeface="Tahoma" pitchFamily="34" charset="0"/>
              </a:rPr>
              <a:t>… (pas toujours supportés par les browsers)</a:t>
            </a:r>
          </a:p>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list</a:t>
            </a:r>
            <a:r>
              <a:rPr lang="fr-FR" sz="2000" b="1" i="1" dirty="0">
                <a:solidFill>
                  <a:schemeClr val="accent2">
                    <a:lumMod val="60000"/>
                    <a:lumOff val="40000"/>
                  </a:schemeClr>
                </a:solidFill>
                <a:latin typeface="Tahoma" pitchFamily="34" charset="0"/>
                <a:ea typeface="Tahoma" pitchFamily="34" charset="0"/>
                <a:cs typeface="Tahoma" pitchFamily="34" charset="0"/>
              </a:rPr>
              <a:t>-style-image: url(…) </a:t>
            </a:r>
            <a:r>
              <a:rPr lang="fr-FR" sz="2000" b="1" dirty="0">
                <a:solidFill>
                  <a:srgbClr val="000000"/>
                </a:solidFill>
                <a:latin typeface="Tahoma" pitchFamily="34" charset="0"/>
                <a:ea typeface="Tahoma" pitchFamily="34" charset="0"/>
                <a:cs typeface="Tahoma" pitchFamily="34" charset="0"/>
              </a:rPr>
              <a:t>: liste à puces graphiques</a:t>
            </a:r>
          </a:p>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a:solidFill>
                  <a:schemeClr val="accent2">
                    <a:lumMod val="60000"/>
                    <a:lumOff val="40000"/>
                  </a:schemeClr>
                </a:solidFill>
                <a:latin typeface="Tahoma" pitchFamily="34" charset="0"/>
                <a:ea typeface="Tahoma" pitchFamily="34" charset="0"/>
                <a:cs typeface="Tahoma" pitchFamily="34" charset="0"/>
              </a:rPr>
              <a:t>list</a:t>
            </a:r>
            <a:r>
              <a:rPr lang="fr-FR" sz="2000" b="1" i="1" dirty="0">
                <a:solidFill>
                  <a:schemeClr val="accent2">
                    <a:lumMod val="60000"/>
                    <a:lumOff val="40000"/>
                  </a:schemeClr>
                </a:solidFill>
                <a:latin typeface="Tahoma" pitchFamily="34" charset="0"/>
                <a:ea typeface="Tahoma" pitchFamily="34" charset="0"/>
                <a:cs typeface="Tahoma" pitchFamily="34" charset="0"/>
              </a:rPr>
              <a:t>-style-position</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 position de la puce par rapport au texte</a:t>
            </a:r>
          </a:p>
          <a:p>
            <a:pPr marL="685800" lvl="1" indent="-228600">
              <a:lnSpc>
                <a:spcPct val="9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valeur : </a:t>
            </a:r>
            <a:r>
              <a:rPr lang="fr-FR" sz="2000" b="1" i="1" dirty="0" err="1">
                <a:solidFill>
                  <a:schemeClr val="accent2">
                    <a:lumMod val="60000"/>
                    <a:lumOff val="40000"/>
                  </a:schemeClr>
                </a:solidFill>
                <a:latin typeface="Tahoma" pitchFamily="34" charset="0"/>
                <a:ea typeface="Tahoma" pitchFamily="34" charset="0"/>
                <a:cs typeface="Tahoma" pitchFamily="34" charset="0"/>
              </a:rPr>
              <a:t>inside</a:t>
            </a:r>
            <a:r>
              <a:rPr lang="fr-FR" sz="2000" b="1" dirty="0">
                <a:solidFill>
                  <a:srgbClr val="000000"/>
                </a:solidFill>
                <a:latin typeface="Tahoma" pitchFamily="34" charset="0"/>
                <a:ea typeface="Tahoma" pitchFamily="34" charset="0"/>
                <a:cs typeface="Tahoma" pitchFamily="34" charset="0"/>
              </a:rPr>
              <a:t>, </a:t>
            </a:r>
            <a:r>
              <a:rPr lang="fr-FR" sz="2000" b="1" i="1" dirty="0" err="1">
                <a:solidFill>
                  <a:schemeClr val="accent2">
                    <a:lumMod val="60000"/>
                    <a:lumOff val="40000"/>
                  </a:schemeClr>
                </a:solidFill>
                <a:latin typeface="Tahoma" pitchFamily="34" charset="0"/>
                <a:ea typeface="Tahoma" pitchFamily="34" charset="0"/>
                <a:cs typeface="Tahoma" pitchFamily="34" charset="0"/>
              </a:rPr>
              <a:t>outside</a:t>
            </a:r>
            <a:endParaRPr lang="fr-FR" sz="2000" b="1" i="1" dirty="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 	</a:t>
            </a:r>
            <a:r>
              <a:rPr lang="fr-FR" b="1" dirty="0">
                <a:solidFill>
                  <a:srgbClr val="000000"/>
                </a:solidFill>
                <a:latin typeface="Tahoma" pitchFamily="34" charset="0"/>
                <a:ea typeface="Tahoma" pitchFamily="34" charset="0"/>
                <a:cs typeface="Tahoma" pitchFamily="34" charset="0"/>
              </a:rPr>
              <a:t>NB : ces attributs s'appliquent normalement à la balise de définition de liste (&lt;</a:t>
            </a:r>
            <a:r>
              <a:rPr lang="fr-FR" b="1" dirty="0" err="1">
                <a:solidFill>
                  <a:srgbClr val="000000"/>
                </a:solidFill>
                <a:latin typeface="Tahoma" pitchFamily="34" charset="0"/>
                <a:ea typeface="Tahoma" pitchFamily="34" charset="0"/>
                <a:cs typeface="Tahoma" pitchFamily="34" charset="0"/>
              </a:rPr>
              <a:t>ul</a:t>
            </a:r>
            <a:r>
              <a:rPr lang="fr-FR" b="1" dirty="0">
                <a:solidFill>
                  <a:srgbClr val="000000"/>
                </a:solidFill>
                <a:latin typeface="Tahoma" pitchFamily="34" charset="0"/>
                <a:ea typeface="Tahoma" pitchFamily="34" charset="0"/>
                <a:cs typeface="Tahoma" pitchFamily="34" charset="0"/>
              </a:rPr>
              <a:t>&gt; ou &lt;</a:t>
            </a:r>
            <a:r>
              <a:rPr lang="fr-FR" b="1" dirty="0" err="1">
                <a:solidFill>
                  <a:srgbClr val="000000"/>
                </a:solidFill>
                <a:latin typeface="Tahoma" pitchFamily="34" charset="0"/>
                <a:ea typeface="Tahoma" pitchFamily="34" charset="0"/>
                <a:cs typeface="Tahoma" pitchFamily="34" charset="0"/>
              </a:rPr>
              <a:t>ol</a:t>
            </a:r>
            <a:r>
              <a:rPr lang="fr-FR" b="1" dirty="0">
                <a:solidFill>
                  <a:srgbClr val="000000"/>
                </a:solidFill>
                <a:latin typeface="Tahoma" pitchFamily="34" charset="0"/>
                <a:ea typeface="Tahoma" pitchFamily="34" charset="0"/>
                <a:cs typeface="Tahoma" pitchFamily="34" charset="0"/>
              </a:rPr>
              <a:t>&gt;) mais ils peuvent être aussi bien précisés pour une ligne de l'énumération en particulier (balise &lt;li&gt;)</a:t>
            </a: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propriétés de listes HTML</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467544" y="1124744"/>
            <a:ext cx="7900169" cy="5004594"/>
          </a:xfrm>
          <a:prstGeom prst="rect">
            <a:avLst/>
          </a:prstGeom>
          <a:noFill/>
          <a:ln w="9525">
            <a:noFill/>
            <a:round/>
            <a:headEnd/>
            <a:tailEnd/>
          </a:ln>
        </p:spPr>
        <p:txBody>
          <a:bodyPr lIns="92160" tIns="46080" rIns="92160" bIns="46080"/>
          <a:lstStyle/>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b="1" i="1" dirty="0">
                <a:solidFill>
                  <a:schemeClr val="accent2">
                    <a:lumMod val="60000"/>
                    <a:lumOff val="40000"/>
                  </a:schemeClr>
                </a:solidFill>
                <a:latin typeface="Tahoma" pitchFamily="34" charset="0"/>
                <a:ea typeface="Tahoma" pitchFamily="34" charset="0"/>
                <a:cs typeface="Tahoma" pitchFamily="34" charset="0"/>
              </a:rPr>
              <a:t>display : </a:t>
            </a:r>
            <a:r>
              <a:rPr lang="fr-FR" sz="2000" b="1" i="1" dirty="0" err="1">
                <a:solidFill>
                  <a:schemeClr val="accent2">
                    <a:lumMod val="60000"/>
                    <a:lumOff val="40000"/>
                  </a:schemeClr>
                </a:solidFill>
                <a:latin typeface="Tahoma" pitchFamily="34" charset="0"/>
                <a:ea typeface="Tahoma" pitchFamily="34" charset="0"/>
                <a:cs typeface="Tahoma" pitchFamily="34" charset="0"/>
              </a:rPr>
              <a:t>inline</a:t>
            </a:r>
            <a:r>
              <a:rPr lang="fr-FR" sz="2000" b="1" i="1" dirty="0">
                <a:solidFill>
                  <a:schemeClr val="accent2">
                    <a:lumMod val="60000"/>
                    <a:lumOff val="40000"/>
                  </a:schemeClr>
                </a:solidFill>
                <a:latin typeface="Tahoma" pitchFamily="34" charset="0"/>
                <a:ea typeface="Tahoma" pitchFamily="34" charset="0"/>
                <a:cs typeface="Tahoma" pitchFamily="34" charset="0"/>
              </a:rPr>
              <a:t> </a:t>
            </a:r>
            <a:r>
              <a:rPr lang="fr-FR" sz="2000" b="1" i="1" dirty="0">
                <a:solidFill>
                  <a:srgbClr val="0033CC"/>
                </a:solidFill>
                <a:latin typeface="Tahoma" pitchFamily="34" charset="0"/>
                <a:ea typeface="Tahoma" pitchFamily="34" charset="0"/>
                <a:cs typeface="Tahoma" pitchFamily="34" charset="0"/>
              </a:rPr>
              <a:t>: </a:t>
            </a:r>
            <a:r>
              <a:rPr lang="fr-FR" sz="2000" b="1" dirty="0">
                <a:solidFill>
                  <a:schemeClr val="tx1"/>
                </a:solidFill>
                <a:latin typeface="Tahoma" pitchFamily="34" charset="0"/>
                <a:ea typeface="Tahoma" pitchFamily="34" charset="0"/>
                <a:cs typeface="Tahoma" pitchFamily="34" charset="0"/>
              </a:rPr>
              <a:t>permet d’afficher les éléments &lt;li&gt; en continu </a:t>
            </a:r>
          </a:p>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b="1" dirty="0">
                <a:solidFill>
                  <a:schemeClr val="tx1"/>
                </a:solidFill>
                <a:latin typeface="Tahoma" pitchFamily="34" charset="0"/>
                <a:ea typeface="Tahoma" pitchFamily="34" charset="0"/>
                <a:cs typeface="Tahoma" pitchFamily="34" charset="0"/>
              </a:rPr>
              <a:t>Exemple : fil d’Ariane</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&lt;style&gt;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	</a:t>
            </a:r>
            <a:r>
              <a:rPr lang="fr-FR" b="1" dirty="0" err="1">
                <a:solidFill>
                  <a:srgbClr val="00B050"/>
                </a:solidFill>
                <a:latin typeface="Tahoma" pitchFamily="34" charset="0"/>
                <a:ea typeface="Tahoma" pitchFamily="34" charset="0"/>
                <a:cs typeface="Tahoma" pitchFamily="34" charset="0"/>
              </a:rPr>
              <a:t>ul</a:t>
            </a:r>
            <a:r>
              <a:rPr lang="fr-FR" b="1" dirty="0">
                <a:solidFill>
                  <a:srgbClr val="00B050"/>
                </a:solidFill>
                <a:latin typeface="Tahoma" pitchFamily="34" charset="0"/>
                <a:ea typeface="Tahoma" pitchFamily="34" charset="0"/>
                <a:cs typeface="Tahoma" pitchFamily="34" charset="0"/>
              </a:rPr>
              <a:t> {</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	</a:t>
            </a:r>
            <a:r>
              <a:rPr lang="fr-FR" b="1" dirty="0" err="1">
                <a:solidFill>
                  <a:srgbClr val="00B050"/>
                </a:solidFill>
                <a:latin typeface="Tahoma" pitchFamily="34" charset="0"/>
                <a:ea typeface="Tahoma" pitchFamily="34" charset="0"/>
                <a:cs typeface="Tahoma" pitchFamily="34" charset="0"/>
              </a:rPr>
              <a:t>list-style-image:none</a:t>
            </a:r>
            <a:r>
              <a:rPr lang="fr-FR" b="1" dirty="0">
                <a:solidFill>
                  <a:srgbClr val="00B050"/>
                </a:solidFill>
                <a:latin typeface="Tahoma" pitchFamily="34" charset="0"/>
                <a:ea typeface="Tahoma" pitchFamily="34" charset="0"/>
                <a:cs typeface="Tahoma" pitchFamily="34" charset="0"/>
              </a:rPr>
              <a: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li {</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	</a:t>
            </a:r>
            <a:r>
              <a:rPr lang="fr-FR" b="1" dirty="0" err="1">
                <a:solidFill>
                  <a:srgbClr val="00B050"/>
                </a:solidFill>
                <a:latin typeface="Tahoma" pitchFamily="34" charset="0"/>
                <a:ea typeface="Tahoma" pitchFamily="34" charset="0"/>
                <a:cs typeface="Tahoma" pitchFamily="34" charset="0"/>
              </a:rPr>
              <a:t>font-family:sans-serif</a:t>
            </a:r>
            <a:r>
              <a:rPr lang="fr-FR" b="1" dirty="0">
                <a:solidFill>
                  <a:srgbClr val="00B050"/>
                </a:solidFill>
                <a:latin typeface="Tahoma" pitchFamily="34" charset="0"/>
                <a:ea typeface="Tahoma" pitchFamily="34" charset="0"/>
                <a:cs typeface="Tahoma" pitchFamily="34" charset="0"/>
              </a:rPr>
              <a: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	display: </a:t>
            </a:r>
            <a:r>
              <a:rPr lang="fr-FR" b="1" dirty="0" err="1">
                <a:solidFill>
                  <a:srgbClr val="00B050"/>
                </a:solidFill>
                <a:latin typeface="Tahoma" pitchFamily="34" charset="0"/>
                <a:ea typeface="Tahoma" pitchFamily="34" charset="0"/>
                <a:cs typeface="Tahoma" pitchFamily="34" charset="0"/>
              </a:rPr>
              <a:t>inline</a:t>
            </a:r>
            <a:r>
              <a:rPr lang="fr-FR" b="1" dirty="0">
                <a:solidFill>
                  <a:srgbClr val="00B050"/>
                </a:solidFill>
                <a:latin typeface="Tahoma" pitchFamily="34" charset="0"/>
                <a:ea typeface="Tahoma" pitchFamily="34" charset="0"/>
                <a:cs typeface="Tahoma" pitchFamily="34" charset="0"/>
              </a:rPr>
              <a: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&lt;/style&gt;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&lt;body&gt;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smtClean="0">
                <a:solidFill>
                  <a:srgbClr val="00B050"/>
                </a:solidFill>
                <a:latin typeface="Tahoma" pitchFamily="34" charset="0"/>
                <a:ea typeface="Tahoma" pitchFamily="34" charset="0"/>
                <a:cs typeface="Tahoma" pitchFamily="34" charset="0"/>
              </a:rPr>
              <a:t>&lt;div&gt;Vous </a:t>
            </a:r>
            <a:r>
              <a:rPr lang="it-IT" b="1" dirty="0">
                <a:solidFill>
                  <a:srgbClr val="00B050"/>
                </a:solidFill>
                <a:latin typeface="Tahoma" pitchFamily="34" charset="0"/>
                <a:ea typeface="Tahoma" pitchFamily="34" charset="0"/>
                <a:cs typeface="Tahoma" pitchFamily="34" charset="0"/>
              </a:rPr>
              <a:t>êtes ici </a:t>
            </a:r>
            <a:r>
              <a:rPr lang="it-IT" b="1" dirty="0" smtClean="0">
                <a:solidFill>
                  <a:srgbClr val="00B050"/>
                </a:solidFill>
                <a:latin typeface="Tahoma" pitchFamily="34" charset="0"/>
                <a:ea typeface="Tahoma" pitchFamily="34" charset="0"/>
                <a:cs typeface="Tahoma" pitchFamily="34" charset="0"/>
              </a:rPr>
              <a:t>:</a:t>
            </a:r>
            <a:endParaRPr lang="it-IT" b="1" dirty="0">
              <a:solidFill>
                <a:srgbClr val="00B05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&lt;ul&gt;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	&lt;li&gt;&lt;a href=“..."&gt;Catalogue )&lt;/a&gt;&lt;/li&gt;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	&lt;li&gt;&lt;a href=“..."&gt;Nos formations )&lt;/a&gt;&lt;/li&gt;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	&lt;li&gt;UML&lt;/li&gt;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&lt;/ul</a:t>
            </a:r>
            <a:r>
              <a:rPr lang="it-IT" b="1" dirty="0" smtClean="0">
                <a:solidFill>
                  <a:srgbClr val="00B050"/>
                </a:solidFill>
                <a:latin typeface="Tahoma" pitchFamily="34" charset="0"/>
                <a:ea typeface="Tahoma" pitchFamily="34" charset="0"/>
                <a:cs typeface="Tahoma" pitchFamily="34" charset="0"/>
              </a:rPr>
              <a:t>&gt;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&lt;/div&gt;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&lt;/body&gt;</a:t>
            </a:r>
            <a:endParaRPr lang="fr-FR" b="1" dirty="0">
              <a:solidFill>
                <a:srgbClr val="00B05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endParaRPr lang="fr-FR" sz="2000" b="1" dirty="0">
              <a:solidFill>
                <a:srgbClr val="000000"/>
              </a:solidFill>
              <a:latin typeface="Tahoma" pitchFamily="34" charset="0"/>
              <a:ea typeface="Tahoma" pitchFamily="34" charset="0"/>
              <a:cs typeface="Tahoma" pitchFamily="34" charset="0"/>
            </a:endParaRPr>
          </a:p>
        </p:txBody>
      </p:sp>
      <p:pic>
        <p:nvPicPr>
          <p:cNvPr id="75779" name="Picture 3"/>
          <p:cNvPicPr>
            <a:picLocks noChangeAspect="1" noChangeArrowheads="1"/>
          </p:cNvPicPr>
          <p:nvPr/>
        </p:nvPicPr>
        <p:blipFill>
          <a:blip r:embed="rId3" cstate="print"/>
          <a:srcRect/>
          <a:stretch>
            <a:fillRect/>
          </a:stretch>
        </p:blipFill>
        <p:spPr bwMode="auto">
          <a:xfrm>
            <a:off x="2987675" y="5732463"/>
            <a:ext cx="5942013" cy="504825"/>
          </a:xfrm>
          <a:prstGeom prst="rect">
            <a:avLst/>
          </a:prstGeom>
          <a:noFill/>
          <a:ln w="9525">
            <a:solidFill>
              <a:schemeClr val="accent2"/>
            </a:solidFill>
            <a:miter lim="800000"/>
            <a:headEnd/>
            <a:tailEnd/>
          </a:ln>
        </p:spPr>
      </p:pic>
      <p:sp>
        <p:nvSpPr>
          <p:cNvPr id="5" name="AutoShape 10"/>
          <p:cNvSpPr>
            <a:spLocks noChangeArrowheads="1"/>
          </p:cNvSpPr>
          <p:nvPr/>
        </p:nvSpPr>
        <p:spPr bwMode="auto">
          <a:xfrm>
            <a:off x="4716016" y="1988840"/>
            <a:ext cx="3384376" cy="1224136"/>
          </a:xfrm>
          <a:prstGeom prst="wedgeRoundRectCallout">
            <a:avLst>
              <a:gd name="adj1" fmla="val -12894"/>
              <a:gd name="adj2" fmla="val -49389"/>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On structure de plus en plus </a:t>
            </a:r>
            <a:br>
              <a:rPr lang="fr-FR" sz="1800" b="1" dirty="0" smtClean="0">
                <a:solidFill>
                  <a:srgbClr val="000000"/>
                </a:solidFill>
                <a:latin typeface="Arial" charset="0"/>
              </a:rPr>
            </a:br>
            <a:r>
              <a:rPr lang="fr-FR" sz="1800" b="1" dirty="0" smtClean="0">
                <a:solidFill>
                  <a:srgbClr val="000000"/>
                </a:solidFill>
                <a:latin typeface="Arial" charset="0"/>
              </a:rPr>
              <a:t>en liste HTML… </a:t>
            </a:r>
            <a:br>
              <a:rPr lang="fr-FR" sz="1800" b="1" dirty="0" smtClean="0">
                <a:solidFill>
                  <a:srgbClr val="000000"/>
                </a:solidFill>
                <a:latin typeface="Arial" charset="0"/>
              </a:rPr>
            </a:br>
            <a:r>
              <a:rPr lang="fr-FR" sz="1800" b="1" dirty="0" smtClean="0">
                <a:solidFill>
                  <a:srgbClr val="000000"/>
                </a:solidFill>
                <a:latin typeface="Arial" charset="0"/>
              </a:rPr>
              <a:t>que l'on présente autrement !</a:t>
            </a:r>
            <a:br>
              <a:rPr lang="fr-FR" sz="1800" b="1" dirty="0" smtClean="0">
                <a:solidFill>
                  <a:srgbClr val="000000"/>
                </a:solidFill>
                <a:latin typeface="Arial" charset="0"/>
              </a:rPr>
            </a:br>
            <a:r>
              <a:rPr lang="fr-FR" sz="1800" b="1" dirty="0" smtClean="0">
                <a:solidFill>
                  <a:srgbClr val="000000"/>
                </a:solidFill>
                <a:latin typeface="Arial" charset="0"/>
              </a:rPr>
              <a:t>(menus, </a:t>
            </a:r>
            <a:r>
              <a:rPr lang="fr-FR" sz="1800" b="1" dirty="0" err="1" smtClean="0">
                <a:solidFill>
                  <a:srgbClr val="000000"/>
                </a:solidFill>
                <a:latin typeface="Arial" charset="0"/>
              </a:rPr>
              <a:t>posts</a:t>
            </a:r>
            <a:r>
              <a:rPr lang="fr-FR" sz="1800" b="1" dirty="0" smtClean="0">
                <a:solidFill>
                  <a:srgbClr val="000000"/>
                </a:solidFill>
                <a:latin typeface="Arial" charset="0"/>
              </a:rPr>
              <a:t>, liens…)</a:t>
            </a:r>
            <a:endParaRPr lang="fr-FR" sz="1800" b="1" i="1" dirty="0">
              <a:solidFill>
                <a:srgbClr val="000000"/>
              </a:solidFill>
              <a:latin typeface="Arial" charset="0"/>
            </a:endParaRPr>
          </a:p>
        </p:txBody>
      </p:sp>
      <p:sp>
        <p:nvSpPr>
          <p:cNvPr id="6" name="Titre 5"/>
          <p:cNvSpPr>
            <a:spLocks noGrp="1"/>
          </p:cNvSpPr>
          <p:nvPr>
            <p:ph type="title"/>
          </p:nvPr>
        </p:nvSpPr>
        <p:spPr/>
        <p:txBody>
          <a:bodyPr/>
          <a:lstStyle/>
          <a:p>
            <a:r>
              <a:rPr lang="fr-FR" dirty="0" smtClean="0"/>
              <a:t>Rappel : propriétés de listes HTML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 calcmode="lin" valueType="num">
                                      <p:cBhvr additive="base">
                                        <p:cTn id="7" dur="2000" fill="hold"/>
                                        <p:tgtEl>
                                          <p:spTgt spid="75779"/>
                                        </p:tgtEl>
                                        <p:attrNameLst>
                                          <p:attrName>ppt_x</p:attrName>
                                        </p:attrNameLst>
                                      </p:cBhvr>
                                      <p:tavLst>
                                        <p:tav tm="0">
                                          <p:val>
                                            <p:strVal val="0-#ppt_w/2"/>
                                          </p:val>
                                        </p:tav>
                                        <p:tav tm="100000">
                                          <p:val>
                                            <p:strVal val="#ppt_x"/>
                                          </p:val>
                                        </p:tav>
                                      </p:tavLst>
                                    </p:anim>
                                    <p:anim calcmode="lin" valueType="num">
                                      <p:cBhvr additive="base">
                                        <p:cTn id="8" dur="2000" fill="hold"/>
                                        <p:tgtEl>
                                          <p:spTgt spid="757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100000">
                                          <p:val>
                                            <p:strVal val="1+#ppt_w/2"/>
                                          </p:val>
                                        </p:tav>
                                        <p:tav>
                                          <p:val>
                                            <p:strVal val="#ppt_x"/>
                                          </p:val>
                                        </p:tav>
                                      </p:tavLst>
                                    </p:anim>
                                    <p:anim calcmode="lin" valueType="num">
                                      <p:cBhvr>
                                        <p:cTn id="14" dur="500" fill="hold"/>
                                        <p:tgtEl>
                                          <p:spTgt spid="5"/>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323528" y="1052736"/>
            <a:ext cx="8568951" cy="5076602"/>
          </a:xfrm>
          <a:prstGeom prst="rect">
            <a:avLst/>
          </a:prstGeom>
          <a:noFill/>
          <a:ln w="9525">
            <a:noFill/>
            <a:round/>
            <a:headEnd/>
            <a:tailEnd/>
          </a:ln>
        </p:spPr>
        <p:txBody>
          <a:bodyPr lIns="92160" tIns="46080" rIns="92160" bIns="46080"/>
          <a:lstStyle/>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b="1" i="1" dirty="0">
                <a:solidFill>
                  <a:schemeClr val="accent2">
                    <a:lumMod val="60000"/>
                    <a:lumOff val="40000"/>
                  </a:schemeClr>
                </a:solidFill>
                <a:latin typeface="Tahoma" pitchFamily="34" charset="0"/>
                <a:ea typeface="Tahoma" pitchFamily="34" charset="0"/>
                <a:cs typeface="Tahoma" pitchFamily="34" charset="0"/>
              </a:rPr>
              <a:t>display :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list</a:t>
            </a:r>
            <a:r>
              <a:rPr lang="fr-FR" sz="2000" b="1" i="1" dirty="0" smtClean="0">
                <a:solidFill>
                  <a:schemeClr val="accent2">
                    <a:lumMod val="60000"/>
                    <a:lumOff val="40000"/>
                  </a:schemeClr>
                </a:solidFill>
                <a:latin typeface="Tahoma" pitchFamily="34" charset="0"/>
                <a:ea typeface="Tahoma" pitchFamily="34" charset="0"/>
                <a:cs typeface="Tahoma" pitchFamily="34" charset="0"/>
              </a:rPr>
              <a:t>-item</a:t>
            </a:r>
            <a:r>
              <a:rPr lang="fr-FR" sz="2000" b="1" i="1" dirty="0" smtClean="0">
                <a:solidFill>
                  <a:srgbClr val="0033CC"/>
                </a:solidFill>
                <a:latin typeface="Tahoma" pitchFamily="34" charset="0"/>
                <a:ea typeface="Tahoma" pitchFamily="34" charset="0"/>
                <a:cs typeface="Tahoma" pitchFamily="34" charset="0"/>
              </a:rPr>
              <a:t> </a:t>
            </a:r>
            <a:r>
              <a:rPr lang="fr-FR" sz="2000" b="1" i="1" dirty="0">
                <a:solidFill>
                  <a:srgbClr val="0033CC"/>
                </a:solidFill>
                <a:latin typeface="Tahoma" pitchFamily="34" charset="0"/>
                <a:ea typeface="Tahoma" pitchFamily="34" charset="0"/>
                <a:cs typeface="Tahoma" pitchFamily="34" charset="0"/>
              </a:rPr>
              <a:t>: </a:t>
            </a:r>
            <a:r>
              <a:rPr lang="fr-FR" sz="2000" b="1" dirty="0">
                <a:solidFill>
                  <a:schemeClr val="tx1"/>
                </a:solidFill>
                <a:latin typeface="Tahoma" pitchFamily="34" charset="0"/>
                <a:ea typeface="Tahoma" pitchFamily="34" charset="0"/>
                <a:cs typeface="Tahoma" pitchFamily="34" charset="0"/>
              </a:rPr>
              <a:t>permet d’afficher </a:t>
            </a:r>
            <a:r>
              <a:rPr lang="fr-FR" sz="2000" b="1" dirty="0" smtClean="0">
                <a:solidFill>
                  <a:schemeClr val="tx1"/>
                </a:solidFill>
                <a:latin typeface="Tahoma" pitchFamily="34" charset="0"/>
                <a:ea typeface="Tahoma" pitchFamily="34" charset="0"/>
                <a:cs typeface="Tahoma" pitchFamily="34" charset="0"/>
              </a:rPr>
              <a:t>n’importe quel élément HTML comme un  </a:t>
            </a:r>
            <a:r>
              <a:rPr lang="fr-FR" sz="2000" b="1" dirty="0">
                <a:solidFill>
                  <a:schemeClr val="tx1"/>
                </a:solidFill>
                <a:latin typeface="Tahoma" pitchFamily="34" charset="0"/>
                <a:ea typeface="Tahoma" pitchFamily="34" charset="0"/>
                <a:cs typeface="Tahoma" pitchFamily="34" charset="0"/>
              </a:rPr>
              <a:t>éléments &lt;li</a:t>
            </a:r>
            <a:r>
              <a:rPr lang="fr-FR" sz="2000" b="1" dirty="0" smtClean="0">
                <a:solidFill>
                  <a:schemeClr val="tx1"/>
                </a:solidFill>
                <a:latin typeface="Tahoma" pitchFamily="34" charset="0"/>
                <a:ea typeface="Tahoma" pitchFamily="34" charset="0"/>
                <a:cs typeface="Tahoma" pitchFamily="34" charset="0"/>
              </a:rPr>
              <a:t>&gt;</a:t>
            </a:r>
            <a:endParaRPr lang="fr-FR" sz="2000" b="1" dirty="0">
              <a:solidFill>
                <a:schemeClr val="tx1"/>
              </a:solidFill>
              <a:latin typeface="Tahoma" pitchFamily="34" charset="0"/>
              <a:ea typeface="Tahoma" pitchFamily="34" charset="0"/>
              <a:cs typeface="Tahoma" pitchFamily="34" charset="0"/>
            </a:endParaRPr>
          </a:p>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b="1" dirty="0">
                <a:solidFill>
                  <a:schemeClr val="tx1"/>
                </a:solidFill>
                <a:latin typeface="Tahoma" pitchFamily="34" charset="0"/>
                <a:ea typeface="Tahoma" pitchFamily="34" charset="0"/>
                <a:cs typeface="Tahoma" pitchFamily="34" charset="0"/>
              </a:rPr>
              <a:t>Exemple : fil d’Ariane</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&lt;style&gt;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	</a:t>
            </a:r>
            <a:r>
              <a:rPr lang="fr-FR" b="1" dirty="0" err="1" smtClean="0">
                <a:solidFill>
                  <a:srgbClr val="00B050"/>
                </a:solidFill>
                <a:latin typeface="Tahoma" pitchFamily="34" charset="0"/>
                <a:ea typeface="Tahoma" pitchFamily="34" charset="0"/>
                <a:cs typeface="Tahoma" pitchFamily="34" charset="0"/>
              </a:rPr>
              <a:t>div.commeli</a:t>
            </a:r>
            <a:r>
              <a:rPr lang="fr-FR" b="1" dirty="0" smtClean="0">
                <a:solidFill>
                  <a:srgbClr val="00B050"/>
                </a:solidFill>
                <a:latin typeface="Tahoma" pitchFamily="34" charset="0"/>
                <a:ea typeface="Tahoma" pitchFamily="34" charset="0"/>
                <a:cs typeface="Tahoma" pitchFamily="34" charset="0"/>
              </a:rPr>
              <a:t> {</a:t>
            </a:r>
            <a:endParaRPr lang="fr-FR" b="1" dirty="0">
              <a:solidFill>
                <a:srgbClr val="00B05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	display: </a:t>
            </a:r>
            <a:r>
              <a:rPr lang="fr-FR" b="1" dirty="0" err="1" smtClean="0">
                <a:solidFill>
                  <a:srgbClr val="00B050"/>
                </a:solidFill>
                <a:latin typeface="Tahoma" pitchFamily="34" charset="0"/>
                <a:ea typeface="Tahoma" pitchFamily="34" charset="0"/>
                <a:cs typeface="Tahoma" pitchFamily="34" charset="0"/>
              </a:rPr>
              <a:t>list</a:t>
            </a:r>
            <a:r>
              <a:rPr lang="fr-FR" b="1" dirty="0" smtClean="0">
                <a:solidFill>
                  <a:srgbClr val="00B050"/>
                </a:solidFill>
                <a:latin typeface="Tahoma" pitchFamily="34" charset="0"/>
                <a:ea typeface="Tahoma" pitchFamily="34" charset="0"/>
                <a:cs typeface="Tahoma" pitchFamily="34" charset="0"/>
              </a:rPr>
              <a:t>-item;}</a:t>
            </a:r>
            <a:endParaRPr lang="fr-FR" b="1" dirty="0">
              <a:solidFill>
                <a:srgbClr val="00B05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&lt;/style</a:t>
            </a:r>
            <a:r>
              <a:rPr lang="fr-FR" b="1" dirty="0" smtClean="0">
                <a:solidFill>
                  <a:srgbClr val="00B050"/>
                </a:solidFill>
                <a:latin typeface="Tahoma" pitchFamily="34" charset="0"/>
                <a:ea typeface="Tahoma" pitchFamily="34" charset="0"/>
                <a:cs typeface="Tahoma" pitchFamily="34" charset="0"/>
              </a:rPr>
              <a:t>&gt;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endParaRPr lang="fr-FR" b="1" dirty="0">
              <a:solidFill>
                <a:srgbClr val="00B05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dirty="0">
                <a:solidFill>
                  <a:srgbClr val="00B050"/>
                </a:solidFill>
                <a:latin typeface="Tahoma" pitchFamily="34" charset="0"/>
                <a:ea typeface="Tahoma" pitchFamily="34" charset="0"/>
                <a:cs typeface="Tahoma" pitchFamily="34" charset="0"/>
              </a:rPr>
              <a:t>&lt;body&gt;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smtClean="0">
                <a:solidFill>
                  <a:srgbClr val="00B050"/>
                </a:solidFill>
                <a:latin typeface="Tahoma" pitchFamily="34" charset="0"/>
                <a:ea typeface="Tahoma" pitchFamily="34" charset="0"/>
                <a:cs typeface="Tahoma" pitchFamily="34" charset="0"/>
              </a:rPr>
              <a:t>&lt;div&gt;&lt;span&gt;Vous </a:t>
            </a:r>
            <a:r>
              <a:rPr lang="it-IT" b="1" dirty="0">
                <a:solidFill>
                  <a:srgbClr val="00B050"/>
                </a:solidFill>
                <a:latin typeface="Tahoma" pitchFamily="34" charset="0"/>
                <a:ea typeface="Tahoma" pitchFamily="34" charset="0"/>
                <a:cs typeface="Tahoma" pitchFamily="34" charset="0"/>
              </a:rPr>
              <a:t>êtes ici </a:t>
            </a:r>
            <a:r>
              <a:rPr lang="it-IT" b="1" dirty="0" smtClean="0">
                <a:solidFill>
                  <a:srgbClr val="00B050"/>
                </a:solidFill>
                <a:latin typeface="Tahoma" pitchFamily="34" charset="0"/>
                <a:ea typeface="Tahoma" pitchFamily="34" charset="0"/>
                <a:cs typeface="Tahoma" pitchFamily="34" charset="0"/>
              </a:rPr>
              <a:t>:&lt;/span&gt;</a:t>
            </a:r>
            <a:endParaRPr lang="it-IT" b="1" dirty="0">
              <a:solidFill>
                <a:srgbClr val="00B05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	</a:t>
            </a:r>
            <a:r>
              <a:rPr lang="it-IT" b="1" dirty="0" smtClean="0">
                <a:solidFill>
                  <a:srgbClr val="00B050"/>
                </a:solidFill>
                <a:latin typeface="Tahoma" pitchFamily="34" charset="0"/>
                <a:ea typeface="Tahoma" pitchFamily="34" charset="0"/>
                <a:cs typeface="Tahoma" pitchFamily="34" charset="0"/>
              </a:rPr>
              <a:t>&lt;div class=“commeli”&gt;&lt;</a:t>
            </a:r>
            <a:r>
              <a:rPr lang="it-IT" b="1" dirty="0">
                <a:solidFill>
                  <a:srgbClr val="00B050"/>
                </a:solidFill>
                <a:latin typeface="Tahoma" pitchFamily="34" charset="0"/>
                <a:ea typeface="Tahoma" pitchFamily="34" charset="0"/>
                <a:cs typeface="Tahoma" pitchFamily="34" charset="0"/>
              </a:rPr>
              <a:t>a href=“..."&gt;Catalogue )&lt;/a</a:t>
            </a:r>
            <a:r>
              <a:rPr lang="it-IT" b="1" dirty="0" smtClean="0">
                <a:solidFill>
                  <a:srgbClr val="00B050"/>
                </a:solidFill>
                <a:latin typeface="Tahoma" pitchFamily="34" charset="0"/>
                <a:ea typeface="Tahoma" pitchFamily="34" charset="0"/>
                <a:cs typeface="Tahoma" pitchFamily="34" charset="0"/>
              </a:rPr>
              <a:t>&gt;&lt;/div&gt;</a:t>
            </a:r>
            <a:endParaRPr lang="it-IT" b="1" dirty="0">
              <a:solidFill>
                <a:srgbClr val="00B05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	</a:t>
            </a:r>
            <a:r>
              <a:rPr lang="it-IT" b="1" dirty="0" smtClean="0">
                <a:solidFill>
                  <a:srgbClr val="00B050"/>
                </a:solidFill>
                <a:latin typeface="Tahoma" pitchFamily="34" charset="0"/>
                <a:ea typeface="Tahoma" pitchFamily="34" charset="0"/>
                <a:cs typeface="Tahoma" pitchFamily="34" charset="0"/>
              </a:rPr>
              <a:t>&lt;div </a:t>
            </a:r>
            <a:r>
              <a:rPr lang="it-IT" b="1" dirty="0">
                <a:solidFill>
                  <a:srgbClr val="00B050"/>
                </a:solidFill>
                <a:latin typeface="Tahoma" pitchFamily="34" charset="0"/>
                <a:ea typeface="Tahoma" pitchFamily="34" charset="0"/>
                <a:cs typeface="Tahoma" pitchFamily="34" charset="0"/>
              </a:rPr>
              <a:t>class=“commeli”&gt;&lt; </a:t>
            </a:r>
            <a:r>
              <a:rPr lang="it-IT" b="1" dirty="0" smtClean="0">
                <a:solidFill>
                  <a:srgbClr val="00B050"/>
                </a:solidFill>
                <a:latin typeface="Tahoma" pitchFamily="34" charset="0"/>
                <a:ea typeface="Tahoma" pitchFamily="34" charset="0"/>
                <a:cs typeface="Tahoma" pitchFamily="34" charset="0"/>
              </a:rPr>
              <a:t>&gt;&lt;</a:t>
            </a:r>
            <a:r>
              <a:rPr lang="it-IT" b="1" dirty="0">
                <a:solidFill>
                  <a:srgbClr val="00B050"/>
                </a:solidFill>
                <a:latin typeface="Tahoma" pitchFamily="34" charset="0"/>
                <a:ea typeface="Tahoma" pitchFamily="34" charset="0"/>
                <a:cs typeface="Tahoma" pitchFamily="34" charset="0"/>
              </a:rPr>
              <a:t>a href=“..."&gt;Nos formations )&lt;/a</a:t>
            </a:r>
            <a:r>
              <a:rPr lang="it-IT" b="1" dirty="0" smtClean="0">
                <a:solidFill>
                  <a:srgbClr val="00B050"/>
                </a:solidFill>
                <a:latin typeface="Tahoma" pitchFamily="34" charset="0"/>
                <a:ea typeface="Tahoma" pitchFamily="34" charset="0"/>
                <a:cs typeface="Tahoma" pitchFamily="34" charset="0"/>
              </a:rPr>
              <a:t>&gt;&lt;/div&gt;</a:t>
            </a:r>
            <a:endParaRPr lang="it-IT" b="1" dirty="0">
              <a:solidFill>
                <a:srgbClr val="00B05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	</a:t>
            </a:r>
            <a:r>
              <a:rPr lang="it-IT" b="1" dirty="0" smtClean="0">
                <a:solidFill>
                  <a:srgbClr val="00B050"/>
                </a:solidFill>
                <a:latin typeface="Tahoma" pitchFamily="34" charset="0"/>
                <a:ea typeface="Tahoma" pitchFamily="34" charset="0"/>
                <a:cs typeface="Tahoma" pitchFamily="34" charset="0"/>
              </a:rPr>
              <a:t>&lt;div </a:t>
            </a:r>
            <a:r>
              <a:rPr lang="it-IT" b="1" dirty="0">
                <a:solidFill>
                  <a:srgbClr val="00B050"/>
                </a:solidFill>
                <a:latin typeface="Tahoma" pitchFamily="34" charset="0"/>
                <a:ea typeface="Tahoma" pitchFamily="34" charset="0"/>
                <a:cs typeface="Tahoma" pitchFamily="34" charset="0"/>
              </a:rPr>
              <a:t>class=“commeli”&gt;&lt; </a:t>
            </a:r>
            <a:r>
              <a:rPr lang="it-IT" b="1" dirty="0" smtClean="0">
                <a:solidFill>
                  <a:srgbClr val="00B050"/>
                </a:solidFill>
                <a:latin typeface="Tahoma" pitchFamily="34" charset="0"/>
                <a:ea typeface="Tahoma" pitchFamily="34" charset="0"/>
                <a:cs typeface="Tahoma" pitchFamily="34" charset="0"/>
              </a:rPr>
              <a:t>&gt;UML&lt;/div&gt;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smtClean="0">
                <a:solidFill>
                  <a:srgbClr val="00B050"/>
                </a:solidFill>
                <a:latin typeface="Tahoma" pitchFamily="34" charset="0"/>
                <a:ea typeface="Tahoma" pitchFamily="34" charset="0"/>
                <a:cs typeface="Tahoma" pitchFamily="34" charset="0"/>
              </a:rPr>
              <a:t>&lt;/</a:t>
            </a:r>
            <a:r>
              <a:rPr lang="it-IT" b="1" dirty="0">
                <a:solidFill>
                  <a:srgbClr val="00B050"/>
                </a:solidFill>
                <a:latin typeface="Tahoma" pitchFamily="34" charset="0"/>
                <a:ea typeface="Tahoma" pitchFamily="34" charset="0"/>
                <a:cs typeface="Tahoma" pitchFamily="34" charset="0"/>
              </a:rPr>
              <a:t>div&gt;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b="1" dirty="0">
                <a:solidFill>
                  <a:srgbClr val="00B050"/>
                </a:solidFill>
                <a:latin typeface="Tahoma" pitchFamily="34" charset="0"/>
                <a:ea typeface="Tahoma" pitchFamily="34" charset="0"/>
                <a:cs typeface="Tahoma" pitchFamily="34" charset="0"/>
              </a:rPr>
              <a:t>&lt;/body&gt;</a:t>
            </a:r>
            <a:endParaRPr lang="fr-FR" b="1" dirty="0">
              <a:solidFill>
                <a:srgbClr val="00B05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endParaRPr lang="fr-FR" sz="2000" b="1" dirty="0">
              <a:solidFill>
                <a:srgbClr val="000000"/>
              </a:solidFill>
              <a:latin typeface="Tahoma" pitchFamily="34" charset="0"/>
              <a:ea typeface="Tahoma" pitchFamily="34" charset="0"/>
              <a:cs typeface="Tahoma" pitchFamily="34" charset="0"/>
            </a:endParaRPr>
          </a:p>
        </p:txBody>
      </p:sp>
      <p:sp>
        <p:nvSpPr>
          <p:cNvPr id="5" name="AutoShape 10"/>
          <p:cNvSpPr>
            <a:spLocks noChangeArrowheads="1"/>
          </p:cNvSpPr>
          <p:nvPr/>
        </p:nvSpPr>
        <p:spPr bwMode="auto">
          <a:xfrm>
            <a:off x="4716016" y="2132856"/>
            <a:ext cx="3384376" cy="1080120"/>
          </a:xfrm>
          <a:prstGeom prst="wedgeRoundRectCallout">
            <a:avLst>
              <a:gd name="adj1" fmla="val -12894"/>
              <a:gd name="adj2" fmla="val -49389"/>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À l'inverse, on peut présenter</a:t>
            </a:r>
            <a:br>
              <a:rPr lang="fr-FR" sz="1800" b="1" dirty="0" smtClean="0">
                <a:solidFill>
                  <a:srgbClr val="000000"/>
                </a:solidFill>
                <a:latin typeface="Arial" charset="0"/>
              </a:rPr>
            </a:br>
            <a:r>
              <a:rPr lang="fr-FR" sz="1800" b="1" dirty="0" smtClean="0">
                <a:solidFill>
                  <a:srgbClr val="000000"/>
                </a:solidFill>
                <a:latin typeface="Arial" charset="0"/>
              </a:rPr>
              <a:t>n'importe quoi comme une</a:t>
            </a:r>
            <a:br>
              <a:rPr lang="fr-FR" sz="1800" b="1" dirty="0" smtClean="0">
                <a:solidFill>
                  <a:srgbClr val="000000"/>
                </a:solidFill>
                <a:latin typeface="Arial" charset="0"/>
              </a:rPr>
            </a:br>
            <a:r>
              <a:rPr lang="fr-FR" sz="1800" b="1" dirty="0" smtClean="0">
                <a:solidFill>
                  <a:srgbClr val="000000"/>
                </a:solidFill>
                <a:latin typeface="Arial" charset="0"/>
              </a:rPr>
              <a:t>énumération !</a:t>
            </a:r>
            <a:endParaRPr lang="fr-FR" sz="1800" b="1" i="1" dirty="0">
              <a:solidFill>
                <a:srgbClr val="000000"/>
              </a:solidFill>
              <a:latin typeface="Arial" charset="0"/>
            </a:endParaRPr>
          </a:p>
        </p:txBody>
      </p:sp>
      <p:sp>
        <p:nvSpPr>
          <p:cNvPr id="6" name="Titre 5"/>
          <p:cNvSpPr>
            <a:spLocks noGrp="1"/>
          </p:cNvSpPr>
          <p:nvPr>
            <p:ph type="title"/>
          </p:nvPr>
        </p:nvSpPr>
        <p:spPr/>
        <p:txBody>
          <a:bodyPr/>
          <a:lstStyle/>
          <a:p>
            <a:r>
              <a:rPr lang="fr-FR" dirty="0" smtClean="0"/>
              <a:t>Rappel : propriétés de listes HTML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100000">
                                          <p:val>
                                            <p:strVal val="1+#ppt_w/2"/>
                                          </p:val>
                                        </p:tav>
                                        <p:tav>
                                          <p:val>
                                            <p:strVal val="#ppt_x"/>
                                          </p:val>
                                        </p:tav>
                                      </p:tavLst>
                                    </p:anim>
                                    <p:anim calcmode="lin" valueType="num">
                                      <p:cBhvr>
                                        <p:cTn id="8" dur="500" fill="hold"/>
                                        <p:tgtEl>
                                          <p:spTgt spid="5"/>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539552" y="1124744"/>
            <a:ext cx="7828161" cy="5004594"/>
          </a:xfrm>
          <a:prstGeom prst="rect">
            <a:avLst/>
          </a:prstGeom>
          <a:noFill/>
          <a:ln w="9525">
            <a:noFill/>
            <a:round/>
            <a:headEnd/>
            <a:tailEnd/>
          </a:ln>
        </p:spPr>
        <p:txBody>
          <a:bodyPr lIns="92160" tIns="46080" rIns="92160" bIns="46080"/>
          <a:lstStyle/>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b="1" i="1" dirty="0" err="1">
                <a:solidFill>
                  <a:schemeClr val="accent2">
                    <a:lumMod val="60000"/>
                    <a:lumOff val="40000"/>
                  </a:schemeClr>
                </a:solidFill>
                <a:latin typeface="Tahoma" pitchFamily="34" charset="0"/>
                <a:ea typeface="Tahoma" pitchFamily="34" charset="0"/>
                <a:cs typeface="Tahoma" pitchFamily="34" charset="0"/>
              </a:rPr>
              <a:t>opacity</a:t>
            </a:r>
            <a:r>
              <a:rPr lang="fr-FR" sz="2000" b="1" i="1" dirty="0">
                <a:solidFill>
                  <a:schemeClr val="accent2">
                    <a:lumMod val="60000"/>
                    <a:lumOff val="40000"/>
                  </a:schemeClr>
                </a:solidFill>
                <a:latin typeface="Tahoma" pitchFamily="34" charset="0"/>
                <a:ea typeface="Tahoma" pitchFamily="34" charset="0"/>
                <a:cs typeface="Tahoma" pitchFamily="34" charset="0"/>
              </a:rPr>
              <a:t> </a:t>
            </a:r>
            <a:r>
              <a:rPr lang="fr-FR" sz="2000" b="1" dirty="0">
                <a:latin typeface="Tahoma" pitchFamily="34" charset="0"/>
                <a:ea typeface="Tahoma" pitchFamily="34" charset="0"/>
                <a:cs typeface="Tahoma" pitchFamily="34" charset="0"/>
              </a:rPr>
              <a:t>: </a:t>
            </a:r>
            <a:r>
              <a:rPr lang="fr-FR" sz="2000" b="1" i="1" dirty="0">
                <a:solidFill>
                  <a:srgbClr val="0033CC"/>
                </a:solidFill>
                <a:latin typeface="Tahoma" pitchFamily="34" charset="0"/>
                <a:ea typeface="Tahoma" pitchFamily="34" charset="0"/>
                <a:cs typeface="Tahoma" pitchFamily="34" charset="0"/>
              </a:rPr>
              <a:t> </a:t>
            </a:r>
            <a:r>
              <a:rPr lang="fr-FR" sz="2000" b="1" dirty="0">
                <a:solidFill>
                  <a:schemeClr val="tx1"/>
                </a:solidFill>
                <a:latin typeface="Tahoma" pitchFamily="34" charset="0"/>
                <a:ea typeface="Tahoma" pitchFamily="34" charset="0"/>
                <a:cs typeface="Tahoma" pitchFamily="34" charset="0"/>
              </a:rPr>
              <a:t>détermine le degré de transparence de l’élément (valeur entre 0.0 et 1.0)</a:t>
            </a:r>
          </a:p>
          <a:p>
            <a:pPr marL="685800" lvl="1" indent="-228600">
              <a:lnSpc>
                <a:spcPct val="9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b="1" dirty="0">
                <a:solidFill>
                  <a:srgbClr val="000000"/>
                </a:solidFill>
                <a:latin typeface="Tahoma" pitchFamily="34" charset="0"/>
                <a:ea typeface="Tahoma" pitchFamily="34" charset="0"/>
                <a:cs typeface="Tahoma" pitchFamily="34" charset="0"/>
              </a:rPr>
              <a:t>applicable à tout élément (image, texte…)</a:t>
            </a:r>
            <a:endParaRPr lang="fr-FR" sz="2000" b="1" i="1" dirty="0">
              <a:solidFill>
                <a:srgbClr val="0033CC"/>
              </a:solidFill>
              <a:latin typeface="Tahoma" pitchFamily="34" charset="0"/>
              <a:ea typeface="Tahoma" pitchFamily="34" charset="0"/>
              <a:cs typeface="Tahoma" pitchFamily="34" charset="0"/>
            </a:endParaRPr>
          </a:p>
          <a:p>
            <a:pPr marL="284163" indent="-284163">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b="1" dirty="0">
                <a:solidFill>
                  <a:schemeClr val="tx1"/>
                </a:solidFill>
                <a:latin typeface="Tahoma" pitchFamily="34" charset="0"/>
                <a:ea typeface="Tahoma" pitchFamily="34" charset="0"/>
                <a:cs typeface="Tahoma" pitchFamily="34" charset="0"/>
              </a:rPr>
              <a:t>Exemple :</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chemeClr val="tx1"/>
                </a:solidFill>
                <a:latin typeface="Tahoma" pitchFamily="34" charset="0"/>
                <a:ea typeface="Tahoma" pitchFamily="34" charset="0"/>
                <a:cs typeface="Tahoma" pitchFamily="34" charset="0"/>
              </a:rPr>
              <a:t>&lt;style&gt;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chemeClr val="tx1"/>
                </a:solidFill>
                <a:latin typeface="Tahoma" pitchFamily="34" charset="0"/>
                <a:ea typeface="Tahoma" pitchFamily="34" charset="0"/>
                <a:cs typeface="Tahoma" pitchFamily="34" charset="0"/>
              </a:rPr>
              <a:t>   </a:t>
            </a:r>
            <a:r>
              <a:rPr lang="fr-FR" dirty="0">
                <a:solidFill>
                  <a:srgbClr val="00AE00"/>
                </a:solidFill>
                <a:latin typeface="Tahoma" pitchFamily="34" charset="0"/>
                <a:ea typeface="Tahoma" pitchFamily="34" charset="0"/>
                <a:cs typeface="Tahoma" pitchFamily="34" charset="0"/>
              </a:rPr>
              <a:t>  …</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rgbClr val="00AE00"/>
                </a:solidFill>
                <a:latin typeface="Tahoma" pitchFamily="34" charset="0"/>
                <a:ea typeface="Tahoma" pitchFamily="34" charset="0"/>
                <a:cs typeface="Tahoma" pitchFamily="34" charset="0"/>
              </a:rPr>
              <a:t>	h2 { …</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rgbClr val="00AE00"/>
                </a:solidFill>
                <a:latin typeface="Tahoma" pitchFamily="34" charset="0"/>
                <a:ea typeface="Tahoma" pitchFamily="34" charset="0"/>
                <a:cs typeface="Tahoma" pitchFamily="34" charset="0"/>
              </a:rPr>
              <a:t>    </a:t>
            </a:r>
            <a:r>
              <a:rPr lang="en-US" dirty="0">
                <a:solidFill>
                  <a:srgbClr val="00AE00"/>
                </a:solidFill>
                <a:latin typeface="Tahoma" pitchFamily="34" charset="0"/>
                <a:ea typeface="Tahoma" pitchFamily="34" charset="0"/>
                <a:cs typeface="Tahoma" pitchFamily="34" charset="0"/>
              </a:rPr>
              <a:t>background : linear-gradient(to right, #FFBBFF, magenta ); </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en-US" dirty="0">
                <a:solidFill>
                  <a:srgbClr val="00AE00"/>
                </a:solidFill>
                <a:latin typeface="Tahoma" pitchFamily="34" charset="0"/>
                <a:ea typeface="Tahoma" pitchFamily="34" charset="0"/>
                <a:cs typeface="Tahoma" pitchFamily="34" charset="0"/>
              </a:rPr>
              <a:t>	border: ridge purple; </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en-US" dirty="0">
                <a:solidFill>
                  <a:srgbClr val="00AE00"/>
                </a:solidFill>
                <a:latin typeface="Tahoma" pitchFamily="34" charset="0"/>
                <a:ea typeface="Tahoma" pitchFamily="34" charset="0"/>
                <a:cs typeface="Tahoma" pitchFamily="34" charset="0"/>
              </a:rPr>
              <a:t>    padding: 5px;</a:t>
            </a:r>
            <a:endParaRPr lang="fr-FR" dirty="0">
              <a:solidFill>
                <a:srgbClr val="00AE00"/>
              </a:solidFill>
              <a:latin typeface="Tahoma" pitchFamily="34" charset="0"/>
              <a:ea typeface="Tahoma" pitchFamily="34" charset="0"/>
              <a:cs typeface="Tahoma" pitchFamily="34" charset="0"/>
            </a:endParaRP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rgbClr val="00AE00"/>
                </a:solidFill>
                <a:latin typeface="Tahoma" pitchFamily="34" charset="0"/>
                <a:ea typeface="Tahoma" pitchFamily="34" charset="0"/>
                <a:cs typeface="Tahoma" pitchFamily="34" charset="0"/>
              </a:rPr>
              <a:t>	</a:t>
            </a:r>
            <a:r>
              <a:rPr lang="fr-FR" dirty="0" err="1">
                <a:solidFill>
                  <a:srgbClr val="00AE00"/>
                </a:solidFill>
                <a:latin typeface="Tahoma" pitchFamily="34" charset="0"/>
                <a:ea typeface="Tahoma" pitchFamily="34" charset="0"/>
                <a:cs typeface="Tahoma" pitchFamily="34" charset="0"/>
              </a:rPr>
              <a:t>opacity</a:t>
            </a:r>
            <a:r>
              <a:rPr lang="fr-FR" dirty="0">
                <a:solidFill>
                  <a:srgbClr val="00AE00"/>
                </a:solidFill>
                <a:latin typeface="Tahoma" pitchFamily="34" charset="0"/>
                <a:ea typeface="Tahoma" pitchFamily="34" charset="0"/>
                <a:cs typeface="Tahoma" pitchFamily="34" charset="0"/>
              </a:rPr>
              <a:t>: 0.8;}</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chemeClr val="tx1"/>
                </a:solidFill>
                <a:latin typeface="Tahoma" pitchFamily="34" charset="0"/>
                <a:ea typeface="Tahoma" pitchFamily="34" charset="0"/>
                <a:cs typeface="Tahoma" pitchFamily="34" charset="0"/>
              </a:rPr>
              <a: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chemeClr val="tx1"/>
                </a:solidFill>
                <a:latin typeface="Tahoma" pitchFamily="34" charset="0"/>
                <a:ea typeface="Tahoma" pitchFamily="34" charset="0"/>
                <a:cs typeface="Tahoma" pitchFamily="34" charset="0"/>
              </a:rPr>
              <a:t>&lt;/style&gt;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dirty="0">
                <a:solidFill>
                  <a:schemeClr val="tx1"/>
                </a:solidFill>
                <a:latin typeface="Tahoma" pitchFamily="34" charset="0"/>
                <a:ea typeface="Tahoma" pitchFamily="34" charset="0"/>
                <a:cs typeface="Tahoma" pitchFamily="34" charset="0"/>
              </a:rPr>
              <a:t>&lt;body&gt;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dirty="0">
                <a:solidFill>
                  <a:schemeClr val="tx1"/>
                </a:solidFill>
                <a:latin typeface="Tahoma" pitchFamily="34" charset="0"/>
                <a:ea typeface="Tahoma" pitchFamily="34" charset="0"/>
                <a:cs typeface="Tahoma" pitchFamily="34" charset="0"/>
              </a:rPr>
              <a:t>&lt;h2&gt;Objectifs&lt;/h2&gt;</a:t>
            </a:r>
          </a:p>
          <a:p>
            <a:pPr marL="711200" indent="-261938">
              <a:lnSpc>
                <a:spcPct val="90000"/>
              </a:lnSpc>
              <a:spcBef>
                <a:spcPts val="0"/>
              </a:spcBef>
              <a:buClr>
                <a:srgbClr val="0033CC"/>
              </a:buCl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it-IT" dirty="0">
                <a:solidFill>
                  <a:schemeClr val="tx1"/>
                </a:solidFill>
                <a:latin typeface="Tahoma" pitchFamily="34" charset="0"/>
                <a:ea typeface="Tahoma" pitchFamily="34" charset="0"/>
                <a:cs typeface="Tahoma" pitchFamily="34" charset="0"/>
              </a:rPr>
              <a:t>...</a:t>
            </a: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endParaRPr lang="fr-FR" sz="2000" b="1" dirty="0">
              <a:solidFill>
                <a:srgbClr val="000000"/>
              </a:solidFill>
              <a:latin typeface="Tahoma" pitchFamily="34" charset="0"/>
              <a:ea typeface="Tahoma" pitchFamily="34" charset="0"/>
              <a:cs typeface="Tahoma" pitchFamily="34" charset="0"/>
            </a:endParaRPr>
          </a:p>
        </p:txBody>
      </p:sp>
      <p:pic>
        <p:nvPicPr>
          <p:cNvPr id="76802" name="Picture 2"/>
          <p:cNvPicPr>
            <a:picLocks noChangeAspect="1" noChangeArrowheads="1"/>
          </p:cNvPicPr>
          <p:nvPr/>
        </p:nvPicPr>
        <p:blipFill>
          <a:blip r:embed="rId3" cstate="print"/>
          <a:srcRect/>
          <a:stretch>
            <a:fillRect/>
          </a:stretch>
        </p:blipFill>
        <p:spPr bwMode="auto">
          <a:xfrm>
            <a:off x="4284663" y="4437063"/>
            <a:ext cx="4286250" cy="1438275"/>
          </a:xfrm>
          <a:prstGeom prst="rect">
            <a:avLst/>
          </a:prstGeom>
          <a:noFill/>
          <a:ln w="9525">
            <a:noFill/>
            <a:miter lim="800000"/>
            <a:headEnd/>
            <a:tailEnd/>
          </a:ln>
        </p:spPr>
      </p:pic>
      <p:sp>
        <p:nvSpPr>
          <p:cNvPr id="5" name="Titre 4"/>
          <p:cNvSpPr>
            <a:spLocks noGrp="1"/>
          </p:cNvSpPr>
          <p:nvPr>
            <p:ph type="title"/>
          </p:nvPr>
        </p:nvSpPr>
        <p:spPr/>
        <p:txBody>
          <a:bodyPr/>
          <a:lstStyle/>
          <a:p>
            <a:r>
              <a:rPr lang="fr-FR" dirty="0" smtClean="0"/>
              <a:t>Rappel : transparence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2000" fill="hold"/>
                                        <p:tgtEl>
                                          <p:spTgt spid="76802"/>
                                        </p:tgtEl>
                                        <p:attrNameLst>
                                          <p:attrName>ppt_x</p:attrName>
                                        </p:attrNameLst>
                                      </p:cBhvr>
                                      <p:tavLst>
                                        <p:tav tm="0">
                                          <p:val>
                                            <p:strVal val="#ppt_x"/>
                                          </p:val>
                                        </p:tav>
                                        <p:tav tm="100000">
                                          <p:val>
                                            <p:strVal val="#ppt_x"/>
                                          </p:val>
                                        </p:tav>
                                      </p:tavLst>
                                    </p:anim>
                                    <p:anim calcmode="lin" valueType="num">
                                      <p:cBhvr additive="base">
                                        <p:cTn id="8" dur="2000" fill="hold"/>
                                        <p:tgtEl>
                                          <p:spTgt spid="768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dirty="0" smtClean="0"/>
              <a:t>Rappel : rendu graphique des éléments</a:t>
            </a:r>
          </a:p>
        </p:txBody>
      </p:sp>
      <p:sp>
        <p:nvSpPr>
          <p:cNvPr id="3" name="Espace réservé du contenu 2"/>
          <p:cNvSpPr>
            <a:spLocks noGrp="1"/>
          </p:cNvSpPr>
          <p:nvPr>
            <p:ph idx="1"/>
          </p:nvPr>
        </p:nvSpPr>
        <p:spPr/>
        <p:txBody>
          <a:bodyPr/>
          <a:lstStyle/>
          <a:p>
            <a:pPr marL="284163" indent="-284163">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i="1" kern="1200" cap="none" dirty="0" smtClean="0">
                <a:solidFill>
                  <a:schemeClr val="accent2">
                    <a:lumMod val="60000"/>
                    <a:lumOff val="40000"/>
                  </a:schemeClr>
                </a:solidFill>
              </a:rPr>
              <a:t>éléments HTML standards </a:t>
            </a:r>
            <a:r>
              <a:rPr lang="fr-FR" sz="2000" kern="1200" cap="none" dirty="0" smtClean="0">
                <a:solidFill>
                  <a:schemeClr val="accent2">
                    <a:lumMod val="60000"/>
                    <a:lumOff val="40000"/>
                  </a:schemeClr>
                </a:solidFill>
              </a:rPr>
              <a:t>(paragraphes, item de liste, cellule de tableau…)</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kern="1200" dirty="0" smtClean="0"/>
              <a:t>rendu par défaut  du navigateur</a:t>
            </a:r>
            <a:br>
              <a:rPr lang="fr-FR" sz="1800" b="1" kern="1200" dirty="0" smtClean="0"/>
            </a:br>
            <a:r>
              <a:rPr lang="fr-FR" sz="1800" b="1" kern="1200" dirty="0" smtClean="0"/>
              <a:t>chaque browser dispose d'une feuille CSS par défaut</a:t>
            </a:r>
            <a:br>
              <a:rPr lang="fr-FR" sz="1800" b="1" kern="1200" dirty="0" smtClean="0"/>
            </a:br>
            <a:r>
              <a:rPr lang="fr-FR" sz="1800" b="1" i="1" kern="1200" dirty="0" smtClean="0"/>
              <a:t>(voir  le site iecss.com)</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kern="1200" dirty="0" smtClean="0"/>
              <a:t>complété / contredit par attributs CSS</a:t>
            </a:r>
          </a:p>
          <a:p>
            <a:pPr marL="284163" indent="-284163">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2000" i="1" kern="1200" cap="none" dirty="0" smtClean="0">
                <a:solidFill>
                  <a:schemeClr val="accent2">
                    <a:lumMod val="60000"/>
                    <a:lumOff val="40000"/>
                  </a:schemeClr>
                </a:solidFill>
              </a:rPr>
              <a:t>éléments sans rendu par défaut (</a:t>
            </a:r>
            <a:r>
              <a:rPr lang="fr-FR" sz="2000" i="1" kern="1200" cap="none" dirty="0" err="1" smtClean="0">
                <a:solidFill>
                  <a:schemeClr val="accent2">
                    <a:lumMod val="60000"/>
                    <a:lumOff val="40000"/>
                  </a:schemeClr>
                </a:solidFill>
              </a:rPr>
              <a:t>div</a:t>
            </a:r>
            <a:r>
              <a:rPr lang="fr-FR" sz="2000" i="1" kern="1200" cap="none" dirty="0" smtClean="0">
                <a:solidFill>
                  <a:schemeClr val="accent2">
                    <a:lumMod val="60000"/>
                    <a:lumOff val="40000"/>
                  </a:schemeClr>
                </a:solidFill>
              </a:rPr>
              <a:t>, </a:t>
            </a:r>
            <a:r>
              <a:rPr lang="fr-FR" sz="2000" i="1" kern="1200" cap="none" dirty="0" err="1" smtClean="0">
                <a:solidFill>
                  <a:schemeClr val="accent2">
                    <a:lumMod val="60000"/>
                    <a:lumOff val="40000"/>
                  </a:schemeClr>
                </a:solidFill>
              </a:rPr>
              <a:t>span</a:t>
            </a:r>
            <a:r>
              <a:rPr lang="fr-FR" sz="2000" i="1" kern="1200" cap="none" dirty="0" smtClean="0">
                <a:solidFill>
                  <a:schemeClr val="accent2">
                    <a:lumMod val="60000"/>
                    <a:lumOff val="40000"/>
                  </a:schemeClr>
                </a:solidFill>
              </a:rPr>
              <a:t>, </a:t>
            </a:r>
            <a:r>
              <a:rPr lang="fr-FR" sz="2000" i="1" kern="1200" cap="none" dirty="0" err="1" smtClean="0">
                <a:solidFill>
                  <a:schemeClr val="accent2">
                    <a:lumMod val="60000"/>
                    <a:lumOff val="40000"/>
                  </a:schemeClr>
                </a:solidFill>
              </a:rPr>
              <a:t>aside</a:t>
            </a:r>
            <a:r>
              <a:rPr lang="fr-FR" sz="2000" i="1" kern="1200" cap="none" dirty="0" smtClean="0">
                <a:solidFill>
                  <a:schemeClr val="accent2">
                    <a:lumMod val="60000"/>
                    <a:lumOff val="40000"/>
                  </a:schemeClr>
                </a:solidFill>
              </a:rPr>
              <a:t>, </a:t>
            </a:r>
            <a:r>
              <a:rPr lang="fr-FR" sz="2000" i="1" kern="1200" cap="none" dirty="0" err="1" smtClean="0">
                <a:solidFill>
                  <a:schemeClr val="accent2">
                    <a:lumMod val="60000"/>
                    <a:lumOff val="40000"/>
                  </a:schemeClr>
                </a:solidFill>
              </a:rPr>
              <a:t>nav</a:t>
            </a:r>
            <a:r>
              <a:rPr lang="fr-FR" sz="2000" i="1" kern="1200" cap="none" dirty="0" smtClean="0">
                <a:solidFill>
                  <a:schemeClr val="accent2">
                    <a:lumMod val="60000"/>
                    <a:lumOff val="40000"/>
                  </a:schemeClr>
                </a:solidFill>
              </a:rPr>
              <a:t>…) :</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kern="1200" dirty="0" smtClean="0"/>
              <a:t>tout doit être dit dans les attributs CSS (marges intérieures et extérieures, saut à la ligne, positionnement…)</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kern="1200" dirty="0" smtClean="0"/>
              <a:t>NB: </a:t>
            </a:r>
            <a:r>
              <a:rPr lang="fr-FR" sz="1800" b="1" kern="1200" dirty="0" err="1" smtClean="0"/>
              <a:t>div</a:t>
            </a:r>
            <a:r>
              <a:rPr lang="fr-FR" sz="1800" b="1" kern="1200" dirty="0" smtClean="0"/>
              <a:t> contient par défaut un saut de ligne en fin de bloc </a:t>
            </a:r>
            <a:br>
              <a:rPr lang="fr-FR" sz="1800" b="1" kern="1200" dirty="0" smtClean="0"/>
            </a:br>
            <a:r>
              <a:rPr lang="fr-FR" sz="1800" b="1" kern="1200" dirty="0" smtClean="0"/>
              <a:t>(</a:t>
            </a:r>
            <a:r>
              <a:rPr lang="fr-FR" sz="1800" b="1" kern="1200" dirty="0" err="1" smtClean="0"/>
              <a:t>display:block</a:t>
            </a:r>
            <a:r>
              <a:rPr lang="fr-FR" sz="1800" b="1" kern="1200" dirty="0" smtClean="0"/>
              <a:t>;)</a:t>
            </a:r>
          </a:p>
          <a:p>
            <a:pPr lvl="1">
              <a:buFont typeface="Arial" pitchFamily="34" charset="0"/>
              <a:buChar char="•"/>
              <a:defRPr/>
            </a:pPr>
            <a:endParaRPr lang="fr-FR" b="1" dirty="0" smtClean="0"/>
          </a:p>
          <a:p>
            <a:pPr>
              <a:buFont typeface="Arial" pitchFamily="34" charset="0"/>
              <a:buChar char="•"/>
              <a:defRPr/>
            </a:pPr>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FR" dirty="0" smtClean="0"/>
              <a:t>Rappel : positionnement des éléments</a:t>
            </a:r>
          </a:p>
        </p:txBody>
      </p:sp>
      <p:sp>
        <p:nvSpPr>
          <p:cNvPr id="3" name="Espace réservé du contenu 2"/>
          <p:cNvSpPr>
            <a:spLocks noGrp="1"/>
          </p:cNvSpPr>
          <p:nvPr>
            <p:ph idx="1"/>
          </p:nvPr>
        </p:nvSpPr>
        <p:spPr>
          <a:xfrm>
            <a:off x="104285" y="848462"/>
            <a:ext cx="8679338" cy="5376597"/>
          </a:xfrm>
        </p:spPr>
        <p:txBody>
          <a:bodyPr/>
          <a:lstStyle/>
          <a:p>
            <a:pPr marL="284163" indent="-284163">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i="1" kern="1200" cap="none" dirty="0" smtClean="0">
                <a:solidFill>
                  <a:schemeClr val="tx1"/>
                </a:solidFill>
              </a:rPr>
              <a:t>attribut CSS</a:t>
            </a:r>
            <a:r>
              <a:rPr lang="fr-FR" sz="1800" i="1" kern="1200" cap="none" dirty="0" smtClean="0">
                <a:solidFill>
                  <a:schemeClr val="accent2">
                    <a:lumMod val="60000"/>
                    <a:lumOff val="40000"/>
                  </a:schemeClr>
                </a:solidFill>
              </a:rPr>
              <a:t> display</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i="1" kern="1200" dirty="0" err="1" smtClean="0">
                <a:solidFill>
                  <a:schemeClr val="accent2">
                    <a:lumMod val="60000"/>
                    <a:lumOff val="40000"/>
                  </a:schemeClr>
                </a:solidFill>
              </a:rPr>
              <a:t>display:block</a:t>
            </a:r>
            <a:r>
              <a:rPr lang="fr-FR" sz="1800" b="1" kern="1200" dirty="0" smtClean="0"/>
              <a:t> </a:t>
            </a:r>
            <a:r>
              <a:rPr lang="fr-FR" sz="1800" b="1" kern="1200" dirty="0" smtClean="0">
                <a:sym typeface="Wingdings" pitchFamily="2" charset="2"/>
              </a:rPr>
              <a:t> passe à la ligne en fin de bloc </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i="1" kern="1200" dirty="0" err="1" smtClean="0">
                <a:solidFill>
                  <a:schemeClr val="accent2">
                    <a:lumMod val="60000"/>
                    <a:lumOff val="40000"/>
                  </a:schemeClr>
                </a:solidFill>
                <a:sym typeface="Wingdings" pitchFamily="2" charset="2"/>
              </a:rPr>
              <a:t>display:inline</a:t>
            </a:r>
            <a:r>
              <a:rPr lang="fr-FR" sz="1800" b="1" i="1" kern="1200" dirty="0" smtClean="0">
                <a:solidFill>
                  <a:schemeClr val="accent2"/>
                </a:solidFill>
                <a:sym typeface="Wingdings" pitchFamily="2" charset="2"/>
              </a:rPr>
              <a:t> </a:t>
            </a:r>
            <a:r>
              <a:rPr lang="fr-FR" sz="1800" b="1" kern="1200" dirty="0" smtClean="0">
                <a:sym typeface="Wingdings" pitchFamily="2" charset="2"/>
              </a:rPr>
              <a:t> alignement en continu sur la largeur dispo</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i="1" kern="1200" dirty="0" err="1" smtClean="0">
                <a:solidFill>
                  <a:schemeClr val="accent2">
                    <a:lumMod val="60000"/>
                    <a:lumOff val="40000"/>
                  </a:schemeClr>
                </a:solidFill>
                <a:sym typeface="Wingdings" pitchFamily="2" charset="2"/>
              </a:rPr>
              <a:t>display:inline-block</a:t>
            </a:r>
            <a:r>
              <a:rPr lang="fr-FR" sz="1800" b="1" kern="1200" dirty="0" smtClean="0">
                <a:solidFill>
                  <a:schemeClr val="accent2"/>
                </a:solidFill>
                <a:sym typeface="Wingdings" pitchFamily="2" charset="2"/>
              </a:rPr>
              <a:t> </a:t>
            </a:r>
            <a:r>
              <a:rPr lang="fr-FR" sz="1800" b="1" kern="1200" dirty="0" smtClean="0">
                <a:sym typeface="Wingdings" pitchFamily="2" charset="2"/>
              </a:rPr>
              <a:t> alignement côte à côte dans la limite du conteneur avec retours à la ligne automatiques</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sz="1800" b="1" i="1" kern="1200" dirty="0" err="1" smtClean="0">
                <a:solidFill>
                  <a:schemeClr val="accent2">
                    <a:lumMod val="60000"/>
                    <a:lumOff val="40000"/>
                  </a:schemeClr>
                </a:solidFill>
                <a:sym typeface="Wingdings" pitchFamily="2" charset="2"/>
              </a:rPr>
              <a:t>display:table</a:t>
            </a:r>
            <a:r>
              <a:rPr lang="fr-FR" sz="1800" b="1" i="1" kern="1200" dirty="0" smtClean="0">
                <a:solidFill>
                  <a:schemeClr val="accent2">
                    <a:lumMod val="60000"/>
                    <a:lumOff val="40000"/>
                  </a:schemeClr>
                </a:solidFill>
                <a:sym typeface="Wingdings" pitchFamily="2" charset="2"/>
              </a:rPr>
              <a:t>/table-</a:t>
            </a:r>
            <a:r>
              <a:rPr lang="fr-FR" sz="1800" b="1" i="1" kern="1200" dirty="0" err="1" smtClean="0">
                <a:solidFill>
                  <a:schemeClr val="accent2">
                    <a:lumMod val="60000"/>
                    <a:lumOff val="40000"/>
                  </a:schemeClr>
                </a:solidFill>
                <a:sym typeface="Wingdings" pitchFamily="2" charset="2"/>
              </a:rPr>
              <a:t>row</a:t>
            </a:r>
            <a:r>
              <a:rPr lang="fr-FR" sz="1800" b="1" i="1" kern="1200" dirty="0" smtClean="0">
                <a:solidFill>
                  <a:schemeClr val="accent2">
                    <a:lumMod val="60000"/>
                    <a:lumOff val="40000"/>
                  </a:schemeClr>
                </a:solidFill>
                <a:sym typeface="Wingdings" pitchFamily="2" charset="2"/>
              </a:rPr>
              <a:t>/table-</a:t>
            </a:r>
            <a:r>
              <a:rPr lang="fr-FR" sz="1800" b="1" i="1" kern="1200" dirty="0" err="1" smtClean="0">
                <a:solidFill>
                  <a:schemeClr val="accent2">
                    <a:lumMod val="60000"/>
                    <a:lumOff val="40000"/>
                  </a:schemeClr>
                </a:solidFill>
                <a:sym typeface="Wingdings" pitchFamily="2" charset="2"/>
              </a:rPr>
              <a:t>cell</a:t>
            </a:r>
            <a:r>
              <a:rPr lang="fr-FR" sz="1800" b="1" i="1" kern="1200" dirty="0" smtClean="0">
                <a:solidFill>
                  <a:schemeClr val="accent2">
                    <a:lumMod val="60000"/>
                    <a:lumOff val="40000"/>
                  </a:schemeClr>
                </a:solidFill>
                <a:sym typeface="Wingdings" pitchFamily="2" charset="2"/>
              </a:rPr>
              <a:t> </a:t>
            </a:r>
            <a:r>
              <a:rPr lang="fr-FR" sz="1800" b="1" kern="1200" dirty="0" smtClean="0">
                <a:sym typeface="Wingdings" pitchFamily="2" charset="2"/>
              </a:rPr>
              <a:t> reproduction des tableaux HTML à partir d’une imbrication d'éléments</a:t>
            </a:r>
            <a:endParaRPr lang="fr-FR" sz="1800" b="1" kern="1200" dirty="0" smtClean="0"/>
          </a:p>
        </p:txBody>
      </p:sp>
      <p:grpSp>
        <p:nvGrpSpPr>
          <p:cNvPr id="2" name="Groupe 11"/>
          <p:cNvGrpSpPr>
            <a:grpSpLocks/>
          </p:cNvGrpSpPr>
          <p:nvPr/>
        </p:nvGrpSpPr>
        <p:grpSpPr bwMode="auto">
          <a:xfrm>
            <a:off x="107950" y="2349500"/>
            <a:ext cx="3959225" cy="3959225"/>
            <a:chOff x="107504" y="2348880"/>
            <a:chExt cx="3960440" cy="3960440"/>
          </a:xfrm>
        </p:grpSpPr>
        <p:pic>
          <p:nvPicPr>
            <p:cNvPr id="39944" name="Picture 4"/>
            <p:cNvPicPr>
              <a:picLocks noChangeAspect="1" noChangeArrowheads="1"/>
            </p:cNvPicPr>
            <p:nvPr/>
          </p:nvPicPr>
          <p:blipFill>
            <a:blip r:embed="rId2" cstate="print"/>
            <a:srcRect l="2301" t="21919" r="39145" b="8241"/>
            <a:stretch>
              <a:fillRect/>
            </a:stretch>
          </p:blipFill>
          <p:spPr bwMode="auto">
            <a:xfrm>
              <a:off x="107504" y="3356992"/>
              <a:ext cx="3960440" cy="2952328"/>
            </a:xfrm>
            <a:prstGeom prst="rect">
              <a:avLst/>
            </a:prstGeom>
            <a:noFill/>
            <a:ln w="9525">
              <a:noFill/>
              <a:miter lim="800000"/>
              <a:headEnd/>
              <a:tailEnd/>
            </a:ln>
          </p:spPr>
        </p:pic>
        <p:cxnSp>
          <p:nvCxnSpPr>
            <p:cNvPr id="39945" name="Connecteur droit avec flèche 7"/>
            <p:cNvCxnSpPr>
              <a:cxnSpLocks noChangeShapeType="1"/>
            </p:cNvCxnSpPr>
            <p:nvPr/>
          </p:nvCxnSpPr>
          <p:spPr bwMode="auto">
            <a:xfrm flipH="1">
              <a:off x="1115616" y="2348880"/>
              <a:ext cx="360040" cy="1008112"/>
            </a:xfrm>
            <a:prstGeom prst="straightConnector1">
              <a:avLst/>
            </a:prstGeom>
            <a:noFill/>
            <a:ln w="9525" algn="ctr">
              <a:solidFill>
                <a:schemeClr val="tx1"/>
              </a:solidFill>
              <a:round/>
              <a:headEnd/>
              <a:tailEnd type="arrow" w="med" len="med"/>
            </a:ln>
          </p:spPr>
        </p:cxnSp>
      </p:grpSp>
      <p:grpSp>
        <p:nvGrpSpPr>
          <p:cNvPr id="4" name="Groupe 10"/>
          <p:cNvGrpSpPr>
            <a:grpSpLocks/>
          </p:cNvGrpSpPr>
          <p:nvPr/>
        </p:nvGrpSpPr>
        <p:grpSpPr bwMode="auto">
          <a:xfrm>
            <a:off x="4419080" y="2927689"/>
            <a:ext cx="4679950" cy="3565525"/>
            <a:chOff x="4463480" y="2852936"/>
            <a:chExt cx="4680520" cy="3564971"/>
          </a:xfrm>
        </p:grpSpPr>
        <p:pic>
          <p:nvPicPr>
            <p:cNvPr id="39942" name="Picture 3"/>
            <p:cNvPicPr>
              <a:picLocks noChangeAspect="1" noChangeArrowheads="1"/>
            </p:cNvPicPr>
            <p:nvPr/>
          </p:nvPicPr>
          <p:blipFill>
            <a:blip r:embed="rId3" cstate="print"/>
            <a:srcRect l="1833" t="7860" r="50369" b="40952"/>
            <a:stretch>
              <a:fillRect/>
            </a:stretch>
          </p:blipFill>
          <p:spPr bwMode="auto">
            <a:xfrm>
              <a:off x="4463480" y="3284984"/>
              <a:ext cx="4680520" cy="3132923"/>
            </a:xfrm>
            <a:prstGeom prst="rect">
              <a:avLst/>
            </a:prstGeom>
            <a:noFill/>
            <a:ln w="9525">
              <a:noFill/>
              <a:miter lim="800000"/>
              <a:headEnd/>
              <a:tailEnd/>
            </a:ln>
          </p:spPr>
        </p:pic>
        <p:cxnSp>
          <p:nvCxnSpPr>
            <p:cNvPr id="39943" name="Connecteur droit avec flèche 9"/>
            <p:cNvCxnSpPr>
              <a:cxnSpLocks noChangeShapeType="1"/>
            </p:cNvCxnSpPr>
            <p:nvPr/>
          </p:nvCxnSpPr>
          <p:spPr bwMode="auto">
            <a:xfrm>
              <a:off x="7596336" y="2852936"/>
              <a:ext cx="216024" cy="432048"/>
            </a:xfrm>
            <a:prstGeom prst="straightConnector1">
              <a:avLst/>
            </a:prstGeom>
            <a:noFill/>
            <a:ln w="9525"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000" fill="hold"/>
                                        <p:tgtEl>
                                          <p:spTgt spid="4"/>
                                        </p:tgtEl>
                                        <p:attrNameLst>
                                          <p:attrName>ppt_x</p:attrName>
                                        </p:attrNameLst>
                                      </p:cBhvr>
                                      <p:tavLst>
                                        <p:tav tm="0">
                                          <p:val>
                                            <p:strVal val="#ppt_x"/>
                                          </p:val>
                                        </p:tav>
                                        <p:tav tm="100000">
                                          <p:val>
                                            <p:strVal val="#ppt_x"/>
                                          </p:val>
                                        </p:tav>
                                      </p:tavLst>
                                    </p:anim>
                                    <p:anim calcmode="lin" valueType="num">
                                      <p:cBhvr additive="base">
                                        <p:cTn id="14"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p:txBody>
          <a:bodyPr>
            <a:noAutofit/>
          </a:bodyPr>
          <a:lstStyle/>
          <a:p>
            <a:r>
              <a:rPr lang="fr-FR" dirty="0" smtClean="0"/>
              <a:t>Rappel : positionnement des éléments </a:t>
            </a:r>
            <a:r>
              <a:rPr lang="fr-FR" sz="1800" dirty="0" smtClean="0"/>
              <a:t>(suite)</a:t>
            </a:r>
            <a:endParaRPr lang="fr-FR" dirty="0" smtClean="0"/>
          </a:p>
        </p:txBody>
      </p:sp>
      <p:sp>
        <p:nvSpPr>
          <p:cNvPr id="3" name="Espace réservé du contenu 2"/>
          <p:cNvSpPr>
            <a:spLocks noGrp="1"/>
          </p:cNvSpPr>
          <p:nvPr>
            <p:ph idx="1"/>
          </p:nvPr>
        </p:nvSpPr>
        <p:spPr/>
        <p:txBody>
          <a:bodyPr/>
          <a:lstStyle/>
          <a:p>
            <a:pPr marL="284163" indent="-284163">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i="1" kern="1200" cap="none" dirty="0" smtClean="0">
                <a:solidFill>
                  <a:schemeClr val="tx1"/>
                </a:solidFill>
              </a:rPr>
              <a:t>attribut CSS</a:t>
            </a:r>
            <a:r>
              <a:rPr lang="fr-FR" i="1" kern="1200" cap="none" dirty="0" smtClean="0">
                <a:solidFill>
                  <a:schemeClr val="accent2">
                    <a:lumMod val="60000"/>
                    <a:lumOff val="40000"/>
                  </a:schemeClr>
                </a:solidFill>
              </a:rPr>
              <a:t> position</a:t>
            </a: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err="1" smtClean="0">
                <a:solidFill>
                  <a:schemeClr val="accent2">
                    <a:lumMod val="60000"/>
                    <a:lumOff val="40000"/>
                  </a:schemeClr>
                </a:solidFill>
              </a:rPr>
              <a:t>position:relative</a:t>
            </a:r>
            <a:endParaRPr lang="fr-FR" b="1" i="1" kern="1200" dirty="0" smtClean="0">
              <a:solidFill>
                <a:schemeClr val="accent2">
                  <a:lumMod val="60000"/>
                  <a:lumOff val="40000"/>
                </a:schemeClr>
              </a:solidFill>
            </a:endParaRP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err="1" smtClean="0">
                <a:solidFill>
                  <a:schemeClr val="accent2">
                    <a:lumMod val="60000"/>
                    <a:lumOff val="40000"/>
                  </a:schemeClr>
                </a:solidFill>
              </a:rPr>
              <a:t>position:absolute</a:t>
            </a:r>
            <a:endParaRPr lang="fr-FR" b="1" i="1" kern="1200" dirty="0" smtClean="0">
              <a:solidFill>
                <a:schemeClr val="accent2">
                  <a:lumMod val="60000"/>
                  <a:lumOff val="40000"/>
                </a:schemeClr>
              </a:solidFill>
            </a:endParaRPr>
          </a:p>
          <a:p>
            <a:pPr marL="685800" lvl="1" indent="-228600">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err="1" smtClean="0">
                <a:solidFill>
                  <a:schemeClr val="accent2">
                    <a:lumMod val="60000"/>
                    <a:lumOff val="40000"/>
                  </a:schemeClr>
                </a:solidFill>
              </a:rPr>
              <a:t>position:fixed</a:t>
            </a:r>
            <a:r>
              <a:rPr lang="fr-FR" b="1" dirty="0" smtClean="0">
                <a:solidFill>
                  <a:schemeClr val="accent2">
                    <a:lumMod val="60000"/>
                    <a:lumOff val="40000"/>
                  </a:schemeClr>
                </a:solidFill>
              </a:rPr>
              <a:t>	</a:t>
            </a:r>
            <a:endParaRPr lang="fr-FR" b="1" dirty="0">
              <a:solidFill>
                <a:schemeClr val="accent2">
                  <a:lumMod val="60000"/>
                  <a:lumOff val="40000"/>
                </a:schemeClr>
              </a:solidFill>
            </a:endParaRPr>
          </a:p>
        </p:txBody>
      </p:sp>
      <p:pic>
        <p:nvPicPr>
          <p:cNvPr id="66565" name="Picture 5"/>
          <p:cNvPicPr>
            <a:picLocks noChangeAspect="1" noChangeArrowheads="1"/>
          </p:cNvPicPr>
          <p:nvPr/>
        </p:nvPicPr>
        <p:blipFill>
          <a:blip r:embed="rId2" cstate="print"/>
          <a:srcRect t="5588" r="29129" b="59189"/>
          <a:stretch>
            <a:fillRect/>
          </a:stretch>
        </p:blipFill>
        <p:spPr bwMode="auto">
          <a:xfrm>
            <a:off x="0" y="2781300"/>
            <a:ext cx="9144000" cy="2840011"/>
          </a:xfrm>
          <a:prstGeom prst="rect">
            <a:avLst/>
          </a:prstGeom>
          <a:noFill/>
          <a:ln w="9525">
            <a:noFill/>
            <a:miter lim="800000"/>
            <a:headEnd/>
            <a:tailEnd/>
          </a:ln>
        </p:spPr>
      </p:pic>
      <p:sp>
        <p:nvSpPr>
          <p:cNvPr id="5" name="AutoShape 4"/>
          <p:cNvSpPr>
            <a:spLocks noChangeArrowheads="1"/>
          </p:cNvSpPr>
          <p:nvPr/>
        </p:nvSpPr>
        <p:spPr bwMode="auto">
          <a:xfrm>
            <a:off x="4139952" y="1340768"/>
            <a:ext cx="4824536" cy="792088"/>
          </a:xfrm>
          <a:prstGeom prst="wedgeRoundRectCallout">
            <a:avLst>
              <a:gd name="adj1" fmla="val -49038"/>
              <a:gd name="adj2" fmla="val 17905"/>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parent doit être défini en </a:t>
            </a:r>
            <a:r>
              <a:rPr lang="fr-FR" sz="1800" b="1" i="1" dirty="0" smtClean="0">
                <a:solidFill>
                  <a:srgbClr val="000000"/>
                </a:solidFill>
                <a:latin typeface="Arial" charset="0"/>
              </a:rPr>
              <a:t>relative</a:t>
            </a:r>
            <a:r>
              <a:rPr lang="fr-FR" sz="1800" b="1" dirty="0" smtClean="0">
                <a:solidFill>
                  <a:srgbClr val="000000"/>
                </a:solidFill>
                <a:latin typeface="Arial" charset="0"/>
              </a:rPr>
              <a:t/>
            </a:r>
            <a:br>
              <a:rPr lang="fr-FR" sz="1800" b="1" dirty="0" smtClean="0">
                <a:solidFill>
                  <a:srgbClr val="000000"/>
                </a:solidFill>
                <a:latin typeface="Arial" charset="0"/>
              </a:rPr>
            </a:br>
            <a:r>
              <a:rPr lang="fr-FR" sz="1800" b="1" dirty="0" smtClean="0">
                <a:solidFill>
                  <a:srgbClr val="000000"/>
                </a:solidFill>
                <a:latin typeface="Arial" charset="0"/>
              </a:rPr>
              <a:t>pour que son contenu puisse être </a:t>
            </a:r>
            <a:r>
              <a:rPr lang="fr-FR" sz="1800" b="1" i="1" dirty="0" err="1" smtClean="0">
                <a:solidFill>
                  <a:srgbClr val="000000"/>
                </a:solidFill>
                <a:latin typeface="Arial" charset="0"/>
              </a:rPr>
              <a:t>absolute</a:t>
            </a:r>
            <a:r>
              <a:rPr lang="fr-FR" sz="1800" b="1" dirty="0" smtClean="0">
                <a:solidFill>
                  <a:srgbClr val="000000"/>
                </a:solidFill>
                <a:latin typeface="Arial" charset="0"/>
              </a:rPr>
              <a:t> </a:t>
            </a:r>
            <a:endParaRPr lang="fr-FR" sz="1800" b="1" dirty="0">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1"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additive="base">
                                        <p:cTn id="7" dur="2000" fill="hold"/>
                                        <p:tgtEl>
                                          <p:spTgt spid="66565"/>
                                        </p:tgtEl>
                                        <p:attrNameLst>
                                          <p:attrName>ppt_x</p:attrName>
                                        </p:attrNameLst>
                                      </p:cBhvr>
                                      <p:tavLst>
                                        <p:tav tm="0">
                                          <p:val>
                                            <p:strVal val="#ppt_x"/>
                                          </p:val>
                                        </p:tav>
                                        <p:tav tm="100000">
                                          <p:val>
                                            <p:strVal val="#ppt_x"/>
                                          </p:val>
                                        </p:tav>
                                      </p:tavLst>
                                    </p:anim>
                                    <p:anim calcmode="lin" valueType="num">
                                      <p:cBhvr additive="base">
                                        <p:cTn id="8" dur="2000" fill="hold"/>
                                        <p:tgtEl>
                                          <p:spTgt spid="665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100000">
                                          <p:val>
                                            <p:strVal val="1+#ppt_w/2"/>
                                          </p:val>
                                        </p:tav>
                                        <p:tav>
                                          <p:val>
                                            <p:strVal val="#ppt_x"/>
                                          </p:val>
                                        </p:tav>
                                      </p:tavLst>
                                    </p:anim>
                                    <p:anim calcmode="lin" valueType="num">
                                      <p:cBhvr>
                                        <p:cTn id="14" dur="500" fill="hold"/>
                                        <p:tgtEl>
                                          <p:spTgt spid="5"/>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Rappel : positionnement des éléments </a:t>
            </a:r>
            <a:r>
              <a:rPr lang="fr-FR" sz="1800" dirty="0" smtClean="0"/>
              <a:t>(suite)</a:t>
            </a:r>
            <a:endParaRPr lang="fr-FR" dirty="0"/>
          </a:p>
        </p:txBody>
      </p:sp>
      <p:sp>
        <p:nvSpPr>
          <p:cNvPr id="3" name="Espace réservé du contenu 2"/>
          <p:cNvSpPr>
            <a:spLocks noGrp="1"/>
          </p:cNvSpPr>
          <p:nvPr>
            <p:ph idx="1"/>
          </p:nvPr>
        </p:nvSpPr>
        <p:spPr>
          <a:xfrm>
            <a:off x="251520" y="1052736"/>
            <a:ext cx="8679338" cy="5376597"/>
          </a:xfrm>
        </p:spPr>
        <p:txBody>
          <a:bodyPr/>
          <a:lstStyle/>
          <a:p>
            <a:r>
              <a:rPr lang="fr-FR" i="1" cap="none" dirty="0" err="1" smtClean="0">
                <a:solidFill>
                  <a:schemeClr val="accent2">
                    <a:lumMod val="60000"/>
                    <a:lumOff val="40000"/>
                  </a:schemeClr>
                </a:solidFill>
                <a:sym typeface="Wingdings" pitchFamily="2" charset="2"/>
              </a:rPr>
              <a:t>position:relative</a:t>
            </a:r>
            <a:r>
              <a:rPr lang="fr-FR" cap="none" dirty="0" smtClean="0">
                <a:solidFill>
                  <a:schemeClr val="tx1"/>
                </a:solidFill>
                <a:sym typeface="Wingdings" pitchFamily="2" charset="2"/>
              </a:rPr>
              <a:t>  l'élément reste dans le flux HTML ; ne déplace pas la suite (risque de recouvrement) ; l'élément devient référent de positionnement;</a:t>
            </a:r>
            <a:endParaRPr lang="fr-FR" cap="none" dirty="0" smtClean="0">
              <a:solidFill>
                <a:schemeClr val="tx1"/>
              </a:solidFill>
            </a:endParaRPr>
          </a:p>
          <a:p>
            <a:r>
              <a:rPr lang="fr-FR" i="1" cap="none" dirty="0" err="1" smtClean="0">
                <a:solidFill>
                  <a:schemeClr val="accent2">
                    <a:lumMod val="60000"/>
                    <a:lumOff val="40000"/>
                  </a:schemeClr>
                </a:solidFill>
              </a:rPr>
              <a:t>position:absolute</a:t>
            </a:r>
            <a:r>
              <a:rPr lang="fr-FR" cap="none" dirty="0" smtClean="0">
                <a:solidFill>
                  <a:schemeClr val="tx1"/>
                </a:solidFill>
              </a:rPr>
              <a:t> </a:t>
            </a:r>
            <a:r>
              <a:rPr lang="fr-FR" cap="none" dirty="0" smtClean="0">
                <a:solidFill>
                  <a:schemeClr val="tx1"/>
                </a:solidFill>
                <a:sym typeface="Wingdings" pitchFamily="2" charset="2"/>
              </a:rPr>
              <a:t> l'élément sort du flux HTML ; il sera placé par rapport à son premier parent positionné ; adopte un </a:t>
            </a:r>
            <a:r>
              <a:rPr lang="fr-FR" cap="none" dirty="0" err="1" smtClean="0">
                <a:solidFill>
                  <a:schemeClr val="tx1"/>
                </a:solidFill>
                <a:sym typeface="Wingdings" pitchFamily="2" charset="2"/>
              </a:rPr>
              <a:t>display:block</a:t>
            </a:r>
            <a:r>
              <a:rPr lang="fr-FR" cap="none" dirty="0" smtClean="0">
                <a:solidFill>
                  <a:schemeClr val="tx1"/>
                </a:solidFill>
                <a:sym typeface="Wingdings" pitchFamily="2" charset="2"/>
              </a:rPr>
              <a:t>;</a:t>
            </a:r>
          </a:p>
          <a:p>
            <a:r>
              <a:rPr lang="fr-FR" i="1" cap="none" dirty="0" err="1" smtClean="0">
                <a:solidFill>
                  <a:schemeClr val="accent2">
                    <a:lumMod val="60000"/>
                    <a:lumOff val="40000"/>
                  </a:schemeClr>
                </a:solidFill>
                <a:sym typeface="Wingdings" pitchFamily="2" charset="2"/>
              </a:rPr>
              <a:t>position:fixed</a:t>
            </a:r>
            <a:r>
              <a:rPr lang="fr-FR" i="1" cap="none" dirty="0" smtClean="0">
                <a:solidFill>
                  <a:schemeClr val="tx1"/>
                </a:solidFill>
                <a:sym typeface="Wingdings" pitchFamily="2" charset="2"/>
              </a:rPr>
              <a:t> </a:t>
            </a:r>
            <a:r>
              <a:rPr lang="fr-FR" cap="none" dirty="0" smtClean="0">
                <a:solidFill>
                  <a:schemeClr val="tx1"/>
                </a:solidFill>
                <a:sym typeface="Wingdings" pitchFamily="2" charset="2"/>
              </a:rPr>
              <a:t> l'élément sort du flux HTML ; il sera placé par rapport à la fenêtre du browser; il ne suit plus le défilement</a:t>
            </a:r>
          </a:p>
          <a:p>
            <a:r>
              <a:rPr lang="fr-FR" i="1" cap="none" dirty="0" err="1" smtClean="0">
                <a:solidFill>
                  <a:schemeClr val="accent2">
                    <a:lumMod val="60000"/>
                    <a:lumOff val="40000"/>
                  </a:schemeClr>
                </a:solidFill>
                <a:sym typeface="Wingdings" pitchFamily="2" charset="2"/>
              </a:rPr>
              <a:t>float:left</a:t>
            </a:r>
            <a:r>
              <a:rPr lang="fr-FR" cap="none" dirty="0" smtClean="0">
                <a:solidFill>
                  <a:schemeClr val="tx1"/>
                </a:solidFill>
                <a:sym typeface="Wingdings" pitchFamily="2" charset="2"/>
              </a:rPr>
              <a:t> ou </a:t>
            </a:r>
            <a:r>
              <a:rPr lang="fr-FR" i="1" cap="none" dirty="0" smtClean="0">
                <a:solidFill>
                  <a:schemeClr val="accent2">
                    <a:lumMod val="60000"/>
                    <a:lumOff val="40000"/>
                  </a:schemeClr>
                </a:solidFill>
                <a:sym typeface="Wingdings" pitchFamily="2" charset="2"/>
              </a:rPr>
              <a:t>right</a:t>
            </a:r>
            <a:r>
              <a:rPr lang="fr-FR" cap="none" dirty="0" smtClean="0">
                <a:solidFill>
                  <a:schemeClr val="tx1"/>
                </a:solidFill>
                <a:sym typeface="Wingdings" pitchFamily="2" charset="2"/>
              </a:rPr>
              <a:t>  l'élément sort du flux, est envoyé à l'extrémité de son conteneur ; le flux qui suit le contourne (habillage)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683568" y="1423988"/>
            <a:ext cx="7684145" cy="4686300"/>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CSS permet </a:t>
            </a:r>
            <a:r>
              <a:rPr lang="fr-FR" sz="2000" b="1" dirty="0" smtClean="0">
                <a:solidFill>
                  <a:srgbClr val="000000"/>
                </a:solidFill>
                <a:latin typeface="Tahoma" pitchFamily="34" charset="0"/>
                <a:ea typeface="Tahoma" pitchFamily="34" charset="0"/>
                <a:cs typeface="Tahoma" pitchFamily="34" charset="0"/>
              </a:rPr>
              <a:t>en outre de </a:t>
            </a:r>
            <a:r>
              <a:rPr lang="fr-FR" sz="2000" b="1" i="1" dirty="0">
                <a:solidFill>
                  <a:schemeClr val="accent2">
                    <a:lumMod val="60000"/>
                    <a:lumOff val="40000"/>
                  </a:schemeClr>
                </a:solidFill>
                <a:latin typeface="Tahoma" pitchFamily="34" charset="0"/>
                <a:ea typeface="Tahoma" pitchFamily="34" charset="0"/>
                <a:cs typeface="Tahoma" pitchFamily="34" charset="0"/>
              </a:rPr>
              <a:t>dépasser les capacités de présentation</a:t>
            </a:r>
            <a:r>
              <a:rPr lang="fr-FR" sz="2000" b="1" dirty="0">
                <a:solidFill>
                  <a:srgbClr val="000000"/>
                </a:solidFill>
                <a:latin typeface="Tahoma" pitchFamily="34" charset="0"/>
                <a:ea typeface="Tahoma" pitchFamily="34" charset="0"/>
                <a:cs typeface="Tahoma" pitchFamily="34" charset="0"/>
              </a:rPr>
              <a:t> offerte par HTML</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meilleur contrôle de la typographie et de la mise en page</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restitution sur des périphériques autres que l'écran (imprimante ou photocomposeuse, synthèse vocale, terminal Braille</a:t>
            </a:r>
            <a:r>
              <a:rPr lang="fr-FR" sz="2000" b="1" dirty="0" smtClean="0">
                <a:solidFill>
                  <a:srgbClr val="000000"/>
                </a:solidFill>
                <a:latin typeface="Tahoma" pitchFamily="34" charset="0"/>
                <a:ea typeface="Tahoma" pitchFamily="34" charset="0"/>
                <a:cs typeface="Tahoma" pitchFamily="34" charset="0"/>
              </a:rPr>
              <a:t>…)</a:t>
            </a:r>
          </a:p>
          <a:p>
            <a:pPr marL="685800" lvl="1" indent="-228600">
              <a:lnSpc>
                <a:spcPct val="9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pour une même page, </a:t>
            </a:r>
            <a:r>
              <a:rPr lang="fr-FR" sz="2000" b="1" i="1" dirty="0" smtClean="0">
                <a:solidFill>
                  <a:schemeClr val="accent2">
                    <a:lumMod val="60000"/>
                    <a:lumOff val="40000"/>
                  </a:schemeClr>
                </a:solidFill>
                <a:latin typeface="Tahoma" pitchFamily="34" charset="0"/>
                <a:ea typeface="Tahoma" pitchFamily="34" charset="0"/>
                <a:cs typeface="Tahoma" pitchFamily="34" charset="0"/>
              </a:rPr>
              <a:t>différents jeux de styles</a:t>
            </a:r>
            <a:r>
              <a:rPr lang="fr-FR" sz="2000" b="1" i="1" dirty="0" smtClean="0">
                <a:solidFill>
                  <a:srgbClr val="000000"/>
                </a:solidFill>
                <a:latin typeface="Tahoma" pitchFamily="34" charset="0"/>
                <a:ea typeface="Tahoma" pitchFamily="34" charset="0"/>
                <a:cs typeface="Tahoma" pitchFamily="34" charset="0"/>
              </a:rPr>
              <a:t> CSS</a:t>
            </a:r>
            <a:r>
              <a:rPr lang="fr-FR" sz="2000" b="1" dirty="0" smtClean="0">
                <a:solidFill>
                  <a:srgbClr val="000000"/>
                </a:solidFill>
                <a:latin typeface="Tahoma" pitchFamily="34" charset="0"/>
                <a:ea typeface="Tahoma" pitchFamily="34" charset="0"/>
                <a:cs typeface="Tahoma" pitchFamily="34" charset="0"/>
              </a:rPr>
              <a:t> à appliquer selon le périphérique qui restitue la page</a:t>
            </a:r>
            <a:endParaRPr lang="fr-FR" sz="2000" b="1" dirty="0">
              <a:solidFill>
                <a:srgbClr val="000000"/>
              </a:solidFill>
              <a:latin typeface="Tahoma" pitchFamily="34" charset="0"/>
              <a:ea typeface="Tahoma" pitchFamily="34" charset="0"/>
              <a:cs typeface="Tahoma" pitchFamily="34" charset="0"/>
            </a:endParaRPr>
          </a:p>
          <a:p>
            <a:pPr marL="284163" indent="-284163">
              <a:lnSpc>
                <a:spcPct val="9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grpSp>
        <p:nvGrpSpPr>
          <p:cNvPr id="2" name="Groupe 12"/>
          <p:cNvGrpSpPr>
            <a:grpSpLocks/>
          </p:cNvGrpSpPr>
          <p:nvPr/>
        </p:nvGrpSpPr>
        <p:grpSpPr bwMode="auto">
          <a:xfrm>
            <a:off x="5148263" y="1484313"/>
            <a:ext cx="1079500" cy="288925"/>
            <a:chOff x="5148064" y="1484784"/>
            <a:chExt cx="1080120" cy="288032"/>
          </a:xfrm>
        </p:grpSpPr>
        <p:cxnSp>
          <p:nvCxnSpPr>
            <p:cNvPr id="12294" name="Connecteur droit 4"/>
            <p:cNvCxnSpPr>
              <a:cxnSpLocks noChangeShapeType="1"/>
            </p:cNvCxnSpPr>
            <p:nvPr/>
          </p:nvCxnSpPr>
          <p:spPr bwMode="auto">
            <a:xfrm>
              <a:off x="5148064" y="1484784"/>
              <a:ext cx="1080120" cy="288032"/>
            </a:xfrm>
            <a:prstGeom prst="line">
              <a:avLst/>
            </a:prstGeom>
            <a:noFill/>
            <a:ln w="63500" algn="ctr">
              <a:solidFill>
                <a:srgbClr val="FF0000"/>
              </a:solidFill>
              <a:round/>
              <a:headEnd/>
              <a:tailEnd/>
            </a:ln>
          </p:spPr>
        </p:cxnSp>
        <p:cxnSp>
          <p:nvCxnSpPr>
            <p:cNvPr id="12295" name="Connecteur droit 5"/>
            <p:cNvCxnSpPr>
              <a:cxnSpLocks noChangeShapeType="1"/>
            </p:cNvCxnSpPr>
            <p:nvPr/>
          </p:nvCxnSpPr>
          <p:spPr bwMode="auto">
            <a:xfrm flipV="1">
              <a:off x="5148064" y="1484784"/>
              <a:ext cx="1080120" cy="288032"/>
            </a:xfrm>
            <a:prstGeom prst="line">
              <a:avLst/>
            </a:prstGeom>
            <a:noFill/>
            <a:ln w="63500" algn="ctr">
              <a:solidFill>
                <a:srgbClr val="FF0000"/>
              </a:solidFill>
              <a:round/>
              <a:headEnd/>
              <a:tailEnd/>
            </a:ln>
          </p:spPr>
        </p:cxnSp>
      </p:grpSp>
      <p:sp>
        <p:nvSpPr>
          <p:cNvPr id="12" name="ZoneTexte 11"/>
          <p:cNvSpPr txBox="1"/>
          <p:nvPr/>
        </p:nvSpPr>
        <p:spPr>
          <a:xfrm rot="20806678">
            <a:off x="4894263" y="1313626"/>
            <a:ext cx="1439862" cy="400110"/>
          </a:xfrm>
          <a:prstGeom prst="rect">
            <a:avLst/>
          </a:prstGeom>
          <a:solidFill>
            <a:schemeClr val="bg1"/>
          </a:solidFill>
        </p:spPr>
        <p:txBody>
          <a:bodyPr>
            <a:spAutoFit/>
          </a:bodyPr>
          <a:lstStyle/>
          <a:p>
            <a:pPr>
              <a:defRPr/>
            </a:pPr>
            <a:r>
              <a:rPr lang="fr-FR" sz="2000" b="1" dirty="0">
                <a:solidFill>
                  <a:srgbClr val="FF0000"/>
                </a:solidFill>
                <a:latin typeface="Tahoma" pitchFamily="34" charset="0"/>
                <a:ea typeface="Tahoma" pitchFamily="34" charset="0"/>
                <a:cs typeface="Tahoma" pitchFamily="34" charset="0"/>
              </a:rPr>
              <a:t>exploser</a:t>
            </a:r>
          </a:p>
        </p:txBody>
      </p:sp>
      <p:sp>
        <p:nvSpPr>
          <p:cNvPr id="8" name="Titre 7"/>
          <p:cNvSpPr>
            <a:spLocks noGrp="1"/>
          </p:cNvSpPr>
          <p:nvPr>
            <p:ph type="title"/>
          </p:nvPr>
        </p:nvSpPr>
        <p:spPr/>
        <p:txBody>
          <a:bodyPr/>
          <a:lstStyle/>
          <a:p>
            <a:r>
              <a:rPr lang="fr-FR" dirty="0" smtClean="0"/>
              <a:t>Rappel : avantages et applications de CSS</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6"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wipe(down)">
                                      <p:cBhvr>
                                        <p:cTn id="9" dur="580">
                                          <p:stCondLst>
                                            <p:cond delay="0"/>
                                          </p:stCondLst>
                                        </p:cTn>
                                        <p:tgtEl>
                                          <p:spTgt spid="12"/>
                                        </p:tgtEl>
                                      </p:cBhvr>
                                    </p:animEffect>
                                    <p:anim calcmode="lin" valueType="num">
                                      <p:cBhvr>
                                        <p:cTn id="1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5" dur="26">
                                          <p:stCondLst>
                                            <p:cond delay="650"/>
                                          </p:stCondLst>
                                        </p:cTn>
                                        <p:tgtEl>
                                          <p:spTgt spid="12"/>
                                        </p:tgtEl>
                                      </p:cBhvr>
                                      <p:to x="100000" y="60000"/>
                                    </p:animScale>
                                    <p:animScale>
                                      <p:cBhvr>
                                        <p:cTn id="16" dur="166" decel="50000">
                                          <p:stCondLst>
                                            <p:cond delay="676"/>
                                          </p:stCondLst>
                                        </p:cTn>
                                        <p:tgtEl>
                                          <p:spTgt spid="12"/>
                                        </p:tgtEl>
                                      </p:cBhvr>
                                      <p:to x="100000" y="100000"/>
                                    </p:animScale>
                                    <p:animScale>
                                      <p:cBhvr>
                                        <p:cTn id="17" dur="26">
                                          <p:stCondLst>
                                            <p:cond delay="1312"/>
                                          </p:stCondLst>
                                        </p:cTn>
                                        <p:tgtEl>
                                          <p:spTgt spid="12"/>
                                        </p:tgtEl>
                                      </p:cBhvr>
                                      <p:to x="100000" y="80000"/>
                                    </p:animScale>
                                    <p:animScale>
                                      <p:cBhvr>
                                        <p:cTn id="18" dur="166" decel="50000">
                                          <p:stCondLst>
                                            <p:cond delay="1338"/>
                                          </p:stCondLst>
                                        </p:cTn>
                                        <p:tgtEl>
                                          <p:spTgt spid="12"/>
                                        </p:tgtEl>
                                      </p:cBhvr>
                                      <p:to x="100000" y="100000"/>
                                    </p:animScale>
                                    <p:animScale>
                                      <p:cBhvr>
                                        <p:cTn id="19" dur="26">
                                          <p:stCondLst>
                                            <p:cond delay="1642"/>
                                          </p:stCondLst>
                                        </p:cTn>
                                        <p:tgtEl>
                                          <p:spTgt spid="12"/>
                                        </p:tgtEl>
                                      </p:cBhvr>
                                      <p:to x="100000" y="90000"/>
                                    </p:animScale>
                                    <p:animScale>
                                      <p:cBhvr>
                                        <p:cTn id="20" dur="166" decel="50000">
                                          <p:stCondLst>
                                            <p:cond delay="1668"/>
                                          </p:stCondLst>
                                        </p:cTn>
                                        <p:tgtEl>
                                          <p:spTgt spid="12"/>
                                        </p:tgtEl>
                                      </p:cBhvr>
                                      <p:to x="100000" y="100000"/>
                                    </p:animScale>
                                    <p:animScale>
                                      <p:cBhvr>
                                        <p:cTn id="21" dur="26">
                                          <p:stCondLst>
                                            <p:cond delay="1808"/>
                                          </p:stCondLst>
                                        </p:cTn>
                                        <p:tgtEl>
                                          <p:spTgt spid="12"/>
                                        </p:tgtEl>
                                      </p:cBhvr>
                                      <p:to x="100000" y="95000"/>
                                    </p:animScale>
                                    <p:animScale>
                                      <p:cBhvr>
                                        <p:cTn id="22"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dirty="0" smtClean="0"/>
              <a:t>Rappel : positionnement des éléments </a:t>
            </a:r>
            <a:r>
              <a:rPr lang="fr-FR" sz="2800" dirty="0" smtClean="0"/>
              <a:t>(fin)</a:t>
            </a:r>
            <a:endParaRPr lang="fr-FR" dirty="0" smtClean="0"/>
          </a:p>
        </p:txBody>
      </p:sp>
      <p:sp>
        <p:nvSpPr>
          <p:cNvPr id="3" name="Espace réservé du contenu 2"/>
          <p:cNvSpPr>
            <a:spLocks noGrp="1"/>
          </p:cNvSpPr>
          <p:nvPr>
            <p:ph idx="1"/>
          </p:nvPr>
        </p:nvSpPr>
        <p:spPr/>
        <p:txBody>
          <a:bodyPr/>
          <a:lstStyle/>
          <a:p>
            <a:pPr marL="284163" indent="-284163">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kern="1200" cap="none" dirty="0" smtClean="0">
                <a:solidFill>
                  <a:schemeClr val="tx1"/>
                </a:solidFill>
                <a:ea typeface="Tahoma" pitchFamily="34" charset="0"/>
              </a:rPr>
              <a:t>annuler l'habillage fait par attribut CSS </a:t>
            </a:r>
            <a:r>
              <a:rPr lang="fr-FR" kern="1200" cap="none" dirty="0" err="1" smtClean="0">
                <a:solidFill>
                  <a:schemeClr val="tx1"/>
                </a:solidFill>
                <a:ea typeface="Tahoma" pitchFamily="34" charset="0"/>
              </a:rPr>
              <a:t>float</a:t>
            </a:r>
            <a:r>
              <a:rPr lang="fr-FR" kern="1200" cap="none" dirty="0" smtClean="0">
                <a:solidFill>
                  <a:schemeClr val="tx1"/>
                </a:solidFill>
                <a:ea typeface="Tahoma" pitchFamily="34" charset="0"/>
              </a:rPr>
              <a:t> :</a:t>
            </a:r>
            <a:br>
              <a:rPr lang="fr-FR" kern="1200" cap="none" dirty="0" smtClean="0">
                <a:solidFill>
                  <a:schemeClr val="tx1"/>
                </a:solidFill>
                <a:ea typeface="Tahoma" pitchFamily="34" charset="0"/>
              </a:rPr>
            </a:br>
            <a:r>
              <a:rPr lang="fr-FR" cap="none" dirty="0" smtClean="0">
                <a:solidFill>
                  <a:schemeClr val="accent2">
                    <a:lumMod val="60000"/>
                    <a:lumOff val="40000"/>
                  </a:schemeClr>
                </a:solidFill>
                <a:ea typeface="Tahoma" pitchFamily="34" charset="0"/>
              </a:rPr>
              <a:t> </a:t>
            </a:r>
            <a:r>
              <a:rPr lang="fr-FR" i="1" cap="none" dirty="0" err="1" smtClean="0">
                <a:solidFill>
                  <a:schemeClr val="accent2">
                    <a:lumMod val="60000"/>
                    <a:lumOff val="40000"/>
                  </a:schemeClr>
                </a:solidFill>
                <a:ea typeface="Tahoma" pitchFamily="34" charset="0"/>
              </a:rPr>
              <a:t>clear</a:t>
            </a:r>
            <a:r>
              <a:rPr lang="fr-FR" i="1" cap="none" dirty="0" smtClean="0">
                <a:solidFill>
                  <a:schemeClr val="accent2">
                    <a:lumMod val="60000"/>
                    <a:lumOff val="40000"/>
                  </a:schemeClr>
                </a:solidFill>
                <a:ea typeface="Tahoma" pitchFamily="34" charset="0"/>
              </a:rPr>
              <a:t>: </a:t>
            </a:r>
            <a:r>
              <a:rPr lang="fr-FR" i="1" cap="none" dirty="0" err="1" smtClean="0">
                <a:solidFill>
                  <a:schemeClr val="accent2">
                    <a:lumMod val="60000"/>
                    <a:lumOff val="40000"/>
                  </a:schemeClr>
                </a:solidFill>
                <a:ea typeface="Tahoma" pitchFamily="34" charset="0"/>
              </a:rPr>
              <a:t>left</a:t>
            </a:r>
            <a:r>
              <a:rPr lang="fr-FR" i="1" cap="none" dirty="0" smtClean="0">
                <a:solidFill>
                  <a:schemeClr val="accent2">
                    <a:lumMod val="60000"/>
                    <a:lumOff val="40000"/>
                  </a:schemeClr>
                </a:solidFill>
                <a:ea typeface="Tahoma" pitchFamily="34" charset="0"/>
              </a:rPr>
              <a:t>/right/</a:t>
            </a:r>
            <a:r>
              <a:rPr lang="fr-FR" i="1" cap="none" dirty="0" err="1" smtClean="0">
                <a:solidFill>
                  <a:schemeClr val="accent2">
                    <a:lumMod val="60000"/>
                    <a:lumOff val="40000"/>
                  </a:schemeClr>
                </a:solidFill>
                <a:ea typeface="Tahoma" pitchFamily="34" charset="0"/>
              </a:rPr>
              <a:t>both</a:t>
            </a:r>
            <a:r>
              <a:rPr lang="fr-FR" i="1" cap="none" dirty="0" smtClean="0">
                <a:solidFill>
                  <a:schemeClr val="accent2">
                    <a:lumMod val="60000"/>
                    <a:lumOff val="40000"/>
                  </a:schemeClr>
                </a:solidFill>
                <a:ea typeface="Tahoma" pitchFamily="34" charset="0"/>
              </a:rPr>
              <a:t> ;</a:t>
            </a:r>
            <a:endParaRPr lang="fr-FR" i="1" kern="1200" cap="none" dirty="0" smtClean="0">
              <a:solidFill>
                <a:schemeClr val="accent2">
                  <a:lumMod val="60000"/>
                  <a:lumOff val="40000"/>
                </a:schemeClr>
              </a:solidFill>
              <a:ea typeface="Tahoma" pitchFamily="34" charset="0"/>
            </a:endParaRPr>
          </a:p>
        </p:txBody>
      </p:sp>
      <p:pic>
        <p:nvPicPr>
          <p:cNvPr id="67586" name="Picture 2"/>
          <p:cNvPicPr>
            <a:picLocks noChangeAspect="1" noChangeArrowheads="1"/>
          </p:cNvPicPr>
          <p:nvPr/>
        </p:nvPicPr>
        <p:blipFill>
          <a:blip r:embed="rId2" cstate="print"/>
          <a:srcRect t="46526" r="39479" b="9240"/>
          <a:stretch>
            <a:fillRect/>
          </a:stretch>
        </p:blipFill>
        <p:spPr bwMode="auto">
          <a:xfrm>
            <a:off x="0" y="1916832"/>
            <a:ext cx="9144000" cy="4176464"/>
          </a:xfrm>
          <a:prstGeom prst="rect">
            <a:avLst/>
          </a:prstGeom>
          <a:noFill/>
          <a:ln w="9525">
            <a:noFill/>
            <a:miter lim="800000"/>
            <a:headEnd/>
            <a:tailEnd/>
          </a:ln>
        </p:spPr>
      </p:pic>
      <p:sp>
        <p:nvSpPr>
          <p:cNvPr id="6" name="AutoShape 4"/>
          <p:cNvSpPr>
            <a:spLocks noChangeArrowheads="1"/>
          </p:cNvSpPr>
          <p:nvPr/>
        </p:nvSpPr>
        <p:spPr bwMode="auto">
          <a:xfrm>
            <a:off x="4067944" y="4149080"/>
            <a:ext cx="3096344" cy="504056"/>
          </a:xfrm>
          <a:prstGeom prst="wedgeRoundRectCallout">
            <a:avLst>
              <a:gd name="adj1" fmla="val 25141"/>
              <a:gd name="adj2" fmla="val -109479"/>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bloc défini </a:t>
            </a:r>
            <a:r>
              <a:rPr lang="fr-FR" sz="1800" b="1" dirty="0" err="1" smtClean="0">
                <a:solidFill>
                  <a:srgbClr val="000000"/>
                </a:solidFill>
                <a:latin typeface="Arial" charset="0"/>
              </a:rPr>
              <a:t>float:right</a:t>
            </a:r>
            <a:endParaRPr lang="fr-FR" sz="1800" b="1" dirty="0">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1"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2000" fill="hold"/>
                                        <p:tgtEl>
                                          <p:spTgt spid="67586"/>
                                        </p:tgtEl>
                                        <p:attrNameLst>
                                          <p:attrName>ppt_x</p:attrName>
                                        </p:attrNameLst>
                                      </p:cBhvr>
                                      <p:tavLst>
                                        <p:tav tm="0">
                                          <p:val>
                                            <p:strVal val="#ppt_x"/>
                                          </p:val>
                                        </p:tav>
                                        <p:tav tm="100000">
                                          <p:val>
                                            <p:strVal val="#ppt_x"/>
                                          </p:val>
                                        </p:tav>
                                      </p:tavLst>
                                    </p:anim>
                                    <p:anim calcmode="lin" valueType="num">
                                      <p:cBhvr additive="base">
                                        <p:cTn id="8" dur="2000" fill="hold"/>
                                        <p:tgtEl>
                                          <p:spTgt spid="675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100000">
                                          <p:val>
                                            <p:strVal val="1+#ppt_w/2"/>
                                          </p:val>
                                        </p:tav>
                                        <p:tav>
                                          <p:val>
                                            <p:strVal val="#ppt_x"/>
                                          </p:val>
                                        </p:tav>
                                      </p:tavLst>
                                    </p:anim>
                                    <p:anim calcmode="lin" valueType="num">
                                      <p:cBhvr>
                                        <p:cTn id="14" dur="500" fill="hold"/>
                                        <p:tgtEl>
                                          <p:spTgt spid="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395536" y="1124744"/>
            <a:ext cx="7972177" cy="4987131"/>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Rappels HTML et CSS</a:t>
            </a:r>
            <a:endParaRPr lang="fr-FR" sz="2000" b="1" dirty="0">
              <a:solidFill>
                <a:schemeClr val="tx1"/>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Processus de développement Responsive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 Media </a:t>
            </a:r>
            <a:r>
              <a:rPr lang="fr-FR" sz="2000" b="1" dirty="0" err="1" smtClean="0">
                <a:solidFill>
                  <a:srgbClr val="000000"/>
                </a:solidFill>
                <a:latin typeface="Tahoma" pitchFamily="34" charset="0"/>
                <a:ea typeface="Tahoma" pitchFamily="34" charset="0"/>
                <a:cs typeface="Tahoma" pitchFamily="34" charset="0"/>
              </a:rPr>
              <a:t>queries</a:t>
            </a:r>
            <a:endParaRPr lang="fr-FR" sz="2000" b="1" dirty="0" smtClean="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structurer une page Web</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utiliser les sélecteurs CSS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Mise en page par un système de grille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rgbClr val="000000"/>
                </a:solidFill>
                <a:latin typeface="Tahoma" pitchFamily="34" charset="0"/>
                <a:ea typeface="Tahoma" pitchFamily="34" charset="0"/>
                <a:cs typeface="Tahoma" pitchFamily="34" charset="0"/>
              </a:rPr>
              <a:t>Frameworks</a:t>
            </a:r>
            <a:r>
              <a:rPr lang="fr-FR" sz="2000" b="1" dirty="0" smtClean="0">
                <a:solidFill>
                  <a:srgbClr val="000000"/>
                </a:solidFill>
                <a:latin typeface="Tahoma" pitchFamily="34" charset="0"/>
                <a:ea typeface="Tahoma" pitchFamily="34" charset="0"/>
                <a:cs typeface="Tahoma" pitchFamily="34" charset="0"/>
              </a:rPr>
              <a:t> CSS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Sommaire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développement RWD</a:t>
            </a:r>
            <a:endParaRPr lang="fr-FR" dirty="0"/>
          </a:p>
        </p:txBody>
      </p:sp>
      <p:sp>
        <p:nvSpPr>
          <p:cNvPr id="3" name="Espace réservé du contenu 2"/>
          <p:cNvSpPr>
            <a:spLocks noGrp="1"/>
          </p:cNvSpPr>
          <p:nvPr>
            <p:ph idx="1"/>
          </p:nvPr>
        </p:nvSpPr>
        <p:spPr/>
        <p:txBody>
          <a:bodyPr/>
          <a:lstStyle/>
          <a:p>
            <a:pPr marL="284163"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kern="1200" cap="none" dirty="0" smtClean="0">
                <a:solidFill>
                  <a:schemeClr val="accent2">
                    <a:lumMod val="60000"/>
                    <a:lumOff val="40000"/>
                  </a:schemeClr>
                </a:solidFill>
              </a:rPr>
              <a:t>A partir d'une maquette graphique à reproduire :</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Identifier les types de périphériques ciblés et en déduire les </a:t>
            </a:r>
            <a:r>
              <a:rPr lang="fr-FR" b="1" i="1" kern="1200" dirty="0" smtClean="0">
                <a:solidFill>
                  <a:schemeClr val="accent2">
                    <a:lumMod val="60000"/>
                    <a:lumOff val="40000"/>
                  </a:schemeClr>
                </a:solidFill>
              </a:rPr>
              <a:t>media </a:t>
            </a:r>
            <a:r>
              <a:rPr lang="fr-FR" b="1" i="1" kern="1200" dirty="0" err="1" smtClean="0">
                <a:solidFill>
                  <a:schemeClr val="accent2">
                    <a:lumMod val="60000"/>
                    <a:lumOff val="40000"/>
                  </a:schemeClr>
                </a:solidFill>
              </a:rPr>
              <a:t>queries</a:t>
            </a:r>
            <a:r>
              <a:rPr lang="fr-FR" b="1" i="1" kern="1200" dirty="0" smtClean="0">
                <a:solidFill>
                  <a:schemeClr val="accent2">
                    <a:lumMod val="60000"/>
                    <a:lumOff val="40000"/>
                  </a:schemeClr>
                </a:solidFill>
              </a:rPr>
              <a:t> nécessaires</a:t>
            </a:r>
            <a:r>
              <a:rPr lang="fr-FR" b="1" kern="1200" dirty="0" smtClean="0">
                <a:solidFill>
                  <a:schemeClr val="accent2">
                    <a:lumMod val="60000"/>
                    <a:lumOff val="40000"/>
                  </a:schemeClr>
                </a:solidFill>
              </a:rPr>
              <a:t> </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smtClean="0">
                <a:solidFill>
                  <a:schemeClr val="accent2">
                    <a:lumMod val="60000"/>
                    <a:lumOff val="40000"/>
                  </a:schemeClr>
                </a:solidFill>
              </a:rPr>
              <a:t>Bien structurer</a:t>
            </a:r>
            <a:r>
              <a:rPr lang="fr-FR" b="1" kern="1200" dirty="0" smtClean="0">
                <a:solidFill>
                  <a:schemeClr val="tx1"/>
                </a:solidFill>
              </a:rPr>
              <a:t> le document à l'aide des </a:t>
            </a:r>
            <a:r>
              <a:rPr lang="fr-FR" b="1" i="1" kern="1200" dirty="0" smtClean="0">
                <a:solidFill>
                  <a:schemeClr val="accent2">
                    <a:lumMod val="60000"/>
                    <a:lumOff val="40000"/>
                  </a:schemeClr>
                </a:solidFill>
              </a:rPr>
              <a:t>balises HTML5</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Définir  progressivement un premier jeu de styles correspondant  à un</a:t>
            </a:r>
            <a:r>
              <a:rPr lang="fr-FR" b="1" kern="1200" dirty="0" smtClean="0">
                <a:solidFill>
                  <a:schemeClr val="accent2"/>
                </a:solidFill>
              </a:rPr>
              <a:t> </a:t>
            </a:r>
            <a:r>
              <a:rPr lang="fr-FR" b="1" i="1" kern="1200" dirty="0" smtClean="0">
                <a:solidFill>
                  <a:schemeClr val="accent2">
                    <a:lumMod val="60000"/>
                    <a:lumOff val="40000"/>
                  </a:schemeClr>
                </a:solidFill>
              </a:rPr>
              <a:t>écran standard de PC</a:t>
            </a:r>
          </a:p>
          <a:p>
            <a:pPr marL="1084263" lvl="2"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Dimensions en pixels puis </a:t>
            </a:r>
            <a:r>
              <a:rPr lang="fr-FR" b="1" i="1" kern="1200" dirty="0" smtClean="0">
                <a:solidFill>
                  <a:schemeClr val="accent2">
                    <a:lumMod val="60000"/>
                    <a:lumOff val="40000"/>
                  </a:schemeClr>
                </a:solidFill>
              </a:rPr>
              <a:t>conversion </a:t>
            </a:r>
            <a:r>
              <a:rPr lang="fr-FR" b="1" i="1" kern="1200" dirty="0" err="1" smtClean="0">
                <a:solidFill>
                  <a:schemeClr val="accent2">
                    <a:lumMod val="60000"/>
                    <a:lumOff val="40000"/>
                  </a:schemeClr>
                </a:solidFill>
              </a:rPr>
              <a:t>em</a:t>
            </a:r>
            <a:r>
              <a:rPr lang="fr-FR" b="1" i="1" kern="1200" dirty="0" smtClean="0">
                <a:solidFill>
                  <a:schemeClr val="accent2">
                    <a:lumMod val="60000"/>
                    <a:lumOff val="40000"/>
                  </a:schemeClr>
                </a:solidFill>
              </a:rPr>
              <a:t> et en %</a:t>
            </a:r>
            <a:r>
              <a:rPr lang="fr-FR" b="1" i="1" kern="1200" dirty="0" smtClean="0">
                <a:solidFill>
                  <a:schemeClr val="accent2"/>
                </a:solidFill>
              </a:rPr>
              <a:t> </a:t>
            </a:r>
            <a:r>
              <a:rPr lang="fr-FR" b="1" kern="1200" dirty="0" smtClean="0">
                <a:solidFill>
                  <a:schemeClr val="tx1"/>
                </a:solidFill>
              </a:rPr>
              <a:t>à partir de dimensions souhaitées ou relevées sur la maquette graphique</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endParaRPr lang="fr-FR" b="1" i="1" kern="1200" dirty="0" smtClean="0">
              <a:solidFill>
                <a:schemeClr val="accent2"/>
              </a:solidFill>
            </a:endParaRP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endParaRPr lang="fr-FR" b="1" i="1" dirty="0" smtClean="0">
              <a:solidFill>
                <a:schemeClr val="accent2"/>
              </a:solidFill>
            </a:endParaRP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smtClean="0">
                <a:solidFill>
                  <a:schemeClr val="accent2">
                    <a:lumMod val="60000"/>
                    <a:lumOff val="40000"/>
                  </a:schemeClr>
                </a:solidFill>
              </a:rPr>
              <a:t>Bien tester</a:t>
            </a:r>
            <a:r>
              <a:rPr lang="fr-FR" b="1" kern="1200" dirty="0" smtClean="0">
                <a:solidFill>
                  <a:schemeClr val="tx1"/>
                </a:solidFill>
              </a:rPr>
              <a:t> le rendu pour toutes les tailles de fenêtre correspondant  au media </a:t>
            </a:r>
            <a:r>
              <a:rPr lang="fr-FR" b="1" kern="1200" dirty="0" err="1" smtClean="0">
                <a:solidFill>
                  <a:schemeClr val="tx1"/>
                </a:solidFill>
              </a:rPr>
              <a:t>query</a:t>
            </a:r>
            <a:r>
              <a:rPr lang="fr-FR" b="1" kern="1200" dirty="0" smtClean="0">
                <a:solidFill>
                  <a:schemeClr val="tx1"/>
                </a:solidFill>
              </a:rPr>
              <a:t> concerné</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Définir de même, progressivement, les jeux de styles pour les autres media </a:t>
            </a:r>
            <a:r>
              <a:rPr lang="fr-FR" b="1" kern="1200" dirty="0" err="1" smtClean="0">
                <a:solidFill>
                  <a:schemeClr val="tx1"/>
                </a:solidFill>
              </a:rPr>
              <a:t>queries</a:t>
            </a:r>
            <a:endParaRPr lang="fr-FR" b="1" kern="1200" dirty="0" smtClean="0">
              <a:solidFill>
                <a:schemeClr val="tx1"/>
              </a:solidFill>
            </a:endParaRPr>
          </a:p>
          <a:p>
            <a:pPr marL="1084263" lvl="2"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smtClean="0">
                <a:solidFill>
                  <a:schemeClr val="accent2">
                    <a:lumMod val="60000"/>
                    <a:lumOff val="40000"/>
                  </a:schemeClr>
                </a:solidFill>
              </a:rPr>
              <a:t>En regroupant les styles communs</a:t>
            </a:r>
            <a:r>
              <a:rPr lang="fr-FR" b="1" kern="1200" dirty="0" smtClean="0">
                <a:solidFill>
                  <a:schemeClr val="tx1"/>
                </a:solidFill>
              </a:rPr>
              <a:t> dans des media </a:t>
            </a:r>
            <a:r>
              <a:rPr lang="fr-FR" b="1" kern="1200" dirty="0" err="1" smtClean="0">
                <a:solidFill>
                  <a:schemeClr val="tx1"/>
                </a:solidFill>
              </a:rPr>
              <a:t>queries</a:t>
            </a:r>
            <a:r>
              <a:rPr lang="fr-FR" b="1" kern="1200" dirty="0" smtClean="0">
                <a:solidFill>
                  <a:schemeClr val="tx1"/>
                </a:solidFill>
              </a:rPr>
              <a:t>  plus génériques (@media all{…} @media </a:t>
            </a:r>
            <a:r>
              <a:rPr lang="fr-FR" b="1" kern="1200" dirty="0" err="1" smtClean="0">
                <a:solidFill>
                  <a:schemeClr val="tx1"/>
                </a:solidFill>
              </a:rPr>
              <a:t>screen</a:t>
            </a:r>
            <a:r>
              <a:rPr lang="fr-FR" b="1" kern="1200" dirty="0" smtClean="0">
                <a:solidFill>
                  <a:schemeClr val="tx1"/>
                </a:solidFill>
              </a:rPr>
              <a:t> {…}…)</a:t>
            </a:r>
          </a:p>
        </p:txBody>
      </p:sp>
      <p:sp>
        <p:nvSpPr>
          <p:cNvPr id="4" name="AutoShape 4"/>
          <p:cNvSpPr>
            <a:spLocks noChangeArrowheads="1"/>
          </p:cNvSpPr>
          <p:nvPr/>
        </p:nvSpPr>
        <p:spPr bwMode="auto">
          <a:xfrm>
            <a:off x="5436096" y="3717032"/>
            <a:ext cx="3096344" cy="432048"/>
          </a:xfrm>
          <a:prstGeom prst="wedgeRoundRectCallout">
            <a:avLst>
              <a:gd name="adj1" fmla="val 24123"/>
              <a:gd name="adj2" fmla="val -50052"/>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Démarche </a:t>
            </a:r>
            <a:r>
              <a:rPr lang="fr-FR" sz="1800" b="1" i="1" dirty="0" smtClean="0">
                <a:solidFill>
                  <a:srgbClr val="000000"/>
                </a:solidFill>
                <a:latin typeface="Arial" charset="0"/>
              </a:rPr>
              <a:t>Desktop First</a:t>
            </a:r>
            <a:endParaRPr lang="fr-FR" sz="1800" b="1" i="1" dirty="0">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100000">
                                          <p:val>
                                            <p:strVal val="1+#ppt_w/2"/>
                                          </p:val>
                                        </p:tav>
                                        <p:tav>
                                          <p:val>
                                            <p:strVal val="#ppt_x"/>
                                          </p:val>
                                        </p:tav>
                                      </p:tavLst>
                                    </p:anim>
                                    <p:anim calcmode="lin" valueType="num">
                                      <p:cBhvr>
                                        <p:cTn id="8" dur="500" fill="hold"/>
                                        <p:tgtEl>
                                          <p:spTgt spid="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développement RWD</a:t>
            </a:r>
            <a:endParaRPr lang="fr-FR" dirty="0"/>
          </a:p>
        </p:txBody>
      </p:sp>
      <p:sp>
        <p:nvSpPr>
          <p:cNvPr id="3" name="Espace réservé du contenu 2"/>
          <p:cNvSpPr>
            <a:spLocks noGrp="1"/>
          </p:cNvSpPr>
          <p:nvPr>
            <p:ph idx="1"/>
          </p:nvPr>
        </p:nvSpPr>
        <p:spPr/>
        <p:txBody>
          <a:bodyPr/>
          <a:lstStyle/>
          <a:p>
            <a:pPr marL="284163"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kern="1200" cap="none" dirty="0" smtClean="0">
                <a:solidFill>
                  <a:schemeClr val="accent2">
                    <a:lumMod val="60000"/>
                    <a:lumOff val="40000"/>
                  </a:schemeClr>
                </a:solidFill>
              </a:rPr>
              <a:t>Conception globale PC et mobiles :</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Identifier les types de périphériques ciblés et en déduire les </a:t>
            </a:r>
            <a:r>
              <a:rPr lang="fr-FR" b="1" i="1" kern="1200" dirty="0" smtClean="0">
                <a:solidFill>
                  <a:schemeClr val="accent2">
                    <a:lumMod val="60000"/>
                    <a:lumOff val="40000"/>
                  </a:schemeClr>
                </a:solidFill>
              </a:rPr>
              <a:t>media </a:t>
            </a:r>
            <a:r>
              <a:rPr lang="fr-FR" b="1" i="1" kern="1200" dirty="0" err="1" smtClean="0">
                <a:solidFill>
                  <a:schemeClr val="accent2">
                    <a:lumMod val="60000"/>
                    <a:lumOff val="40000"/>
                  </a:schemeClr>
                </a:solidFill>
              </a:rPr>
              <a:t>queries</a:t>
            </a:r>
            <a:r>
              <a:rPr lang="fr-FR" b="1" i="1" kern="1200" dirty="0" smtClean="0">
                <a:solidFill>
                  <a:schemeClr val="accent2">
                    <a:lumMod val="60000"/>
                    <a:lumOff val="40000"/>
                  </a:schemeClr>
                </a:solidFill>
              </a:rPr>
              <a:t> nécessaires</a:t>
            </a:r>
            <a:r>
              <a:rPr lang="fr-FR" b="1" kern="1200" dirty="0" smtClean="0">
                <a:solidFill>
                  <a:schemeClr val="accent2">
                    <a:lumMod val="60000"/>
                    <a:lumOff val="40000"/>
                  </a:schemeClr>
                </a:solidFill>
              </a:rPr>
              <a:t> </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smtClean="0">
                <a:solidFill>
                  <a:schemeClr val="accent2">
                    <a:lumMod val="60000"/>
                    <a:lumOff val="40000"/>
                  </a:schemeClr>
                </a:solidFill>
              </a:rPr>
              <a:t>Bien structurer</a:t>
            </a:r>
            <a:r>
              <a:rPr lang="fr-FR" b="1" kern="1200" dirty="0" smtClean="0">
                <a:solidFill>
                  <a:schemeClr val="tx1"/>
                </a:solidFill>
              </a:rPr>
              <a:t> le document à l'aide des </a:t>
            </a:r>
            <a:r>
              <a:rPr lang="fr-FR" b="1" i="1" kern="1200" dirty="0" smtClean="0">
                <a:solidFill>
                  <a:schemeClr val="accent2">
                    <a:lumMod val="60000"/>
                    <a:lumOff val="40000"/>
                  </a:schemeClr>
                </a:solidFill>
              </a:rPr>
              <a:t>balises HTML5</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Définir  progressivement un premier jeu de styles correspondant  à un</a:t>
            </a:r>
            <a:r>
              <a:rPr lang="fr-FR" b="1" i="1" kern="1200" dirty="0" smtClean="0">
                <a:solidFill>
                  <a:schemeClr val="accent2">
                    <a:lumMod val="60000"/>
                    <a:lumOff val="40000"/>
                  </a:schemeClr>
                </a:solidFill>
              </a:rPr>
              <a:t> écran mobile</a:t>
            </a:r>
          </a:p>
          <a:p>
            <a:pPr marL="1084263" lvl="2"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Dimensions en pixels puis </a:t>
            </a:r>
            <a:r>
              <a:rPr lang="fr-FR" b="1" i="1" kern="1200" dirty="0" smtClean="0">
                <a:solidFill>
                  <a:schemeClr val="accent2">
                    <a:lumMod val="60000"/>
                    <a:lumOff val="40000"/>
                  </a:schemeClr>
                </a:solidFill>
              </a:rPr>
              <a:t>conversion </a:t>
            </a:r>
            <a:r>
              <a:rPr lang="fr-FR" b="1" i="1" kern="1200" dirty="0" err="1" smtClean="0">
                <a:solidFill>
                  <a:schemeClr val="accent2">
                    <a:lumMod val="60000"/>
                    <a:lumOff val="40000"/>
                  </a:schemeClr>
                </a:solidFill>
              </a:rPr>
              <a:t>em</a:t>
            </a:r>
            <a:r>
              <a:rPr lang="fr-FR" b="1" i="1" kern="1200" dirty="0" smtClean="0">
                <a:solidFill>
                  <a:schemeClr val="accent2">
                    <a:lumMod val="60000"/>
                    <a:lumOff val="40000"/>
                  </a:schemeClr>
                </a:solidFill>
              </a:rPr>
              <a:t> et en %</a:t>
            </a:r>
            <a:r>
              <a:rPr lang="fr-FR" b="1" i="1" kern="1200" dirty="0" smtClean="0">
                <a:solidFill>
                  <a:schemeClr val="accent2"/>
                </a:solidFill>
              </a:rPr>
              <a:t> </a:t>
            </a:r>
            <a:r>
              <a:rPr lang="fr-FR" b="1" kern="1200" dirty="0" smtClean="0">
                <a:solidFill>
                  <a:schemeClr val="tx1"/>
                </a:solidFill>
              </a:rPr>
              <a:t>à partir de dimensions souhaitées ou relevées sur la maquette graphique</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endParaRPr lang="fr-FR" b="1" i="1" kern="1200" dirty="0" smtClean="0">
              <a:solidFill>
                <a:schemeClr val="accent2"/>
              </a:solidFill>
            </a:endParaRP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smtClean="0">
                <a:solidFill>
                  <a:schemeClr val="accent2">
                    <a:lumMod val="60000"/>
                    <a:lumOff val="40000"/>
                  </a:schemeClr>
                </a:solidFill>
              </a:rPr>
              <a:t>Bien tester</a:t>
            </a:r>
            <a:r>
              <a:rPr lang="fr-FR" b="1" kern="1200" dirty="0" smtClean="0">
                <a:solidFill>
                  <a:schemeClr val="tx1"/>
                </a:solidFill>
              </a:rPr>
              <a:t> le rendu pour toutes les tailles de fenêtre correspondant  au media </a:t>
            </a:r>
            <a:r>
              <a:rPr lang="fr-FR" b="1" kern="1200" dirty="0" err="1" smtClean="0">
                <a:solidFill>
                  <a:schemeClr val="tx1"/>
                </a:solidFill>
              </a:rPr>
              <a:t>query</a:t>
            </a:r>
            <a:r>
              <a:rPr lang="fr-FR" b="1" kern="1200" dirty="0" smtClean="0">
                <a:solidFill>
                  <a:schemeClr val="tx1"/>
                </a:solidFill>
              </a:rPr>
              <a:t> concerné (mobile et/ou tablette, orientations…)</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Définir de même, progressivement, les jeux de styles pour les autres media </a:t>
            </a:r>
            <a:r>
              <a:rPr lang="fr-FR" b="1" kern="1200" dirty="0" err="1" smtClean="0">
                <a:solidFill>
                  <a:schemeClr val="tx1"/>
                </a:solidFill>
              </a:rPr>
              <a:t>queries</a:t>
            </a:r>
            <a:endParaRPr lang="fr-FR" b="1" kern="1200" dirty="0" smtClean="0">
              <a:solidFill>
                <a:schemeClr val="tx1"/>
              </a:solidFill>
            </a:endParaRPr>
          </a:p>
          <a:p>
            <a:pPr marL="1084263" lvl="2"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i="1" kern="1200" dirty="0" smtClean="0">
                <a:solidFill>
                  <a:schemeClr val="accent2">
                    <a:lumMod val="60000"/>
                    <a:lumOff val="40000"/>
                  </a:schemeClr>
                </a:solidFill>
              </a:rPr>
              <a:t>En regroupant les styles communs</a:t>
            </a:r>
            <a:r>
              <a:rPr lang="fr-FR" b="1" kern="1200" dirty="0" smtClean="0">
                <a:solidFill>
                  <a:schemeClr val="tx1"/>
                </a:solidFill>
              </a:rPr>
              <a:t> dans des media </a:t>
            </a:r>
            <a:r>
              <a:rPr lang="fr-FR" b="1" kern="1200" dirty="0" err="1" smtClean="0">
                <a:solidFill>
                  <a:schemeClr val="tx1"/>
                </a:solidFill>
              </a:rPr>
              <a:t>queries</a:t>
            </a:r>
            <a:r>
              <a:rPr lang="fr-FR" b="1" kern="1200" dirty="0" smtClean="0">
                <a:solidFill>
                  <a:schemeClr val="tx1"/>
                </a:solidFill>
              </a:rPr>
              <a:t>  plus génériques (@media all{…} @media </a:t>
            </a:r>
            <a:r>
              <a:rPr lang="fr-FR" b="1" kern="1200" dirty="0" err="1" smtClean="0">
                <a:solidFill>
                  <a:schemeClr val="tx1"/>
                </a:solidFill>
              </a:rPr>
              <a:t>screen</a:t>
            </a:r>
            <a:r>
              <a:rPr lang="fr-FR" b="1" kern="1200" dirty="0" smtClean="0">
                <a:solidFill>
                  <a:schemeClr val="tx1"/>
                </a:solidFill>
              </a:rPr>
              <a:t> {…}…)</a:t>
            </a:r>
          </a:p>
        </p:txBody>
      </p:sp>
      <p:sp>
        <p:nvSpPr>
          <p:cNvPr id="4" name="AutoShape 4"/>
          <p:cNvSpPr>
            <a:spLocks noChangeArrowheads="1"/>
          </p:cNvSpPr>
          <p:nvPr/>
        </p:nvSpPr>
        <p:spPr bwMode="auto">
          <a:xfrm>
            <a:off x="5436096" y="3573016"/>
            <a:ext cx="3096344" cy="432048"/>
          </a:xfrm>
          <a:prstGeom prst="wedgeRoundRectCallout">
            <a:avLst>
              <a:gd name="adj1" fmla="val 24123"/>
              <a:gd name="adj2" fmla="val -50052"/>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Démarche </a:t>
            </a:r>
            <a:r>
              <a:rPr lang="fr-FR" sz="1800" b="1" i="1" dirty="0" smtClean="0">
                <a:solidFill>
                  <a:srgbClr val="000000"/>
                </a:solidFill>
                <a:latin typeface="Arial" charset="0"/>
              </a:rPr>
              <a:t>Mobile First</a:t>
            </a:r>
            <a:endParaRPr lang="fr-FR" sz="1800" b="1" i="1" dirty="0">
              <a:solidFill>
                <a:srgbClr val="000000"/>
              </a:solidFill>
              <a:latin typeface="Arial" charset="0"/>
            </a:endParaRPr>
          </a:p>
        </p:txBody>
      </p:sp>
      <p:sp>
        <p:nvSpPr>
          <p:cNvPr id="5" name="AutoShape 4"/>
          <p:cNvSpPr>
            <a:spLocks noChangeArrowheads="1"/>
          </p:cNvSpPr>
          <p:nvPr/>
        </p:nvSpPr>
        <p:spPr bwMode="auto">
          <a:xfrm>
            <a:off x="735528" y="6298465"/>
            <a:ext cx="6120680" cy="432048"/>
          </a:xfrm>
          <a:prstGeom prst="wedgeRoundRectCallout">
            <a:avLst>
              <a:gd name="adj1" fmla="val 24123"/>
              <a:gd name="adj2" fmla="val -50052"/>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i="1" dirty="0" smtClean="0">
                <a:solidFill>
                  <a:srgbClr val="000000"/>
                </a:solidFill>
                <a:latin typeface="Arial" charset="0"/>
              </a:rPr>
              <a:t>Permet de minimiser les feuilles CSS pour les mobiles</a:t>
            </a:r>
            <a:endParaRPr lang="fr-FR" sz="1800" b="1" i="1" dirty="0">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100000">
                                          <p:val>
                                            <p:strVal val="1+#ppt_w/2"/>
                                          </p:val>
                                        </p:tav>
                                        <p:tav>
                                          <p:val>
                                            <p:strVal val="#ppt_x"/>
                                          </p:val>
                                        </p:tav>
                                      </p:tavLst>
                                    </p:anim>
                                    <p:anim calcmode="lin" valueType="num">
                                      <p:cBhvr>
                                        <p:cTn id="8" dur="500" fill="hold"/>
                                        <p:tgtEl>
                                          <p:spTgt spid="4"/>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467544" y="1124744"/>
            <a:ext cx="7900169" cy="4987131"/>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Rappels HTML et CSS</a:t>
            </a:r>
            <a:endParaRPr lang="fr-FR" sz="2000" b="1" dirty="0">
              <a:solidFill>
                <a:schemeClr val="tx1"/>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Processus de développement Responsive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 </a:t>
            </a:r>
            <a:r>
              <a:rPr lang="fr-FR" sz="2000" b="1" i="1" dirty="0" smtClean="0">
                <a:solidFill>
                  <a:schemeClr val="accent2">
                    <a:lumMod val="60000"/>
                    <a:lumOff val="40000"/>
                  </a:schemeClr>
                </a:solidFill>
                <a:latin typeface="Tahoma" pitchFamily="34" charset="0"/>
                <a:ea typeface="Tahoma" pitchFamily="34" charset="0"/>
                <a:cs typeface="Tahoma" pitchFamily="34" charset="0"/>
              </a:rPr>
              <a:t>Media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queries</a:t>
            </a:r>
            <a:endParaRPr lang="fr-FR" sz="2000" b="1" i="1" dirty="0" smtClean="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structurer une page Web</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utiliser les sélecteurs CSS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Mise en page par un système de grille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rgbClr val="000000"/>
                </a:solidFill>
                <a:latin typeface="Tahoma" pitchFamily="34" charset="0"/>
                <a:ea typeface="Tahoma" pitchFamily="34" charset="0"/>
                <a:cs typeface="Tahoma" pitchFamily="34" charset="0"/>
              </a:rPr>
              <a:t>Frameworks</a:t>
            </a:r>
            <a:r>
              <a:rPr lang="fr-FR" sz="2000" b="1" dirty="0" smtClean="0">
                <a:solidFill>
                  <a:srgbClr val="000000"/>
                </a:solidFill>
                <a:latin typeface="Tahoma" pitchFamily="34" charset="0"/>
                <a:ea typeface="Tahoma" pitchFamily="34" charset="0"/>
                <a:cs typeface="Tahoma" pitchFamily="34" charset="0"/>
              </a:rPr>
              <a:t> CSS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sommaire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0" y="908721"/>
            <a:ext cx="9144000" cy="5949280"/>
          </a:xfrm>
          <a:prstGeom prst="rect">
            <a:avLst/>
          </a:prstGeom>
          <a:noFill/>
          <a:ln w="9525">
            <a:noFill/>
            <a:round/>
            <a:headEnd/>
            <a:tailEnd/>
          </a:ln>
        </p:spPr>
        <p:txBody>
          <a:bodyPr lIns="92160" tIns="46080" rIns="92160" bIns="46080"/>
          <a:lstStyle/>
          <a:p>
            <a:pPr marL="284163" indent="-284163">
              <a:lnSpc>
                <a:spcPct val="8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chemeClr val="accent2">
                    <a:lumMod val="60000"/>
                    <a:lumOff val="40000"/>
                  </a:schemeClr>
                </a:solidFill>
                <a:latin typeface="Tahoma" pitchFamily="34" charset="0"/>
                <a:ea typeface="Tahoma" pitchFamily="34" charset="0"/>
                <a:cs typeface="Tahoma" pitchFamily="34" charset="0"/>
              </a:rPr>
              <a:t>Au sein d'une même feuille CSS</a:t>
            </a:r>
            <a:r>
              <a:rPr lang="fr-FR" b="1" dirty="0" smtClean="0">
                <a:solidFill>
                  <a:srgbClr val="000000"/>
                </a:solidFill>
                <a:latin typeface="Tahoma" pitchFamily="34" charset="0"/>
                <a:ea typeface="Tahoma" pitchFamily="34" charset="0"/>
                <a:cs typeface="Tahoma" pitchFamily="34" charset="0"/>
              </a:rPr>
              <a:t>, la </a:t>
            </a:r>
            <a:r>
              <a:rPr lang="fr-FR" b="1" dirty="0">
                <a:solidFill>
                  <a:srgbClr val="000000"/>
                </a:solidFill>
                <a:latin typeface="Tahoma" pitchFamily="34" charset="0"/>
                <a:ea typeface="Tahoma" pitchFamily="34" charset="0"/>
                <a:cs typeface="Tahoma" pitchFamily="34" charset="0"/>
              </a:rPr>
              <a:t>directive </a:t>
            </a:r>
            <a:r>
              <a:rPr lang="fr-FR" b="1" i="1" dirty="0">
                <a:solidFill>
                  <a:schemeClr val="accent2">
                    <a:lumMod val="60000"/>
                    <a:lumOff val="40000"/>
                  </a:schemeClr>
                </a:solidFill>
                <a:latin typeface="Tahoma" pitchFamily="34" charset="0"/>
                <a:ea typeface="Tahoma" pitchFamily="34" charset="0"/>
                <a:cs typeface="Tahoma" pitchFamily="34" charset="0"/>
              </a:rPr>
              <a:t>@media</a:t>
            </a:r>
            <a:r>
              <a:rPr lang="fr-FR" b="1" dirty="0">
                <a:solidFill>
                  <a:schemeClr val="accent2"/>
                </a:solidFill>
                <a:latin typeface="Tahoma" pitchFamily="34" charset="0"/>
                <a:ea typeface="Tahoma" pitchFamily="34" charset="0"/>
                <a:cs typeface="Tahoma" pitchFamily="34" charset="0"/>
              </a:rPr>
              <a:t> </a:t>
            </a:r>
            <a:r>
              <a:rPr lang="fr-FR" b="1" dirty="0">
                <a:solidFill>
                  <a:srgbClr val="000000"/>
                </a:solidFill>
                <a:latin typeface="Tahoma" pitchFamily="34" charset="0"/>
                <a:ea typeface="Tahoma" pitchFamily="34" charset="0"/>
                <a:cs typeface="Tahoma" pitchFamily="34" charset="0"/>
              </a:rPr>
              <a:t>permet de définir des jeux de style afin de présenter différemment une page Web en fonction du périphérique ("</a:t>
            </a:r>
            <a:r>
              <a:rPr lang="fr-FR" b="1" i="1" dirty="0">
                <a:solidFill>
                  <a:srgbClr val="000000"/>
                </a:solidFill>
                <a:latin typeface="Tahoma" pitchFamily="34" charset="0"/>
                <a:ea typeface="Tahoma" pitchFamily="34" charset="0"/>
                <a:cs typeface="Tahoma" pitchFamily="34" charset="0"/>
              </a:rPr>
              <a:t>média</a:t>
            </a:r>
            <a:r>
              <a:rPr lang="fr-FR" b="1" dirty="0">
                <a:solidFill>
                  <a:srgbClr val="000000"/>
                </a:solidFill>
                <a:latin typeface="Tahoma" pitchFamily="34" charset="0"/>
                <a:ea typeface="Tahoma" pitchFamily="34" charset="0"/>
                <a:cs typeface="Tahoma" pitchFamily="34" charset="0"/>
              </a:rPr>
              <a:t>") ciblé</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chemeClr val="accent2"/>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a:t>
            </a:r>
            <a:r>
              <a:rPr lang="fr-FR" b="1" i="1" dirty="0" err="1">
                <a:solidFill>
                  <a:schemeClr val="accent2">
                    <a:lumMod val="60000"/>
                    <a:lumOff val="40000"/>
                  </a:schemeClr>
                </a:solidFill>
                <a:latin typeface="Tahoma" pitchFamily="34" charset="0"/>
                <a:ea typeface="Tahoma" pitchFamily="34" charset="0"/>
                <a:cs typeface="Tahoma" pitchFamily="34" charset="0"/>
              </a:rPr>
              <a:t>screen</a:t>
            </a:r>
            <a:r>
              <a:rPr lang="fr-FR" b="1" i="1" dirty="0">
                <a:solidFill>
                  <a:schemeClr val="accent2">
                    <a:lumMod val="60000"/>
                    <a:lumOff val="40000"/>
                  </a:schemeClr>
                </a:solidFill>
                <a:latin typeface="Tahoma" pitchFamily="34" charset="0"/>
                <a:ea typeface="Tahoma" pitchFamily="34" charset="0"/>
                <a:cs typeface="Tahoma" pitchFamily="34" charset="0"/>
              </a:rPr>
              <a:t> {...}</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pour une présentation sur écran</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rgbClr val="00AE00"/>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a:t>
            </a:r>
            <a:r>
              <a:rPr lang="fr-FR" b="1" i="1" dirty="0" err="1">
                <a:solidFill>
                  <a:schemeClr val="accent2">
                    <a:lumMod val="60000"/>
                    <a:lumOff val="40000"/>
                  </a:schemeClr>
                </a:solidFill>
                <a:latin typeface="Tahoma" pitchFamily="34" charset="0"/>
                <a:ea typeface="Tahoma" pitchFamily="34" charset="0"/>
                <a:cs typeface="Tahoma" pitchFamily="34" charset="0"/>
              </a:rPr>
              <a:t>print</a:t>
            </a:r>
            <a:r>
              <a:rPr lang="fr-FR" b="1" i="1" dirty="0">
                <a:solidFill>
                  <a:schemeClr val="accent2">
                    <a:lumMod val="60000"/>
                    <a:lumOff val="40000"/>
                  </a:schemeClr>
                </a:solidFill>
                <a:latin typeface="Tahoma" pitchFamily="34" charset="0"/>
                <a:ea typeface="Tahoma" pitchFamily="34" charset="0"/>
                <a:cs typeface="Tahoma" pitchFamily="34" charset="0"/>
              </a:rPr>
              <a:t> {...}</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pour une impression</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rgbClr val="00AE00"/>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a:t>
            </a:r>
            <a:r>
              <a:rPr lang="fr-FR" b="1" i="1" dirty="0" err="1">
                <a:solidFill>
                  <a:schemeClr val="accent2">
                    <a:lumMod val="60000"/>
                    <a:lumOff val="40000"/>
                  </a:schemeClr>
                </a:solidFill>
                <a:latin typeface="Tahoma" pitchFamily="34" charset="0"/>
                <a:ea typeface="Tahoma" pitchFamily="34" charset="0"/>
                <a:cs typeface="Tahoma" pitchFamily="34" charset="0"/>
              </a:rPr>
              <a:t>tty</a:t>
            </a:r>
            <a:r>
              <a:rPr lang="fr-FR" b="1" i="1" dirty="0">
                <a:solidFill>
                  <a:schemeClr val="accent2">
                    <a:lumMod val="60000"/>
                    <a:lumOff val="40000"/>
                  </a:schemeClr>
                </a:solidFill>
                <a:latin typeface="Tahoma" pitchFamily="34" charset="0"/>
                <a:ea typeface="Tahoma" pitchFamily="34" charset="0"/>
                <a:cs typeface="Tahoma" pitchFamily="34" charset="0"/>
              </a:rPr>
              <a:t> {...}</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pour une présentation sur un terminal texte</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rgbClr val="00AE00"/>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a:t>
            </a:r>
            <a:r>
              <a:rPr lang="fr-FR" b="1" i="1" dirty="0" err="1">
                <a:solidFill>
                  <a:schemeClr val="accent2">
                    <a:lumMod val="60000"/>
                    <a:lumOff val="40000"/>
                  </a:schemeClr>
                </a:solidFill>
                <a:latin typeface="Tahoma" pitchFamily="34" charset="0"/>
                <a:ea typeface="Tahoma" pitchFamily="34" charset="0"/>
                <a:cs typeface="Tahoma" pitchFamily="34" charset="0"/>
              </a:rPr>
              <a:t>aural</a:t>
            </a:r>
            <a:r>
              <a:rPr lang="fr-FR" b="1" i="1" dirty="0">
                <a:solidFill>
                  <a:schemeClr val="accent2">
                    <a:lumMod val="60000"/>
                    <a:lumOff val="40000"/>
                  </a:schemeClr>
                </a:solidFill>
                <a:latin typeface="Tahoma" pitchFamily="34" charset="0"/>
                <a:ea typeface="Tahoma" pitchFamily="34" charset="0"/>
                <a:cs typeface="Tahoma" pitchFamily="34" charset="0"/>
              </a:rPr>
              <a:t> {...}</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pour la synthèse vocale</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rgbClr val="00AE00"/>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braille {...}</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pour une présentation sur terminal Braille</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rgbClr val="00AE00"/>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all {...}</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indépendants du média </a:t>
            </a:r>
            <a:r>
              <a:rPr lang="fr-FR" b="1" dirty="0" smtClean="0">
                <a:solidFill>
                  <a:srgbClr val="000000"/>
                </a:solidFill>
                <a:latin typeface="Tahoma" pitchFamily="34" charset="0"/>
                <a:ea typeface="Tahoma" pitchFamily="34" charset="0"/>
                <a:cs typeface="Tahoma" pitchFamily="34" charset="0"/>
              </a:rPr>
              <a:t>ciblé</a:t>
            </a:r>
          </a:p>
          <a:p>
            <a:pPr marL="284163" indent="-284163">
              <a:lnSpc>
                <a:spcPct val="80000"/>
              </a:lnSpc>
              <a:spcBef>
                <a:spcPts val="90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Media </a:t>
            </a:r>
            <a:r>
              <a:rPr lang="fr-FR" dirty="0" err="1" smtClean="0"/>
              <a:t>queries</a:t>
            </a:r>
            <a:endParaRPr lang="fr-FR" dirty="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p:cNvSpPr txBox="1">
            <a:spLocks noChangeArrowheads="1"/>
          </p:cNvSpPr>
          <p:nvPr/>
        </p:nvSpPr>
        <p:spPr bwMode="auto">
          <a:xfrm>
            <a:off x="250825" y="980728"/>
            <a:ext cx="8893175" cy="5877273"/>
          </a:xfrm>
          <a:prstGeom prst="rect">
            <a:avLst/>
          </a:prstGeom>
          <a:noFill/>
          <a:ln w="9525">
            <a:noFill/>
            <a:round/>
            <a:headEnd/>
            <a:tailEnd/>
          </a:ln>
        </p:spPr>
        <p:txBody>
          <a:bodyPr lIns="92160" tIns="46080" rIns="92160" bIns="46080"/>
          <a:lstStyle/>
          <a:p>
            <a:pPr marL="284163" indent="-284163">
              <a:lnSpc>
                <a:spcPct val="8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smtClean="0">
                <a:solidFill>
                  <a:schemeClr val="tx1"/>
                </a:solidFill>
                <a:latin typeface="Tahoma" pitchFamily="34" charset="0"/>
                <a:ea typeface="Tahoma" pitchFamily="34" charset="0"/>
                <a:cs typeface="Tahoma" pitchFamily="34" charset="0"/>
              </a:rPr>
              <a:t>HTML5</a:t>
            </a:r>
            <a:r>
              <a:rPr lang="fr-FR" b="1" dirty="0" smtClean="0">
                <a:solidFill>
                  <a:srgbClr val="000000"/>
                </a:solidFill>
                <a:latin typeface="Tahoma" pitchFamily="34" charset="0"/>
                <a:ea typeface="Tahoma" pitchFamily="34" charset="0"/>
                <a:cs typeface="Tahoma" pitchFamily="34" charset="0"/>
              </a:rPr>
              <a:t>/CSS3 </a:t>
            </a:r>
            <a:r>
              <a:rPr lang="fr-FR" b="1" dirty="0">
                <a:solidFill>
                  <a:srgbClr val="000000"/>
                </a:solidFill>
                <a:latin typeface="Tahoma" pitchFamily="34" charset="0"/>
                <a:ea typeface="Tahoma" pitchFamily="34" charset="0"/>
                <a:cs typeface="Tahoma" pitchFamily="34" charset="0"/>
              </a:rPr>
              <a:t>permet de mieux préciser la feuille de styles/le jeu de styles à utiliser :</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chemeClr val="accent2"/>
                </a:solidFill>
                <a:latin typeface="Tahoma" pitchFamily="34" charset="0"/>
                <a:ea typeface="Tahoma" pitchFamily="34" charset="0"/>
                <a:cs typeface="Tahoma" pitchFamily="34" charset="0"/>
              </a:rPr>
              <a:t>	</a:t>
            </a:r>
            <a:r>
              <a:rPr lang="en-US" dirty="0">
                <a:solidFill>
                  <a:schemeClr val="accent2"/>
                </a:solidFill>
                <a:latin typeface="Tahoma" pitchFamily="34" charset="0"/>
                <a:ea typeface="Tahoma" pitchFamily="34" charset="0"/>
                <a:cs typeface="Tahoma" pitchFamily="34" charset="0"/>
              </a:rPr>
              <a:t> </a:t>
            </a:r>
            <a:r>
              <a:rPr lang="en-US" sz="1600" b="1" i="1" dirty="0">
                <a:solidFill>
                  <a:schemeClr val="accent2">
                    <a:lumMod val="60000"/>
                    <a:lumOff val="40000"/>
                  </a:schemeClr>
                </a:solidFill>
                <a:latin typeface="Tahoma" pitchFamily="34" charset="0"/>
                <a:ea typeface="Tahoma" pitchFamily="34" charset="0"/>
                <a:cs typeface="Tahoma" pitchFamily="34" charset="0"/>
              </a:rPr>
              <a:t>@media only screen and (</a:t>
            </a:r>
            <a:r>
              <a:rPr lang="en-US" sz="1600" b="1" i="1" dirty="0" smtClean="0">
                <a:solidFill>
                  <a:schemeClr val="accent2">
                    <a:lumMod val="60000"/>
                    <a:lumOff val="40000"/>
                  </a:schemeClr>
                </a:solidFill>
                <a:latin typeface="Tahoma" pitchFamily="34" charset="0"/>
                <a:ea typeface="Tahoma" pitchFamily="34" charset="0"/>
                <a:cs typeface="Tahoma" pitchFamily="34" charset="0"/>
              </a:rPr>
              <a:t>max-width</a:t>
            </a:r>
            <a:r>
              <a:rPr lang="en-US" sz="1600" b="1" i="1" dirty="0">
                <a:solidFill>
                  <a:schemeClr val="accent2">
                    <a:lumMod val="60000"/>
                    <a:lumOff val="40000"/>
                  </a:schemeClr>
                </a:solidFill>
                <a:latin typeface="Tahoma" pitchFamily="34" charset="0"/>
                <a:ea typeface="Tahoma" pitchFamily="34" charset="0"/>
                <a:cs typeface="Tahoma" pitchFamily="34" charset="0"/>
              </a:rPr>
              <a:t>: 600px)</a:t>
            </a:r>
            <a:r>
              <a:rPr lang="fr-FR" sz="1600" b="1" i="1" dirty="0">
                <a:solidFill>
                  <a:schemeClr val="accent2">
                    <a:lumMod val="60000"/>
                    <a:lumOff val="40000"/>
                  </a:schemeClr>
                </a:solidFill>
                <a:latin typeface="Tahoma" pitchFamily="34" charset="0"/>
                <a:ea typeface="Tahoma" pitchFamily="34" charset="0"/>
                <a:cs typeface="Tahoma" pitchFamily="34" charset="0"/>
              </a:rPr>
              <a:t>{...}</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1600" b="1" i="1" dirty="0">
                <a:solidFill>
                  <a:schemeClr val="accent2"/>
                </a:solidFill>
                <a:latin typeface="Tahoma" pitchFamily="34" charset="0"/>
                <a:ea typeface="Tahoma" pitchFamily="34" charset="0"/>
                <a:cs typeface="Tahoma" pitchFamily="34" charset="0"/>
              </a:rPr>
              <a:t>	</a:t>
            </a:r>
            <a:r>
              <a:rPr lang="fr-FR" sz="1600" b="1" i="1" dirty="0">
                <a:solidFill>
                  <a:schemeClr val="tx1"/>
                </a:solidFill>
                <a:latin typeface="Tahoma" pitchFamily="34" charset="0"/>
                <a:ea typeface="Tahoma" pitchFamily="34" charset="0"/>
                <a:cs typeface="Tahoma" pitchFamily="34" charset="0"/>
              </a:rPr>
              <a:t>&lt;</a:t>
            </a:r>
            <a:r>
              <a:rPr lang="fr-FR" sz="1600" b="1" i="1" dirty="0" err="1">
                <a:solidFill>
                  <a:schemeClr val="tx1"/>
                </a:solidFill>
                <a:latin typeface="Tahoma" pitchFamily="34" charset="0"/>
                <a:ea typeface="Tahoma" pitchFamily="34" charset="0"/>
                <a:cs typeface="Tahoma" pitchFamily="34" charset="0"/>
              </a:rPr>
              <a:t>link</a:t>
            </a:r>
            <a:r>
              <a:rPr lang="fr-FR" sz="1600" b="1" i="1" dirty="0">
                <a:solidFill>
                  <a:schemeClr val="tx1"/>
                </a:solidFill>
                <a:latin typeface="Tahoma" pitchFamily="34" charset="0"/>
                <a:ea typeface="Tahoma" pitchFamily="34" charset="0"/>
                <a:cs typeface="Tahoma" pitchFamily="34" charset="0"/>
              </a:rPr>
              <a:t> </a:t>
            </a:r>
            <a:r>
              <a:rPr lang="fr-FR" sz="1600" b="1" i="1" dirty="0" err="1">
                <a:solidFill>
                  <a:schemeClr val="tx1"/>
                </a:solidFill>
                <a:latin typeface="Tahoma" pitchFamily="34" charset="0"/>
                <a:ea typeface="Tahoma" pitchFamily="34" charset="0"/>
                <a:cs typeface="Tahoma" pitchFamily="34" charset="0"/>
              </a:rPr>
              <a:t>rel</a:t>
            </a:r>
            <a:r>
              <a:rPr lang="fr-FR" sz="1600" b="1" i="1" dirty="0">
                <a:solidFill>
                  <a:schemeClr val="tx1"/>
                </a:solidFill>
                <a:latin typeface="Tahoma" pitchFamily="34" charset="0"/>
                <a:ea typeface="Tahoma" pitchFamily="34" charset="0"/>
                <a:cs typeface="Tahoma" pitchFamily="34" charset="0"/>
              </a:rPr>
              <a:t>=‘</a:t>
            </a:r>
            <a:r>
              <a:rPr lang="fr-FR" sz="1600" b="1" i="1" dirty="0" err="1">
                <a:solidFill>
                  <a:schemeClr val="tx1"/>
                </a:solidFill>
                <a:latin typeface="Tahoma" pitchFamily="34" charset="0"/>
                <a:ea typeface="Tahoma" pitchFamily="34" charset="0"/>
                <a:cs typeface="Tahoma" pitchFamily="34" charset="0"/>
              </a:rPr>
              <a:t>stylesheet</a:t>
            </a:r>
            <a:r>
              <a:rPr lang="fr-FR" sz="1600" b="1" i="1" dirty="0">
                <a:solidFill>
                  <a:schemeClr val="tx1"/>
                </a:solidFill>
                <a:latin typeface="Tahoma" pitchFamily="34" charset="0"/>
                <a:ea typeface="Tahoma" pitchFamily="34" charset="0"/>
                <a:cs typeface="Tahoma" pitchFamily="34" charset="0"/>
              </a:rPr>
              <a:t>’ </a:t>
            </a:r>
            <a:r>
              <a:rPr lang="fr-FR" sz="1600" b="1" i="1" dirty="0">
                <a:solidFill>
                  <a:schemeClr val="accent2">
                    <a:lumMod val="60000"/>
                    <a:lumOff val="40000"/>
                  </a:schemeClr>
                </a:solidFill>
                <a:latin typeface="Tahoma" pitchFamily="34" charset="0"/>
                <a:ea typeface="Tahoma" pitchFamily="34" charset="0"/>
                <a:cs typeface="Tahoma" pitchFamily="34" charset="0"/>
              </a:rPr>
              <a:t>media =‘</a:t>
            </a:r>
            <a:r>
              <a:rPr lang="en-US" sz="1600" b="1" i="1" dirty="0">
                <a:solidFill>
                  <a:schemeClr val="accent2">
                    <a:lumMod val="60000"/>
                    <a:lumOff val="40000"/>
                  </a:schemeClr>
                </a:solidFill>
                <a:latin typeface="Tahoma" pitchFamily="34" charset="0"/>
                <a:ea typeface="Tahoma" pitchFamily="34" charset="0"/>
                <a:cs typeface="Tahoma" pitchFamily="34" charset="0"/>
              </a:rPr>
              <a:t>only screen and (</a:t>
            </a:r>
            <a:r>
              <a:rPr lang="en-US" sz="1600" b="1" i="1" dirty="0" smtClean="0">
                <a:solidFill>
                  <a:schemeClr val="accent2">
                    <a:lumMod val="60000"/>
                    <a:lumOff val="40000"/>
                  </a:schemeClr>
                </a:solidFill>
                <a:latin typeface="Tahoma" pitchFamily="34" charset="0"/>
                <a:ea typeface="Tahoma" pitchFamily="34" charset="0"/>
                <a:cs typeface="Tahoma" pitchFamily="34" charset="0"/>
              </a:rPr>
              <a:t>max-width</a:t>
            </a:r>
            <a:r>
              <a:rPr lang="en-US" sz="1600" b="1" i="1" dirty="0">
                <a:solidFill>
                  <a:schemeClr val="accent2">
                    <a:lumMod val="60000"/>
                    <a:lumOff val="40000"/>
                  </a:schemeClr>
                </a:solidFill>
                <a:latin typeface="Tahoma" pitchFamily="34" charset="0"/>
                <a:ea typeface="Tahoma" pitchFamily="34" charset="0"/>
                <a:cs typeface="Tahoma" pitchFamily="34" charset="0"/>
              </a:rPr>
              <a:t>: 600px)’  </a:t>
            </a:r>
            <a:r>
              <a:rPr lang="en-US" sz="1600" b="1" i="1" dirty="0" err="1" smtClean="0">
                <a:solidFill>
                  <a:schemeClr val="tx1"/>
                </a:solidFill>
                <a:latin typeface="Tahoma" pitchFamily="34" charset="0"/>
                <a:ea typeface="Tahoma" pitchFamily="34" charset="0"/>
                <a:cs typeface="Tahoma" pitchFamily="34" charset="0"/>
              </a:rPr>
              <a:t>href</a:t>
            </a:r>
            <a:r>
              <a:rPr lang="en-US" sz="1600" b="1" i="1" dirty="0" smtClean="0">
                <a:solidFill>
                  <a:schemeClr val="tx1"/>
                </a:solidFill>
                <a:latin typeface="Tahoma" pitchFamily="34" charset="0"/>
                <a:ea typeface="Tahoma" pitchFamily="34" charset="0"/>
                <a:cs typeface="Tahoma" pitchFamily="34" charset="0"/>
              </a:rPr>
              <a:t>=… /&gt;</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en-US" sz="1600" b="1" i="1" dirty="0" smtClean="0">
              <a:latin typeface="Tahoma" pitchFamily="34" charset="0"/>
              <a:ea typeface="Tahoma" pitchFamily="34" charset="0"/>
              <a:cs typeface="Tahoma" pitchFamily="34" charset="0"/>
            </a:endParaRPr>
          </a:p>
          <a:p>
            <a:pPr marL="3540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smtClean="0">
              <a:solidFill>
                <a:srgbClr val="000000"/>
              </a:solidFill>
              <a:latin typeface="Tahoma" pitchFamily="34" charset="0"/>
              <a:ea typeface="Tahoma" pitchFamily="34" charset="0"/>
              <a:cs typeface="Tahoma" pitchFamily="34" charset="0"/>
            </a:endParaRPr>
          </a:p>
          <a:p>
            <a:pPr marL="3540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smtClean="0">
                <a:solidFill>
                  <a:srgbClr val="000000"/>
                </a:solidFill>
                <a:latin typeface="Tahoma" pitchFamily="34" charset="0"/>
                <a:ea typeface="Tahoma" pitchFamily="34" charset="0"/>
                <a:cs typeface="Tahoma" pitchFamily="34" charset="0"/>
              </a:rPr>
              <a:t>Styles </a:t>
            </a:r>
            <a:r>
              <a:rPr lang="fr-FR" b="1" dirty="0">
                <a:solidFill>
                  <a:srgbClr val="000000"/>
                </a:solidFill>
                <a:latin typeface="Tahoma" pitchFamily="34" charset="0"/>
                <a:ea typeface="Tahoma" pitchFamily="34" charset="0"/>
                <a:cs typeface="Tahoma" pitchFamily="34" charset="0"/>
              </a:rPr>
              <a:t>particuliers utilisés pour une présentation sur écran de 600 pixels de large au maximum (</a:t>
            </a:r>
            <a:r>
              <a:rPr lang="fr-FR" b="1" dirty="0" err="1">
                <a:solidFill>
                  <a:srgbClr val="000000"/>
                </a:solidFill>
                <a:latin typeface="Tahoma" pitchFamily="34" charset="0"/>
                <a:ea typeface="Tahoma" pitchFamily="34" charset="0"/>
                <a:cs typeface="Tahoma" pitchFamily="34" charset="0"/>
              </a:rPr>
              <a:t>pe</a:t>
            </a:r>
            <a:r>
              <a:rPr lang="fr-FR" b="1" dirty="0">
                <a:solidFill>
                  <a:srgbClr val="000000"/>
                </a:solidFill>
                <a:latin typeface="Tahoma" pitchFamily="34" charset="0"/>
                <a:ea typeface="Tahoma" pitchFamily="34" charset="0"/>
                <a:cs typeface="Tahoma" pitchFamily="34" charset="0"/>
              </a:rPr>
              <a:t> : </a:t>
            </a:r>
            <a:r>
              <a:rPr lang="fr-FR" b="1" dirty="0">
                <a:latin typeface="Tahoma" pitchFamily="34" charset="0"/>
                <a:ea typeface="Tahoma" pitchFamily="34" charset="0"/>
                <a:cs typeface="Tahoma" pitchFamily="34" charset="0"/>
              </a:rPr>
              <a:t>tablette)</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chemeClr val="accent2">
                    <a:lumMod val="60000"/>
                    <a:lumOff val="40000"/>
                  </a:schemeClr>
                </a:solidFill>
                <a:latin typeface="Tahoma" pitchFamily="34" charset="0"/>
                <a:ea typeface="Tahoma" pitchFamily="34" charset="0"/>
                <a:cs typeface="Tahoma" pitchFamily="34" charset="0"/>
              </a:rPr>
              <a:t>	</a:t>
            </a:r>
            <a:r>
              <a:rPr lang="fr-FR" dirty="0">
                <a:solidFill>
                  <a:schemeClr val="accent2">
                    <a:lumMod val="60000"/>
                    <a:lumOff val="40000"/>
                  </a:schemeClr>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(orientation: portrait) { … }</a:t>
            </a:r>
          </a:p>
          <a:p>
            <a:pPr marL="3540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en orientation portrait (</a:t>
            </a:r>
            <a:r>
              <a:rPr lang="fr-FR" b="1" dirty="0" err="1">
                <a:solidFill>
                  <a:srgbClr val="000000"/>
                </a:solidFill>
                <a:latin typeface="Tahoma" pitchFamily="34" charset="0"/>
                <a:ea typeface="Tahoma" pitchFamily="34" charset="0"/>
                <a:cs typeface="Tahoma" pitchFamily="34" charset="0"/>
              </a:rPr>
              <a:t>pe</a:t>
            </a:r>
            <a:r>
              <a:rPr lang="fr-FR" b="1" dirty="0">
                <a:solidFill>
                  <a:srgbClr val="000000"/>
                </a:solidFill>
                <a:latin typeface="Tahoma" pitchFamily="34" charset="0"/>
                <a:ea typeface="Tahoma" pitchFamily="34" charset="0"/>
                <a:cs typeface="Tahoma" pitchFamily="34" charset="0"/>
              </a:rPr>
              <a:t> : mobile ou tablette)</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chemeClr val="accent2"/>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a:t>
            </a:r>
            <a:r>
              <a:rPr lang="fr-FR" b="1" i="1" dirty="0" err="1">
                <a:solidFill>
                  <a:schemeClr val="accent2">
                    <a:lumMod val="60000"/>
                    <a:lumOff val="40000"/>
                  </a:schemeClr>
                </a:solidFill>
                <a:latin typeface="Tahoma" pitchFamily="34" charset="0"/>
                <a:ea typeface="Tahoma" pitchFamily="34" charset="0"/>
                <a:cs typeface="Tahoma" pitchFamily="34" charset="0"/>
              </a:rPr>
              <a:t>print</a:t>
            </a:r>
            <a:r>
              <a:rPr lang="fr-FR" b="1" i="1" dirty="0">
                <a:solidFill>
                  <a:schemeClr val="accent2">
                    <a:lumMod val="60000"/>
                    <a:lumOff val="40000"/>
                  </a:schemeClr>
                </a:solidFill>
                <a:latin typeface="Tahoma" pitchFamily="34" charset="0"/>
                <a:ea typeface="Tahoma" pitchFamily="34" charset="0"/>
                <a:cs typeface="Tahoma" pitchFamily="34" charset="0"/>
              </a:rPr>
              <a:t> and (min-</a:t>
            </a:r>
            <a:r>
              <a:rPr lang="fr-FR" b="1" i="1" dirty="0" err="1">
                <a:solidFill>
                  <a:schemeClr val="accent2">
                    <a:lumMod val="60000"/>
                    <a:lumOff val="40000"/>
                  </a:schemeClr>
                </a:solidFill>
                <a:latin typeface="Tahoma" pitchFamily="34" charset="0"/>
                <a:ea typeface="Tahoma" pitchFamily="34" charset="0"/>
                <a:cs typeface="Tahoma" pitchFamily="34" charset="0"/>
              </a:rPr>
              <a:t>width</a:t>
            </a:r>
            <a:r>
              <a:rPr lang="fr-FR" b="1" i="1" dirty="0">
                <a:solidFill>
                  <a:schemeClr val="accent2">
                    <a:lumMod val="60000"/>
                    <a:lumOff val="40000"/>
                  </a:schemeClr>
                </a:solidFill>
                <a:latin typeface="Tahoma" pitchFamily="34" charset="0"/>
                <a:ea typeface="Tahoma" pitchFamily="34" charset="0"/>
                <a:cs typeface="Tahoma" pitchFamily="34" charset="0"/>
              </a:rPr>
              <a:t>: 25cm</a:t>
            </a:r>
            <a:r>
              <a:rPr lang="fr-FR" dirty="0" smtClean="0">
                <a:solidFill>
                  <a:schemeClr val="accent2">
                    <a:lumMod val="60000"/>
                    <a:lumOff val="40000"/>
                  </a:schemeClr>
                </a:solidFill>
                <a:latin typeface="Tahoma" pitchFamily="34" charset="0"/>
                <a:ea typeface="Tahoma" pitchFamily="34" charset="0"/>
                <a:cs typeface="Tahoma" pitchFamily="34" charset="0"/>
              </a:rPr>
              <a:t>) </a:t>
            </a:r>
            <a:r>
              <a:rPr lang="fr-FR" b="1" i="1" dirty="0" smtClean="0">
                <a:solidFill>
                  <a:schemeClr val="accent2">
                    <a:lumMod val="60000"/>
                    <a:lumOff val="40000"/>
                  </a:schemeClr>
                </a:solidFill>
                <a:latin typeface="Tahoma" pitchFamily="34" charset="0"/>
                <a:ea typeface="Tahoma" pitchFamily="34" charset="0"/>
                <a:cs typeface="Tahoma" pitchFamily="34" charset="0"/>
              </a:rPr>
              <a:t>{ … }</a:t>
            </a:r>
            <a:endParaRPr lang="fr-FR" dirty="0">
              <a:solidFill>
                <a:schemeClr val="accent2">
                  <a:lumMod val="60000"/>
                  <a:lumOff val="40000"/>
                </a:schemeClr>
              </a:solidFill>
              <a:latin typeface="Tahoma" pitchFamily="34" charset="0"/>
              <a:ea typeface="Tahoma" pitchFamily="34" charset="0"/>
              <a:cs typeface="Tahoma" pitchFamily="34" charset="0"/>
            </a:endParaRPr>
          </a:p>
          <a:p>
            <a:pPr marL="3540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chemeClr val="tx1"/>
                </a:solidFill>
                <a:latin typeface="Tahoma" pitchFamily="34" charset="0"/>
                <a:ea typeface="Tahoma" pitchFamily="34" charset="0"/>
                <a:cs typeface="Tahoma" pitchFamily="34" charset="0"/>
              </a:rPr>
              <a:t>Styles particuliers utilisés par une imprimante grand format (</a:t>
            </a:r>
            <a:r>
              <a:rPr lang="fr-FR" b="1" dirty="0" err="1">
                <a:solidFill>
                  <a:schemeClr val="tx1"/>
                </a:solidFill>
                <a:latin typeface="Tahoma" pitchFamily="34" charset="0"/>
                <a:ea typeface="Tahoma" pitchFamily="34" charset="0"/>
                <a:cs typeface="Tahoma" pitchFamily="34" charset="0"/>
              </a:rPr>
              <a:t>pe</a:t>
            </a:r>
            <a:r>
              <a:rPr lang="fr-FR" b="1" dirty="0">
                <a:solidFill>
                  <a:schemeClr val="tx1"/>
                </a:solidFill>
                <a:latin typeface="Tahoma" pitchFamily="34" charset="0"/>
                <a:ea typeface="Tahoma" pitchFamily="34" charset="0"/>
                <a:cs typeface="Tahoma" pitchFamily="34" charset="0"/>
              </a:rPr>
              <a:t> : A3)</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chemeClr val="accent2"/>
                </a:solidFill>
                <a:latin typeface="Tahoma" pitchFamily="34" charset="0"/>
                <a:ea typeface="Tahoma" pitchFamily="34" charset="0"/>
                <a:cs typeface="Tahoma" pitchFamily="34" charset="0"/>
              </a:rPr>
              <a:t>	</a:t>
            </a:r>
            <a:r>
              <a:rPr lang="en-US" b="1" i="1" dirty="0">
                <a:solidFill>
                  <a:schemeClr val="accent2"/>
                </a:solidFill>
                <a:latin typeface="Tahoma" pitchFamily="34" charset="0"/>
                <a:ea typeface="Tahoma" pitchFamily="34" charset="0"/>
                <a:cs typeface="Tahoma" pitchFamily="34" charset="0"/>
              </a:rPr>
              <a:t> </a:t>
            </a:r>
            <a:r>
              <a:rPr lang="en-US" b="1" i="1" dirty="0">
                <a:solidFill>
                  <a:schemeClr val="accent2">
                    <a:lumMod val="60000"/>
                    <a:lumOff val="40000"/>
                  </a:schemeClr>
                </a:solidFill>
                <a:latin typeface="Tahoma" pitchFamily="34" charset="0"/>
                <a:ea typeface="Tahoma" pitchFamily="34" charset="0"/>
                <a:cs typeface="Tahoma" pitchFamily="34" charset="0"/>
              </a:rPr>
              <a:t>@media print and (min-resolution: 600dpi) { … }</a:t>
            </a:r>
            <a:endParaRPr lang="fr-FR" b="1" i="1" dirty="0">
              <a:solidFill>
                <a:schemeClr val="accent2">
                  <a:lumMod val="60000"/>
                  <a:lumOff val="40000"/>
                </a:schemeClr>
              </a:solidFill>
              <a:latin typeface="Tahoma" pitchFamily="34" charset="0"/>
              <a:ea typeface="Tahoma" pitchFamily="34" charset="0"/>
              <a:cs typeface="Tahoma" pitchFamily="34" charset="0"/>
            </a:endParaRPr>
          </a:p>
          <a:p>
            <a:pPr marL="3540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par une imprimante haute résolution</a:t>
            </a:r>
          </a:p>
          <a:p>
            <a:pPr marL="284163" indent="-284163">
              <a:lnSpc>
                <a:spcPct val="80000"/>
              </a:lnSpc>
              <a:spcBef>
                <a:spcPts val="750"/>
              </a:spcBef>
              <a:buClrTx/>
              <a:buSzTx/>
              <a:buFontTx/>
              <a:buNone/>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a:solidFill>
                  <a:srgbClr val="00AE00"/>
                </a:solidFill>
                <a:latin typeface="Tahoma" pitchFamily="34" charset="0"/>
                <a:ea typeface="Tahoma" pitchFamily="34" charset="0"/>
                <a:cs typeface="Tahoma" pitchFamily="34" charset="0"/>
              </a:rPr>
              <a:t>	</a:t>
            </a:r>
            <a:r>
              <a:rPr lang="fr-FR" b="1" i="1" dirty="0">
                <a:solidFill>
                  <a:schemeClr val="accent2">
                    <a:lumMod val="60000"/>
                    <a:lumOff val="40000"/>
                  </a:schemeClr>
                </a:solidFill>
                <a:latin typeface="Tahoma" pitchFamily="34" charset="0"/>
                <a:ea typeface="Tahoma" pitchFamily="34" charset="0"/>
                <a:cs typeface="Tahoma" pitchFamily="34" charset="0"/>
              </a:rPr>
              <a:t>@media </a:t>
            </a:r>
            <a:r>
              <a:rPr lang="fr-FR" b="1" i="1" dirty="0" err="1">
                <a:solidFill>
                  <a:schemeClr val="accent2">
                    <a:lumMod val="60000"/>
                    <a:lumOff val="40000"/>
                  </a:schemeClr>
                </a:solidFill>
                <a:latin typeface="Tahoma" pitchFamily="34" charset="0"/>
                <a:ea typeface="Tahoma" pitchFamily="34" charset="0"/>
                <a:cs typeface="Tahoma" pitchFamily="34" charset="0"/>
              </a:rPr>
              <a:t>handheld</a:t>
            </a:r>
            <a:r>
              <a:rPr lang="fr-FR" b="1" i="1" dirty="0">
                <a:solidFill>
                  <a:schemeClr val="accent2">
                    <a:lumMod val="60000"/>
                    <a:lumOff val="40000"/>
                  </a:schemeClr>
                </a:solidFill>
                <a:latin typeface="Tahoma" pitchFamily="34" charset="0"/>
                <a:ea typeface="Tahoma" pitchFamily="34" charset="0"/>
                <a:cs typeface="Tahoma" pitchFamily="34" charset="0"/>
              </a:rPr>
              <a:t> {...}</a:t>
            </a:r>
          </a:p>
          <a:p>
            <a:pPr marL="3540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dirty="0">
                <a:solidFill>
                  <a:srgbClr val="000000"/>
                </a:solidFill>
                <a:latin typeface="Tahoma" pitchFamily="34" charset="0"/>
                <a:ea typeface="Tahoma" pitchFamily="34" charset="0"/>
                <a:cs typeface="Tahoma" pitchFamily="34" charset="0"/>
              </a:rPr>
              <a:t>Styles particuliers utilisés par un terminal </a:t>
            </a:r>
            <a:r>
              <a:rPr lang="fr-FR" b="1" dirty="0" smtClean="0">
                <a:solidFill>
                  <a:srgbClr val="000000"/>
                </a:solidFill>
                <a:latin typeface="Tahoma" pitchFamily="34" charset="0"/>
                <a:ea typeface="Tahoma" pitchFamily="34" charset="0"/>
                <a:cs typeface="Tahoma" pitchFamily="34" charset="0"/>
              </a:rPr>
              <a:t>mobile</a:t>
            </a:r>
          </a:p>
          <a:p>
            <a:pPr marL="625475" lvl="1">
              <a:lnSpc>
                <a:spcPct val="80000"/>
              </a:lnSpc>
              <a:spcBef>
                <a:spcPts val="675"/>
              </a:spcBef>
              <a:tabLst>
                <a:tab pos="627063" algn="l"/>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b="1" i="1" dirty="0" smtClean="0">
                <a:solidFill>
                  <a:schemeClr val="accent2">
                    <a:lumMod val="60000"/>
                    <a:lumOff val="40000"/>
                  </a:schemeClr>
                </a:solidFill>
                <a:latin typeface="Tahoma" pitchFamily="34" charset="0"/>
                <a:ea typeface="Tahoma" pitchFamily="34" charset="0"/>
                <a:cs typeface="Tahoma" pitchFamily="34" charset="0"/>
              </a:rPr>
              <a:t>@media 3d-glasses {...} </a:t>
            </a:r>
            <a:r>
              <a:rPr lang="fr-FR" b="1" i="1" dirty="0" smtClean="0">
                <a:solidFill>
                  <a:schemeClr val="accent2"/>
                </a:solidFill>
                <a:latin typeface="Tahoma" pitchFamily="34" charset="0"/>
                <a:ea typeface="Tahoma" pitchFamily="34" charset="0"/>
                <a:cs typeface="Tahoma" pitchFamily="34" charset="0"/>
              </a:rPr>
              <a:t> </a:t>
            </a:r>
            <a:r>
              <a:rPr lang="fr-FR" b="1" dirty="0" smtClean="0">
                <a:solidFill>
                  <a:schemeClr val="tx1"/>
                </a:solidFill>
                <a:latin typeface="Tahoma" pitchFamily="34" charset="0"/>
                <a:ea typeface="Tahoma" pitchFamily="34" charset="0"/>
                <a:cs typeface="Tahoma" pitchFamily="34" charset="0"/>
              </a:rPr>
              <a:t>déjà prévu !!!</a:t>
            </a:r>
          </a:p>
          <a:p>
            <a:pPr marL="703263" lvl="1">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b="1" dirty="0">
              <a:solidFill>
                <a:srgbClr val="000000"/>
              </a:solidFill>
              <a:latin typeface="Tahoma" pitchFamily="34" charset="0"/>
              <a:ea typeface="Tahoma" pitchFamily="34" charset="0"/>
              <a:cs typeface="Tahoma" pitchFamily="34" charset="0"/>
            </a:endParaRPr>
          </a:p>
        </p:txBody>
      </p:sp>
      <p:sp>
        <p:nvSpPr>
          <p:cNvPr id="4" name="AutoShape 4"/>
          <p:cNvSpPr>
            <a:spLocks noChangeArrowheads="1"/>
          </p:cNvSpPr>
          <p:nvPr/>
        </p:nvSpPr>
        <p:spPr bwMode="auto">
          <a:xfrm>
            <a:off x="5796136" y="3140968"/>
            <a:ext cx="3096344" cy="432048"/>
          </a:xfrm>
          <a:prstGeom prst="wedgeRoundRectCallout">
            <a:avLst>
              <a:gd name="adj1" fmla="val 24123"/>
              <a:gd name="adj2" fmla="val -50052"/>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Dans le code CSS</a:t>
            </a:r>
            <a:endParaRPr lang="fr-FR" sz="1800" b="1" i="1" dirty="0">
              <a:solidFill>
                <a:srgbClr val="000000"/>
              </a:solidFill>
              <a:latin typeface="Arial" charset="0"/>
            </a:endParaRPr>
          </a:p>
        </p:txBody>
      </p:sp>
      <p:sp>
        <p:nvSpPr>
          <p:cNvPr id="5" name="AutoShape 4"/>
          <p:cNvSpPr>
            <a:spLocks noChangeArrowheads="1"/>
          </p:cNvSpPr>
          <p:nvPr/>
        </p:nvSpPr>
        <p:spPr bwMode="auto">
          <a:xfrm>
            <a:off x="5220072" y="2132856"/>
            <a:ext cx="3096344" cy="432048"/>
          </a:xfrm>
          <a:prstGeom prst="wedgeRoundRectCallout">
            <a:avLst>
              <a:gd name="adj1" fmla="val -71091"/>
              <a:gd name="adj2" fmla="val -57350"/>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Dans le code HTML</a:t>
            </a:r>
            <a:endParaRPr lang="fr-FR" sz="1800" b="1" i="1" dirty="0">
              <a:solidFill>
                <a:srgbClr val="000000"/>
              </a:solidFill>
              <a:latin typeface="Arial" charset="0"/>
            </a:endParaRPr>
          </a:p>
        </p:txBody>
      </p:sp>
      <p:sp>
        <p:nvSpPr>
          <p:cNvPr id="6" name="Titre 5"/>
          <p:cNvSpPr>
            <a:spLocks noGrp="1"/>
          </p:cNvSpPr>
          <p:nvPr>
            <p:ph type="title"/>
          </p:nvPr>
        </p:nvSpPr>
        <p:spPr/>
        <p:txBody>
          <a:bodyPr/>
          <a:lstStyle/>
          <a:p>
            <a:r>
              <a:rPr lang="fr-FR" dirty="0" smtClean="0"/>
              <a:t>Media </a:t>
            </a:r>
            <a:r>
              <a:rPr lang="fr-FR" dirty="0" err="1" smtClean="0"/>
              <a:t>queries</a:t>
            </a:r>
            <a:r>
              <a:rPr lang="fr-FR" dirty="0" smtClean="0"/>
              <a:t>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100000">
                                          <p:val>
                                            <p:strVal val="1+#ppt_w/2"/>
                                          </p:val>
                                        </p:tav>
                                        <p:tav>
                                          <p:val>
                                            <p:strVal val="#ppt_x"/>
                                          </p:val>
                                        </p:tav>
                                      </p:tavLst>
                                    </p:anim>
                                    <p:anim calcmode="lin" valueType="num">
                                      <p:cBhvr>
                                        <p:cTn id="8" dur="500" fill="hold"/>
                                        <p:tgtEl>
                                          <p:spTgt spid="4"/>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100000">
                                          <p:val>
                                            <p:strVal val="1+#ppt_w/2"/>
                                          </p:val>
                                        </p:tav>
                                        <p:tav>
                                          <p:val>
                                            <p:strVal val="#ppt_x"/>
                                          </p:val>
                                        </p:tav>
                                      </p:tavLst>
                                    </p:anim>
                                    <p:anim calcmode="lin" valueType="num">
                                      <p:cBhvr>
                                        <p:cTn id="14" dur="500" fill="hold"/>
                                        <p:tgtEl>
                                          <p:spTgt spid="5"/>
                                        </p:tgtEl>
                                        <p:attrNameLst>
                                          <p:attrName>ppt_y</p:attrName>
                                        </p:attrNameLst>
                                      </p:cBhvr>
                                      <p:tavLst>
                                        <p:tav tm="100000">
                                          <p:val>
                                            <p:strVal val="#ppt_y"/>
                                          </p:val>
                                        </p:tav>
                                        <p:tav>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539552" y="1124744"/>
            <a:ext cx="7828161" cy="4987131"/>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Rappels HTML et CSS</a:t>
            </a:r>
            <a:endParaRPr lang="fr-FR" sz="2000" b="1" dirty="0">
              <a:solidFill>
                <a:schemeClr val="tx1"/>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Processus de développement Responsive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 </a:t>
            </a:r>
            <a:r>
              <a:rPr lang="fr-FR" sz="2000" b="1" dirty="0" smtClean="0">
                <a:solidFill>
                  <a:schemeClr val="tx1"/>
                </a:solidFill>
                <a:latin typeface="Tahoma" pitchFamily="34" charset="0"/>
                <a:ea typeface="Tahoma" pitchFamily="34" charset="0"/>
                <a:cs typeface="Tahoma" pitchFamily="34" charset="0"/>
              </a:rPr>
              <a:t>Media </a:t>
            </a:r>
            <a:r>
              <a:rPr lang="fr-FR" sz="2000" b="1" dirty="0" err="1" smtClean="0">
                <a:solidFill>
                  <a:schemeClr val="tx1"/>
                </a:solidFill>
                <a:latin typeface="Tahoma" pitchFamily="34" charset="0"/>
                <a:ea typeface="Tahoma" pitchFamily="34" charset="0"/>
                <a:cs typeface="Tahoma" pitchFamily="34" charset="0"/>
              </a:rPr>
              <a:t>queries</a:t>
            </a:r>
            <a:endParaRPr lang="fr-FR" sz="2000" b="1" dirty="0" smtClean="0">
              <a:solidFill>
                <a:schemeClr val="tx1"/>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Bien structurer une page Web</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utiliser les sélecteurs CSS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Mise en page par un système de grille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rgbClr val="000000"/>
                </a:solidFill>
                <a:latin typeface="Tahoma" pitchFamily="34" charset="0"/>
                <a:ea typeface="Tahoma" pitchFamily="34" charset="0"/>
                <a:cs typeface="Tahoma" pitchFamily="34" charset="0"/>
              </a:rPr>
              <a:t>Frameworks</a:t>
            </a:r>
            <a:r>
              <a:rPr lang="fr-FR" sz="2000" b="1" dirty="0" smtClean="0">
                <a:solidFill>
                  <a:srgbClr val="000000"/>
                </a:solidFill>
                <a:latin typeface="Tahoma" pitchFamily="34" charset="0"/>
                <a:ea typeface="Tahoma" pitchFamily="34" charset="0"/>
                <a:cs typeface="Tahoma" pitchFamily="34" charset="0"/>
              </a:rPr>
              <a:t> CSS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Sommaire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Bien structurer une page Web</a:t>
            </a:r>
            <a:endParaRPr lang="fr-FR" dirty="0"/>
          </a:p>
        </p:txBody>
      </p:sp>
      <p:sp>
        <p:nvSpPr>
          <p:cNvPr id="3" name="Espace réservé du contenu 2"/>
          <p:cNvSpPr>
            <a:spLocks noGrp="1"/>
          </p:cNvSpPr>
          <p:nvPr>
            <p:ph idx="1"/>
          </p:nvPr>
        </p:nvSpPr>
        <p:spPr/>
        <p:txBody>
          <a:bodyPr/>
          <a:lstStyle/>
          <a:p>
            <a:pPr marL="284163"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kern="1200" cap="none" dirty="0" smtClean="0">
                <a:solidFill>
                  <a:schemeClr val="tx1"/>
                </a:solidFill>
              </a:rPr>
              <a:t>Réserver les balises HTML &lt;table&gt;…&lt;/table&gt; pour des tableaux de données</a:t>
            </a:r>
          </a:p>
          <a:p>
            <a:pPr marL="284163"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kern="1200" cap="none" dirty="0" smtClean="0">
                <a:solidFill>
                  <a:schemeClr val="tx1"/>
                </a:solidFill>
              </a:rPr>
              <a:t>Structurer la page Web à l'aide des</a:t>
            </a:r>
            <a:r>
              <a:rPr lang="fr-FR" i="1" kern="1200" cap="none" dirty="0" smtClean="0">
                <a:solidFill>
                  <a:schemeClr val="accent2">
                    <a:lumMod val="60000"/>
                    <a:lumOff val="40000"/>
                  </a:schemeClr>
                </a:solidFill>
              </a:rPr>
              <a:t> éléments &lt;</a:t>
            </a:r>
            <a:r>
              <a:rPr lang="fr-FR" i="1" kern="1200" cap="none" dirty="0" err="1" smtClean="0">
                <a:solidFill>
                  <a:schemeClr val="accent2">
                    <a:lumMod val="60000"/>
                    <a:lumOff val="40000"/>
                  </a:schemeClr>
                </a:solidFill>
              </a:rPr>
              <a:t>div</a:t>
            </a:r>
            <a:r>
              <a:rPr lang="fr-FR" i="1" kern="1200" cap="none" dirty="0" smtClean="0">
                <a:solidFill>
                  <a:schemeClr val="accent2">
                    <a:lumMod val="60000"/>
                    <a:lumOff val="40000"/>
                  </a:schemeClr>
                </a:solidFill>
              </a:rPr>
              <a:t>&gt;…&lt;/</a:t>
            </a:r>
            <a:r>
              <a:rPr lang="fr-FR" i="1" kern="1200" cap="none" dirty="0" err="1" smtClean="0">
                <a:solidFill>
                  <a:schemeClr val="accent2">
                    <a:lumMod val="60000"/>
                    <a:lumOff val="40000"/>
                  </a:schemeClr>
                </a:solidFill>
              </a:rPr>
              <a:t>div</a:t>
            </a:r>
            <a:r>
              <a:rPr lang="fr-FR" i="1" kern="1200" cap="none" dirty="0" smtClean="0">
                <a:solidFill>
                  <a:schemeClr val="accent2">
                    <a:lumMod val="60000"/>
                    <a:lumOff val="40000"/>
                  </a:schemeClr>
                </a:solidFill>
              </a:rPr>
              <a:t>&gt; et des nouveaux éléments structurants HTML5</a:t>
            </a:r>
            <a:r>
              <a:rPr lang="fr-FR" kern="1200" cap="none" dirty="0" smtClean="0">
                <a:solidFill>
                  <a:schemeClr val="tx1"/>
                </a:solidFill>
              </a:rPr>
              <a:t> (&lt;header&gt;, &lt;</a:t>
            </a:r>
            <a:r>
              <a:rPr lang="fr-FR" kern="1200" cap="none" dirty="0" err="1" smtClean="0">
                <a:solidFill>
                  <a:schemeClr val="tx1"/>
                </a:solidFill>
              </a:rPr>
              <a:t>aside</a:t>
            </a:r>
            <a:r>
              <a:rPr lang="fr-FR" kern="1200" cap="none" dirty="0" smtClean="0">
                <a:solidFill>
                  <a:schemeClr val="tx1"/>
                </a:solidFill>
              </a:rPr>
              <a:t>&gt;, &lt;main&gt;, &lt;article&gt;…)</a:t>
            </a:r>
          </a:p>
          <a:p>
            <a:endParaRPr lang="fr-FR" cap="none"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Application à la mise en page par HTML5/CSS3</a:t>
            </a:r>
            <a:endParaRPr lang="fr-FR" dirty="0"/>
          </a:p>
        </p:txBody>
      </p:sp>
      <p:sp>
        <p:nvSpPr>
          <p:cNvPr id="11" name="Espace réservé du contenu 10"/>
          <p:cNvSpPr>
            <a:spLocks noGrp="1"/>
          </p:cNvSpPr>
          <p:nvPr>
            <p:ph idx="1"/>
          </p:nvPr>
        </p:nvSpPr>
        <p:spPr/>
        <p:txBody>
          <a:bodyPr/>
          <a:lstStyle/>
          <a:p>
            <a:endParaRPr lang="fr-FR"/>
          </a:p>
        </p:txBody>
      </p:sp>
      <p:pic>
        <p:nvPicPr>
          <p:cNvPr id="58370" name="Picture 2"/>
          <p:cNvPicPr>
            <a:picLocks noChangeAspect="1" noChangeArrowheads="1"/>
          </p:cNvPicPr>
          <p:nvPr/>
        </p:nvPicPr>
        <p:blipFill>
          <a:blip r:embed="rId2" cstate="print"/>
          <a:srcRect l="18600" t="12346" r="18204" b="36350"/>
          <a:stretch>
            <a:fillRect/>
          </a:stretch>
        </p:blipFill>
        <p:spPr bwMode="auto">
          <a:xfrm>
            <a:off x="1403648" y="2492896"/>
            <a:ext cx="6768752" cy="3090960"/>
          </a:xfrm>
          <a:prstGeom prst="rect">
            <a:avLst/>
          </a:prstGeom>
          <a:noFill/>
          <a:ln w="9525">
            <a:noFill/>
            <a:miter lim="800000"/>
            <a:headEnd/>
            <a:tailEnd/>
          </a:ln>
        </p:spPr>
      </p:pic>
      <p:sp>
        <p:nvSpPr>
          <p:cNvPr id="5" name="AutoShape 4"/>
          <p:cNvSpPr>
            <a:spLocks noChangeArrowheads="1"/>
          </p:cNvSpPr>
          <p:nvPr/>
        </p:nvSpPr>
        <p:spPr bwMode="auto">
          <a:xfrm>
            <a:off x="5436096" y="1412776"/>
            <a:ext cx="2880320" cy="576064"/>
          </a:xfrm>
          <a:prstGeom prst="wedgeRoundRectCallout">
            <a:avLst>
              <a:gd name="adj1" fmla="val -23959"/>
              <a:gd name="adj2" fmla="val 82024"/>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conteneur général</a:t>
            </a:r>
            <a:br>
              <a:rPr lang="fr-FR" sz="1800" b="1" dirty="0" smtClean="0">
                <a:solidFill>
                  <a:srgbClr val="000000"/>
                </a:solidFill>
                <a:latin typeface="Arial" charset="0"/>
              </a:rPr>
            </a:br>
            <a:r>
              <a:rPr lang="fr-FR" sz="1800" b="1" dirty="0" smtClean="0">
                <a:solidFill>
                  <a:srgbClr val="000000"/>
                </a:solidFill>
                <a:latin typeface="Arial" charset="0"/>
              </a:rPr>
              <a:t> &lt;</a:t>
            </a:r>
            <a:r>
              <a:rPr lang="fr-FR" sz="1800" b="1" dirty="0" err="1" smtClean="0">
                <a:solidFill>
                  <a:srgbClr val="000000"/>
                </a:solidFill>
                <a:latin typeface="Arial" charset="0"/>
              </a:rPr>
              <a:t>div</a:t>
            </a:r>
            <a:r>
              <a:rPr lang="fr-FR" sz="1800" b="1" dirty="0" smtClean="0">
                <a:solidFill>
                  <a:srgbClr val="000000"/>
                </a:solidFill>
                <a:latin typeface="Arial" charset="0"/>
              </a:rPr>
              <a:t>&gt; ou &lt;body&gt;</a:t>
            </a:r>
            <a:endParaRPr lang="fr-FR" sz="1800" b="1" i="1" dirty="0">
              <a:solidFill>
                <a:srgbClr val="000000"/>
              </a:solidFill>
              <a:latin typeface="Arial" charset="0"/>
            </a:endParaRPr>
          </a:p>
        </p:txBody>
      </p:sp>
      <p:sp>
        <p:nvSpPr>
          <p:cNvPr id="6" name="AutoShape 4"/>
          <p:cNvSpPr>
            <a:spLocks noChangeArrowheads="1"/>
          </p:cNvSpPr>
          <p:nvPr/>
        </p:nvSpPr>
        <p:spPr bwMode="auto">
          <a:xfrm>
            <a:off x="1043608" y="1772816"/>
            <a:ext cx="2520280" cy="504056"/>
          </a:xfrm>
          <a:prstGeom prst="wedgeRoundRectCallout">
            <a:avLst>
              <a:gd name="adj1" fmla="val 54418"/>
              <a:gd name="adj2" fmla="val 116429"/>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élément &lt;header&gt;</a:t>
            </a:r>
            <a:endParaRPr lang="fr-FR" sz="1800" b="1" i="1" dirty="0">
              <a:solidFill>
                <a:srgbClr val="000000"/>
              </a:solidFill>
              <a:latin typeface="Arial" charset="0"/>
            </a:endParaRPr>
          </a:p>
        </p:txBody>
      </p:sp>
      <p:sp>
        <p:nvSpPr>
          <p:cNvPr id="7" name="AutoShape 4"/>
          <p:cNvSpPr>
            <a:spLocks noChangeArrowheads="1"/>
          </p:cNvSpPr>
          <p:nvPr/>
        </p:nvSpPr>
        <p:spPr bwMode="auto">
          <a:xfrm>
            <a:off x="5868144" y="2852936"/>
            <a:ext cx="3024336" cy="1440160"/>
          </a:xfrm>
          <a:prstGeom prst="wedgeRoundRectCallout">
            <a:avLst>
              <a:gd name="adj1" fmla="val -21874"/>
              <a:gd name="adj2" fmla="val 69982"/>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élément &lt;article&gt; ou </a:t>
            </a:r>
            <a:br>
              <a:rPr lang="fr-FR" sz="1800" b="1" dirty="0" smtClean="0">
                <a:solidFill>
                  <a:srgbClr val="000000"/>
                </a:solidFill>
                <a:latin typeface="Arial" charset="0"/>
              </a:rPr>
            </a:br>
            <a:r>
              <a:rPr lang="fr-FR" sz="1800" b="1" dirty="0" smtClean="0">
                <a:solidFill>
                  <a:srgbClr val="000000"/>
                </a:solidFill>
                <a:latin typeface="Arial" charset="0"/>
              </a:rPr>
              <a:t>&lt;section&gt; contenant un </a:t>
            </a:r>
            <a:br>
              <a:rPr lang="fr-FR" sz="1800" b="1" dirty="0" smtClean="0">
                <a:solidFill>
                  <a:srgbClr val="000000"/>
                </a:solidFill>
                <a:latin typeface="Arial" charset="0"/>
              </a:rPr>
            </a:br>
            <a:r>
              <a:rPr lang="fr-FR" sz="1800" b="1" dirty="0" smtClean="0">
                <a:solidFill>
                  <a:srgbClr val="000000"/>
                </a:solidFill>
                <a:latin typeface="Arial" charset="0"/>
              </a:rPr>
              <a:t>élément &lt;header&gt; et le </a:t>
            </a:r>
            <a:br>
              <a:rPr lang="fr-FR" sz="1800" b="1" dirty="0" smtClean="0">
                <a:solidFill>
                  <a:srgbClr val="000000"/>
                </a:solidFill>
                <a:latin typeface="Arial" charset="0"/>
              </a:rPr>
            </a:br>
            <a:r>
              <a:rPr lang="fr-FR" sz="1800" b="1" dirty="0" smtClean="0">
                <a:solidFill>
                  <a:srgbClr val="000000"/>
                </a:solidFill>
                <a:latin typeface="Arial" charset="0"/>
              </a:rPr>
              <a:t>texte de l'article</a:t>
            </a:r>
            <a:br>
              <a:rPr lang="fr-FR" sz="1800" b="1" dirty="0" smtClean="0">
                <a:solidFill>
                  <a:srgbClr val="000000"/>
                </a:solidFill>
                <a:latin typeface="Arial" charset="0"/>
              </a:rPr>
            </a:br>
            <a:r>
              <a:rPr lang="fr-FR" sz="1800" b="1" i="1" dirty="0" err="1" smtClean="0">
                <a:solidFill>
                  <a:srgbClr val="000000"/>
                </a:solidFill>
                <a:latin typeface="Arial" charset="0"/>
              </a:rPr>
              <a:t>float:right</a:t>
            </a:r>
            <a:r>
              <a:rPr lang="fr-FR" sz="1800" b="1" i="1" dirty="0" smtClean="0">
                <a:solidFill>
                  <a:srgbClr val="000000"/>
                </a:solidFill>
                <a:latin typeface="Arial" charset="0"/>
              </a:rPr>
              <a:t>;</a:t>
            </a:r>
            <a:endParaRPr lang="fr-FR" sz="1800" b="1" i="1" dirty="0">
              <a:solidFill>
                <a:srgbClr val="000000"/>
              </a:solidFill>
              <a:latin typeface="Arial" charset="0"/>
            </a:endParaRPr>
          </a:p>
        </p:txBody>
      </p:sp>
      <p:sp>
        <p:nvSpPr>
          <p:cNvPr id="8" name="AutoShape 4"/>
          <p:cNvSpPr>
            <a:spLocks noChangeArrowheads="1"/>
          </p:cNvSpPr>
          <p:nvPr/>
        </p:nvSpPr>
        <p:spPr bwMode="auto">
          <a:xfrm>
            <a:off x="0" y="2636912"/>
            <a:ext cx="2843808" cy="576064"/>
          </a:xfrm>
          <a:prstGeom prst="wedgeRoundRectCallout">
            <a:avLst>
              <a:gd name="adj1" fmla="val 48320"/>
              <a:gd name="adj2" fmla="val 29421"/>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élément </a:t>
            </a:r>
            <a:r>
              <a:rPr lang="fr-FR" sz="1800" b="1" dirty="0" err="1" smtClean="0">
                <a:solidFill>
                  <a:srgbClr val="000000"/>
                </a:solidFill>
                <a:latin typeface="Arial" charset="0"/>
              </a:rPr>
              <a:t>div</a:t>
            </a:r>
            <a:r>
              <a:rPr lang="fr-FR" sz="1800" b="1" dirty="0" smtClean="0">
                <a:solidFill>
                  <a:srgbClr val="000000"/>
                </a:solidFill>
                <a:latin typeface="Arial" charset="0"/>
              </a:rPr>
              <a:t> contenant</a:t>
            </a:r>
            <a:br>
              <a:rPr lang="fr-FR" sz="1800" b="1" dirty="0" smtClean="0">
                <a:solidFill>
                  <a:srgbClr val="000000"/>
                </a:solidFill>
                <a:latin typeface="Arial" charset="0"/>
              </a:rPr>
            </a:br>
            <a:r>
              <a:rPr lang="fr-FR" sz="1800" b="1" dirty="0" smtClean="0">
                <a:solidFill>
                  <a:srgbClr val="000000"/>
                </a:solidFill>
                <a:latin typeface="Arial" charset="0"/>
              </a:rPr>
              <a:t>navigation et articles</a:t>
            </a:r>
            <a:endParaRPr lang="fr-FR" sz="1800" b="1" i="1" dirty="0">
              <a:solidFill>
                <a:srgbClr val="000000"/>
              </a:solidFill>
              <a:latin typeface="Arial" charset="0"/>
            </a:endParaRPr>
          </a:p>
        </p:txBody>
      </p:sp>
      <p:sp>
        <p:nvSpPr>
          <p:cNvPr id="9" name="AutoShape 4"/>
          <p:cNvSpPr>
            <a:spLocks noChangeArrowheads="1"/>
          </p:cNvSpPr>
          <p:nvPr/>
        </p:nvSpPr>
        <p:spPr bwMode="auto">
          <a:xfrm>
            <a:off x="323528" y="4149080"/>
            <a:ext cx="2880320" cy="504056"/>
          </a:xfrm>
          <a:prstGeom prst="wedgeRoundRectCallout">
            <a:avLst>
              <a:gd name="adj1" fmla="val 24061"/>
              <a:gd name="adj2" fmla="val -109651"/>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élément de navigation </a:t>
            </a:r>
            <a:br>
              <a:rPr lang="fr-FR" sz="1800" b="1" dirty="0" smtClean="0">
                <a:solidFill>
                  <a:srgbClr val="000000"/>
                </a:solidFill>
                <a:latin typeface="Arial" charset="0"/>
              </a:rPr>
            </a:br>
            <a:r>
              <a:rPr lang="fr-FR" sz="1800" b="1" dirty="0" smtClean="0">
                <a:solidFill>
                  <a:srgbClr val="000000"/>
                </a:solidFill>
                <a:latin typeface="Arial" charset="0"/>
              </a:rPr>
              <a:t>&lt;</a:t>
            </a:r>
            <a:r>
              <a:rPr lang="fr-FR" sz="1800" b="1" dirty="0" err="1" smtClean="0">
                <a:solidFill>
                  <a:srgbClr val="000000"/>
                </a:solidFill>
                <a:latin typeface="Arial" charset="0"/>
              </a:rPr>
              <a:t>nav</a:t>
            </a:r>
            <a:r>
              <a:rPr lang="fr-FR" sz="1800" b="1" dirty="0" smtClean="0">
                <a:solidFill>
                  <a:srgbClr val="000000"/>
                </a:solidFill>
                <a:latin typeface="Arial" charset="0"/>
              </a:rPr>
              <a:t>&gt; </a:t>
            </a:r>
            <a:r>
              <a:rPr lang="fr-FR" sz="1800" b="1" i="1" dirty="0" err="1" smtClean="0">
                <a:solidFill>
                  <a:srgbClr val="000000"/>
                </a:solidFill>
                <a:latin typeface="Arial" charset="0"/>
              </a:rPr>
              <a:t>float:left</a:t>
            </a:r>
            <a:r>
              <a:rPr lang="fr-FR" sz="1800" b="1" i="1" dirty="0" smtClean="0">
                <a:solidFill>
                  <a:srgbClr val="000000"/>
                </a:solidFill>
                <a:latin typeface="Arial" charset="0"/>
              </a:rPr>
              <a:t>;</a:t>
            </a:r>
            <a:endParaRPr lang="fr-FR" sz="1800" b="1" i="1" dirty="0">
              <a:solidFill>
                <a:srgbClr val="000000"/>
              </a:solidFill>
              <a:latin typeface="Arial" charset="0"/>
            </a:endParaRPr>
          </a:p>
        </p:txBody>
      </p:sp>
      <p:sp>
        <p:nvSpPr>
          <p:cNvPr id="10" name="AutoShape 4"/>
          <p:cNvSpPr>
            <a:spLocks noChangeArrowheads="1"/>
          </p:cNvSpPr>
          <p:nvPr/>
        </p:nvSpPr>
        <p:spPr bwMode="auto">
          <a:xfrm>
            <a:off x="3419872" y="5733256"/>
            <a:ext cx="2664296" cy="648072"/>
          </a:xfrm>
          <a:prstGeom prst="wedgeRoundRectCallout">
            <a:avLst>
              <a:gd name="adj1" fmla="val -26121"/>
              <a:gd name="adj2" fmla="val -115371"/>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Un élément de pied </a:t>
            </a:r>
            <a:br>
              <a:rPr lang="fr-FR" sz="1800" b="1" dirty="0" smtClean="0">
                <a:solidFill>
                  <a:srgbClr val="000000"/>
                </a:solidFill>
                <a:latin typeface="Arial" charset="0"/>
              </a:rPr>
            </a:br>
            <a:r>
              <a:rPr lang="fr-FR" sz="1800" b="1" dirty="0" smtClean="0">
                <a:solidFill>
                  <a:srgbClr val="000000"/>
                </a:solidFill>
                <a:latin typeface="Arial" charset="0"/>
              </a:rPr>
              <a:t>&lt;</a:t>
            </a:r>
            <a:r>
              <a:rPr lang="fr-FR" sz="1800" b="1" dirty="0" err="1" smtClean="0">
                <a:solidFill>
                  <a:srgbClr val="000000"/>
                </a:solidFill>
                <a:latin typeface="Arial" charset="0"/>
              </a:rPr>
              <a:t>footer</a:t>
            </a:r>
            <a:r>
              <a:rPr lang="fr-FR" sz="1800" b="1" dirty="0" smtClean="0">
                <a:solidFill>
                  <a:srgbClr val="000000"/>
                </a:solidFill>
                <a:latin typeface="Arial" charset="0"/>
              </a:rPr>
              <a:t>&gt; </a:t>
            </a:r>
            <a:r>
              <a:rPr lang="fr-FR" sz="1800" b="1" i="1" dirty="0" err="1" smtClean="0">
                <a:solidFill>
                  <a:srgbClr val="000000"/>
                </a:solidFill>
                <a:latin typeface="Arial" charset="0"/>
              </a:rPr>
              <a:t>clear:both</a:t>
            </a:r>
            <a:r>
              <a:rPr lang="fr-FR" sz="1800" b="1" i="1" dirty="0" smtClean="0">
                <a:solidFill>
                  <a:srgbClr val="000000"/>
                </a:solidFill>
                <a:latin typeface="Arial" charset="0"/>
              </a:rPr>
              <a:t>;</a:t>
            </a:r>
            <a:endParaRPr lang="fr-FR" sz="1800" b="1" i="1" dirty="0">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100000">
                                          <p:val>
                                            <p:strVal val="1+#ppt_w/2"/>
                                          </p:val>
                                        </p:tav>
                                        <p:tav>
                                          <p:val>
                                            <p:strVal val="#ppt_x"/>
                                          </p:val>
                                        </p:tav>
                                      </p:tavLst>
                                    </p:anim>
                                    <p:anim calcmode="lin" valueType="num">
                                      <p:cBhvr>
                                        <p:cTn id="8" dur="500" fill="hold"/>
                                        <p:tgtEl>
                                          <p:spTgt spid="5"/>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100000">
                                          <p:val>
                                            <p:strVal val="1+#ppt_w/2"/>
                                          </p:val>
                                        </p:tav>
                                        <p:tav>
                                          <p:val>
                                            <p:strVal val="#ppt_x"/>
                                          </p:val>
                                        </p:tav>
                                      </p:tavLst>
                                    </p:anim>
                                    <p:anim calcmode="lin" valueType="num">
                                      <p:cBhvr>
                                        <p:cTn id="14" dur="500" fill="hold"/>
                                        <p:tgtEl>
                                          <p:spTgt spid="6"/>
                                        </p:tgtEl>
                                        <p:attrNameLst>
                                          <p:attrName>ppt_y</p:attrName>
                                        </p:attrNameLst>
                                      </p:cBhvr>
                                      <p:tavLst>
                                        <p:tav tm="100000">
                                          <p:val>
                                            <p:strVal val="#ppt_y"/>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100000">
                                          <p:val>
                                            <p:strVal val="1+#ppt_w/2"/>
                                          </p:val>
                                        </p:tav>
                                        <p:tav>
                                          <p:val>
                                            <p:strVal val="#ppt_x"/>
                                          </p:val>
                                        </p:tav>
                                      </p:tavLst>
                                    </p:anim>
                                    <p:anim calcmode="lin" valueType="num">
                                      <p:cBhvr>
                                        <p:cTn id="20" dur="500" fill="hold"/>
                                        <p:tgtEl>
                                          <p:spTgt spid="8"/>
                                        </p:tgtEl>
                                        <p:attrNameLst>
                                          <p:attrName>ppt_y</p:attrName>
                                        </p:attrNameLst>
                                      </p:cBhvr>
                                      <p:tavLst>
                                        <p:tav tm="100000">
                                          <p:val>
                                            <p:strVal val="#ppt_y"/>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100000">
                                          <p:val>
                                            <p:strVal val="1+#ppt_w/2"/>
                                          </p:val>
                                        </p:tav>
                                        <p:tav>
                                          <p:val>
                                            <p:strVal val="#ppt_x"/>
                                          </p:val>
                                        </p:tav>
                                      </p:tavLst>
                                    </p:anim>
                                    <p:anim calcmode="lin" valueType="num">
                                      <p:cBhvr>
                                        <p:cTn id="26" dur="500" fill="hold"/>
                                        <p:tgtEl>
                                          <p:spTgt spid="9"/>
                                        </p:tgtEl>
                                        <p:attrNameLst>
                                          <p:attrName>ppt_y</p:attrName>
                                        </p:attrNameLst>
                                      </p:cBhvr>
                                      <p:tavLst>
                                        <p:tav tm="100000">
                                          <p:val>
                                            <p:strVal val="#ppt_y"/>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additive="repl">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100000">
                                          <p:val>
                                            <p:strVal val="1+#ppt_w/2"/>
                                          </p:val>
                                        </p:tav>
                                        <p:tav>
                                          <p:val>
                                            <p:strVal val="#ppt_x"/>
                                          </p:val>
                                        </p:tav>
                                      </p:tavLst>
                                    </p:anim>
                                    <p:anim calcmode="lin" valueType="num">
                                      <p:cBhvr>
                                        <p:cTn id="32" dur="500" fill="hold"/>
                                        <p:tgtEl>
                                          <p:spTgt spid="7"/>
                                        </p:tgtEl>
                                        <p:attrNameLst>
                                          <p:attrName>ppt_y</p:attrName>
                                        </p:attrNameLst>
                                      </p:cBhvr>
                                      <p:tavLst>
                                        <p:tav tm="100000">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additive="repl">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ppt_x</p:attrName>
                                        </p:attrNameLst>
                                      </p:cBhvr>
                                      <p:tavLst>
                                        <p:tav tm="100000">
                                          <p:val>
                                            <p:strVal val="1+#ppt_w/2"/>
                                          </p:val>
                                        </p:tav>
                                        <p:tav>
                                          <p:val>
                                            <p:strVal val="#ppt_x"/>
                                          </p:val>
                                        </p:tav>
                                      </p:tavLst>
                                    </p:anim>
                                    <p:anim calcmode="lin" valueType="num">
                                      <p:cBhvr>
                                        <p:cTn id="38" dur="500" fill="hold"/>
                                        <p:tgtEl>
                                          <p:spTgt spid="10"/>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467544" y="1124744"/>
            <a:ext cx="7765728" cy="4686300"/>
          </a:xfrm>
          <a:prstGeom prst="rect">
            <a:avLst/>
          </a:prstGeom>
          <a:noFill/>
          <a:ln w="9525">
            <a:noFill/>
            <a:round/>
            <a:headEnd/>
            <a:tailEnd/>
          </a:ln>
        </p:spPr>
        <p:txBody>
          <a:bodyPr lIns="92160" tIns="46080" rIns="92160" bIns="46080"/>
          <a:lstStyle/>
          <a:p>
            <a:pPr marL="284163" indent="-284163">
              <a:lnSpc>
                <a:spcPct val="8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CSS est basé sur le principe de</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l'héritage en cascade</a:t>
            </a:r>
            <a:r>
              <a:rPr lang="fr-FR" sz="2000" b="1" dirty="0">
                <a:solidFill>
                  <a:schemeClr val="accent2">
                    <a:lumMod val="75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a:t>
            </a:r>
          </a:p>
          <a:p>
            <a:pPr marL="685800" lvl="1" indent="-228600">
              <a:lnSpc>
                <a:spcPct val="80000"/>
              </a:lnSpc>
              <a:spcBef>
                <a:spcPts val="75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un élément HTML peut contenir d'autres éléments HTML (&lt;body&gt; contient tout, &lt;li&gt; peut contenir une autre liste…)</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un </a:t>
            </a:r>
            <a:r>
              <a:rPr lang="fr-FR" sz="2000" b="1" i="1" dirty="0">
                <a:solidFill>
                  <a:schemeClr val="accent2">
                    <a:lumMod val="60000"/>
                    <a:lumOff val="40000"/>
                  </a:schemeClr>
                </a:solidFill>
                <a:latin typeface="Tahoma" pitchFamily="34" charset="0"/>
                <a:ea typeface="Tahoma" pitchFamily="34" charset="0"/>
                <a:cs typeface="Tahoma" pitchFamily="34" charset="0"/>
              </a:rPr>
              <a:t>élément HTML</a:t>
            </a:r>
            <a:r>
              <a:rPr lang="fr-FR" sz="2000" b="1" i="1" dirty="0">
                <a:solidFill>
                  <a:schemeClr val="accent2"/>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possède déjà une </a:t>
            </a:r>
            <a:r>
              <a:rPr lang="fr-FR" sz="2000" b="1" i="1" dirty="0">
                <a:solidFill>
                  <a:schemeClr val="accent2">
                    <a:lumMod val="60000"/>
                    <a:lumOff val="40000"/>
                  </a:schemeClr>
                </a:solidFill>
                <a:latin typeface="Tahoma" pitchFamily="34" charset="0"/>
                <a:ea typeface="Tahoma" pitchFamily="34" charset="0"/>
                <a:cs typeface="Tahoma" pitchFamily="34" charset="0"/>
              </a:rPr>
              <a:t>mise en forme prédéfinie</a:t>
            </a:r>
            <a:r>
              <a:rPr lang="fr-FR" sz="2000" b="1" dirty="0">
                <a:solidFill>
                  <a:srgbClr val="000000"/>
                </a:solidFill>
                <a:latin typeface="Tahoma" pitchFamily="34" charset="0"/>
                <a:ea typeface="Tahoma" pitchFamily="34" charset="0"/>
                <a:cs typeface="Tahoma" pitchFamily="34" charset="0"/>
              </a:rPr>
              <a:t> </a:t>
            </a:r>
            <a:r>
              <a:rPr lang="fr-FR" sz="2000" b="1" dirty="0" smtClean="0">
                <a:solidFill>
                  <a:srgbClr val="000000"/>
                </a:solidFill>
                <a:latin typeface="Tahoma" pitchFamily="34" charset="0"/>
                <a:ea typeface="Tahoma" pitchFamily="34" charset="0"/>
                <a:cs typeface="Tahoma" pitchFamily="34" charset="0"/>
              </a:rPr>
              <a:t> par la feuille de styles par défaut du navigateur (&lt;</a:t>
            </a:r>
            <a:r>
              <a:rPr lang="fr-FR" sz="2000" b="1" dirty="0">
                <a:solidFill>
                  <a:srgbClr val="000000"/>
                </a:solidFill>
                <a:latin typeface="Tahoma" pitchFamily="34" charset="0"/>
                <a:ea typeface="Tahoma" pitchFamily="34" charset="0"/>
                <a:cs typeface="Tahoma" pitchFamily="34" charset="0"/>
              </a:rPr>
              <a:t>p&gt;, &lt;table&gt;, &lt;</a:t>
            </a:r>
            <a:r>
              <a:rPr lang="fr-FR" sz="2000" b="1" dirty="0" err="1">
                <a:solidFill>
                  <a:srgbClr val="000000"/>
                </a:solidFill>
                <a:latin typeface="Tahoma" pitchFamily="34" charset="0"/>
                <a:ea typeface="Tahoma" pitchFamily="34" charset="0"/>
                <a:cs typeface="Tahoma" pitchFamily="34" charset="0"/>
              </a:rPr>
              <a:t>ul</a:t>
            </a:r>
            <a:r>
              <a:rPr lang="fr-FR" sz="2000" b="1" dirty="0">
                <a:solidFill>
                  <a:srgbClr val="000000"/>
                </a:solidFill>
                <a:latin typeface="Tahoma" pitchFamily="34" charset="0"/>
                <a:ea typeface="Tahoma" pitchFamily="34" charset="0"/>
                <a:cs typeface="Tahoma" pitchFamily="34" charset="0"/>
              </a:rPr>
              <a:t>&gt;, &lt;li&gt;…) ; tout reste modifiable </a:t>
            </a:r>
            <a:r>
              <a:rPr lang="fr-FR" sz="2000" b="1" dirty="0" smtClean="0">
                <a:solidFill>
                  <a:srgbClr val="000000"/>
                </a:solidFill>
                <a:latin typeface="Tahoma" pitchFamily="34" charset="0"/>
                <a:ea typeface="Tahoma" pitchFamily="34" charset="0"/>
                <a:cs typeface="Tahoma" pitchFamily="34" charset="0"/>
              </a:rPr>
              <a:t>et </a:t>
            </a:r>
            <a:r>
              <a:rPr lang="fr-FR" sz="2000" b="1" dirty="0" err="1" smtClean="0">
                <a:solidFill>
                  <a:srgbClr val="000000"/>
                </a:solidFill>
                <a:latin typeface="Tahoma" pitchFamily="34" charset="0"/>
                <a:ea typeface="Tahoma" pitchFamily="34" charset="0"/>
                <a:cs typeface="Tahoma" pitchFamily="34" charset="0"/>
              </a:rPr>
              <a:t>enrichissable</a:t>
            </a:r>
            <a:r>
              <a:rPr lang="fr-FR" sz="2000" b="1" dirty="0" smtClean="0">
                <a:solidFill>
                  <a:srgbClr val="000000"/>
                </a:solidFill>
                <a:latin typeface="Tahoma" pitchFamily="34" charset="0"/>
                <a:ea typeface="Tahoma" pitchFamily="34" charset="0"/>
                <a:cs typeface="Tahoma" pitchFamily="34" charset="0"/>
              </a:rPr>
              <a:t> par </a:t>
            </a:r>
            <a:r>
              <a:rPr lang="fr-FR" sz="2000" b="1" dirty="0">
                <a:solidFill>
                  <a:srgbClr val="000000"/>
                </a:solidFill>
                <a:latin typeface="Tahoma" pitchFamily="34" charset="0"/>
                <a:ea typeface="Tahoma" pitchFamily="34" charset="0"/>
                <a:cs typeface="Tahoma" pitchFamily="34" charset="0"/>
              </a:rPr>
              <a:t>CSS</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par défaut, </a:t>
            </a:r>
            <a:r>
              <a:rPr lang="fr-FR" sz="2000" b="1" i="1" dirty="0">
                <a:solidFill>
                  <a:schemeClr val="accent2">
                    <a:lumMod val="60000"/>
                    <a:lumOff val="40000"/>
                  </a:schemeClr>
                </a:solidFill>
                <a:latin typeface="Tahoma" pitchFamily="34" charset="0"/>
                <a:ea typeface="Tahoma" pitchFamily="34" charset="0"/>
                <a:cs typeface="Tahoma" pitchFamily="34" charset="0"/>
              </a:rPr>
              <a:t>un élément hérite</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des propriétés de style</a:t>
            </a:r>
            <a:r>
              <a:rPr lang="fr-FR" sz="2000" b="1" dirty="0">
                <a:solidFill>
                  <a:schemeClr val="accent2">
                    <a:lumMod val="75000"/>
                  </a:schemeClr>
                </a:solidFill>
                <a:latin typeface="Tahoma" pitchFamily="34" charset="0"/>
                <a:ea typeface="Tahoma" pitchFamily="34" charset="0"/>
                <a:cs typeface="Tahoma" pitchFamily="34" charset="0"/>
              </a:rPr>
              <a:t> </a:t>
            </a:r>
            <a:r>
              <a:rPr lang="fr-FR" sz="2000" b="1" dirty="0">
                <a:solidFill>
                  <a:srgbClr val="000000"/>
                </a:solidFill>
                <a:latin typeface="Tahoma" pitchFamily="34" charset="0"/>
                <a:ea typeface="Tahoma" pitchFamily="34" charset="0"/>
                <a:cs typeface="Tahoma" pitchFamily="34" charset="0"/>
              </a:rPr>
              <a:t>de son élément </a:t>
            </a:r>
            <a:r>
              <a:rPr lang="fr-FR" sz="2000" b="1" dirty="0" smtClean="0">
                <a:solidFill>
                  <a:srgbClr val="000000"/>
                </a:solidFill>
                <a:latin typeface="Tahoma" pitchFamily="34" charset="0"/>
                <a:ea typeface="Tahoma" pitchFamily="34" charset="0"/>
                <a:cs typeface="Tahoma" pitchFamily="34" charset="0"/>
              </a:rPr>
              <a:t>père</a:t>
            </a:r>
            <a:endParaRPr lang="fr-FR" sz="2000" b="1" dirty="0">
              <a:solidFill>
                <a:srgbClr val="000000"/>
              </a:solidFill>
              <a:latin typeface="Tahoma" pitchFamily="34" charset="0"/>
              <a:ea typeface="Tahoma" pitchFamily="34" charset="0"/>
              <a:cs typeface="Tahoma" pitchFamily="34" charset="0"/>
            </a:endParaRP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a:solidFill>
                  <a:srgbClr val="000000"/>
                </a:solidFill>
                <a:latin typeface="Tahoma" pitchFamily="34" charset="0"/>
                <a:ea typeface="Tahoma" pitchFamily="34" charset="0"/>
                <a:cs typeface="Tahoma" pitchFamily="34" charset="0"/>
              </a:rPr>
              <a:t>les </a:t>
            </a:r>
            <a:r>
              <a:rPr lang="fr-FR" sz="2000" b="1" i="1" dirty="0">
                <a:solidFill>
                  <a:schemeClr val="accent2">
                    <a:lumMod val="60000"/>
                    <a:lumOff val="40000"/>
                  </a:schemeClr>
                </a:solidFill>
                <a:latin typeface="Tahoma" pitchFamily="34" charset="0"/>
                <a:ea typeface="Tahoma" pitchFamily="34" charset="0"/>
                <a:cs typeface="Tahoma" pitchFamily="34" charset="0"/>
              </a:rPr>
              <a:t>propriétés héritées peuvent être modifiées </a:t>
            </a:r>
            <a:r>
              <a:rPr lang="fr-FR" sz="2000" b="1" dirty="0">
                <a:solidFill>
                  <a:srgbClr val="000000"/>
                </a:solidFill>
                <a:latin typeface="Tahoma" pitchFamily="34" charset="0"/>
                <a:ea typeface="Tahoma" pitchFamily="34" charset="0"/>
                <a:cs typeface="Tahoma" pitchFamily="34" charset="0"/>
              </a:rPr>
              <a:t>pour un élément </a:t>
            </a:r>
            <a:r>
              <a:rPr lang="fr-FR" sz="2000" b="1" dirty="0" smtClean="0">
                <a:solidFill>
                  <a:srgbClr val="000000"/>
                </a:solidFill>
                <a:latin typeface="Tahoma" pitchFamily="34" charset="0"/>
                <a:ea typeface="Tahoma" pitchFamily="34" charset="0"/>
                <a:cs typeface="Tahoma" pitchFamily="34" charset="0"/>
              </a:rPr>
              <a:t>particulier</a:t>
            </a:r>
          </a:p>
          <a:p>
            <a:pPr marL="1103313" lvl="2">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certaines propriétés ne sont pas héritées par défaut</a:t>
            </a:r>
          </a:p>
          <a:p>
            <a:pPr marL="1560513" lvl="3">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dirty="0" smtClean="0">
                <a:solidFill>
                  <a:srgbClr val="000000"/>
                </a:solidFill>
                <a:latin typeface="Tahoma" pitchFamily="34" charset="0"/>
                <a:ea typeface="Tahoma" pitchFamily="34" charset="0"/>
                <a:cs typeface="Tahoma" pitchFamily="34" charset="0"/>
              </a:rPr>
              <a:t> mais on peut forcer l'héritage (mot-clé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inherit</a:t>
            </a:r>
            <a:r>
              <a:rPr lang="fr-FR" sz="2000" dirty="0" smtClean="0">
                <a:solidFill>
                  <a:srgbClr val="000000"/>
                </a:solidFill>
                <a:latin typeface="Tahoma" pitchFamily="34" charset="0"/>
                <a:ea typeface="Tahoma" pitchFamily="34" charset="0"/>
                <a:cs typeface="Tahoma" pitchFamily="34" charset="0"/>
              </a:rPr>
              <a:t>)</a:t>
            </a:r>
          </a:p>
          <a:p>
            <a:pPr marL="1560513" lvl="3">
              <a:lnSpc>
                <a:spcPct val="80000"/>
              </a:lnSpc>
              <a:spcBef>
                <a:spcPts val="675"/>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dirty="0" smtClean="0">
                <a:solidFill>
                  <a:srgbClr val="000000"/>
                </a:solidFill>
                <a:latin typeface="Tahoma" pitchFamily="34" charset="0"/>
                <a:ea typeface="Tahoma" pitchFamily="34" charset="0"/>
                <a:cs typeface="Tahoma" pitchFamily="34" charset="0"/>
              </a:rPr>
              <a:t> on peut aussi interdire l'héritage (mot-clé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static</a:t>
            </a:r>
            <a:r>
              <a:rPr lang="fr-FR" sz="2000" dirty="0" smtClean="0">
                <a:solidFill>
                  <a:srgbClr val="000000"/>
                </a:solidFill>
                <a:latin typeface="Tahoma" pitchFamily="34" charset="0"/>
                <a:ea typeface="Tahoma" pitchFamily="34" charset="0"/>
                <a:cs typeface="Tahoma" pitchFamily="34" charset="0"/>
              </a:rPr>
              <a:t>)</a:t>
            </a:r>
            <a:endParaRPr lang="fr-FR" sz="2000"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principes CSS</a:t>
            </a:r>
            <a:endParaRPr lang="fr-FR" dirty="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bonnes pratiques</a:t>
            </a:r>
            <a:endParaRPr lang="fr-FR" dirty="0"/>
          </a:p>
        </p:txBody>
      </p:sp>
      <p:sp>
        <p:nvSpPr>
          <p:cNvPr id="3" name="Espace réservé du contenu 2"/>
          <p:cNvSpPr>
            <a:spLocks noGrp="1"/>
          </p:cNvSpPr>
          <p:nvPr>
            <p:ph idx="1"/>
          </p:nvPr>
        </p:nvSpPr>
        <p:spPr/>
        <p:txBody>
          <a:bodyPr/>
          <a:lstStyle/>
          <a:p>
            <a:pPr marL="284163" indent="-284163">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i="1" kern="1200" cap="none" dirty="0" smtClean="0">
                <a:solidFill>
                  <a:schemeClr val="accent2">
                    <a:lumMod val="60000"/>
                    <a:lumOff val="40000"/>
                  </a:schemeClr>
                </a:solidFill>
              </a:rPr>
              <a:t>Choisir des balises HTML qui ont du sens y compris les nouveaux éléments HTML5</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Meilleur référencement</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Meilleur usage des sélecteurs CSS3</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Eviter la "</a:t>
            </a:r>
            <a:r>
              <a:rPr lang="fr-FR" b="1" kern="1200" dirty="0" err="1" smtClean="0">
                <a:solidFill>
                  <a:schemeClr val="tx1"/>
                </a:solidFill>
              </a:rPr>
              <a:t>divite</a:t>
            </a:r>
            <a:r>
              <a:rPr lang="fr-FR" b="1" kern="1200" dirty="0" smtClean="0">
                <a:solidFill>
                  <a:schemeClr val="tx1"/>
                </a:solidFill>
              </a:rPr>
              <a:t> aigüe"</a:t>
            </a:r>
          </a:p>
          <a:p>
            <a:pPr marL="284163" indent="-284163">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i="1" kern="1200" cap="none" dirty="0" smtClean="0">
                <a:solidFill>
                  <a:schemeClr val="accent2">
                    <a:lumMod val="60000"/>
                    <a:lumOff val="40000"/>
                  </a:schemeClr>
                </a:solidFill>
              </a:rPr>
              <a:t>Limiter les attributs HTML class</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Au profit des sélecteurs CSS3</a:t>
            </a:r>
          </a:p>
          <a:p>
            <a:pPr marL="284163" indent="-284163">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i="1" kern="1200" cap="none" dirty="0" smtClean="0">
                <a:solidFill>
                  <a:schemeClr val="accent2">
                    <a:lumMod val="60000"/>
                    <a:lumOff val="40000"/>
                  </a:schemeClr>
                </a:solidFill>
              </a:rPr>
              <a:t>Dimensionner en % et </a:t>
            </a:r>
            <a:r>
              <a:rPr lang="fr-FR" i="1" kern="1200" cap="none" dirty="0" err="1" smtClean="0">
                <a:solidFill>
                  <a:schemeClr val="accent2">
                    <a:lumMod val="60000"/>
                    <a:lumOff val="40000"/>
                  </a:schemeClr>
                </a:solidFill>
              </a:rPr>
              <a:t>em</a:t>
            </a:r>
            <a:endParaRPr lang="fr-FR" i="1" kern="1200" cap="none" dirty="0" smtClean="0">
              <a:solidFill>
                <a:schemeClr val="accent2">
                  <a:lumMod val="60000"/>
                  <a:lumOff val="40000"/>
                </a:schemeClr>
              </a:solidFill>
            </a:endParaRP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Pour une meilleurs adaptation (=responsive design)</a:t>
            </a:r>
          </a:p>
          <a:p>
            <a:pPr marL="684213" lvl="1" indent="-284163">
              <a:buClrTx/>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defRPr/>
            </a:pPr>
            <a:r>
              <a:rPr lang="fr-FR" b="1" kern="1200" dirty="0" smtClean="0">
                <a:solidFill>
                  <a:schemeClr val="tx1"/>
                </a:solidFill>
              </a:rPr>
              <a:t>Calculer précisément les dimensions des éléments, des marges selon la formule :</a:t>
            </a:r>
          </a:p>
        </p:txBody>
      </p:sp>
      <p:sp>
        <p:nvSpPr>
          <p:cNvPr id="4" name="AutoShape 4"/>
          <p:cNvSpPr>
            <a:spLocks noChangeArrowheads="1"/>
          </p:cNvSpPr>
          <p:nvPr/>
        </p:nvSpPr>
        <p:spPr bwMode="auto">
          <a:xfrm>
            <a:off x="1691680" y="5589240"/>
            <a:ext cx="5256584" cy="864096"/>
          </a:xfrm>
          <a:prstGeom prst="wedgeRoundRectCallout">
            <a:avLst>
              <a:gd name="adj1" fmla="val 45968"/>
              <a:gd name="adj2" fmla="val 23380"/>
              <a:gd name="adj3" fmla="val 16667"/>
            </a:avLst>
          </a:prstGeom>
          <a:solidFill>
            <a:srgbClr val="618FFD"/>
          </a:solidFill>
          <a:ln w="12600">
            <a:solidFill>
              <a:srgbClr val="000000"/>
            </a:solidFill>
            <a:miter lim="800000"/>
            <a:headEnd/>
            <a:tailEnd/>
          </a:ln>
        </p:spPr>
        <p:txBody>
          <a:bodyPr wrap="none" lIns="90000" tIns="46800" rIns="90000" bIns="46800" anchor="ct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dimension en </a:t>
            </a:r>
            <a:r>
              <a:rPr lang="fr-FR" sz="1800" b="1" dirty="0" err="1" smtClean="0">
                <a:solidFill>
                  <a:srgbClr val="000000"/>
                </a:solidFill>
                <a:latin typeface="Arial" charset="0"/>
              </a:rPr>
              <a:t>em</a:t>
            </a:r>
            <a:r>
              <a:rPr lang="fr-FR" sz="1800" b="1" dirty="0" smtClean="0">
                <a:solidFill>
                  <a:srgbClr val="000000"/>
                </a:solidFill>
                <a:latin typeface="Arial" charset="0"/>
              </a:rPr>
              <a:t> ou % = </a:t>
            </a:r>
            <a:br>
              <a:rPr lang="fr-FR" sz="1800" b="1" dirty="0" smtClean="0">
                <a:solidFill>
                  <a:srgbClr val="000000"/>
                </a:solidFill>
                <a:latin typeface="Arial" charset="0"/>
              </a:rPr>
            </a:br>
            <a:r>
              <a:rPr lang="fr-FR" sz="1800" b="1" dirty="0" smtClean="0">
                <a:solidFill>
                  <a:srgbClr val="000000"/>
                </a:solidFill>
                <a:latin typeface="Arial" charset="0"/>
              </a:rPr>
              <a:t>dimension cible / dimension contexte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100000">
                                          <p:val>
                                            <p:strVal val="1+#ppt_w/2"/>
                                          </p:val>
                                        </p:tav>
                                        <p:tav>
                                          <p:val>
                                            <p:strVal val="#ppt_x"/>
                                          </p:val>
                                        </p:tav>
                                      </p:tavLst>
                                    </p:anim>
                                    <p:anim calcmode="lin" valueType="num">
                                      <p:cBhvr>
                                        <p:cTn id="8" dur="500" fill="hold"/>
                                        <p:tgtEl>
                                          <p:spTgt spid="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467544" y="1052736"/>
            <a:ext cx="7900169" cy="5059139"/>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Rappels HTML et CSS</a:t>
            </a:r>
            <a:endParaRPr lang="fr-FR" sz="2000" b="1" dirty="0">
              <a:solidFill>
                <a:schemeClr val="tx1"/>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Processus de développement Responsive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 Media </a:t>
            </a:r>
            <a:r>
              <a:rPr lang="fr-FR" sz="2000" b="1" dirty="0" err="1" smtClean="0">
                <a:solidFill>
                  <a:srgbClr val="000000"/>
                </a:solidFill>
                <a:latin typeface="Tahoma" pitchFamily="34" charset="0"/>
                <a:ea typeface="Tahoma" pitchFamily="34" charset="0"/>
                <a:cs typeface="Tahoma" pitchFamily="34" charset="0"/>
              </a:rPr>
              <a:t>queries</a:t>
            </a:r>
            <a:endParaRPr lang="fr-FR" sz="2000" b="1" dirty="0" smtClean="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structurer une page Web</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Bien utiliser les sélecteurs CSS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Mise en page par un système de grille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rgbClr val="000000"/>
                </a:solidFill>
                <a:latin typeface="Tahoma" pitchFamily="34" charset="0"/>
                <a:ea typeface="Tahoma" pitchFamily="34" charset="0"/>
                <a:cs typeface="Tahoma" pitchFamily="34" charset="0"/>
              </a:rPr>
              <a:t>Frameworks</a:t>
            </a:r>
            <a:r>
              <a:rPr lang="fr-FR" sz="2000" b="1" dirty="0" smtClean="0">
                <a:solidFill>
                  <a:srgbClr val="000000"/>
                </a:solidFill>
                <a:latin typeface="Tahoma" pitchFamily="34" charset="0"/>
                <a:ea typeface="Tahoma" pitchFamily="34" charset="0"/>
                <a:cs typeface="Tahoma" pitchFamily="34" charset="0"/>
              </a:rPr>
              <a:t> CSS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Sommaire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dirty="0" smtClean="0"/>
              <a:t>Notion de sélecteur</a:t>
            </a:r>
            <a:r>
              <a:rPr lang="fr-FR" i="1" dirty="0" smtClean="0">
                <a:solidFill>
                  <a:schemeClr val="accent2"/>
                </a:solidFill>
              </a:rPr>
              <a:t> </a:t>
            </a:r>
            <a:r>
              <a:rPr lang="fr-FR" dirty="0" smtClean="0"/>
              <a:t>d’élément(s) HTML</a:t>
            </a:r>
          </a:p>
        </p:txBody>
      </p:sp>
      <p:sp>
        <p:nvSpPr>
          <p:cNvPr id="20483" name="Espace réservé du contenu 2"/>
          <p:cNvSpPr>
            <a:spLocks noGrp="1"/>
          </p:cNvSpPr>
          <p:nvPr>
            <p:ph idx="1"/>
          </p:nvPr>
        </p:nvSpPr>
        <p:spPr/>
        <p:txBody>
          <a:bodyPr/>
          <a:lstStyle/>
          <a:p>
            <a:pPr>
              <a:spcBef>
                <a:spcPts val="0"/>
              </a:spcBef>
              <a:tabLst>
                <a:tab pos="2520000" algn="l"/>
              </a:tabLst>
            </a:pPr>
            <a:r>
              <a:rPr lang="fr-FR" sz="1400" cap="none" dirty="0" smtClean="0">
                <a:solidFill>
                  <a:schemeClr val="tx1"/>
                </a:solidFill>
              </a:rPr>
              <a:t>* {…}	</a:t>
            </a:r>
            <a:r>
              <a:rPr lang="fr-FR" sz="1400" cap="none" dirty="0" smtClean="0">
                <a:solidFill>
                  <a:schemeClr val="tx1"/>
                </a:solidFill>
                <a:sym typeface="Wingdings" charset="2"/>
              </a:rPr>
              <a:t> tous les éléments</a:t>
            </a:r>
            <a:endParaRPr lang="fr-FR" sz="1400" cap="none" dirty="0" smtClean="0">
              <a:solidFill>
                <a:schemeClr val="tx1"/>
              </a:solidFill>
            </a:endParaRPr>
          </a:p>
          <a:p>
            <a:pPr>
              <a:spcBef>
                <a:spcPts val="0"/>
              </a:spcBef>
              <a:tabLst>
                <a:tab pos="2520000" algn="l"/>
              </a:tabLst>
            </a:pPr>
            <a:r>
              <a:rPr lang="fr-FR" sz="1400" cap="none" dirty="0" smtClean="0">
                <a:solidFill>
                  <a:schemeClr val="tx1"/>
                </a:solidFill>
              </a:rPr>
              <a:t>h1 {…}	</a:t>
            </a:r>
            <a:r>
              <a:rPr lang="fr-FR" sz="1400" cap="none" dirty="0" smtClean="0">
                <a:solidFill>
                  <a:schemeClr val="tx1"/>
                </a:solidFill>
                <a:sym typeface="Wingdings" charset="2"/>
              </a:rPr>
              <a:t> tous les éléments &lt;h1&gt;</a:t>
            </a:r>
            <a:endParaRPr lang="fr-FR" sz="1400" cap="none" dirty="0" smtClean="0">
              <a:solidFill>
                <a:schemeClr val="tx1"/>
              </a:solidFill>
            </a:endParaRPr>
          </a:p>
          <a:p>
            <a:pPr>
              <a:spcBef>
                <a:spcPts val="0"/>
              </a:spcBef>
              <a:tabLst>
                <a:tab pos="2520000" algn="l"/>
              </a:tabLst>
            </a:pPr>
            <a:r>
              <a:rPr lang="fr-FR" sz="1400" cap="none" dirty="0" smtClean="0">
                <a:solidFill>
                  <a:schemeClr val="tx1"/>
                </a:solidFill>
              </a:rPr>
              <a:t>h1</a:t>
            </a:r>
            <a:r>
              <a:rPr lang="fr-FR" sz="1400" cap="none" dirty="0" smtClean="0">
                <a:solidFill>
                  <a:schemeClr val="accent2">
                    <a:lumMod val="60000"/>
                    <a:lumOff val="40000"/>
                  </a:schemeClr>
                </a:solidFill>
              </a:rPr>
              <a:t>.rouge </a:t>
            </a:r>
            <a:r>
              <a:rPr lang="fr-FR" sz="1400" cap="none" dirty="0" smtClean="0">
                <a:solidFill>
                  <a:schemeClr val="tx1"/>
                </a:solidFill>
              </a:rPr>
              <a:t>{…}	</a:t>
            </a:r>
            <a:r>
              <a:rPr lang="fr-FR" sz="1400" cap="none" dirty="0" smtClean="0">
                <a:solidFill>
                  <a:schemeClr val="tx1"/>
                </a:solidFill>
                <a:sym typeface="Wingdings" charset="2"/>
              </a:rPr>
              <a:t> tous les éléments &lt;h1 class=‘’rouge’’&gt;</a:t>
            </a:r>
            <a:endParaRPr lang="fr-FR" sz="1400" cap="none" dirty="0" smtClean="0">
              <a:solidFill>
                <a:schemeClr val="tx1"/>
              </a:solidFill>
            </a:endParaRPr>
          </a:p>
          <a:p>
            <a:pPr>
              <a:spcBef>
                <a:spcPts val="0"/>
              </a:spcBef>
              <a:tabLst>
                <a:tab pos="2520000" algn="l"/>
              </a:tabLst>
            </a:pPr>
            <a:r>
              <a:rPr lang="fr-FR" sz="1400" cap="none" dirty="0" smtClean="0">
                <a:solidFill>
                  <a:schemeClr val="accent2">
                    <a:lumMod val="60000"/>
                    <a:lumOff val="40000"/>
                  </a:schemeClr>
                </a:solidFill>
              </a:rPr>
              <a:t>.rouge </a:t>
            </a:r>
            <a:r>
              <a:rPr lang="fr-FR" sz="1400" cap="none" dirty="0" smtClean="0">
                <a:solidFill>
                  <a:schemeClr val="tx1"/>
                </a:solidFill>
              </a:rPr>
              <a:t>{…}	</a:t>
            </a:r>
            <a:r>
              <a:rPr lang="fr-FR" sz="1400" cap="none" dirty="0" smtClean="0">
                <a:solidFill>
                  <a:schemeClr val="tx1"/>
                </a:solidFill>
                <a:sym typeface="Wingdings" charset="2"/>
              </a:rPr>
              <a:t> tous les éléments avec attribut class=‘’rouge’’</a:t>
            </a:r>
            <a:endParaRPr lang="fr-FR" sz="1400" cap="none" dirty="0" smtClean="0">
              <a:solidFill>
                <a:schemeClr val="tx1"/>
              </a:solidFill>
            </a:endParaRPr>
          </a:p>
          <a:p>
            <a:pPr>
              <a:spcBef>
                <a:spcPts val="0"/>
              </a:spcBef>
              <a:tabLst>
                <a:tab pos="2520000" algn="l"/>
              </a:tabLst>
            </a:pPr>
            <a:r>
              <a:rPr lang="fr-FR" sz="1400" cap="none" dirty="0" smtClean="0">
                <a:solidFill>
                  <a:schemeClr val="tx1"/>
                </a:solidFill>
              </a:rPr>
              <a:t>h1</a:t>
            </a:r>
            <a:r>
              <a:rPr lang="fr-FR" sz="1400" cap="none" dirty="0" smtClean="0">
                <a:solidFill>
                  <a:schemeClr val="accent2">
                    <a:lumMod val="60000"/>
                    <a:lumOff val="40000"/>
                  </a:schemeClr>
                </a:solidFill>
              </a:rPr>
              <a:t>, </a:t>
            </a:r>
            <a:r>
              <a:rPr lang="fr-FR" sz="1400" cap="none" dirty="0" smtClean="0">
                <a:solidFill>
                  <a:schemeClr val="tx1"/>
                </a:solidFill>
              </a:rPr>
              <a:t>h2 {…}	</a:t>
            </a:r>
            <a:r>
              <a:rPr lang="fr-FR" sz="1400" cap="none" dirty="0" smtClean="0">
                <a:solidFill>
                  <a:schemeClr val="tx1"/>
                </a:solidFill>
                <a:sym typeface="Wingdings" charset="2"/>
              </a:rPr>
              <a:t> tous les éléments &lt;h1&gt; et &lt;h2&gt;</a:t>
            </a:r>
            <a:endParaRPr lang="fr-FR" sz="1400" cap="none" dirty="0" smtClean="0">
              <a:solidFill>
                <a:schemeClr val="tx1"/>
              </a:solidFill>
            </a:endParaRPr>
          </a:p>
          <a:p>
            <a:pPr>
              <a:spcBef>
                <a:spcPts val="0"/>
              </a:spcBef>
              <a:tabLst>
                <a:tab pos="2520000" algn="l"/>
              </a:tabLst>
            </a:pPr>
            <a:r>
              <a:rPr lang="fr-FR" sz="1400" cap="none" dirty="0" err="1" smtClean="0">
                <a:solidFill>
                  <a:schemeClr val="tx1"/>
                </a:solidFill>
              </a:rPr>
              <a:t>ul</a:t>
            </a:r>
            <a:r>
              <a:rPr lang="fr-FR" sz="1400" cap="none" dirty="0" smtClean="0">
                <a:solidFill>
                  <a:schemeClr val="tx1"/>
                </a:solidFill>
              </a:rPr>
              <a:t> li {…}	</a:t>
            </a:r>
            <a:r>
              <a:rPr lang="fr-FR" sz="1400" cap="none" dirty="0" smtClean="0">
                <a:solidFill>
                  <a:schemeClr val="tx1"/>
                </a:solidFill>
                <a:sym typeface="Wingdings" charset="2"/>
              </a:rPr>
              <a:t> tous les éléments &lt;li&gt; inclus dans &lt;</a:t>
            </a:r>
            <a:r>
              <a:rPr lang="fr-FR" sz="1400" cap="none" dirty="0" err="1" smtClean="0">
                <a:solidFill>
                  <a:schemeClr val="tx1"/>
                </a:solidFill>
                <a:sym typeface="Wingdings" charset="2"/>
              </a:rPr>
              <a:t>ul</a:t>
            </a:r>
            <a:r>
              <a:rPr lang="fr-FR" sz="1400" cap="none" dirty="0" smtClean="0">
                <a:solidFill>
                  <a:schemeClr val="tx1"/>
                </a:solidFill>
                <a:sym typeface="Wingdings" charset="2"/>
              </a:rPr>
              <a:t>&gt;</a:t>
            </a:r>
            <a:endParaRPr lang="fr-FR" sz="1400" cap="none" dirty="0" smtClean="0">
              <a:solidFill>
                <a:schemeClr val="tx1"/>
              </a:solidFill>
            </a:endParaRPr>
          </a:p>
          <a:p>
            <a:pPr>
              <a:spcBef>
                <a:spcPts val="0"/>
              </a:spcBef>
              <a:tabLst>
                <a:tab pos="2520000" algn="l"/>
              </a:tabLst>
            </a:pPr>
            <a:r>
              <a:rPr lang="fr-FR" sz="1400" cap="none" dirty="0" err="1" smtClean="0">
                <a:solidFill>
                  <a:schemeClr val="tx1"/>
                </a:solidFill>
              </a:rPr>
              <a:t>ul</a:t>
            </a:r>
            <a:r>
              <a:rPr lang="fr-FR" sz="1400" cap="none" dirty="0" smtClean="0">
                <a:solidFill>
                  <a:schemeClr val="accent2">
                    <a:lumMod val="60000"/>
                    <a:lumOff val="40000"/>
                  </a:schemeClr>
                </a:solidFill>
              </a:rPr>
              <a:t> &gt; </a:t>
            </a:r>
            <a:r>
              <a:rPr lang="fr-FR" sz="1400" cap="none" dirty="0" smtClean="0">
                <a:solidFill>
                  <a:schemeClr val="tx1"/>
                </a:solidFill>
              </a:rPr>
              <a:t>li {…}	</a:t>
            </a:r>
            <a:r>
              <a:rPr lang="fr-FR" sz="1400" cap="none" dirty="0" smtClean="0">
                <a:solidFill>
                  <a:schemeClr val="tx1"/>
                </a:solidFill>
                <a:sym typeface="Wingdings" charset="2"/>
              </a:rPr>
              <a:t> tous les éléments &lt;li&gt; fils directs de &lt;</a:t>
            </a:r>
            <a:r>
              <a:rPr lang="fr-FR" sz="1400" cap="none" dirty="0" err="1" smtClean="0">
                <a:solidFill>
                  <a:schemeClr val="tx1"/>
                </a:solidFill>
                <a:sym typeface="Wingdings" charset="2"/>
              </a:rPr>
              <a:t>ul</a:t>
            </a:r>
            <a:r>
              <a:rPr lang="fr-FR" sz="1400" cap="none" dirty="0" smtClean="0">
                <a:solidFill>
                  <a:schemeClr val="tx1"/>
                </a:solidFill>
                <a:sym typeface="Wingdings" charset="2"/>
              </a:rPr>
              <a:t>&gt;</a:t>
            </a:r>
            <a:endParaRPr lang="fr-FR" sz="1400" cap="none" dirty="0" smtClean="0">
              <a:solidFill>
                <a:schemeClr val="tx1"/>
              </a:solidFill>
            </a:endParaRPr>
          </a:p>
          <a:p>
            <a:pPr>
              <a:spcBef>
                <a:spcPts val="0"/>
              </a:spcBef>
              <a:tabLst>
                <a:tab pos="2520000" algn="l"/>
              </a:tabLst>
            </a:pPr>
            <a:r>
              <a:rPr lang="fr-FR" sz="1400" cap="none" dirty="0" err="1" smtClean="0">
                <a:solidFill>
                  <a:schemeClr val="tx1"/>
                </a:solidFill>
              </a:rPr>
              <a:t>ul</a:t>
            </a:r>
            <a:r>
              <a:rPr lang="fr-FR" sz="1400" cap="none" dirty="0" smtClean="0">
                <a:solidFill>
                  <a:schemeClr val="tx1"/>
                </a:solidFill>
              </a:rPr>
              <a:t> li a {…}	</a:t>
            </a:r>
            <a:r>
              <a:rPr lang="fr-FR" sz="1400" cap="none" dirty="0" smtClean="0">
                <a:solidFill>
                  <a:schemeClr val="tx1"/>
                </a:solidFill>
                <a:sym typeface="Wingdings" charset="2"/>
              </a:rPr>
              <a:t> tous les éléments &lt;a&gt; inclus dans les &lt;li&gt; des &lt;</a:t>
            </a:r>
            <a:r>
              <a:rPr lang="fr-FR" sz="1400" cap="none" dirty="0" err="1" smtClean="0">
                <a:solidFill>
                  <a:schemeClr val="tx1"/>
                </a:solidFill>
                <a:sym typeface="Wingdings" charset="2"/>
              </a:rPr>
              <a:t>ul</a:t>
            </a:r>
            <a:r>
              <a:rPr lang="fr-FR" sz="1400" cap="none" dirty="0" smtClean="0">
                <a:solidFill>
                  <a:schemeClr val="tx1"/>
                </a:solidFill>
                <a:sym typeface="Wingdings" charset="2"/>
              </a:rPr>
              <a:t>&gt;</a:t>
            </a:r>
            <a:endParaRPr lang="fr-FR" sz="1400" cap="none" dirty="0" smtClean="0">
              <a:solidFill>
                <a:schemeClr val="tx1"/>
              </a:solidFill>
            </a:endParaRPr>
          </a:p>
          <a:p>
            <a:pPr>
              <a:spcBef>
                <a:spcPts val="0"/>
              </a:spcBef>
              <a:tabLst>
                <a:tab pos="2520000" algn="l"/>
              </a:tabLst>
            </a:pPr>
            <a:r>
              <a:rPr lang="fr-FR" sz="1400" cap="none" dirty="0" smtClean="0">
                <a:solidFill>
                  <a:schemeClr val="tx1"/>
                </a:solidFill>
              </a:rPr>
              <a:t>a</a:t>
            </a:r>
            <a:r>
              <a:rPr lang="fr-FR" sz="1400" cap="none" dirty="0" smtClean="0">
                <a:solidFill>
                  <a:schemeClr val="accent2">
                    <a:lumMod val="60000"/>
                    <a:lumOff val="40000"/>
                  </a:schemeClr>
                </a:solidFill>
              </a:rPr>
              <a:t>:hover</a:t>
            </a:r>
            <a:r>
              <a:rPr lang="fr-FR" sz="1400" cap="none" dirty="0" smtClean="0">
                <a:solidFill>
                  <a:schemeClr val="tx1"/>
                </a:solidFill>
              </a:rPr>
              <a:t> {…}	</a:t>
            </a:r>
            <a:r>
              <a:rPr lang="fr-FR" sz="1400" cap="none" dirty="0" smtClean="0">
                <a:solidFill>
                  <a:schemeClr val="tx1"/>
                </a:solidFill>
                <a:sym typeface="Wingdings" charset="2"/>
              </a:rPr>
              <a:t> tous les éléments &lt;a&gt; au passage de la souris</a:t>
            </a:r>
            <a:endParaRPr lang="fr-FR" sz="1400" cap="none" dirty="0" smtClean="0">
              <a:solidFill>
                <a:schemeClr val="tx1"/>
              </a:solidFill>
            </a:endParaRPr>
          </a:p>
          <a:p>
            <a:pPr>
              <a:spcBef>
                <a:spcPts val="0"/>
              </a:spcBef>
              <a:tabLst>
                <a:tab pos="2520000" algn="l"/>
              </a:tabLst>
            </a:pPr>
            <a:r>
              <a:rPr lang="fr-FR" sz="1400" cap="none" dirty="0" smtClean="0">
                <a:solidFill>
                  <a:schemeClr val="tx1"/>
                </a:solidFill>
              </a:rPr>
              <a:t>a</a:t>
            </a:r>
            <a:r>
              <a:rPr lang="fr-FR" sz="1400" cap="none" dirty="0" smtClean="0">
                <a:solidFill>
                  <a:schemeClr val="accent2">
                    <a:lumMod val="60000"/>
                    <a:lumOff val="40000"/>
                  </a:schemeClr>
                </a:solidFill>
              </a:rPr>
              <a:t>:visited</a:t>
            </a:r>
            <a:r>
              <a:rPr lang="fr-FR" sz="1400" cap="none" dirty="0" smtClean="0">
                <a:solidFill>
                  <a:schemeClr val="tx1"/>
                </a:solidFill>
              </a:rPr>
              <a:t> {…}	</a:t>
            </a:r>
            <a:r>
              <a:rPr lang="fr-FR" sz="1400" cap="none" dirty="0" smtClean="0">
                <a:solidFill>
                  <a:schemeClr val="tx1"/>
                </a:solidFill>
                <a:sym typeface="Wingdings" charset="2"/>
              </a:rPr>
              <a:t> tous les éléments &lt;a&gt; déjà cliqués</a:t>
            </a:r>
            <a:endParaRPr lang="fr-FR" sz="1400" cap="none" dirty="0" smtClean="0">
              <a:solidFill>
                <a:schemeClr val="tx1"/>
              </a:solidFill>
            </a:endParaRPr>
          </a:p>
          <a:p>
            <a:pPr>
              <a:spcBef>
                <a:spcPts val="0"/>
              </a:spcBef>
              <a:tabLst>
                <a:tab pos="2520000" algn="l"/>
              </a:tabLst>
            </a:pPr>
            <a:r>
              <a:rPr lang="fr-FR" sz="1400" cap="none" dirty="0" smtClean="0">
                <a:solidFill>
                  <a:schemeClr val="tx1"/>
                </a:solidFill>
              </a:rPr>
              <a:t>col</a:t>
            </a:r>
            <a:r>
              <a:rPr lang="fr-FR" sz="1400" cap="none" dirty="0" smtClean="0">
                <a:solidFill>
                  <a:schemeClr val="accent2">
                    <a:lumMod val="60000"/>
                    <a:lumOff val="40000"/>
                  </a:schemeClr>
                </a:solidFill>
              </a:rPr>
              <a:t>[</a:t>
            </a:r>
            <a:r>
              <a:rPr lang="fr-FR" sz="1400" cap="none" dirty="0" err="1" smtClean="0">
                <a:solidFill>
                  <a:schemeClr val="tx1"/>
                </a:solidFill>
              </a:rPr>
              <a:t>width</a:t>
            </a:r>
            <a:r>
              <a:rPr lang="fr-FR" sz="1400" cap="none" dirty="0" smtClean="0">
                <a:solidFill>
                  <a:schemeClr val="accent2">
                    <a:lumMod val="60000"/>
                    <a:lumOff val="40000"/>
                  </a:schemeClr>
                </a:solidFill>
              </a:rPr>
              <a:t>] </a:t>
            </a:r>
            <a:r>
              <a:rPr lang="fr-FR" sz="1400" cap="none" dirty="0" smtClean="0">
                <a:solidFill>
                  <a:schemeClr val="tx1"/>
                </a:solidFill>
              </a:rPr>
              <a:t>{…}	</a:t>
            </a:r>
            <a:r>
              <a:rPr lang="fr-FR" sz="1400" cap="none" dirty="0" smtClean="0">
                <a:solidFill>
                  <a:schemeClr val="tx1"/>
                </a:solidFill>
                <a:sym typeface="Wingdings" charset="2"/>
              </a:rPr>
              <a:t> tous les éléments &lt;col&gt; ayant un attribut </a:t>
            </a:r>
            <a:r>
              <a:rPr lang="fr-FR" sz="1400" cap="none" dirty="0" err="1" smtClean="0">
                <a:solidFill>
                  <a:schemeClr val="tx1"/>
                </a:solidFill>
                <a:sym typeface="Wingdings" charset="2"/>
              </a:rPr>
              <a:t>width</a:t>
            </a:r>
            <a:endParaRPr lang="fr-FR" sz="1400" cap="none" dirty="0" smtClean="0">
              <a:solidFill>
                <a:schemeClr val="tx1"/>
              </a:solidFill>
            </a:endParaRPr>
          </a:p>
          <a:p>
            <a:pPr>
              <a:spcBef>
                <a:spcPts val="0"/>
              </a:spcBef>
              <a:tabLst>
                <a:tab pos="2520000" algn="l"/>
              </a:tabLst>
            </a:pPr>
            <a:r>
              <a:rPr lang="fr-FR" sz="1400" cap="none" dirty="0" smtClean="0">
                <a:solidFill>
                  <a:schemeClr val="tx1"/>
                </a:solidFill>
              </a:rPr>
              <a:t>col</a:t>
            </a:r>
            <a:r>
              <a:rPr lang="fr-FR" sz="1400" cap="none" dirty="0" smtClean="0">
                <a:solidFill>
                  <a:schemeClr val="accent2">
                    <a:lumMod val="60000"/>
                    <a:lumOff val="40000"/>
                  </a:schemeClr>
                </a:solidFill>
              </a:rPr>
              <a:t>[</a:t>
            </a:r>
            <a:r>
              <a:rPr lang="fr-FR" sz="1400" cap="none" dirty="0" err="1" smtClean="0">
                <a:solidFill>
                  <a:schemeClr val="tx1"/>
                </a:solidFill>
              </a:rPr>
              <a:t>align</a:t>
            </a:r>
            <a:r>
              <a:rPr lang="fr-FR" sz="1400" cap="none" dirty="0" smtClean="0">
                <a:solidFill>
                  <a:schemeClr val="accent2">
                    <a:lumMod val="60000"/>
                    <a:lumOff val="40000"/>
                  </a:schemeClr>
                </a:solidFill>
              </a:rPr>
              <a:t>=</a:t>
            </a:r>
            <a:r>
              <a:rPr lang="fr-FR" sz="1400" cap="none" dirty="0" smtClean="0">
                <a:solidFill>
                  <a:schemeClr val="tx1"/>
                </a:solidFill>
              </a:rPr>
              <a:t>‘’center’</a:t>
            </a:r>
            <a:r>
              <a:rPr lang="fr-FR" sz="1400" cap="none" dirty="0" smtClean="0">
                <a:solidFill>
                  <a:schemeClr val="accent2">
                    <a:lumMod val="60000"/>
                    <a:lumOff val="40000"/>
                  </a:schemeClr>
                </a:solidFill>
              </a:rPr>
              <a:t>’]</a:t>
            </a:r>
            <a:r>
              <a:rPr lang="fr-FR" sz="1400" cap="none" dirty="0" smtClean="0">
                <a:solidFill>
                  <a:schemeClr val="tx1"/>
                </a:solidFill>
              </a:rPr>
              <a:t>{…}	</a:t>
            </a:r>
            <a:r>
              <a:rPr lang="fr-FR" sz="1400" cap="none" dirty="0" smtClean="0">
                <a:solidFill>
                  <a:schemeClr val="tx1"/>
                </a:solidFill>
                <a:sym typeface="Wingdings" charset="2"/>
              </a:rPr>
              <a:t> tous les éléments &lt;col&gt; ayant une valeur center à</a:t>
            </a:r>
            <a:br>
              <a:rPr lang="fr-FR" sz="1400" cap="none" dirty="0" smtClean="0">
                <a:solidFill>
                  <a:schemeClr val="tx1"/>
                </a:solidFill>
                <a:sym typeface="Wingdings" charset="2"/>
              </a:rPr>
            </a:br>
            <a:r>
              <a:rPr lang="fr-FR" sz="1400" cap="none" dirty="0" smtClean="0">
                <a:solidFill>
                  <a:schemeClr val="tx1"/>
                </a:solidFill>
                <a:sym typeface="Wingdings" charset="2"/>
              </a:rPr>
              <a:t>		leur attribut </a:t>
            </a:r>
            <a:r>
              <a:rPr lang="fr-FR" sz="1400" cap="none" dirty="0" err="1" smtClean="0">
                <a:solidFill>
                  <a:schemeClr val="tx1"/>
                </a:solidFill>
                <a:sym typeface="Wingdings" charset="2"/>
              </a:rPr>
              <a:t>width</a:t>
            </a:r>
            <a:endParaRPr lang="fr-FR" sz="1400" cap="none" dirty="0" smtClean="0">
              <a:solidFill>
                <a:schemeClr val="tx1"/>
              </a:solidFill>
              <a:sym typeface="Wingdings" charset="2"/>
            </a:endParaRPr>
          </a:p>
          <a:p>
            <a:pPr>
              <a:spcBef>
                <a:spcPts val="0"/>
              </a:spcBef>
              <a:tabLst>
                <a:tab pos="2520000" algn="l"/>
              </a:tabLst>
            </a:pPr>
            <a:r>
              <a:rPr lang="fr-FR" sz="1400" cap="none" dirty="0" smtClean="0">
                <a:solidFill>
                  <a:schemeClr val="tx1"/>
                </a:solidFill>
                <a:sym typeface="Wingdings" charset="2"/>
              </a:rPr>
              <a:t>table</a:t>
            </a:r>
            <a:r>
              <a:rPr lang="fr-FR" sz="1400" cap="none" dirty="0" smtClean="0">
                <a:solidFill>
                  <a:schemeClr val="accent2">
                    <a:lumMod val="60000"/>
                    <a:lumOff val="40000"/>
                  </a:schemeClr>
                </a:solidFill>
                <a:sym typeface="Wingdings" charset="2"/>
              </a:rPr>
              <a:t>::</a:t>
            </a:r>
            <a:r>
              <a:rPr lang="fr-FR" sz="1400" cap="none" dirty="0" err="1" smtClean="0">
                <a:solidFill>
                  <a:schemeClr val="accent2">
                    <a:lumMod val="60000"/>
                    <a:lumOff val="40000"/>
                  </a:schemeClr>
                </a:solidFill>
                <a:sym typeface="Wingdings" charset="2"/>
              </a:rPr>
              <a:t>before</a:t>
            </a:r>
            <a:r>
              <a:rPr lang="fr-FR" sz="1400" cap="none" dirty="0" smtClean="0">
                <a:solidFill>
                  <a:schemeClr val="tx1"/>
                </a:solidFill>
                <a:sym typeface="Wingdings" charset="2"/>
              </a:rPr>
              <a:t>{content:…}  	insertion de texte UNICODE avant  l'élément </a:t>
            </a:r>
            <a:br>
              <a:rPr lang="fr-FR" sz="1400" cap="none" dirty="0" smtClean="0">
                <a:solidFill>
                  <a:schemeClr val="tx1"/>
                </a:solidFill>
                <a:sym typeface="Wingdings" charset="2"/>
              </a:rPr>
            </a:br>
            <a:r>
              <a:rPr lang="fr-FR" sz="1400" cap="none" dirty="0" smtClean="0">
                <a:solidFill>
                  <a:schemeClr val="tx1"/>
                </a:solidFill>
                <a:sym typeface="Wingdings" charset="2"/>
              </a:rPr>
              <a:t>	    (après avec le mot-clé </a:t>
            </a:r>
            <a:r>
              <a:rPr lang="fr-FR" sz="1400" i="1" cap="none" dirty="0" err="1" smtClean="0">
                <a:solidFill>
                  <a:schemeClr val="accent2">
                    <a:lumMod val="60000"/>
                    <a:lumOff val="40000"/>
                  </a:schemeClr>
                </a:solidFill>
                <a:sym typeface="Wingdings" charset="2"/>
              </a:rPr>
              <a:t>after</a:t>
            </a:r>
            <a:r>
              <a:rPr lang="fr-FR" sz="1400" cap="none" dirty="0" smtClean="0">
                <a:solidFill>
                  <a:schemeClr val="tx1"/>
                </a:solidFill>
                <a:sym typeface="Wingdings" charset="2"/>
              </a:rPr>
              <a:t>)</a:t>
            </a:r>
          </a:p>
          <a:p>
            <a:pPr>
              <a:spcBef>
                <a:spcPts val="0"/>
              </a:spcBef>
            </a:pPr>
            <a:endParaRPr lang="fr-FR" sz="1400" cap="none" dirty="0" smtClean="0">
              <a:solidFill>
                <a:schemeClr val="tx1"/>
              </a:solidFill>
            </a:endParaRPr>
          </a:p>
          <a:p>
            <a:pPr>
              <a:spcBef>
                <a:spcPts val="0"/>
              </a:spcBef>
            </a:pPr>
            <a:endParaRPr lang="fr-FR" sz="1400" cap="none" dirty="0" smtClean="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dirty="0" smtClean="0"/>
              <a:t>Notion de sélecteur</a:t>
            </a:r>
            <a:r>
              <a:rPr lang="fr-FR" i="1" dirty="0" smtClean="0">
                <a:solidFill>
                  <a:schemeClr val="accent2"/>
                </a:solidFill>
              </a:rPr>
              <a:t> </a:t>
            </a:r>
            <a:r>
              <a:rPr lang="fr-FR" dirty="0" smtClean="0"/>
              <a:t>d’élément(s) HTML</a:t>
            </a:r>
          </a:p>
        </p:txBody>
      </p:sp>
      <p:sp>
        <p:nvSpPr>
          <p:cNvPr id="20483" name="Espace réservé du contenu 2"/>
          <p:cNvSpPr>
            <a:spLocks noGrp="1"/>
          </p:cNvSpPr>
          <p:nvPr>
            <p:ph idx="1"/>
          </p:nvPr>
        </p:nvSpPr>
        <p:spPr>
          <a:xfrm>
            <a:off x="0" y="932723"/>
            <a:ext cx="9144000" cy="5376597"/>
          </a:xfrm>
        </p:spPr>
        <p:txBody>
          <a:bodyPr/>
          <a:lstStyle/>
          <a:p>
            <a:endParaRPr lang="fr-FR" sz="1800" cap="none" dirty="0" smtClean="0">
              <a:solidFill>
                <a:schemeClr val="tx1"/>
              </a:solidFill>
              <a:sym typeface="Wingdings" charset="2"/>
            </a:endParaRPr>
          </a:p>
          <a:p>
            <a:pPr>
              <a:tabLst>
                <a:tab pos="2160000" algn="l"/>
              </a:tabLst>
            </a:pPr>
            <a:r>
              <a:rPr lang="fr-FR" sz="1800" cap="none" dirty="0" err="1" smtClean="0">
                <a:solidFill>
                  <a:schemeClr val="tx1"/>
                </a:solidFill>
                <a:sym typeface="Wingdings" charset="2"/>
              </a:rPr>
              <a:t>li:</a:t>
            </a:r>
            <a:r>
              <a:rPr lang="fr-FR" sz="1800" cap="none" dirty="0" err="1" smtClean="0">
                <a:solidFill>
                  <a:schemeClr val="accent2">
                    <a:lumMod val="60000"/>
                    <a:lumOff val="40000"/>
                  </a:schemeClr>
                </a:solidFill>
                <a:sym typeface="Wingdings" charset="2"/>
              </a:rPr>
              <a:t>first-child</a:t>
            </a:r>
            <a:r>
              <a:rPr lang="fr-FR" sz="1800" cap="none" dirty="0" smtClean="0">
                <a:solidFill>
                  <a:schemeClr val="tx1"/>
                </a:solidFill>
                <a:sym typeface="Wingdings" charset="2"/>
              </a:rPr>
              <a:t> 	</a:t>
            </a:r>
            <a:r>
              <a:rPr lang="fr-FR" sz="1800" cap="none" dirty="0" smtClean="0">
                <a:solidFill>
                  <a:schemeClr val="tx1"/>
                </a:solidFill>
                <a:sym typeface="Wingdings" pitchFamily="2" charset="2"/>
              </a:rPr>
              <a:t> sélectionne le premier élément des listes</a:t>
            </a:r>
            <a:endParaRPr lang="fr-FR" sz="1800" cap="none" dirty="0" smtClean="0">
              <a:solidFill>
                <a:schemeClr val="tx1"/>
              </a:solidFill>
              <a:sym typeface="Wingdings" charset="2"/>
            </a:endParaRPr>
          </a:p>
          <a:p>
            <a:pPr>
              <a:tabLst>
                <a:tab pos="2160000" algn="l"/>
              </a:tabLst>
            </a:pPr>
            <a:r>
              <a:rPr lang="fr-FR" sz="1800" cap="none" dirty="0" err="1" smtClean="0">
                <a:solidFill>
                  <a:schemeClr val="tx1"/>
                </a:solidFill>
                <a:sym typeface="Wingdings" charset="2"/>
              </a:rPr>
              <a:t>li:</a:t>
            </a:r>
            <a:r>
              <a:rPr lang="fr-FR" sz="1800" cap="none" dirty="0" err="1" smtClean="0">
                <a:solidFill>
                  <a:schemeClr val="accent2">
                    <a:lumMod val="60000"/>
                    <a:lumOff val="40000"/>
                  </a:schemeClr>
                </a:solidFill>
                <a:sym typeface="Wingdings" charset="2"/>
              </a:rPr>
              <a:t>last-child</a:t>
            </a:r>
            <a:r>
              <a:rPr lang="fr-FR" sz="1800" cap="none" dirty="0" smtClean="0">
                <a:solidFill>
                  <a:schemeClr val="tx1"/>
                </a:solidFill>
                <a:sym typeface="Wingdings" charset="2"/>
              </a:rPr>
              <a:t> 	</a:t>
            </a:r>
            <a:r>
              <a:rPr lang="fr-FR" sz="1800" cap="none" dirty="0" smtClean="0">
                <a:solidFill>
                  <a:schemeClr val="tx1"/>
                </a:solidFill>
                <a:sym typeface="Wingdings" pitchFamily="2" charset="2"/>
              </a:rPr>
              <a:t> sélectionne le dernier élément des listes</a:t>
            </a:r>
            <a:endParaRPr lang="fr-FR" sz="1800" cap="none" dirty="0" smtClean="0">
              <a:solidFill>
                <a:schemeClr val="tx1"/>
              </a:solidFill>
              <a:sym typeface="Wingdings" charset="2"/>
            </a:endParaRPr>
          </a:p>
          <a:p>
            <a:pPr>
              <a:tabLst>
                <a:tab pos="2160000" algn="l"/>
              </a:tabLst>
            </a:pPr>
            <a:r>
              <a:rPr lang="fr-FR" sz="1800" cap="none" dirty="0" err="1" smtClean="0">
                <a:solidFill>
                  <a:schemeClr val="tx1"/>
                </a:solidFill>
                <a:sym typeface="Wingdings" charset="2"/>
              </a:rPr>
              <a:t>li:</a:t>
            </a:r>
            <a:r>
              <a:rPr lang="fr-FR" sz="1800" cap="none" dirty="0" err="1" smtClean="0">
                <a:solidFill>
                  <a:schemeClr val="accent2">
                    <a:lumMod val="60000"/>
                    <a:lumOff val="40000"/>
                  </a:schemeClr>
                </a:solidFill>
                <a:sym typeface="Wingdings" charset="2"/>
              </a:rPr>
              <a:t>nth-child</a:t>
            </a:r>
            <a:r>
              <a:rPr lang="fr-FR" sz="1800" cap="none" dirty="0" smtClean="0">
                <a:solidFill>
                  <a:schemeClr val="accent2">
                    <a:lumMod val="60000"/>
                    <a:lumOff val="40000"/>
                  </a:schemeClr>
                </a:solidFill>
                <a:sym typeface="Wingdings" charset="2"/>
              </a:rPr>
              <a:t>(</a:t>
            </a:r>
            <a:r>
              <a:rPr lang="fr-FR" sz="1800" cap="none" dirty="0" err="1" smtClean="0">
                <a:solidFill>
                  <a:schemeClr val="accent2">
                    <a:lumMod val="60000"/>
                    <a:lumOff val="40000"/>
                  </a:schemeClr>
                </a:solidFill>
                <a:sym typeface="Wingdings" charset="2"/>
              </a:rPr>
              <a:t>even</a:t>
            </a:r>
            <a:r>
              <a:rPr lang="fr-FR" sz="1800" cap="none" dirty="0" smtClean="0">
                <a:solidFill>
                  <a:schemeClr val="accent2">
                    <a:lumMod val="60000"/>
                    <a:lumOff val="40000"/>
                  </a:schemeClr>
                </a:solidFill>
                <a:sym typeface="Wingdings" charset="2"/>
              </a:rPr>
              <a:t>)</a:t>
            </a:r>
            <a:r>
              <a:rPr lang="fr-FR" sz="1800" cap="none" dirty="0" smtClean="0">
                <a:solidFill>
                  <a:schemeClr val="tx1"/>
                </a:solidFill>
                <a:sym typeface="Wingdings" charset="2"/>
              </a:rPr>
              <a:t>	 </a:t>
            </a:r>
            <a:r>
              <a:rPr lang="fr-FR" sz="1800" cap="none" dirty="0" smtClean="0">
                <a:solidFill>
                  <a:schemeClr val="tx1"/>
                </a:solidFill>
                <a:sym typeface="Wingdings" pitchFamily="2" charset="2"/>
              </a:rPr>
              <a:t> sélectionne les éléments pairs des listes (2°,4°…)</a:t>
            </a:r>
            <a:endParaRPr lang="fr-FR" sz="1800" cap="none" dirty="0" smtClean="0">
              <a:solidFill>
                <a:schemeClr val="tx1"/>
              </a:solidFill>
              <a:sym typeface="Wingdings" charset="2"/>
            </a:endParaRPr>
          </a:p>
          <a:p>
            <a:pPr>
              <a:tabLst>
                <a:tab pos="2160000" algn="l"/>
              </a:tabLst>
            </a:pPr>
            <a:r>
              <a:rPr lang="fr-FR" sz="1800" cap="none" dirty="0" err="1" smtClean="0">
                <a:solidFill>
                  <a:schemeClr val="tx1"/>
                </a:solidFill>
                <a:sym typeface="Wingdings" charset="2"/>
              </a:rPr>
              <a:t>li:</a:t>
            </a:r>
            <a:r>
              <a:rPr lang="fr-FR" sz="1800" cap="none" dirty="0" err="1" smtClean="0">
                <a:solidFill>
                  <a:schemeClr val="accent2">
                    <a:lumMod val="60000"/>
                    <a:lumOff val="40000"/>
                  </a:schemeClr>
                </a:solidFill>
                <a:sym typeface="Wingdings" charset="2"/>
              </a:rPr>
              <a:t>nth-child</a:t>
            </a:r>
            <a:r>
              <a:rPr lang="fr-FR" sz="1800" cap="none" dirty="0" smtClean="0">
                <a:solidFill>
                  <a:schemeClr val="accent2">
                    <a:lumMod val="60000"/>
                    <a:lumOff val="40000"/>
                  </a:schemeClr>
                </a:solidFill>
                <a:sym typeface="Wingdings" charset="2"/>
              </a:rPr>
              <a:t>(</a:t>
            </a:r>
            <a:r>
              <a:rPr lang="fr-FR" sz="1800" cap="none" dirty="0" err="1" smtClean="0">
                <a:solidFill>
                  <a:schemeClr val="accent2">
                    <a:lumMod val="60000"/>
                    <a:lumOff val="40000"/>
                  </a:schemeClr>
                </a:solidFill>
                <a:sym typeface="Wingdings" charset="2"/>
              </a:rPr>
              <a:t>odd</a:t>
            </a:r>
            <a:r>
              <a:rPr lang="fr-FR" sz="1800" cap="none" dirty="0" smtClean="0">
                <a:solidFill>
                  <a:schemeClr val="accent2">
                    <a:lumMod val="60000"/>
                    <a:lumOff val="40000"/>
                  </a:schemeClr>
                </a:solidFill>
                <a:sym typeface="Wingdings" charset="2"/>
              </a:rPr>
              <a:t>)</a:t>
            </a:r>
            <a:r>
              <a:rPr lang="fr-FR" sz="1800" cap="none" dirty="0" smtClean="0">
                <a:solidFill>
                  <a:schemeClr val="tx1"/>
                </a:solidFill>
                <a:sym typeface="Wingdings" charset="2"/>
              </a:rPr>
              <a:t>	 </a:t>
            </a:r>
            <a:r>
              <a:rPr lang="fr-FR" sz="1800" cap="none" dirty="0" smtClean="0">
                <a:solidFill>
                  <a:schemeClr val="tx1"/>
                </a:solidFill>
                <a:sym typeface="Wingdings" pitchFamily="2" charset="2"/>
              </a:rPr>
              <a:t> sélectionne les éléments impairs des listes (1°,3°…)</a:t>
            </a:r>
            <a:endParaRPr lang="fr-FR" sz="1800" cap="none" dirty="0" smtClean="0">
              <a:solidFill>
                <a:schemeClr val="tx1"/>
              </a:solidFill>
              <a:sym typeface="Wingdings" charset="2"/>
            </a:endParaRPr>
          </a:p>
          <a:p>
            <a:pPr>
              <a:tabLst>
                <a:tab pos="2160000" algn="l"/>
              </a:tabLst>
            </a:pPr>
            <a:r>
              <a:rPr lang="fr-FR" sz="1800" cap="none" dirty="0" smtClean="0">
                <a:solidFill>
                  <a:schemeClr val="tx1"/>
                </a:solidFill>
              </a:rPr>
              <a:t>h1:</a:t>
            </a:r>
            <a:r>
              <a:rPr lang="fr-FR" sz="1800" cap="none" dirty="0" smtClean="0">
                <a:solidFill>
                  <a:schemeClr val="accent2">
                    <a:lumMod val="60000"/>
                    <a:lumOff val="40000"/>
                  </a:schemeClr>
                </a:solidFill>
              </a:rPr>
              <a:t>first-of-type</a:t>
            </a:r>
            <a:r>
              <a:rPr lang="fr-FR" sz="1800" cap="none" dirty="0" smtClean="0">
                <a:solidFill>
                  <a:schemeClr val="tx1"/>
                </a:solidFill>
              </a:rPr>
              <a:t>	 </a:t>
            </a:r>
            <a:r>
              <a:rPr lang="fr-FR" sz="1800" cap="none" dirty="0" smtClean="0">
                <a:solidFill>
                  <a:schemeClr val="tx1"/>
                </a:solidFill>
                <a:sym typeface="Wingdings" pitchFamily="2" charset="2"/>
              </a:rPr>
              <a:t> sélectionne le premier élément h1 enfant d'un élément</a:t>
            </a:r>
            <a:endParaRPr lang="fr-FR" sz="1800" cap="none" dirty="0" smtClean="0">
              <a:solidFill>
                <a:schemeClr val="tx1"/>
              </a:solidFill>
              <a:sym typeface="Wingdings" charset="2"/>
            </a:endParaRPr>
          </a:p>
          <a:p>
            <a:pPr>
              <a:tabLst>
                <a:tab pos="2160000" algn="l"/>
              </a:tabLst>
            </a:pPr>
            <a:r>
              <a:rPr lang="fr-FR" sz="1800" cap="none" dirty="0" smtClean="0">
                <a:solidFill>
                  <a:schemeClr val="tx1"/>
                </a:solidFill>
              </a:rPr>
              <a:t>h1:</a:t>
            </a:r>
            <a:r>
              <a:rPr lang="fr-FR" sz="1800" cap="none" dirty="0" smtClean="0">
                <a:solidFill>
                  <a:schemeClr val="accent2">
                    <a:lumMod val="60000"/>
                    <a:lumOff val="40000"/>
                  </a:schemeClr>
                </a:solidFill>
              </a:rPr>
              <a:t>last-of-type</a:t>
            </a:r>
            <a:r>
              <a:rPr lang="fr-FR" sz="1800" cap="none" dirty="0" smtClean="0">
                <a:solidFill>
                  <a:schemeClr val="tx1"/>
                </a:solidFill>
              </a:rPr>
              <a:t> 	</a:t>
            </a:r>
            <a:r>
              <a:rPr lang="fr-FR" sz="1800" cap="none" dirty="0" smtClean="0">
                <a:solidFill>
                  <a:schemeClr val="tx1"/>
                </a:solidFill>
                <a:sym typeface="Wingdings" pitchFamily="2" charset="2"/>
              </a:rPr>
              <a:t> sélectionne le dernier élément h1 enfant d'un élément</a:t>
            </a:r>
            <a:endParaRPr lang="fr-FR" sz="1800" cap="none" dirty="0" smtClean="0">
              <a:solidFill>
                <a:schemeClr val="tx1"/>
              </a:solidFill>
              <a:sym typeface="Wingdings" charset="2"/>
            </a:endParaRPr>
          </a:p>
          <a:p>
            <a:endParaRPr lang="fr-FR" sz="1800" cap="none" dirty="0" smtClean="0">
              <a:solidFill>
                <a:schemeClr val="tx1"/>
              </a:solidFill>
              <a:sym typeface="Wingdings" charset="2"/>
            </a:endParaRPr>
          </a:p>
          <a:p>
            <a:endParaRPr lang="fr-FR" sz="1800" cap="none" dirty="0" smtClean="0">
              <a:solidFill>
                <a:schemeClr val="tx1"/>
              </a:solidFill>
            </a:endParaRPr>
          </a:p>
          <a:p>
            <a:endParaRPr lang="fr-FR" sz="1800" cap="none" dirty="0" smtClean="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b="1" dirty="0" smtClean="0">
                <a:solidFill>
                  <a:schemeClr val="tx1"/>
                </a:solidFill>
              </a:rPr>
              <a:t>Nouveaux sélecteurs CSS3</a:t>
            </a:r>
          </a:p>
        </p:txBody>
      </p:sp>
      <p:sp>
        <p:nvSpPr>
          <p:cNvPr id="3" name="Espace réservé du contenu 2"/>
          <p:cNvSpPr>
            <a:spLocks noGrp="1"/>
          </p:cNvSpPr>
          <p:nvPr>
            <p:ph idx="1"/>
          </p:nvPr>
        </p:nvSpPr>
        <p:spPr/>
        <p:txBody>
          <a:bodyPr/>
          <a:lstStyle/>
          <a:p>
            <a:pPr marL="0" indent="0"/>
            <a:r>
              <a:rPr lang="fr-FR" sz="1800" cap="none" dirty="0" err="1" smtClean="0">
                <a:solidFill>
                  <a:schemeClr val="tx1"/>
                </a:solidFill>
              </a:rPr>
              <a:t>img</a:t>
            </a:r>
            <a:r>
              <a:rPr lang="fr-FR" sz="1800" cap="none" dirty="0" smtClean="0">
                <a:solidFill>
                  <a:schemeClr val="accent2">
                    <a:lumMod val="60000"/>
                    <a:lumOff val="40000"/>
                  </a:schemeClr>
                </a:solidFill>
              </a:rPr>
              <a:t>[</a:t>
            </a:r>
            <a:r>
              <a:rPr lang="fr-FR" sz="1800" cap="none" dirty="0" err="1" smtClean="0">
                <a:solidFill>
                  <a:schemeClr val="tx1"/>
                </a:solidFill>
              </a:rPr>
              <a:t>alt</a:t>
            </a:r>
            <a:r>
              <a:rPr lang="fr-FR" sz="1800" cap="none" dirty="0" smtClean="0">
                <a:solidFill>
                  <a:schemeClr val="accent2">
                    <a:lumMod val="60000"/>
                    <a:lumOff val="40000"/>
                  </a:schemeClr>
                </a:solidFill>
              </a:rPr>
              <a:t>^=</a:t>
            </a:r>
            <a:r>
              <a:rPr lang="fr-FR" sz="1800" cap="none" dirty="0" smtClean="0">
                <a:solidFill>
                  <a:schemeClr val="tx1"/>
                </a:solidFill>
              </a:rPr>
              <a:t>"film"</a:t>
            </a:r>
            <a:r>
              <a:rPr lang="fr-FR" sz="1800" cap="none" dirty="0" smtClean="0">
                <a:solidFill>
                  <a:schemeClr val="accent2">
                    <a:lumMod val="60000"/>
                    <a:lumOff val="40000"/>
                  </a:schemeClr>
                </a:solidFill>
              </a:rPr>
              <a:t>]</a:t>
            </a:r>
            <a:r>
              <a:rPr lang="fr-FR" sz="1800" cap="none" dirty="0" smtClean="0">
                <a:solidFill>
                  <a:schemeClr val="tx1"/>
                </a:solidFill>
              </a:rPr>
              <a:t> {…} :</a:t>
            </a:r>
          </a:p>
          <a:p>
            <a:pPr marL="723900" indent="0"/>
            <a:r>
              <a:rPr lang="fr-FR" sz="1800" b="0" cap="none" dirty="0" smtClean="0">
                <a:solidFill>
                  <a:schemeClr val="tx1"/>
                </a:solidFill>
              </a:rPr>
              <a:t>tous les éléments </a:t>
            </a:r>
            <a:r>
              <a:rPr lang="fr-FR" sz="1800" b="0" cap="none" dirty="0" err="1" smtClean="0">
                <a:solidFill>
                  <a:schemeClr val="tx1"/>
                </a:solidFill>
              </a:rPr>
              <a:t>img</a:t>
            </a:r>
            <a:r>
              <a:rPr lang="fr-FR" sz="1800" b="0" cap="none" dirty="0" smtClean="0">
                <a:solidFill>
                  <a:schemeClr val="tx1"/>
                </a:solidFill>
              </a:rPr>
              <a:t> dont l'attribut </a:t>
            </a:r>
            <a:r>
              <a:rPr lang="fr-FR" sz="1800" b="0" cap="none" dirty="0" err="1" smtClean="0">
                <a:solidFill>
                  <a:schemeClr val="tx1"/>
                </a:solidFill>
              </a:rPr>
              <a:t>alt</a:t>
            </a:r>
            <a:r>
              <a:rPr lang="fr-FR" sz="1800" b="0" cap="none" dirty="0" smtClean="0">
                <a:solidFill>
                  <a:schemeClr val="tx1"/>
                </a:solidFill>
              </a:rPr>
              <a:t> </a:t>
            </a:r>
            <a:r>
              <a:rPr lang="fr-FR" sz="1800" cap="none" dirty="0" smtClean="0">
                <a:solidFill>
                  <a:schemeClr val="tx1"/>
                </a:solidFill>
              </a:rPr>
              <a:t>COMMENCE PAR </a:t>
            </a:r>
            <a:r>
              <a:rPr lang="fr-FR" sz="1800" b="0" cap="none" dirty="0" smtClean="0">
                <a:solidFill>
                  <a:schemeClr val="tx1"/>
                </a:solidFill>
              </a:rPr>
              <a:t>"film"</a:t>
            </a:r>
            <a:r>
              <a:rPr lang="fr-FR" sz="1800" cap="none" dirty="0" smtClean="0">
                <a:solidFill>
                  <a:schemeClr val="tx1"/>
                </a:solidFill>
              </a:rPr>
              <a:t> </a:t>
            </a:r>
          </a:p>
          <a:p>
            <a:pPr marL="0" indent="0"/>
            <a:r>
              <a:rPr lang="fr-FR" sz="1800" cap="none" dirty="0" err="1" smtClean="0">
                <a:solidFill>
                  <a:schemeClr val="tx1"/>
                </a:solidFill>
              </a:rPr>
              <a:t>img</a:t>
            </a:r>
            <a:r>
              <a:rPr lang="fr-FR" sz="1800" cap="none" dirty="0" smtClean="0">
                <a:solidFill>
                  <a:schemeClr val="accent2">
                    <a:lumMod val="60000"/>
                    <a:lumOff val="40000"/>
                  </a:schemeClr>
                </a:solidFill>
              </a:rPr>
              <a:t>[</a:t>
            </a:r>
            <a:r>
              <a:rPr lang="fr-FR" sz="1800" cap="none" dirty="0" err="1" smtClean="0">
                <a:solidFill>
                  <a:schemeClr val="tx1"/>
                </a:solidFill>
              </a:rPr>
              <a:t>alt</a:t>
            </a:r>
            <a:r>
              <a:rPr lang="fr-FR" sz="1800" cap="none" dirty="0" smtClean="0">
                <a:solidFill>
                  <a:schemeClr val="accent2">
                    <a:lumMod val="60000"/>
                    <a:lumOff val="40000"/>
                  </a:schemeClr>
                </a:solidFill>
              </a:rPr>
              <a:t>*=</a:t>
            </a:r>
            <a:r>
              <a:rPr lang="fr-FR" sz="1800" cap="none" dirty="0" smtClean="0">
                <a:solidFill>
                  <a:schemeClr val="tx1"/>
                </a:solidFill>
              </a:rPr>
              <a:t>"film"</a:t>
            </a:r>
            <a:r>
              <a:rPr lang="fr-FR" sz="1800" cap="none" dirty="0" smtClean="0">
                <a:solidFill>
                  <a:schemeClr val="accent2">
                    <a:lumMod val="60000"/>
                    <a:lumOff val="40000"/>
                  </a:schemeClr>
                </a:solidFill>
              </a:rPr>
              <a:t>]</a:t>
            </a:r>
            <a:r>
              <a:rPr lang="fr-FR" sz="1800" cap="none" dirty="0" smtClean="0">
                <a:solidFill>
                  <a:schemeClr val="tx1"/>
                </a:solidFill>
              </a:rPr>
              <a:t> {…} :</a:t>
            </a:r>
          </a:p>
          <a:p>
            <a:pPr marL="723900" indent="0"/>
            <a:r>
              <a:rPr lang="fr-FR" sz="1800" b="0" cap="none" dirty="0" smtClean="0">
                <a:solidFill>
                  <a:schemeClr val="tx1"/>
                </a:solidFill>
              </a:rPr>
              <a:t>tous les éléments </a:t>
            </a:r>
            <a:r>
              <a:rPr lang="fr-FR" sz="1800" b="0" cap="none" dirty="0" err="1" smtClean="0">
                <a:solidFill>
                  <a:schemeClr val="tx1"/>
                </a:solidFill>
              </a:rPr>
              <a:t>img</a:t>
            </a:r>
            <a:r>
              <a:rPr lang="fr-FR" sz="1800" b="0" cap="none" dirty="0" smtClean="0">
                <a:solidFill>
                  <a:schemeClr val="tx1"/>
                </a:solidFill>
              </a:rPr>
              <a:t> dont l'attribut </a:t>
            </a:r>
            <a:r>
              <a:rPr lang="fr-FR" sz="1800" b="0" cap="none" dirty="0" err="1" smtClean="0">
                <a:solidFill>
                  <a:schemeClr val="tx1"/>
                </a:solidFill>
              </a:rPr>
              <a:t>alt</a:t>
            </a:r>
            <a:r>
              <a:rPr lang="fr-FR" sz="1800" b="0" cap="none" dirty="0" smtClean="0">
                <a:solidFill>
                  <a:schemeClr val="tx1"/>
                </a:solidFill>
              </a:rPr>
              <a:t> </a:t>
            </a:r>
            <a:r>
              <a:rPr lang="fr-FR" sz="1800" cap="none" dirty="0" smtClean="0">
                <a:solidFill>
                  <a:schemeClr val="tx1"/>
                </a:solidFill>
              </a:rPr>
              <a:t>CONTIENT </a:t>
            </a:r>
            <a:r>
              <a:rPr lang="fr-FR" sz="1800" b="0" cap="none" dirty="0" smtClean="0">
                <a:solidFill>
                  <a:schemeClr val="tx1"/>
                </a:solidFill>
              </a:rPr>
              <a:t>"film" </a:t>
            </a:r>
          </a:p>
          <a:p>
            <a:pPr marL="0" indent="0"/>
            <a:r>
              <a:rPr lang="fr-FR" sz="1800" cap="none" dirty="0" err="1" smtClean="0">
                <a:solidFill>
                  <a:schemeClr val="tx1"/>
                </a:solidFill>
              </a:rPr>
              <a:t>img</a:t>
            </a:r>
            <a:r>
              <a:rPr lang="fr-FR" sz="1800" cap="none" dirty="0" smtClean="0">
                <a:solidFill>
                  <a:schemeClr val="accent2">
                    <a:lumMod val="60000"/>
                    <a:lumOff val="40000"/>
                  </a:schemeClr>
                </a:solidFill>
              </a:rPr>
              <a:t>[</a:t>
            </a:r>
            <a:r>
              <a:rPr lang="fr-FR" sz="1800" cap="none" dirty="0" err="1" smtClean="0">
                <a:solidFill>
                  <a:schemeClr val="tx1"/>
                </a:solidFill>
              </a:rPr>
              <a:t>alt</a:t>
            </a:r>
            <a:r>
              <a:rPr lang="fr-FR" sz="1800" cap="none" dirty="0" smtClean="0">
                <a:solidFill>
                  <a:schemeClr val="accent2">
                    <a:lumMod val="60000"/>
                    <a:lumOff val="40000"/>
                  </a:schemeClr>
                </a:solidFill>
              </a:rPr>
              <a:t>$=</a:t>
            </a:r>
            <a:r>
              <a:rPr lang="fr-FR" sz="1800" cap="none" dirty="0" smtClean="0">
                <a:solidFill>
                  <a:schemeClr val="tx1"/>
                </a:solidFill>
              </a:rPr>
              <a:t>"film"</a:t>
            </a:r>
            <a:r>
              <a:rPr lang="fr-FR" sz="1800" cap="none" dirty="0" smtClean="0">
                <a:solidFill>
                  <a:schemeClr val="accent2">
                    <a:lumMod val="60000"/>
                    <a:lumOff val="40000"/>
                  </a:schemeClr>
                </a:solidFill>
              </a:rPr>
              <a:t>]</a:t>
            </a:r>
            <a:r>
              <a:rPr lang="fr-FR" sz="1800" cap="none" dirty="0" smtClean="0">
                <a:solidFill>
                  <a:schemeClr val="tx1"/>
                </a:solidFill>
              </a:rPr>
              <a:t> {…} :</a:t>
            </a:r>
          </a:p>
          <a:p>
            <a:pPr marL="723900" indent="0"/>
            <a:r>
              <a:rPr lang="fr-FR" sz="1800" b="0" cap="none" dirty="0" smtClean="0">
                <a:solidFill>
                  <a:schemeClr val="tx1"/>
                </a:solidFill>
              </a:rPr>
              <a:t>tous les éléments </a:t>
            </a:r>
            <a:r>
              <a:rPr lang="fr-FR" sz="1800" b="0" cap="none" dirty="0" err="1" smtClean="0">
                <a:solidFill>
                  <a:schemeClr val="tx1"/>
                </a:solidFill>
              </a:rPr>
              <a:t>img</a:t>
            </a:r>
            <a:r>
              <a:rPr lang="fr-FR" sz="1800" b="0" cap="none" dirty="0" smtClean="0">
                <a:solidFill>
                  <a:schemeClr val="tx1"/>
                </a:solidFill>
              </a:rPr>
              <a:t> dont l'attribut </a:t>
            </a:r>
            <a:r>
              <a:rPr lang="fr-FR" sz="1800" b="0" cap="none" dirty="0" err="1" smtClean="0">
                <a:solidFill>
                  <a:schemeClr val="tx1"/>
                </a:solidFill>
              </a:rPr>
              <a:t>alt</a:t>
            </a:r>
            <a:r>
              <a:rPr lang="fr-FR" sz="1800" b="0" cap="none" dirty="0" smtClean="0">
                <a:solidFill>
                  <a:schemeClr val="tx1"/>
                </a:solidFill>
              </a:rPr>
              <a:t> </a:t>
            </a:r>
            <a:r>
              <a:rPr lang="fr-FR" sz="1800" cap="none" dirty="0" smtClean="0">
                <a:solidFill>
                  <a:schemeClr val="tx1"/>
                </a:solidFill>
              </a:rPr>
              <a:t>SE TERMINE PAR</a:t>
            </a:r>
            <a:r>
              <a:rPr lang="fr-FR" sz="1800" b="0" cap="none" dirty="0" smtClean="0">
                <a:solidFill>
                  <a:schemeClr val="tx1"/>
                </a:solidFill>
              </a:rPr>
              <a:t> "film" </a:t>
            </a:r>
          </a:p>
          <a:p>
            <a:pPr marL="723900" indent="0"/>
            <a:endParaRPr lang="fr-FR" sz="1800" cap="none" dirty="0" smtClean="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b="1" dirty="0" smtClean="0"/>
              <a:t>Poids</a:t>
            </a:r>
            <a:r>
              <a:rPr lang="fr-FR" dirty="0" smtClean="0"/>
              <a:t> des sélecteurs CSS</a:t>
            </a:r>
          </a:p>
        </p:txBody>
      </p:sp>
      <p:graphicFrame>
        <p:nvGraphicFramePr>
          <p:cNvPr id="5" name="Espace réservé du contenu 4"/>
          <p:cNvGraphicFramePr>
            <a:graphicFrameLocks noGrp="1"/>
          </p:cNvGraphicFramePr>
          <p:nvPr>
            <p:ph idx="1"/>
          </p:nvPr>
        </p:nvGraphicFramePr>
        <p:xfrm>
          <a:off x="107950" y="933450"/>
          <a:ext cx="8678742" cy="2966720"/>
        </p:xfrm>
        <a:graphic>
          <a:graphicData uri="http://schemas.openxmlformats.org/drawingml/2006/table">
            <a:tbl>
              <a:tblPr firstRow="1" bandRow="1">
                <a:tableStyleId>{5C22544A-7EE6-4342-B048-85BDC9FD1C3A}</a:tableStyleId>
              </a:tblPr>
              <a:tblGrid>
                <a:gridCol w="2250043"/>
                <a:gridCol w="539553"/>
                <a:gridCol w="474207"/>
                <a:gridCol w="543967"/>
                <a:gridCol w="543967"/>
                <a:gridCol w="4327005"/>
              </a:tblGrid>
              <a:tr h="370840">
                <a:tc>
                  <a:txBody>
                    <a:bodyPr/>
                    <a:lstStyle/>
                    <a:p>
                      <a:r>
                        <a:rPr lang="fr-FR" dirty="0" smtClean="0">
                          <a:latin typeface="Tahoma" pitchFamily="34" charset="0"/>
                          <a:ea typeface="Tahoma" pitchFamily="34" charset="0"/>
                          <a:cs typeface="Tahoma" pitchFamily="34" charset="0"/>
                        </a:rPr>
                        <a:t>sélecteur</a:t>
                      </a:r>
                      <a:endParaRPr lang="fr-FR" dirty="0">
                        <a:latin typeface="Tahoma" pitchFamily="34" charset="0"/>
                        <a:ea typeface="Tahoma" pitchFamily="34" charset="0"/>
                        <a:cs typeface="Tahoma" pitchFamily="34" charset="0"/>
                      </a:endParaRPr>
                    </a:p>
                  </a:txBody>
                  <a:tcPr marL="110208" marR="110208">
                    <a:solidFill>
                      <a:schemeClr val="accent2">
                        <a:lumMod val="40000"/>
                        <a:lumOff val="60000"/>
                      </a:schemeClr>
                    </a:solidFill>
                  </a:tcPr>
                </a:tc>
                <a:tc gridSpan="4">
                  <a:txBody>
                    <a:bodyPr/>
                    <a:lstStyle/>
                    <a:p>
                      <a:pPr algn="ctr"/>
                      <a:r>
                        <a:rPr lang="fr-FR" dirty="0" smtClean="0">
                          <a:latin typeface="Tahoma" pitchFamily="34" charset="0"/>
                          <a:ea typeface="Tahoma" pitchFamily="34" charset="0"/>
                          <a:cs typeface="Tahoma" pitchFamily="34" charset="0"/>
                        </a:rPr>
                        <a:t>poids</a:t>
                      </a:r>
                      <a:endParaRPr lang="fr-FR" dirty="0">
                        <a:latin typeface="Tahoma" pitchFamily="34" charset="0"/>
                        <a:ea typeface="Tahoma" pitchFamily="34" charset="0"/>
                        <a:cs typeface="Tahoma" pitchFamily="34" charset="0"/>
                      </a:endParaRPr>
                    </a:p>
                  </a:txBody>
                  <a:tcPr marL="110208" marR="110208">
                    <a:solidFill>
                      <a:schemeClr val="accent2">
                        <a:lumMod val="40000"/>
                        <a:lumOff val="60000"/>
                      </a:schemeClr>
                    </a:solidFill>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pPr algn="ctr"/>
                      <a:r>
                        <a:rPr lang="fr-FR" dirty="0" smtClean="0">
                          <a:latin typeface="Tahoma" pitchFamily="34" charset="0"/>
                          <a:ea typeface="Tahoma" pitchFamily="34" charset="0"/>
                          <a:cs typeface="Tahoma" pitchFamily="34" charset="0"/>
                        </a:rPr>
                        <a:t>exemple</a:t>
                      </a:r>
                      <a:endParaRPr lang="fr-FR" dirty="0">
                        <a:latin typeface="Tahoma" pitchFamily="34" charset="0"/>
                        <a:ea typeface="Tahoma" pitchFamily="34" charset="0"/>
                        <a:cs typeface="Tahoma" pitchFamily="34" charset="0"/>
                      </a:endParaRPr>
                    </a:p>
                  </a:txBody>
                  <a:tcPr marL="110208" marR="110208">
                    <a:solidFill>
                      <a:schemeClr val="accent2">
                        <a:lumMod val="40000"/>
                        <a:lumOff val="60000"/>
                      </a:schemeClr>
                    </a:solidFill>
                  </a:tcPr>
                </a:tc>
              </a:tr>
              <a:tr h="370840">
                <a:tc>
                  <a:txBody>
                    <a:bodyPr/>
                    <a:lstStyle/>
                    <a:p>
                      <a:r>
                        <a:rPr lang="fr-FR" i="1" dirty="0" smtClean="0">
                          <a:solidFill>
                            <a:schemeClr val="accent2">
                              <a:lumMod val="60000"/>
                              <a:lumOff val="40000"/>
                            </a:schemeClr>
                          </a:solidFill>
                          <a:latin typeface="Tahoma" pitchFamily="34" charset="0"/>
                          <a:ea typeface="Tahoma" pitchFamily="34" charset="0"/>
                          <a:cs typeface="Tahoma" pitchFamily="34" charset="0"/>
                        </a:rPr>
                        <a:t>*</a:t>
                      </a:r>
                      <a:r>
                        <a:rPr lang="fr-FR" dirty="0" smtClean="0">
                          <a:latin typeface="Tahoma" pitchFamily="34" charset="0"/>
                          <a:ea typeface="Tahoma" pitchFamily="34" charset="0"/>
                          <a:cs typeface="Tahoma" pitchFamily="34" charset="0"/>
                        </a:rPr>
                        <a:t> </a:t>
                      </a:r>
                      <a:endParaRPr lang="fr-FR" i="1"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a:t>
                      </a:r>
                      <a:r>
                        <a:rPr lang="fr-FR" baseline="0" dirty="0" smtClean="0">
                          <a:latin typeface="Tahoma" pitchFamily="34" charset="0"/>
                          <a:ea typeface="Tahoma" pitchFamily="34" charset="0"/>
                          <a:cs typeface="Tahoma" pitchFamily="34" charset="0"/>
                        </a:rPr>
                        <a:t> {…}</a:t>
                      </a:r>
                      <a:endParaRPr lang="fr-FR" dirty="0" smtClean="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r>
              <a:tr h="370840">
                <a:tc>
                  <a:txBody>
                    <a:bodyPr/>
                    <a:lstStyle/>
                    <a:p>
                      <a:r>
                        <a:rPr lang="fr-FR" i="1" dirty="0" smtClean="0">
                          <a:latin typeface="Tahoma" pitchFamily="34" charset="0"/>
                          <a:ea typeface="Tahoma" pitchFamily="34" charset="0"/>
                          <a:cs typeface="Tahoma" pitchFamily="34" charset="0"/>
                        </a:rPr>
                        <a:t>élément</a:t>
                      </a:r>
                      <a:endParaRPr lang="fr-FR" i="1"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r>
                        <a:rPr lang="fr-FR" dirty="0" smtClean="0">
                          <a:latin typeface="Tahoma" pitchFamily="34" charset="0"/>
                          <a:ea typeface="Tahoma" pitchFamily="34" charset="0"/>
                          <a:cs typeface="Tahoma" pitchFamily="34" charset="0"/>
                        </a:rPr>
                        <a:t>1</a:t>
                      </a:r>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r>
                        <a:rPr lang="fr-FR" dirty="0" smtClean="0">
                          <a:latin typeface="Tahoma" pitchFamily="34" charset="0"/>
                          <a:ea typeface="Tahoma" pitchFamily="34" charset="0"/>
                          <a:cs typeface="Tahoma" pitchFamily="34" charset="0"/>
                        </a:rPr>
                        <a:t>h1 {…}</a:t>
                      </a:r>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r>
              <a:tr h="370840">
                <a:tc>
                  <a:txBody>
                    <a:bodyPr/>
                    <a:lstStyle/>
                    <a:p>
                      <a:r>
                        <a:rPr lang="fr-FR" b="1" dirty="0" smtClean="0">
                          <a:solidFill>
                            <a:schemeClr val="accent2">
                              <a:lumMod val="60000"/>
                              <a:lumOff val="40000"/>
                            </a:schemeClr>
                          </a:solidFill>
                          <a:latin typeface="Tahoma" pitchFamily="34" charset="0"/>
                          <a:ea typeface="Tahoma" pitchFamily="34" charset="0"/>
                          <a:cs typeface="Tahoma" pitchFamily="34" charset="0"/>
                        </a:rPr>
                        <a:t>.</a:t>
                      </a:r>
                      <a:r>
                        <a:rPr lang="fr-FR" i="1" dirty="0" smtClean="0">
                          <a:latin typeface="Tahoma" pitchFamily="34" charset="0"/>
                          <a:ea typeface="Tahoma" pitchFamily="34" charset="0"/>
                          <a:cs typeface="Tahoma" pitchFamily="34" charset="0"/>
                        </a:rPr>
                        <a:t>class</a:t>
                      </a:r>
                    </a:p>
                  </a:txBody>
                  <a:tcPr marL="110208" marR="110208">
                    <a:solidFill>
                      <a:schemeClr val="accent2">
                        <a:lumMod val="20000"/>
                        <a:lumOff val="80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1</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.gras {…}</a:t>
                      </a:r>
                    </a:p>
                  </a:txBody>
                  <a:tcPr marL="110208" marR="110208">
                    <a:solidFill>
                      <a:schemeClr val="accent2">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i="1" dirty="0" smtClean="0">
                          <a:solidFill>
                            <a:schemeClr val="accent2">
                              <a:lumMod val="60000"/>
                              <a:lumOff val="40000"/>
                            </a:schemeClr>
                          </a:solidFill>
                          <a:latin typeface="Tahoma" pitchFamily="34" charset="0"/>
                          <a:ea typeface="Tahoma" pitchFamily="34" charset="0"/>
                          <a:cs typeface="Tahoma" pitchFamily="34" charset="0"/>
                        </a:rPr>
                        <a:t>:</a:t>
                      </a:r>
                      <a:r>
                        <a:rPr lang="fr-FR" i="1" dirty="0" smtClean="0">
                          <a:latin typeface="Tahoma" pitchFamily="34" charset="0"/>
                          <a:ea typeface="Tahoma" pitchFamily="34" charset="0"/>
                          <a:cs typeface="Tahoma" pitchFamily="34" charset="0"/>
                        </a:rPr>
                        <a:t>pseudo-classe</a:t>
                      </a:r>
                    </a:p>
                  </a:txBody>
                  <a:tcPr marL="110208" marR="110208">
                    <a:solidFill>
                      <a:schemeClr val="bg1">
                        <a:lumMod val="95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latin typeface="Tahoma" pitchFamily="34" charset="0"/>
                          <a:ea typeface="Tahoma" pitchFamily="34" charset="0"/>
                          <a:cs typeface="Tahoma" pitchFamily="34" charset="0"/>
                        </a:rPr>
                        <a:t>ul:first-child</a:t>
                      </a:r>
                      <a:r>
                        <a:rPr lang="fr-FR" dirty="0" smtClean="0">
                          <a:latin typeface="Tahoma" pitchFamily="34" charset="0"/>
                          <a:ea typeface="Tahoma" pitchFamily="34" charset="0"/>
                          <a:cs typeface="Tahoma" pitchFamily="34" charset="0"/>
                        </a:rPr>
                        <a:t>{…}</a:t>
                      </a:r>
                    </a:p>
                  </a:txBody>
                  <a:tcPr marL="110208" marR="110208">
                    <a:solidFill>
                      <a:schemeClr val="bg1">
                        <a:lumMod val="95000"/>
                      </a:schemeClr>
                    </a:solidFill>
                  </a:tcPr>
                </a:tc>
              </a:tr>
              <a:tr h="370840">
                <a:tc>
                  <a:txBody>
                    <a:bodyPr/>
                    <a:lstStyle/>
                    <a:p>
                      <a:r>
                        <a:rPr lang="fr-FR" dirty="0" smtClean="0">
                          <a:latin typeface="Tahoma" pitchFamily="34" charset="0"/>
                          <a:ea typeface="Tahoma" pitchFamily="34" charset="0"/>
                          <a:cs typeface="Tahoma" pitchFamily="34" charset="0"/>
                        </a:rPr>
                        <a:t>#</a:t>
                      </a:r>
                      <a:r>
                        <a:rPr lang="fr-FR" i="1" dirty="0" smtClean="0">
                          <a:latin typeface="Tahoma" pitchFamily="34" charset="0"/>
                          <a:ea typeface="Tahoma" pitchFamily="34" charset="0"/>
                          <a:cs typeface="Tahoma" pitchFamily="34" charset="0"/>
                        </a:rPr>
                        <a:t>id</a:t>
                      </a:r>
                      <a:endParaRPr lang="fr-FR" i="1"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1</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#titre {…]</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r>
              <a:tr h="370840">
                <a:tc>
                  <a:txBody>
                    <a:bodyPr/>
                    <a:lstStyle/>
                    <a:p>
                      <a:r>
                        <a:rPr lang="fr-FR" b="1" dirty="0" smtClean="0">
                          <a:solidFill>
                            <a:schemeClr val="accent2">
                              <a:lumMod val="60000"/>
                              <a:lumOff val="40000"/>
                            </a:schemeClr>
                          </a:solidFill>
                          <a:latin typeface="Tahoma" pitchFamily="34" charset="0"/>
                          <a:ea typeface="Tahoma" pitchFamily="34" charset="0"/>
                          <a:cs typeface="Tahoma" pitchFamily="34" charset="0"/>
                        </a:rPr>
                        <a:t>!important</a:t>
                      </a:r>
                      <a:endParaRPr lang="fr-FR" b="1" dirty="0">
                        <a:solidFill>
                          <a:schemeClr val="accent2">
                            <a:lumMod val="60000"/>
                            <a:lumOff val="40000"/>
                          </a:schemeClr>
                        </a:solidFill>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r>
                        <a:rPr lang="fr-FR" dirty="0" smtClean="0">
                          <a:latin typeface="Tahoma" pitchFamily="34" charset="0"/>
                          <a:ea typeface="Tahoma" pitchFamily="34" charset="0"/>
                          <a:cs typeface="Tahoma" pitchFamily="34" charset="0"/>
                        </a:rPr>
                        <a:t>1</a:t>
                      </a:r>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c>
                  <a:txBody>
                    <a:bodyPr/>
                    <a:lstStyle/>
                    <a:p>
                      <a:r>
                        <a:rPr lang="fr-FR" dirty="0" smtClean="0">
                          <a:latin typeface="Tahoma" pitchFamily="34" charset="0"/>
                          <a:ea typeface="Tahoma" pitchFamily="34" charset="0"/>
                          <a:cs typeface="Tahoma" pitchFamily="34" charset="0"/>
                        </a:rPr>
                        <a:t>…{</a:t>
                      </a:r>
                      <a:r>
                        <a:rPr lang="fr-FR" dirty="0" err="1" smtClean="0">
                          <a:latin typeface="Tahoma" pitchFamily="34" charset="0"/>
                          <a:ea typeface="Tahoma" pitchFamily="34" charset="0"/>
                          <a:cs typeface="Tahoma" pitchFamily="34" charset="0"/>
                        </a:rPr>
                        <a:t>width</a:t>
                      </a:r>
                      <a:r>
                        <a:rPr lang="fr-FR" dirty="0" smtClean="0">
                          <a:latin typeface="Tahoma" pitchFamily="34" charset="0"/>
                          <a:ea typeface="Tahoma" pitchFamily="34" charset="0"/>
                          <a:cs typeface="Tahoma" pitchFamily="34" charset="0"/>
                        </a:rPr>
                        <a:t>:10em !important}</a:t>
                      </a:r>
                      <a:endParaRPr lang="fr-FR" dirty="0">
                        <a:latin typeface="Tahoma" pitchFamily="34" charset="0"/>
                        <a:ea typeface="Tahoma" pitchFamily="34" charset="0"/>
                        <a:cs typeface="Tahoma" pitchFamily="34" charset="0"/>
                      </a:endParaRPr>
                    </a:p>
                  </a:txBody>
                  <a:tcPr marL="110208" marR="110208">
                    <a:solidFill>
                      <a:schemeClr val="bg1">
                        <a:lumMod val="95000"/>
                      </a:schemeClr>
                    </a:solidFill>
                  </a:tcPr>
                </a:tc>
              </a:tr>
              <a:tr h="370840">
                <a:tc>
                  <a:txBody>
                    <a:bodyPr/>
                    <a:lstStyle/>
                    <a:p>
                      <a:r>
                        <a:rPr lang="fr-FR" dirty="0" smtClean="0">
                          <a:latin typeface="Tahoma" pitchFamily="34" charset="0"/>
                          <a:ea typeface="Tahoma" pitchFamily="34" charset="0"/>
                          <a:cs typeface="Tahoma" pitchFamily="34" charset="0"/>
                        </a:rPr>
                        <a:t>style </a:t>
                      </a:r>
                      <a:r>
                        <a:rPr lang="fr-FR" i="1" dirty="0" err="1" smtClean="0">
                          <a:latin typeface="Tahoma" pitchFamily="34" charset="0"/>
                          <a:ea typeface="Tahoma" pitchFamily="34" charset="0"/>
                          <a:cs typeface="Tahoma" pitchFamily="34" charset="0"/>
                        </a:rPr>
                        <a:t>inline</a:t>
                      </a:r>
                      <a:endParaRPr lang="fr-FR" i="1"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1</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r>
                        <a:rPr lang="fr-FR" dirty="0" smtClean="0">
                          <a:latin typeface="Tahoma" pitchFamily="34" charset="0"/>
                          <a:ea typeface="Tahoma" pitchFamily="34" charset="0"/>
                          <a:cs typeface="Tahoma" pitchFamily="34" charset="0"/>
                        </a:rPr>
                        <a:t>0</a:t>
                      </a:r>
                      <a:endParaRPr lang="fr-FR" dirty="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latin typeface="Tahoma" pitchFamily="34" charset="0"/>
                          <a:ea typeface="Tahoma" pitchFamily="34" charset="0"/>
                          <a:cs typeface="Tahoma" pitchFamily="34" charset="0"/>
                        </a:rPr>
                        <a:t>&lt;… style="…"</a:t>
                      </a:r>
                      <a:r>
                        <a:rPr lang="fr-FR" baseline="0" dirty="0" smtClean="0">
                          <a:latin typeface="Tahoma" pitchFamily="34" charset="0"/>
                          <a:ea typeface="Tahoma" pitchFamily="34" charset="0"/>
                          <a:cs typeface="Tahoma" pitchFamily="34" charset="0"/>
                        </a:rPr>
                        <a:t> …&gt;</a:t>
                      </a:r>
                      <a:endParaRPr lang="fr-FR" dirty="0" smtClean="0">
                        <a:latin typeface="Tahoma" pitchFamily="34" charset="0"/>
                        <a:ea typeface="Tahoma" pitchFamily="34" charset="0"/>
                        <a:cs typeface="Tahoma" pitchFamily="34" charset="0"/>
                      </a:endParaRPr>
                    </a:p>
                  </a:txBody>
                  <a:tcPr marL="110208" marR="110208">
                    <a:solidFill>
                      <a:schemeClr val="accent2">
                        <a:lumMod val="20000"/>
                        <a:lumOff val="80000"/>
                      </a:schemeClr>
                    </a:solidFill>
                  </a:tcPr>
                </a:tc>
              </a:tr>
            </a:tbl>
          </a:graphicData>
        </a:graphic>
      </p:graphicFrame>
      <p:sp>
        <p:nvSpPr>
          <p:cNvPr id="7" name="ZoneTexte 6"/>
          <p:cNvSpPr txBox="1"/>
          <p:nvPr/>
        </p:nvSpPr>
        <p:spPr>
          <a:xfrm>
            <a:off x="179512" y="4077072"/>
            <a:ext cx="6840760" cy="1323439"/>
          </a:xfrm>
          <a:prstGeom prst="rect">
            <a:avLst/>
          </a:prstGeom>
          <a:noFill/>
        </p:spPr>
        <p:txBody>
          <a:bodyPr wrap="square" rtlCol="0">
            <a:spAutoFit/>
          </a:bodyPr>
          <a:lstStyle/>
          <a:p>
            <a:r>
              <a:rPr lang="fr-FR" sz="1600" dirty="0" smtClean="0">
                <a:solidFill>
                  <a:schemeClr val="tx1"/>
                </a:solidFill>
                <a:latin typeface="Tahoma" pitchFamily="34" charset="0"/>
                <a:ea typeface="Tahoma" pitchFamily="34" charset="0"/>
                <a:cs typeface="Tahoma" pitchFamily="34" charset="0"/>
              </a:rPr>
              <a:t>#header .logo </a:t>
            </a:r>
            <a:r>
              <a:rPr lang="fr-FR" sz="1600" dirty="0" err="1" smtClean="0">
                <a:solidFill>
                  <a:schemeClr val="tx1"/>
                </a:solidFill>
                <a:latin typeface="Tahoma" pitchFamily="34" charset="0"/>
                <a:ea typeface="Tahoma" pitchFamily="34" charset="0"/>
                <a:cs typeface="Tahoma" pitchFamily="34" charset="0"/>
              </a:rPr>
              <a:t>img</a:t>
            </a:r>
            <a:r>
              <a:rPr lang="fr-FR" sz="1600" dirty="0" smtClean="0">
                <a:solidFill>
                  <a:schemeClr val="tx1"/>
                </a:solidFill>
                <a:latin typeface="Tahoma" pitchFamily="34" charset="0"/>
                <a:ea typeface="Tahoma" pitchFamily="34" charset="0"/>
                <a:cs typeface="Tahoma" pitchFamily="34" charset="0"/>
              </a:rPr>
              <a:t>{…}  		</a:t>
            </a:r>
            <a:r>
              <a:rPr lang="fr-FR" sz="1600" dirty="0" smtClean="0">
                <a:solidFill>
                  <a:schemeClr val="tx1"/>
                </a:solidFill>
                <a:latin typeface="Tahoma" pitchFamily="34" charset="0"/>
                <a:ea typeface="Tahoma" pitchFamily="34" charset="0"/>
                <a:cs typeface="Tahoma" pitchFamily="34" charset="0"/>
                <a:sym typeface="Wingdings" pitchFamily="2" charset="2"/>
              </a:rPr>
              <a:t></a:t>
            </a:r>
            <a:r>
              <a:rPr lang="fr-FR" sz="1600" dirty="0" smtClean="0">
                <a:solidFill>
                  <a:schemeClr val="tx1"/>
                </a:solidFill>
                <a:latin typeface="Tahoma" pitchFamily="34" charset="0"/>
                <a:ea typeface="Tahoma" pitchFamily="34" charset="0"/>
                <a:cs typeface="Tahoma" pitchFamily="34" charset="0"/>
              </a:rPr>
              <a:t>100+10+1 = 111</a:t>
            </a:r>
          </a:p>
          <a:p>
            <a:r>
              <a:rPr lang="fr-FR" sz="1600" dirty="0" err="1" smtClean="0">
                <a:solidFill>
                  <a:schemeClr val="tx1"/>
                </a:solidFill>
                <a:latin typeface="Tahoma" pitchFamily="34" charset="0"/>
                <a:ea typeface="Tahoma" pitchFamily="34" charset="0"/>
                <a:cs typeface="Tahoma" pitchFamily="34" charset="0"/>
              </a:rPr>
              <a:t>div</a:t>
            </a:r>
            <a:r>
              <a:rPr lang="fr-FR" sz="1600" dirty="0" smtClean="0">
                <a:solidFill>
                  <a:schemeClr val="tx1"/>
                </a:solidFill>
                <a:latin typeface="Tahoma" pitchFamily="34" charset="0"/>
                <a:ea typeface="Tahoma" pitchFamily="34" charset="0"/>
                <a:cs typeface="Tahoma" pitchFamily="34" charset="0"/>
              </a:rPr>
              <a:t>#header </a:t>
            </a:r>
            <a:r>
              <a:rPr lang="fr-FR" sz="1600" dirty="0" err="1" smtClean="0">
                <a:solidFill>
                  <a:schemeClr val="tx1"/>
                </a:solidFill>
                <a:latin typeface="Tahoma" pitchFamily="34" charset="0"/>
                <a:ea typeface="Tahoma" pitchFamily="34" charset="0"/>
                <a:cs typeface="Tahoma" pitchFamily="34" charset="0"/>
              </a:rPr>
              <a:t>a.logo</a:t>
            </a:r>
            <a:r>
              <a:rPr lang="fr-FR" sz="1600" dirty="0" smtClean="0">
                <a:solidFill>
                  <a:schemeClr val="tx1"/>
                </a:solidFill>
                <a:latin typeface="Tahoma" pitchFamily="34" charset="0"/>
                <a:ea typeface="Tahoma" pitchFamily="34" charset="0"/>
                <a:cs typeface="Tahoma" pitchFamily="34" charset="0"/>
              </a:rPr>
              <a:t> </a:t>
            </a:r>
            <a:r>
              <a:rPr lang="fr-FR" sz="1600" dirty="0" err="1" smtClean="0">
                <a:solidFill>
                  <a:schemeClr val="tx1"/>
                </a:solidFill>
                <a:latin typeface="Tahoma" pitchFamily="34" charset="0"/>
                <a:ea typeface="Tahoma" pitchFamily="34" charset="0"/>
                <a:cs typeface="Tahoma" pitchFamily="34" charset="0"/>
              </a:rPr>
              <a:t>img</a:t>
            </a:r>
            <a:r>
              <a:rPr lang="fr-FR" sz="1600" dirty="0" smtClean="0">
                <a:solidFill>
                  <a:schemeClr val="tx1"/>
                </a:solidFill>
                <a:latin typeface="Tahoma" pitchFamily="34" charset="0"/>
                <a:ea typeface="Tahoma" pitchFamily="34" charset="0"/>
                <a:cs typeface="Tahoma" pitchFamily="34" charset="0"/>
              </a:rPr>
              <a:t> {…}  		</a:t>
            </a:r>
            <a:r>
              <a:rPr lang="fr-FR" sz="1600" dirty="0" smtClean="0">
                <a:solidFill>
                  <a:schemeClr val="tx1"/>
                </a:solidFill>
                <a:latin typeface="Tahoma" pitchFamily="34" charset="0"/>
                <a:ea typeface="Tahoma" pitchFamily="34" charset="0"/>
                <a:cs typeface="Tahoma" pitchFamily="34" charset="0"/>
                <a:sym typeface="Wingdings" pitchFamily="2" charset="2"/>
              </a:rPr>
              <a:t></a:t>
            </a:r>
            <a:r>
              <a:rPr lang="fr-FR" sz="1600" dirty="0" smtClean="0">
                <a:solidFill>
                  <a:schemeClr val="tx1"/>
                </a:solidFill>
                <a:latin typeface="Tahoma" pitchFamily="34" charset="0"/>
                <a:ea typeface="Tahoma" pitchFamily="34" charset="0"/>
                <a:cs typeface="Tahoma" pitchFamily="34" charset="0"/>
              </a:rPr>
              <a:t>1+100-1+10+1 = 113</a:t>
            </a:r>
          </a:p>
          <a:p>
            <a:r>
              <a:rPr lang="fr-FR" sz="1600" dirty="0" smtClean="0">
                <a:solidFill>
                  <a:schemeClr val="tx1"/>
                </a:solidFill>
                <a:latin typeface="Tahoma" pitchFamily="34" charset="0"/>
                <a:ea typeface="Tahoma" pitchFamily="34" charset="0"/>
                <a:cs typeface="Tahoma" pitchFamily="34" charset="0"/>
              </a:rPr>
              <a:t>.logo &gt; </a:t>
            </a:r>
            <a:r>
              <a:rPr lang="fr-FR" sz="1600" dirty="0" err="1" smtClean="0">
                <a:solidFill>
                  <a:schemeClr val="tx1"/>
                </a:solidFill>
                <a:latin typeface="Tahoma" pitchFamily="34" charset="0"/>
                <a:ea typeface="Tahoma" pitchFamily="34" charset="0"/>
                <a:cs typeface="Tahoma" pitchFamily="34" charset="0"/>
              </a:rPr>
              <a:t>img</a:t>
            </a:r>
            <a:r>
              <a:rPr lang="fr-FR" sz="1600" dirty="0" smtClean="0">
                <a:solidFill>
                  <a:schemeClr val="tx1"/>
                </a:solidFill>
                <a:latin typeface="Tahoma" pitchFamily="34" charset="0"/>
                <a:ea typeface="Tahoma" pitchFamily="34" charset="0"/>
                <a:cs typeface="Tahoma" pitchFamily="34" charset="0"/>
              </a:rPr>
              <a:t> {…}  			</a:t>
            </a:r>
            <a:r>
              <a:rPr lang="fr-FR" sz="1600" dirty="0" smtClean="0">
                <a:solidFill>
                  <a:schemeClr val="tx1"/>
                </a:solidFill>
                <a:latin typeface="Tahoma" pitchFamily="34" charset="0"/>
                <a:ea typeface="Tahoma" pitchFamily="34" charset="0"/>
                <a:cs typeface="Tahoma" pitchFamily="34" charset="0"/>
                <a:sym typeface="Wingdings" pitchFamily="2" charset="2"/>
              </a:rPr>
              <a:t>1</a:t>
            </a:r>
            <a:r>
              <a:rPr lang="fr-FR" sz="1600" dirty="0" smtClean="0">
                <a:solidFill>
                  <a:schemeClr val="tx1"/>
                </a:solidFill>
                <a:latin typeface="Tahoma" pitchFamily="34" charset="0"/>
                <a:ea typeface="Tahoma" pitchFamily="34" charset="0"/>
                <a:cs typeface="Tahoma" pitchFamily="34" charset="0"/>
              </a:rPr>
              <a:t>0+1=11</a:t>
            </a:r>
          </a:p>
          <a:p>
            <a:r>
              <a:rPr lang="fr-FR" sz="1600" dirty="0" smtClean="0">
                <a:solidFill>
                  <a:schemeClr val="tx1"/>
                </a:solidFill>
                <a:latin typeface="Tahoma" pitchFamily="34" charset="0"/>
                <a:ea typeface="Tahoma" pitchFamily="34" charset="0"/>
                <a:cs typeface="Tahoma" pitchFamily="34" charset="0"/>
              </a:rPr>
              <a:t>.logo </a:t>
            </a:r>
            <a:r>
              <a:rPr lang="fr-FR" sz="1600" dirty="0" err="1" smtClean="0">
                <a:solidFill>
                  <a:schemeClr val="tx1"/>
                </a:solidFill>
                <a:latin typeface="Tahoma" pitchFamily="34" charset="0"/>
                <a:ea typeface="Tahoma" pitchFamily="34" charset="0"/>
                <a:cs typeface="Tahoma" pitchFamily="34" charset="0"/>
              </a:rPr>
              <a:t>img</a:t>
            </a:r>
            <a:r>
              <a:rPr lang="fr-FR" sz="1600" dirty="0" smtClean="0">
                <a:solidFill>
                  <a:schemeClr val="tx1"/>
                </a:solidFill>
                <a:latin typeface="Tahoma" pitchFamily="34" charset="0"/>
                <a:ea typeface="Tahoma" pitchFamily="34" charset="0"/>
                <a:cs typeface="Tahoma" pitchFamily="34" charset="0"/>
              </a:rPr>
              <a:t> {…}  			</a:t>
            </a:r>
            <a:r>
              <a:rPr lang="fr-FR" sz="1600" dirty="0" smtClean="0">
                <a:solidFill>
                  <a:schemeClr val="tx1"/>
                </a:solidFill>
                <a:latin typeface="Tahoma" pitchFamily="34" charset="0"/>
                <a:ea typeface="Tahoma" pitchFamily="34" charset="0"/>
                <a:cs typeface="Tahoma" pitchFamily="34" charset="0"/>
                <a:sym typeface="Wingdings" pitchFamily="2" charset="2"/>
              </a:rPr>
              <a:t> 1</a:t>
            </a:r>
            <a:r>
              <a:rPr lang="fr-FR" sz="1600" dirty="0" smtClean="0">
                <a:solidFill>
                  <a:schemeClr val="tx1"/>
                </a:solidFill>
                <a:latin typeface="Tahoma" pitchFamily="34" charset="0"/>
                <a:ea typeface="Tahoma" pitchFamily="34" charset="0"/>
                <a:cs typeface="Tahoma" pitchFamily="34" charset="0"/>
              </a:rPr>
              <a:t>0+1=11</a:t>
            </a:r>
          </a:p>
          <a:p>
            <a:r>
              <a:rPr lang="fr-FR" sz="1600" dirty="0" smtClean="0">
                <a:solidFill>
                  <a:schemeClr val="tx1"/>
                </a:solidFill>
                <a:latin typeface="Tahoma" pitchFamily="34" charset="0"/>
                <a:ea typeface="Tahoma" pitchFamily="34" charset="0"/>
                <a:cs typeface="Tahoma" pitchFamily="34" charset="0"/>
              </a:rPr>
              <a:t>#page </a:t>
            </a:r>
            <a:r>
              <a:rPr lang="fr-FR" sz="1600" dirty="0" err="1" smtClean="0">
                <a:solidFill>
                  <a:schemeClr val="tx1"/>
                </a:solidFill>
                <a:latin typeface="Tahoma" pitchFamily="34" charset="0"/>
                <a:ea typeface="Tahoma" pitchFamily="34" charset="0"/>
                <a:cs typeface="Tahoma" pitchFamily="34" charset="0"/>
              </a:rPr>
              <a:t>div.widget</a:t>
            </a:r>
            <a:r>
              <a:rPr lang="fr-FR" sz="1600" dirty="0" smtClean="0">
                <a:solidFill>
                  <a:schemeClr val="tx1"/>
                </a:solidFill>
                <a:latin typeface="Tahoma" pitchFamily="34" charset="0"/>
                <a:ea typeface="Tahoma" pitchFamily="34" charset="0"/>
                <a:cs typeface="Tahoma" pitchFamily="34" charset="0"/>
              </a:rPr>
              <a:t> p </a:t>
            </a:r>
            <a:r>
              <a:rPr lang="fr-FR" sz="1600" dirty="0" err="1" smtClean="0">
                <a:solidFill>
                  <a:schemeClr val="tx1"/>
                </a:solidFill>
                <a:latin typeface="Tahoma" pitchFamily="34" charset="0"/>
                <a:ea typeface="Tahoma" pitchFamily="34" charset="0"/>
                <a:cs typeface="Tahoma" pitchFamily="34" charset="0"/>
              </a:rPr>
              <a:t>a.special</a:t>
            </a:r>
            <a:r>
              <a:rPr lang="fr-FR" sz="1600" dirty="0" smtClean="0">
                <a:solidFill>
                  <a:schemeClr val="tx1"/>
                </a:solidFill>
                <a:latin typeface="Tahoma" pitchFamily="34" charset="0"/>
                <a:ea typeface="Tahoma" pitchFamily="34" charset="0"/>
                <a:cs typeface="Tahoma" pitchFamily="34" charset="0"/>
              </a:rPr>
              <a:t>{…} 	</a:t>
            </a:r>
            <a:r>
              <a:rPr lang="fr-FR" sz="1600" dirty="0" smtClean="0">
                <a:solidFill>
                  <a:schemeClr val="tx1"/>
                </a:solidFill>
                <a:latin typeface="Tahoma" pitchFamily="34" charset="0"/>
                <a:ea typeface="Tahoma" pitchFamily="34" charset="0"/>
                <a:cs typeface="Tahoma" pitchFamily="34" charset="0"/>
                <a:sym typeface="Wingdings" pitchFamily="2" charset="2"/>
              </a:rPr>
              <a:t> 100+1+10+1+1+10 = 123</a:t>
            </a:r>
            <a:r>
              <a:rPr lang="fr-FR" sz="1600" dirty="0" smtClean="0">
                <a:solidFill>
                  <a:schemeClr val="tx1"/>
                </a:solidFill>
                <a:latin typeface="Tahoma" pitchFamily="34" charset="0"/>
                <a:ea typeface="Tahoma" pitchFamily="34" charset="0"/>
                <a:cs typeface="Tahoma" pitchFamily="34" charset="0"/>
              </a:rPr>
              <a:t> </a:t>
            </a:r>
            <a:endParaRPr lang="fr-FR" sz="1600" dirty="0">
              <a:solidFill>
                <a:schemeClr val="tx1"/>
              </a:solidFill>
              <a:latin typeface="Tahoma" pitchFamily="34" charset="0"/>
              <a:ea typeface="Tahoma" pitchFamily="34" charset="0"/>
              <a:cs typeface="Tahoma" pitchFamily="34" charset="0"/>
            </a:endParaRPr>
          </a:p>
        </p:txBody>
      </p:sp>
      <p:sp>
        <p:nvSpPr>
          <p:cNvPr id="8" name="ZoneTexte 7"/>
          <p:cNvSpPr txBox="1"/>
          <p:nvPr/>
        </p:nvSpPr>
        <p:spPr>
          <a:xfrm>
            <a:off x="569532" y="5801193"/>
            <a:ext cx="5256584" cy="830997"/>
          </a:xfrm>
          <a:prstGeom prst="rect">
            <a:avLst/>
          </a:prstGeom>
          <a:noFill/>
          <a:ln>
            <a:solidFill>
              <a:schemeClr val="tx1"/>
            </a:solidFill>
          </a:ln>
        </p:spPr>
        <p:txBody>
          <a:bodyPr wrap="square" rtlCol="0">
            <a:spAutoFit/>
          </a:bodyPr>
          <a:lstStyle/>
          <a:p>
            <a:pPr>
              <a:buFont typeface="Wingdings"/>
              <a:buChar char="è"/>
            </a:pPr>
            <a:r>
              <a:rPr lang="fr-FR" sz="1600" dirty="0" smtClean="0">
                <a:solidFill>
                  <a:schemeClr val="tx1"/>
                </a:solidFill>
                <a:latin typeface="+mn-lt"/>
                <a:sym typeface="Wingdings" pitchFamily="2" charset="2"/>
              </a:rPr>
              <a:t>Éviter les styles sur id</a:t>
            </a:r>
          </a:p>
          <a:p>
            <a:pPr>
              <a:buFont typeface="Wingdings"/>
              <a:buChar char="è"/>
            </a:pPr>
            <a:r>
              <a:rPr lang="fr-FR" sz="1600" dirty="0" smtClean="0">
                <a:solidFill>
                  <a:schemeClr val="tx1"/>
                </a:solidFill>
                <a:latin typeface="+mn-lt"/>
                <a:sym typeface="Wingdings" pitchFamily="2" charset="2"/>
              </a:rPr>
              <a:t>Éviter les styles locaux dans le code HTML</a:t>
            </a:r>
          </a:p>
          <a:p>
            <a:pPr>
              <a:buFont typeface="Wingdings"/>
              <a:buChar char="è"/>
            </a:pPr>
            <a:r>
              <a:rPr lang="fr-FR" sz="1600" dirty="0" smtClean="0">
                <a:solidFill>
                  <a:schemeClr val="tx1"/>
                </a:solidFill>
                <a:latin typeface="+mn-lt"/>
                <a:sym typeface="Wingdings" pitchFamily="2" charset="2"/>
              </a:rPr>
              <a:t>Éviter les sélecteurs trop longs (</a:t>
            </a:r>
            <a:r>
              <a:rPr lang="fr-FR" sz="1600" dirty="0" err="1" smtClean="0">
                <a:solidFill>
                  <a:schemeClr val="tx1"/>
                </a:solidFill>
                <a:latin typeface="+mn-lt"/>
                <a:sym typeface="Wingdings" pitchFamily="2" charset="2"/>
              </a:rPr>
              <a:t>pb</a:t>
            </a:r>
            <a:r>
              <a:rPr lang="fr-FR" sz="1600" dirty="0" smtClean="0">
                <a:solidFill>
                  <a:schemeClr val="tx1"/>
                </a:solidFill>
                <a:latin typeface="+mn-lt"/>
                <a:sym typeface="Wingdings" pitchFamily="2" charset="2"/>
              </a:rPr>
              <a:t> maintenance)</a:t>
            </a:r>
            <a:r>
              <a:rPr lang="fr-FR" sz="1600" dirty="0" smtClean="0">
                <a:solidFill>
                  <a:schemeClr val="tx1"/>
                </a:solidFill>
                <a:latin typeface="+mn-lt"/>
              </a:rPr>
              <a:t> </a:t>
            </a:r>
            <a:endParaRPr lang="fr-FR" sz="1600" dirty="0">
              <a:solidFill>
                <a:schemeClr val="tx1"/>
              </a:solidFill>
              <a:latin typeface="+mn-lt"/>
            </a:endParaRPr>
          </a:p>
        </p:txBody>
      </p:sp>
      <p:sp>
        <p:nvSpPr>
          <p:cNvPr id="9" name="AutoShape 3"/>
          <p:cNvSpPr>
            <a:spLocks noChangeArrowheads="1"/>
          </p:cNvSpPr>
          <p:nvPr/>
        </p:nvSpPr>
        <p:spPr bwMode="auto">
          <a:xfrm>
            <a:off x="6435562" y="5486400"/>
            <a:ext cx="2520280" cy="1152128"/>
          </a:xfrm>
          <a:prstGeom prst="wedgeRoundRectCallout">
            <a:avLst>
              <a:gd name="adj1" fmla="val 47238"/>
              <a:gd name="adj2" fmla="val -37037"/>
              <a:gd name="adj3" fmla="val 16667"/>
            </a:avLst>
          </a:prstGeom>
          <a:solidFill>
            <a:srgbClr val="618FFD"/>
          </a:solidFill>
          <a:ln w="12600">
            <a:solidFill>
              <a:srgbClr val="000000"/>
            </a:solidFill>
            <a:miter lim="800000"/>
            <a:headEnd/>
            <a:tailEnd/>
          </a:ln>
        </p:spPr>
        <p:txBody>
          <a:bodyPr wrap="none" lIns="90000" tIns="46800" rIns="90000" bIns="46800" anchor="ct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En cas de conflit,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le sélecteur de poids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le plus fort est utilisé</a:t>
            </a:r>
            <a:endParaRPr lang="fr-FR" sz="1800" b="1" i="1" dirty="0">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611560" y="1124744"/>
            <a:ext cx="7756153" cy="4987131"/>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Rappels HTML et CSS</a:t>
            </a:r>
            <a:endParaRPr lang="fr-FR" sz="2000" b="1" dirty="0">
              <a:solidFill>
                <a:schemeClr val="tx1"/>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Processus de développement Responsive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 Media </a:t>
            </a:r>
            <a:r>
              <a:rPr lang="fr-FR" sz="2000" b="1" dirty="0" err="1" smtClean="0">
                <a:solidFill>
                  <a:srgbClr val="000000"/>
                </a:solidFill>
                <a:latin typeface="Tahoma" pitchFamily="34" charset="0"/>
                <a:ea typeface="Tahoma" pitchFamily="34" charset="0"/>
                <a:cs typeface="Tahoma" pitchFamily="34" charset="0"/>
              </a:rPr>
              <a:t>queries</a:t>
            </a:r>
            <a:endParaRPr lang="fr-FR" sz="2000" b="1" dirty="0" smtClean="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structurer une page Web</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Bien utiliser les sélecteurs CSS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Mise en page par un système de grille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err="1" smtClean="0">
                <a:solidFill>
                  <a:srgbClr val="000000"/>
                </a:solidFill>
                <a:latin typeface="Tahoma" pitchFamily="34" charset="0"/>
                <a:ea typeface="Tahoma" pitchFamily="34" charset="0"/>
                <a:cs typeface="Tahoma" pitchFamily="34" charset="0"/>
              </a:rPr>
              <a:t>Frameworks</a:t>
            </a:r>
            <a:r>
              <a:rPr lang="fr-FR" sz="2000" b="1" dirty="0" smtClean="0">
                <a:solidFill>
                  <a:srgbClr val="000000"/>
                </a:solidFill>
                <a:latin typeface="Tahoma" pitchFamily="34" charset="0"/>
                <a:ea typeface="Tahoma" pitchFamily="34" charset="0"/>
                <a:cs typeface="Tahoma" pitchFamily="34" charset="0"/>
              </a:rPr>
              <a:t> CSS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Sommaire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Mise en page par système de grille CSS</a:t>
            </a:r>
            <a:endParaRPr lang="fr-FR" dirty="0"/>
          </a:p>
        </p:txBody>
      </p:sp>
      <p:sp>
        <p:nvSpPr>
          <p:cNvPr id="4" name="Text Box 2"/>
          <p:cNvSpPr txBox="1">
            <a:spLocks noChangeArrowheads="1"/>
          </p:cNvSpPr>
          <p:nvPr/>
        </p:nvSpPr>
        <p:spPr bwMode="auto">
          <a:xfrm>
            <a:off x="539552" y="1052736"/>
            <a:ext cx="7828161" cy="5059139"/>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La page est virtuellement divisée en n colonnes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Le contenu est structuré dans des &lt;</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div</a:t>
            </a:r>
            <a:r>
              <a:rPr lang="fr-FR" sz="2000" b="1" i="1" dirty="0" smtClean="0">
                <a:solidFill>
                  <a:schemeClr val="accent2">
                    <a:lumMod val="60000"/>
                    <a:lumOff val="40000"/>
                  </a:schemeClr>
                </a:solidFill>
                <a:latin typeface="Tahoma" pitchFamily="34" charset="0"/>
                <a:ea typeface="Tahoma" pitchFamily="34" charset="0"/>
                <a:cs typeface="Tahoma" pitchFamily="34" charset="0"/>
              </a:rPr>
              <a:t>&gt; qui s'étendent sur 1 à n colonnes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Permet une certaine harmonie entre les pages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Selon le périphérique, </a:t>
            </a:r>
            <a:r>
              <a:rPr lang="fr-FR" sz="2000" b="1" i="1" dirty="0" smtClean="0">
                <a:solidFill>
                  <a:schemeClr val="accent2">
                    <a:lumMod val="60000"/>
                    <a:lumOff val="40000"/>
                  </a:schemeClr>
                </a:solidFill>
                <a:latin typeface="Tahoma" pitchFamily="34" charset="0"/>
                <a:ea typeface="Tahoma" pitchFamily="34" charset="0"/>
                <a:cs typeface="Tahoma" pitchFamily="34" charset="0"/>
              </a:rPr>
              <a:t>les blocs se disposent côte-à-côte/dessus-dessous</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en fonction des </a:t>
            </a:r>
            <a:r>
              <a:rPr lang="fr-FR" sz="2000" b="1" i="1" dirty="0" smtClean="0">
                <a:solidFill>
                  <a:schemeClr val="accent2">
                    <a:lumMod val="60000"/>
                    <a:lumOff val="40000"/>
                  </a:schemeClr>
                </a:solidFill>
                <a:latin typeface="Tahoma" pitchFamily="34" charset="0"/>
                <a:ea typeface="Tahoma" pitchFamily="34" charset="0"/>
                <a:cs typeface="Tahoma" pitchFamily="34" charset="0"/>
              </a:rPr>
              <a:t>classes de styles</a:t>
            </a:r>
            <a:r>
              <a:rPr lang="fr-FR" sz="2000" b="1" dirty="0" smtClean="0">
                <a:solidFill>
                  <a:schemeClr val="tx1"/>
                </a:solidFill>
                <a:latin typeface="Tahoma" pitchFamily="34" charset="0"/>
                <a:ea typeface="Tahoma" pitchFamily="34" charset="0"/>
                <a:cs typeface="Tahoma" pitchFamily="34" charset="0"/>
              </a:rPr>
              <a:t> affectées aux éléments </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et en fonction des </a:t>
            </a:r>
            <a:r>
              <a:rPr lang="fr-FR" sz="2000" b="1" i="1" dirty="0" smtClean="0">
                <a:solidFill>
                  <a:schemeClr val="accent2">
                    <a:lumMod val="60000"/>
                    <a:lumOff val="40000"/>
                  </a:schemeClr>
                </a:solidFill>
                <a:latin typeface="Tahoma" pitchFamily="34" charset="0"/>
                <a:ea typeface="Tahoma" pitchFamily="34" charset="0"/>
                <a:cs typeface="Tahoma" pitchFamily="34" charset="0"/>
              </a:rPr>
              <a:t>règles de styles</a:t>
            </a:r>
            <a:r>
              <a:rPr lang="fr-FR" sz="2000" b="1" dirty="0" smtClean="0">
                <a:solidFill>
                  <a:schemeClr val="tx1"/>
                </a:solidFill>
                <a:latin typeface="Tahoma" pitchFamily="34" charset="0"/>
                <a:ea typeface="Tahoma" pitchFamily="34" charset="0"/>
                <a:cs typeface="Tahoma" pitchFamily="34" charset="0"/>
              </a:rPr>
              <a:t> associées dans les différentes </a:t>
            </a:r>
            <a:r>
              <a:rPr lang="fr-FR" sz="2000" b="1" i="1" dirty="0" smtClean="0">
                <a:solidFill>
                  <a:schemeClr val="accent2">
                    <a:lumMod val="60000"/>
                    <a:lumOff val="40000"/>
                  </a:schemeClr>
                </a:solidFill>
                <a:latin typeface="Tahoma" pitchFamily="34" charset="0"/>
                <a:ea typeface="Tahoma" pitchFamily="34" charset="0"/>
                <a:cs typeface="Tahoma" pitchFamily="34" charset="0"/>
              </a:rPr>
              <a:t>media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queries</a:t>
            </a:r>
            <a:endParaRPr lang="fr-FR" sz="2000" b="1" i="1" dirty="0" smtClean="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sur mobile :</a:t>
            </a:r>
            <a:endParaRPr lang="fr-FR" dirty="0"/>
          </a:p>
        </p:txBody>
      </p:sp>
      <p:sp>
        <p:nvSpPr>
          <p:cNvPr id="3" name="Espace réservé du contenu 2"/>
          <p:cNvSpPr>
            <a:spLocks noGrp="1"/>
          </p:cNvSpPr>
          <p:nvPr>
            <p:ph idx="1"/>
          </p:nvPr>
        </p:nvSpPr>
        <p:spPr/>
        <p:txBody>
          <a:bodyPr/>
          <a:lstStyle/>
          <a:p>
            <a:r>
              <a:rPr lang="fr-FR" sz="1400" b="0" cap="none" dirty="0" smtClean="0">
                <a:solidFill>
                  <a:srgbClr val="00AE00"/>
                </a:solidFill>
              </a:rPr>
              <a:t>&lt;</a:t>
            </a:r>
            <a:r>
              <a:rPr lang="fr-FR" sz="1400" b="0" cap="none" dirty="0" err="1" smtClean="0">
                <a:solidFill>
                  <a:srgbClr val="00AE00"/>
                </a:solidFill>
              </a:rPr>
              <a:t>div</a:t>
            </a:r>
            <a:r>
              <a:rPr lang="fr-FR" sz="1400" b="0" cap="none" dirty="0" smtClean="0">
                <a:solidFill>
                  <a:srgbClr val="00AE00"/>
                </a:solidFill>
              </a:rPr>
              <a:t> class="menu"&gt;</a:t>
            </a:r>
          </a:p>
          <a:p>
            <a:r>
              <a:rPr lang="fr-FR" sz="1400" b="0" cap="none" dirty="0" smtClean="0">
                <a:solidFill>
                  <a:srgbClr val="00AE00"/>
                </a:solidFill>
              </a:rPr>
              <a:t>	&lt;h2&gt;Grille Responsive&lt;/h2&gt;	</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A&lt;/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B&lt;/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C&lt;/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D&lt;/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E&lt;/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Q&lt;/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R&lt;/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&lt;/</a:t>
            </a:r>
            <a:r>
              <a:rPr lang="fr-FR" sz="1400" b="0" cap="none" dirty="0" err="1" smtClean="0">
                <a:solidFill>
                  <a:srgbClr val="00AE00"/>
                </a:solidFill>
              </a:rPr>
              <a:t>div</a:t>
            </a:r>
            <a:r>
              <a:rPr lang="fr-FR" sz="1400" b="0" cap="none" dirty="0" smtClean="0">
                <a:solidFill>
                  <a:srgbClr val="00AE00"/>
                </a:solidFill>
              </a:rPr>
              <a:t>&gt;</a:t>
            </a:r>
            <a:endParaRPr lang="fr-FR" sz="1400" b="0" cap="none" dirty="0">
              <a:solidFill>
                <a:srgbClr val="00AE00"/>
              </a:solidFill>
            </a:endParaRPr>
          </a:p>
        </p:txBody>
      </p:sp>
      <p:sp>
        <p:nvSpPr>
          <p:cNvPr id="4" name="Rectangle 3"/>
          <p:cNvSpPr/>
          <p:nvPr/>
        </p:nvSpPr>
        <p:spPr>
          <a:xfrm>
            <a:off x="1547664" y="2060848"/>
            <a:ext cx="6696744" cy="369332"/>
          </a:xfrm>
          <a:prstGeom prst="rect">
            <a:avLst/>
          </a:prstGeom>
          <a:solidFill>
            <a:schemeClr val="bg1"/>
          </a:solidFill>
          <a:ln>
            <a:solidFill>
              <a:schemeClr val="tx1"/>
            </a:solidFill>
          </a:ln>
        </p:spPr>
        <p:txBody>
          <a:bodyPr wrap="square">
            <a:spAutoFit/>
          </a:bodyPr>
          <a:lstStyle/>
          <a:p>
            <a:r>
              <a:rPr lang="fr-FR" sz="1800" b="1" dirty="0" smtClean="0">
                <a:latin typeface="Tahoma" pitchFamily="34" charset="0"/>
                <a:ea typeface="Tahoma" pitchFamily="34" charset="0"/>
                <a:cs typeface="Tahoma" pitchFamily="34" charset="0"/>
              </a:rPr>
              <a:t>&lt;</a:t>
            </a:r>
            <a:r>
              <a:rPr lang="fr-FR" sz="1800" b="1" dirty="0" err="1" smtClean="0">
                <a:latin typeface="Tahoma" pitchFamily="34" charset="0"/>
                <a:ea typeface="Tahoma" pitchFamily="34" charset="0"/>
                <a:cs typeface="Tahoma" pitchFamily="34" charset="0"/>
              </a:rPr>
              <a:t>div</a:t>
            </a:r>
            <a:r>
              <a:rPr lang="fr-FR" sz="1800" b="1" dirty="0" smtClean="0">
                <a:latin typeface="Tahoma" pitchFamily="34" charset="0"/>
                <a:ea typeface="Tahoma" pitchFamily="34" charset="0"/>
                <a:cs typeface="Tahoma" pitchFamily="34" charset="0"/>
              </a:rPr>
              <a:t> class="</a:t>
            </a:r>
            <a:r>
              <a:rPr lang="fr-FR" sz="1800" b="1" dirty="0" smtClean="0">
                <a:solidFill>
                  <a:srgbClr val="00AE00"/>
                </a:solidFill>
                <a:latin typeface="Tahoma" pitchFamily="34" charset="0"/>
                <a:ea typeface="Tahoma" pitchFamily="34" charset="0"/>
                <a:cs typeface="Tahoma" pitchFamily="34" charset="0"/>
              </a:rPr>
              <a:t>col-</a:t>
            </a:r>
            <a:r>
              <a:rPr lang="fr-FR" sz="1800" b="1" dirty="0" err="1" smtClean="0">
                <a:solidFill>
                  <a:srgbClr val="00AE00"/>
                </a:solidFill>
                <a:latin typeface="Tahoma" pitchFamily="34" charset="0"/>
                <a:ea typeface="Tahoma" pitchFamily="34" charset="0"/>
                <a:cs typeface="Tahoma" pitchFamily="34" charset="0"/>
              </a:rPr>
              <a:t>xs</a:t>
            </a:r>
            <a:r>
              <a:rPr lang="fr-FR" sz="1800" b="1" dirty="0" smtClean="0">
                <a:solidFill>
                  <a:srgbClr val="00AE00"/>
                </a:solidFill>
                <a:latin typeface="Tahoma" pitchFamily="34" charset="0"/>
                <a:ea typeface="Tahoma" pitchFamily="34" charset="0"/>
                <a:cs typeface="Tahoma" pitchFamily="34" charset="0"/>
              </a:rPr>
              <a:t>-12 col-md-6 col-l-3</a:t>
            </a:r>
            <a:r>
              <a:rPr lang="fr-FR" sz="1800" b="1" dirty="0" smtClean="0">
                <a:latin typeface="Tahoma" pitchFamily="34" charset="0"/>
                <a:ea typeface="Tahoma" pitchFamily="34" charset="0"/>
                <a:cs typeface="Tahoma" pitchFamily="34" charset="0"/>
              </a:rPr>
              <a:t>"&gt;Menu A&lt;/</a:t>
            </a:r>
            <a:r>
              <a:rPr lang="fr-FR" sz="1800" b="1" dirty="0" err="1" smtClean="0">
                <a:latin typeface="Tahoma" pitchFamily="34" charset="0"/>
                <a:ea typeface="Tahoma" pitchFamily="34" charset="0"/>
                <a:cs typeface="Tahoma" pitchFamily="34" charset="0"/>
              </a:rPr>
              <a:t>div</a:t>
            </a:r>
            <a:r>
              <a:rPr lang="fr-FR" sz="1800" b="1" dirty="0" smtClean="0">
                <a:latin typeface="Tahoma" pitchFamily="34" charset="0"/>
                <a:ea typeface="Tahoma" pitchFamily="34" charset="0"/>
                <a:cs typeface="Tahoma" pitchFamily="34" charset="0"/>
              </a:rPr>
              <a:t>&gt;</a:t>
            </a:r>
          </a:p>
        </p:txBody>
      </p:sp>
      <p:sp>
        <p:nvSpPr>
          <p:cNvPr id="51201" name="Rectangle 1"/>
          <p:cNvSpPr>
            <a:spLocks noChangeArrowheads="1"/>
          </p:cNvSpPr>
          <p:nvPr/>
        </p:nvSpPr>
        <p:spPr bwMode="auto">
          <a:xfrm>
            <a:off x="4139952" y="2636912"/>
            <a:ext cx="3240360" cy="369332"/>
          </a:xfrm>
          <a:prstGeom prst="rect">
            <a:avLst/>
          </a:prstGeom>
          <a:solidFill>
            <a:srgbClr val="D0D6F4"/>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dirty="0" smtClean="0">
                <a:ln>
                  <a:noFill/>
                </a:ln>
                <a:solidFill>
                  <a:srgbClr val="00AE00"/>
                </a:solidFill>
                <a:effectLst/>
                <a:latin typeface="Tahoma" pitchFamily="34" charset="0"/>
                <a:ea typeface="Tahoma" pitchFamily="34" charset="0"/>
                <a:cs typeface="Tahoma" pitchFamily="34" charset="0"/>
              </a:rPr>
              <a:t>.col-</a:t>
            </a:r>
            <a:r>
              <a:rPr kumimoji="0" lang="fr-FR" sz="1800" b="1" i="0" u="none" strike="noStrike" cap="none" normalizeH="0" baseline="0" dirty="0" err="1" smtClean="0">
                <a:ln>
                  <a:noFill/>
                </a:ln>
                <a:solidFill>
                  <a:srgbClr val="00AE00"/>
                </a:solidFill>
                <a:effectLst/>
                <a:latin typeface="Tahoma" pitchFamily="34" charset="0"/>
                <a:ea typeface="Tahoma" pitchFamily="34" charset="0"/>
                <a:cs typeface="Tahoma" pitchFamily="34" charset="0"/>
              </a:rPr>
              <a:t>xs</a:t>
            </a:r>
            <a:r>
              <a:rPr kumimoji="0" lang="fr-FR" sz="1800" b="1" i="0" u="none" strike="noStrike" cap="none" normalizeH="0" baseline="0" dirty="0" smtClean="0">
                <a:ln>
                  <a:noFill/>
                </a:ln>
                <a:solidFill>
                  <a:srgbClr val="00AE00"/>
                </a:solidFill>
                <a:effectLst/>
                <a:latin typeface="Tahoma" pitchFamily="34" charset="0"/>
                <a:ea typeface="Tahoma" pitchFamily="34" charset="0"/>
                <a:cs typeface="Tahoma" pitchFamily="34" charset="0"/>
              </a:rPr>
              <a:t>-12{</a:t>
            </a:r>
            <a:r>
              <a:rPr kumimoji="0" lang="fr-FR" sz="1800" b="1" i="0" u="none" strike="noStrike" cap="none" normalizeH="0" baseline="0" dirty="0" err="1" smtClean="0">
                <a:ln>
                  <a:noFill/>
                </a:ln>
                <a:solidFill>
                  <a:srgbClr val="00AE00"/>
                </a:solidFill>
                <a:effectLst/>
                <a:latin typeface="Tahoma" pitchFamily="34" charset="0"/>
                <a:ea typeface="Tahoma" pitchFamily="34" charset="0"/>
                <a:cs typeface="Tahoma" pitchFamily="34" charset="0"/>
              </a:rPr>
              <a:t>width</a:t>
            </a:r>
            <a:r>
              <a:rPr kumimoji="0" lang="fr-FR" sz="1800" b="1" i="0" u="none" strike="noStrike" cap="none" normalizeH="0" baseline="0" dirty="0" smtClean="0">
                <a:ln>
                  <a:noFill/>
                </a:ln>
                <a:solidFill>
                  <a:srgbClr val="00AE00"/>
                </a:solidFill>
                <a:effectLst/>
                <a:latin typeface="Tahoma" pitchFamily="34" charset="0"/>
                <a:ea typeface="Tahoma" pitchFamily="34" charset="0"/>
                <a:cs typeface="Tahoma" pitchFamily="34" charset="0"/>
              </a:rPr>
              <a:t>:100%;}</a:t>
            </a:r>
            <a:endParaRPr kumimoji="0" lang="fr-FR" sz="1800" b="0" i="0" u="none" strike="noStrike" cap="none" normalizeH="0" baseline="0" dirty="0" smtClean="0">
              <a:ln>
                <a:noFill/>
              </a:ln>
              <a:solidFill>
                <a:srgbClr val="00AE00"/>
              </a:solidFill>
              <a:effectLst/>
              <a:latin typeface="Tahoma" pitchFamily="34" charset="0"/>
              <a:ea typeface="Tahoma" pitchFamily="34" charset="0"/>
              <a:cs typeface="Tahoma" pitchFamily="34" charset="0"/>
            </a:endParaRPr>
          </a:p>
        </p:txBody>
      </p:sp>
      <p:pic>
        <p:nvPicPr>
          <p:cNvPr id="6" name="Image 5"/>
          <p:cNvPicPr/>
          <p:nvPr/>
        </p:nvPicPr>
        <p:blipFill>
          <a:blip r:embed="rId2" cstate="print"/>
          <a:srcRect t="20975" b="68595"/>
          <a:stretch>
            <a:fillRect/>
          </a:stretch>
        </p:blipFill>
        <p:spPr bwMode="auto">
          <a:xfrm>
            <a:off x="3167336" y="3356992"/>
            <a:ext cx="5976664" cy="1512168"/>
          </a:xfrm>
          <a:prstGeom prst="rect">
            <a:avLst/>
          </a:prstGeom>
          <a:noFill/>
          <a:ln w="9525">
            <a:solidFill>
              <a:schemeClr val="tx1"/>
            </a:solidFill>
            <a:miter lim="800000"/>
            <a:headEnd/>
            <a:tailEnd/>
          </a:ln>
        </p:spPr>
      </p:pic>
      <p:cxnSp>
        <p:nvCxnSpPr>
          <p:cNvPr id="8" name="Connecteur droit avec flèche 7"/>
          <p:cNvCxnSpPr/>
          <p:nvPr/>
        </p:nvCxnSpPr>
        <p:spPr bwMode="auto">
          <a:xfrm>
            <a:off x="3635896" y="2420888"/>
            <a:ext cx="648072" cy="216024"/>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p:val>
                                            <p:fltVal val="0"/>
                                          </p:val>
                                        </p:tav>
                                        <p:tav tm="100000">
                                          <p:val>
                                            <p:strVal val="#ppt_w"/>
                                          </p:val>
                                        </p:tav>
                                      </p:tavLst>
                                    </p:anim>
                                    <p:anim calcmode="lin" valueType="num">
                                      <p:cBhvr>
                                        <p:cTn id="8" dur="3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1201"/>
                                        </p:tgtEl>
                                        <p:attrNameLst>
                                          <p:attrName>style.visibility</p:attrName>
                                        </p:attrNameLst>
                                      </p:cBhvr>
                                      <p:to>
                                        <p:strVal val="visible"/>
                                      </p:to>
                                    </p:set>
                                    <p:anim calcmode="lin" valueType="num">
                                      <p:cBhvr>
                                        <p:cTn id="17" dur="3000" fill="hold"/>
                                        <p:tgtEl>
                                          <p:spTgt spid="51201"/>
                                        </p:tgtEl>
                                        <p:attrNameLst>
                                          <p:attrName>ppt_w</p:attrName>
                                        </p:attrNameLst>
                                      </p:cBhvr>
                                      <p:tavLst>
                                        <p:tav tm="0">
                                          <p:val>
                                            <p:fltVal val="0"/>
                                          </p:val>
                                        </p:tav>
                                        <p:tav tm="100000">
                                          <p:val>
                                            <p:strVal val="#ppt_w"/>
                                          </p:val>
                                        </p:tav>
                                      </p:tavLst>
                                    </p:anim>
                                    <p:anim calcmode="lin" valueType="num">
                                      <p:cBhvr>
                                        <p:cTn id="18" dur="3000" fill="hold"/>
                                        <p:tgtEl>
                                          <p:spTgt spid="5120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3000" fill="hold"/>
                                        <p:tgtEl>
                                          <p:spTgt spid="6"/>
                                        </p:tgtEl>
                                        <p:attrNameLst>
                                          <p:attrName>ppt_w</p:attrName>
                                        </p:attrNameLst>
                                      </p:cBhvr>
                                      <p:tavLst>
                                        <p:tav tm="0">
                                          <p:val>
                                            <p:fltVal val="0"/>
                                          </p:val>
                                        </p:tav>
                                        <p:tav tm="100000">
                                          <p:val>
                                            <p:strVal val="#ppt_w"/>
                                          </p:val>
                                        </p:tav>
                                      </p:tavLst>
                                    </p:anim>
                                    <p:anim calcmode="lin" valueType="num">
                                      <p:cBhvr>
                                        <p:cTn id="24" dur="3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120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sur petit écran :</a:t>
            </a:r>
            <a:endParaRPr lang="fr-FR" dirty="0"/>
          </a:p>
        </p:txBody>
      </p:sp>
      <p:sp>
        <p:nvSpPr>
          <p:cNvPr id="3" name="Espace réservé du contenu 2"/>
          <p:cNvSpPr>
            <a:spLocks noGrp="1"/>
          </p:cNvSpPr>
          <p:nvPr>
            <p:ph idx="1"/>
          </p:nvPr>
        </p:nvSpPr>
        <p:spPr/>
        <p:txBody>
          <a:bodyPr/>
          <a:lstStyle/>
          <a:p>
            <a:r>
              <a:rPr lang="fr-FR" sz="1400" b="0" cap="none" dirty="0" smtClean="0">
                <a:solidFill>
                  <a:srgbClr val="00AE00"/>
                </a:solidFill>
              </a:rPr>
              <a:t>&lt;</a:t>
            </a:r>
            <a:r>
              <a:rPr lang="fr-FR" sz="1400" b="0" cap="none" dirty="0" err="1" smtClean="0">
                <a:solidFill>
                  <a:srgbClr val="00AE00"/>
                </a:solidFill>
              </a:rPr>
              <a:t>div</a:t>
            </a:r>
            <a:r>
              <a:rPr lang="fr-FR" sz="1400" b="0" cap="none" dirty="0" smtClean="0">
                <a:solidFill>
                  <a:srgbClr val="00AE00"/>
                </a:solidFill>
              </a:rPr>
              <a:t> class="menu"&gt;</a:t>
            </a:r>
          </a:p>
          <a:p>
            <a:r>
              <a:rPr lang="fr-FR" sz="1400" b="0" cap="none" dirty="0" smtClean="0">
                <a:solidFill>
                  <a:srgbClr val="00AE00"/>
                </a:solidFill>
              </a:rPr>
              <a:t>	&lt;h2&gt;Grille Responsive&lt;/h2&gt;	</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A&lt;/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B&lt;/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C&lt;/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D&lt;/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E&lt;/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Q&lt;/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R&lt;/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&lt;/</a:t>
            </a:r>
            <a:r>
              <a:rPr lang="fr-FR" sz="1400" b="0" cap="none" dirty="0" err="1" smtClean="0">
                <a:solidFill>
                  <a:srgbClr val="00AE00"/>
                </a:solidFill>
              </a:rPr>
              <a:t>div</a:t>
            </a:r>
            <a:r>
              <a:rPr lang="fr-FR" sz="1400" b="0" cap="none" dirty="0" smtClean="0">
                <a:solidFill>
                  <a:srgbClr val="00AE00"/>
                </a:solidFill>
              </a:rPr>
              <a:t>&gt;</a:t>
            </a:r>
            <a:endParaRPr lang="fr-FR" sz="1400" b="0" cap="none" dirty="0">
              <a:solidFill>
                <a:srgbClr val="00AE00"/>
              </a:solidFill>
            </a:endParaRPr>
          </a:p>
        </p:txBody>
      </p:sp>
      <p:sp>
        <p:nvSpPr>
          <p:cNvPr id="4" name="Rectangle 3"/>
          <p:cNvSpPr/>
          <p:nvPr/>
        </p:nvSpPr>
        <p:spPr>
          <a:xfrm>
            <a:off x="1547664" y="2060848"/>
            <a:ext cx="6696744" cy="369332"/>
          </a:xfrm>
          <a:prstGeom prst="rect">
            <a:avLst/>
          </a:prstGeom>
          <a:solidFill>
            <a:schemeClr val="bg1"/>
          </a:solidFill>
          <a:ln>
            <a:solidFill>
              <a:schemeClr val="tx1"/>
            </a:solidFill>
          </a:ln>
        </p:spPr>
        <p:txBody>
          <a:bodyPr wrap="square">
            <a:spAutoFit/>
          </a:bodyPr>
          <a:lstStyle/>
          <a:p>
            <a:r>
              <a:rPr lang="fr-FR" sz="1800" b="1" dirty="0" smtClean="0">
                <a:solidFill>
                  <a:srgbClr val="000000"/>
                </a:solidFill>
                <a:latin typeface="Tahoma" pitchFamily="34" charset="0"/>
                <a:ea typeface="Tahoma" pitchFamily="34" charset="0"/>
                <a:cs typeface="Tahoma" pitchFamily="34" charset="0"/>
              </a:rPr>
              <a:t>&lt;</a:t>
            </a:r>
            <a:r>
              <a:rPr lang="fr-FR" sz="1800" b="1" dirty="0" err="1" smtClean="0">
                <a:solidFill>
                  <a:srgbClr val="000000"/>
                </a:solidFill>
                <a:latin typeface="Tahoma" pitchFamily="34" charset="0"/>
                <a:ea typeface="Tahoma" pitchFamily="34" charset="0"/>
                <a:cs typeface="Tahoma" pitchFamily="34" charset="0"/>
              </a:rPr>
              <a:t>div</a:t>
            </a:r>
            <a:r>
              <a:rPr lang="fr-FR" sz="1800" b="1" dirty="0" smtClean="0">
                <a:solidFill>
                  <a:srgbClr val="000000"/>
                </a:solidFill>
                <a:latin typeface="Tahoma" pitchFamily="34" charset="0"/>
                <a:ea typeface="Tahoma" pitchFamily="34" charset="0"/>
                <a:cs typeface="Tahoma" pitchFamily="34" charset="0"/>
              </a:rPr>
              <a:t> class=</a:t>
            </a:r>
            <a:r>
              <a:rPr lang="fr-FR" sz="1800" b="1" dirty="0" smtClean="0">
                <a:solidFill>
                  <a:schemeClr val="accent2"/>
                </a:solidFill>
                <a:latin typeface="Tahoma" pitchFamily="34" charset="0"/>
                <a:ea typeface="Tahoma" pitchFamily="34" charset="0"/>
                <a:cs typeface="Tahoma" pitchFamily="34" charset="0"/>
              </a:rPr>
              <a:t>"</a:t>
            </a:r>
            <a:r>
              <a:rPr lang="fr-FR" sz="1800" b="1" dirty="0" smtClean="0">
                <a:solidFill>
                  <a:srgbClr val="00AE00"/>
                </a:solidFill>
                <a:latin typeface="Tahoma" pitchFamily="34" charset="0"/>
                <a:ea typeface="Tahoma" pitchFamily="34" charset="0"/>
                <a:cs typeface="Tahoma" pitchFamily="34" charset="0"/>
              </a:rPr>
              <a:t>col-</a:t>
            </a:r>
            <a:r>
              <a:rPr lang="fr-FR" sz="1800" b="1" dirty="0" err="1" smtClean="0">
                <a:solidFill>
                  <a:srgbClr val="00AE00"/>
                </a:solidFill>
                <a:latin typeface="Tahoma" pitchFamily="34" charset="0"/>
                <a:ea typeface="Tahoma" pitchFamily="34" charset="0"/>
                <a:cs typeface="Tahoma" pitchFamily="34" charset="0"/>
              </a:rPr>
              <a:t>xs</a:t>
            </a:r>
            <a:r>
              <a:rPr lang="fr-FR" sz="1800" b="1" dirty="0" smtClean="0">
                <a:solidFill>
                  <a:srgbClr val="00AE00"/>
                </a:solidFill>
                <a:latin typeface="Tahoma" pitchFamily="34" charset="0"/>
                <a:ea typeface="Tahoma" pitchFamily="34" charset="0"/>
                <a:cs typeface="Tahoma" pitchFamily="34" charset="0"/>
              </a:rPr>
              <a:t>-12 col-md-6 col-l-3</a:t>
            </a:r>
            <a:r>
              <a:rPr lang="fr-FR" sz="1800" b="1" dirty="0" smtClean="0">
                <a:solidFill>
                  <a:srgbClr val="000000"/>
                </a:solidFill>
                <a:latin typeface="Tahoma" pitchFamily="34" charset="0"/>
                <a:ea typeface="Tahoma" pitchFamily="34" charset="0"/>
                <a:cs typeface="Tahoma" pitchFamily="34" charset="0"/>
              </a:rPr>
              <a:t>"&gt;Menu A&lt;/</a:t>
            </a:r>
            <a:r>
              <a:rPr lang="fr-FR" sz="1800" b="1" dirty="0" err="1" smtClean="0">
                <a:solidFill>
                  <a:srgbClr val="000000"/>
                </a:solidFill>
                <a:latin typeface="Tahoma" pitchFamily="34" charset="0"/>
                <a:ea typeface="Tahoma" pitchFamily="34" charset="0"/>
                <a:cs typeface="Tahoma" pitchFamily="34" charset="0"/>
              </a:rPr>
              <a:t>div</a:t>
            </a:r>
            <a:r>
              <a:rPr lang="fr-FR" sz="1800" b="1" dirty="0" smtClean="0">
                <a:solidFill>
                  <a:srgbClr val="000000"/>
                </a:solidFill>
                <a:latin typeface="Tahoma" pitchFamily="34" charset="0"/>
                <a:ea typeface="Tahoma" pitchFamily="34" charset="0"/>
                <a:cs typeface="Tahoma" pitchFamily="34" charset="0"/>
              </a:rPr>
              <a:t>&gt;</a:t>
            </a:r>
          </a:p>
        </p:txBody>
      </p:sp>
      <p:sp>
        <p:nvSpPr>
          <p:cNvPr id="51201" name="Rectangle 1"/>
          <p:cNvSpPr>
            <a:spLocks noChangeArrowheads="1"/>
          </p:cNvSpPr>
          <p:nvPr/>
        </p:nvSpPr>
        <p:spPr bwMode="auto">
          <a:xfrm>
            <a:off x="1547664" y="2893586"/>
            <a:ext cx="6984776" cy="830997"/>
          </a:xfrm>
          <a:prstGeom prst="rect">
            <a:avLst/>
          </a:prstGeom>
          <a:solidFill>
            <a:srgbClr val="FFC000"/>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AE00"/>
                </a:solidFill>
                <a:effectLst/>
                <a:latin typeface="Tahoma" pitchFamily="34" charset="0"/>
                <a:ea typeface="Tahoma" pitchFamily="34" charset="0"/>
                <a:cs typeface="Tahoma" pitchFamily="34" charset="0"/>
              </a:rPr>
              <a:t>@media </a:t>
            </a:r>
            <a:r>
              <a:rPr kumimoji="0" lang="fr-FR" sz="1600" b="1" i="0" u="none" strike="noStrike" cap="none" normalizeH="0" baseline="0" dirty="0" err="1" smtClean="0">
                <a:ln>
                  <a:noFill/>
                </a:ln>
                <a:solidFill>
                  <a:srgbClr val="00AE00"/>
                </a:solidFill>
                <a:effectLst/>
                <a:latin typeface="Tahoma" pitchFamily="34" charset="0"/>
                <a:ea typeface="Tahoma" pitchFamily="34" charset="0"/>
                <a:cs typeface="Tahoma" pitchFamily="34" charset="0"/>
              </a:rPr>
              <a:t>screen</a:t>
            </a:r>
            <a:r>
              <a:rPr kumimoji="0" lang="fr-FR" sz="1600" b="1" i="0" u="none" strike="noStrike" cap="none" normalizeH="0" dirty="0" smtClean="0">
                <a:ln>
                  <a:noFill/>
                </a:ln>
                <a:solidFill>
                  <a:srgbClr val="00AE00"/>
                </a:solidFill>
                <a:effectLst/>
                <a:latin typeface="Tahoma" pitchFamily="34" charset="0"/>
                <a:ea typeface="Tahoma" pitchFamily="34" charset="0"/>
                <a:cs typeface="Tahoma" pitchFamily="34" charset="0"/>
              </a:rPr>
              <a:t> and (min-</a:t>
            </a:r>
            <a:r>
              <a:rPr kumimoji="0" lang="fr-FR" sz="1600" b="1" i="0" u="none" strike="noStrike" cap="none" normalizeH="0" dirty="0" err="1" smtClean="0">
                <a:ln>
                  <a:noFill/>
                </a:ln>
                <a:solidFill>
                  <a:srgbClr val="00AE00"/>
                </a:solidFill>
                <a:effectLst/>
                <a:latin typeface="Tahoma" pitchFamily="34" charset="0"/>
                <a:ea typeface="Tahoma" pitchFamily="34" charset="0"/>
                <a:cs typeface="Tahoma" pitchFamily="34" charset="0"/>
              </a:rPr>
              <a:t>width</a:t>
            </a:r>
            <a:r>
              <a:rPr kumimoji="0" lang="fr-FR" sz="1600" b="1" i="0" u="none" strike="noStrike" cap="none" normalizeH="0" dirty="0" smtClean="0">
                <a:ln>
                  <a:noFill/>
                </a:ln>
                <a:solidFill>
                  <a:srgbClr val="00AE00"/>
                </a:solidFill>
                <a:effectLst/>
                <a:latin typeface="Tahoma" pitchFamily="34" charset="0"/>
                <a:ea typeface="Tahoma" pitchFamily="34" charset="0"/>
                <a:cs typeface="Tahoma" pitchFamily="34" charset="0"/>
              </a:rPr>
              <a:t>:640px)  (max-</a:t>
            </a:r>
            <a:r>
              <a:rPr kumimoji="0" lang="fr-FR" sz="1600" b="1" i="0" u="none" strike="noStrike" cap="none" normalizeH="0" dirty="0" err="1" smtClean="0">
                <a:ln>
                  <a:noFill/>
                </a:ln>
                <a:solidFill>
                  <a:srgbClr val="00AE00"/>
                </a:solidFill>
                <a:effectLst/>
                <a:latin typeface="Tahoma" pitchFamily="34" charset="0"/>
                <a:ea typeface="Tahoma" pitchFamily="34" charset="0"/>
                <a:cs typeface="Tahoma" pitchFamily="34" charset="0"/>
              </a:rPr>
              <a:t>width</a:t>
            </a:r>
            <a:r>
              <a:rPr kumimoji="0" lang="fr-FR" sz="1600" b="1" i="0" u="none" strike="noStrike" cap="none" normalizeH="0" dirty="0" smtClean="0">
                <a:ln>
                  <a:noFill/>
                </a:ln>
                <a:solidFill>
                  <a:srgbClr val="00AE00"/>
                </a:solidFill>
                <a:effectLst/>
                <a:latin typeface="Tahoma" pitchFamily="34" charset="0"/>
                <a:ea typeface="Tahoma" pitchFamily="34" charset="0"/>
                <a:cs typeface="Tahoma" pitchFamily="34" charset="0"/>
              </a:rPr>
              <a:t>:1024px) { </a:t>
            </a:r>
            <a:endParaRPr kumimoji="0" lang="fr-FR" sz="1600" b="1" i="0" u="none" strike="noStrike" cap="none" normalizeH="0" baseline="0" dirty="0" smtClean="0">
              <a:ln>
                <a:noFill/>
              </a:ln>
              <a:solidFill>
                <a:srgbClr val="00AE00"/>
              </a:solidFill>
              <a:effectLst/>
              <a:latin typeface="Tahoma" pitchFamily="34" charset="0"/>
              <a:ea typeface="Tahoma" pitchFamily="34" charset="0"/>
              <a:cs typeface="Tahoma"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AE00"/>
                </a:solidFill>
                <a:effectLst/>
                <a:latin typeface="Tahoma" pitchFamily="34" charset="0"/>
                <a:ea typeface="Tahoma" pitchFamily="34" charset="0"/>
                <a:cs typeface="Tahoma" pitchFamily="34" charset="0"/>
              </a:rPr>
              <a:t>	.col-md-6 {</a:t>
            </a:r>
            <a:r>
              <a:rPr kumimoji="0" lang="fr-FR" sz="1600" b="1" i="0" u="none" strike="noStrike" cap="none" normalizeH="0" baseline="0" dirty="0" err="1" smtClean="0">
                <a:ln>
                  <a:noFill/>
                </a:ln>
                <a:solidFill>
                  <a:srgbClr val="00AE00"/>
                </a:solidFill>
                <a:effectLst/>
                <a:latin typeface="Tahoma" pitchFamily="34" charset="0"/>
                <a:ea typeface="Tahoma" pitchFamily="34" charset="0"/>
                <a:cs typeface="Tahoma" pitchFamily="34" charset="0"/>
              </a:rPr>
              <a:t>width</a:t>
            </a:r>
            <a:r>
              <a:rPr kumimoji="0" lang="fr-FR" sz="1600" b="1" i="0" u="none" strike="noStrike" cap="none" normalizeH="0" baseline="0" dirty="0" smtClean="0">
                <a:ln>
                  <a:noFill/>
                </a:ln>
                <a:solidFill>
                  <a:srgbClr val="00AE00"/>
                </a:solidFill>
                <a:effectLst/>
                <a:latin typeface="Tahoma" pitchFamily="34" charset="0"/>
                <a:ea typeface="Tahoma" pitchFamily="34" charset="0"/>
                <a:cs typeface="Tahoma" pitchFamily="34" charset="0"/>
              </a:rPr>
              <a:t>:50%;}</a:t>
            </a:r>
          </a:p>
          <a:p>
            <a:pPr marL="0" marR="0" lvl="0" indent="0" algn="just" defTabSz="914400" rtl="0" eaLnBrk="1" fontAlgn="base" latinLnBrk="0" hangingPunct="1">
              <a:lnSpc>
                <a:spcPct val="100000"/>
              </a:lnSpc>
              <a:spcBef>
                <a:spcPct val="0"/>
              </a:spcBef>
              <a:spcAft>
                <a:spcPct val="0"/>
              </a:spcAft>
              <a:buClrTx/>
              <a:buSzTx/>
              <a:buFontTx/>
              <a:buNone/>
              <a:tabLst/>
            </a:pPr>
            <a:r>
              <a:rPr lang="fr-FR" sz="1600" b="1" dirty="0" smtClean="0">
                <a:solidFill>
                  <a:srgbClr val="00AE00"/>
                </a:solidFill>
                <a:latin typeface="Tahoma" pitchFamily="34" charset="0"/>
                <a:ea typeface="Tahoma" pitchFamily="34" charset="0"/>
                <a:cs typeface="Tahoma" pitchFamily="34" charset="0"/>
              </a:rPr>
              <a:t>}</a:t>
            </a:r>
            <a:endParaRPr kumimoji="0" lang="fr-FR" sz="1600" b="0" i="0" u="none" strike="noStrike" cap="none" normalizeH="0" baseline="0" dirty="0" smtClean="0">
              <a:ln>
                <a:noFill/>
              </a:ln>
              <a:solidFill>
                <a:srgbClr val="00AE00"/>
              </a:solidFill>
              <a:effectLst/>
              <a:latin typeface="Tahoma" pitchFamily="34" charset="0"/>
              <a:ea typeface="Tahoma" pitchFamily="34" charset="0"/>
              <a:cs typeface="Tahoma" pitchFamily="34" charset="0"/>
            </a:endParaRPr>
          </a:p>
        </p:txBody>
      </p:sp>
      <p:pic>
        <p:nvPicPr>
          <p:cNvPr id="7" name="Image 6"/>
          <p:cNvPicPr/>
          <p:nvPr/>
        </p:nvPicPr>
        <p:blipFill>
          <a:blip r:embed="rId2" cstate="print"/>
          <a:srcRect t="24970" b="62691"/>
          <a:stretch>
            <a:fillRect/>
          </a:stretch>
        </p:blipFill>
        <p:spPr bwMode="auto">
          <a:xfrm>
            <a:off x="2123728" y="4437112"/>
            <a:ext cx="6328355" cy="864096"/>
          </a:xfrm>
          <a:prstGeom prst="rect">
            <a:avLst/>
          </a:prstGeom>
          <a:noFill/>
          <a:ln w="9525">
            <a:solidFill>
              <a:schemeClr val="tx1"/>
            </a:solidFill>
            <a:miter lim="800000"/>
            <a:headEnd/>
            <a:tailEnd/>
          </a:ln>
        </p:spPr>
      </p:pic>
      <p:cxnSp>
        <p:nvCxnSpPr>
          <p:cNvPr id="9" name="Connecteur droit avec flèche 8"/>
          <p:cNvCxnSpPr>
            <a:stCxn id="4" idx="2"/>
          </p:cNvCxnSpPr>
          <p:nvPr/>
        </p:nvCxnSpPr>
        <p:spPr bwMode="auto">
          <a:xfrm flipH="1">
            <a:off x="4860032" y="2430180"/>
            <a:ext cx="36004" cy="4227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51201"/>
                                        </p:tgtEl>
                                        <p:attrNameLst>
                                          <p:attrName>style.visibility</p:attrName>
                                        </p:attrNameLst>
                                      </p:cBhvr>
                                      <p:to>
                                        <p:strVal val="visible"/>
                                      </p:to>
                                    </p:set>
                                    <p:anim calcmode="lin" valueType="num">
                                      <p:cBhvr>
                                        <p:cTn id="11" dur="3000" fill="hold"/>
                                        <p:tgtEl>
                                          <p:spTgt spid="51201"/>
                                        </p:tgtEl>
                                        <p:attrNameLst>
                                          <p:attrName>ppt_w</p:attrName>
                                        </p:attrNameLst>
                                      </p:cBhvr>
                                      <p:tavLst>
                                        <p:tav tm="0">
                                          <p:val>
                                            <p:fltVal val="0"/>
                                          </p:val>
                                        </p:tav>
                                        <p:tav tm="100000">
                                          <p:val>
                                            <p:strVal val="#ppt_w"/>
                                          </p:val>
                                        </p:tav>
                                      </p:tavLst>
                                    </p:anim>
                                    <p:anim calcmode="lin" valueType="num">
                                      <p:cBhvr>
                                        <p:cTn id="12" dur="3000" fill="hold"/>
                                        <p:tgtEl>
                                          <p:spTgt spid="51201"/>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3000" fill="hold"/>
                                        <p:tgtEl>
                                          <p:spTgt spid="7"/>
                                        </p:tgtEl>
                                        <p:attrNameLst>
                                          <p:attrName>ppt_w</p:attrName>
                                        </p:attrNameLst>
                                      </p:cBhvr>
                                      <p:tavLst>
                                        <p:tav tm="0">
                                          <p:val>
                                            <p:fltVal val="0"/>
                                          </p:val>
                                        </p:tav>
                                        <p:tav tm="100000">
                                          <p:val>
                                            <p:strVal val="#ppt_w"/>
                                          </p:val>
                                        </p:tav>
                                      </p:tavLst>
                                    </p:anim>
                                    <p:anim calcmode="lin" valueType="num">
                                      <p:cBhvr>
                                        <p:cTn id="18" dur="30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95536" y="1268760"/>
            <a:ext cx="8424936" cy="4824536"/>
          </a:xfrm>
          <a:prstGeom prst="rect">
            <a:avLst/>
          </a:prstGeom>
          <a:noFill/>
          <a:ln w="9525">
            <a:noFill/>
            <a:round/>
            <a:headEnd/>
            <a:tailEnd/>
          </a:ln>
        </p:spPr>
        <p:txBody>
          <a:bodyPr lIns="92160" tIns="46080" rIns="92160" bIns="46080"/>
          <a:lstStyle/>
          <a:p>
            <a:pPr marL="685800" lvl="1" indent="-228600">
              <a:lnSpc>
                <a:spcPct val="90000"/>
              </a:lnSpc>
              <a:spcBef>
                <a:spcPts val="750"/>
              </a:spcBef>
              <a:buClr>
                <a:schemeClr val="accent2">
                  <a:lumMod val="75000"/>
                </a:schemeClr>
              </a:buClr>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Feuille de styles indépendantes de la page HTML</a:t>
            </a:r>
            <a:r>
              <a:rPr lang="fr-FR" sz="2000" b="1" dirty="0" smtClean="0">
                <a:solidFill>
                  <a:schemeClr val="accent2">
                    <a:lumMod val="60000"/>
                    <a:lumOff val="40000"/>
                  </a:schemeClr>
                </a:solidFill>
                <a:latin typeface="Tahoma" pitchFamily="34" charset="0"/>
                <a:ea typeface="Tahoma" pitchFamily="34" charset="0"/>
                <a:cs typeface="Tahoma" pitchFamily="34" charset="0"/>
              </a:rPr>
              <a:t> </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rgbClr val="000000"/>
                </a:solidFill>
                <a:latin typeface="Tahoma" pitchFamily="34" charset="0"/>
                <a:ea typeface="Tahoma" pitchFamily="34" charset="0"/>
                <a:cs typeface="Tahoma" pitchFamily="34" charset="0"/>
              </a:rPr>
              <a:t>descriptif des "règles de style" dans un fichier texte (.CSS)</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rgbClr val="000000"/>
                </a:solidFill>
                <a:latin typeface="Tahoma" pitchFamily="34" charset="0"/>
                <a:ea typeface="Tahoma" pitchFamily="34" charset="0"/>
                <a:cs typeface="Tahoma" pitchFamily="34" charset="0"/>
              </a:rPr>
              <a:t>feuille réutilisable pour toutes les pages d'un site</a:t>
            </a:r>
          </a:p>
          <a:p>
            <a:pPr marL="1465263" lvl="3" indent="-169863">
              <a:lnSpc>
                <a:spcPct val="90000"/>
              </a:lnSpc>
              <a:spcBef>
                <a:spcPts val="600"/>
              </a:spcBef>
              <a:buFont typeface="Arial" charset="0"/>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600" b="1" dirty="0" smtClean="0">
                <a:solidFill>
                  <a:srgbClr val="000000"/>
                </a:solidFill>
                <a:latin typeface="Tahoma" pitchFamily="34" charset="0"/>
                <a:ea typeface="Tahoma" pitchFamily="34" charset="0"/>
                <a:cs typeface="Tahoma" pitchFamily="34" charset="0"/>
                <a:sym typeface="Wingdings" charset="2"/>
              </a:rPr>
              <a:t></a:t>
            </a:r>
            <a:r>
              <a:rPr lang="fr-FR" sz="1600" b="1" dirty="0" smtClean="0">
                <a:solidFill>
                  <a:srgbClr val="000000"/>
                </a:solidFill>
                <a:latin typeface="Tahoma" pitchFamily="34" charset="0"/>
                <a:ea typeface="Tahoma" pitchFamily="34" charset="0"/>
                <a:cs typeface="Tahoma" pitchFamily="34" charset="0"/>
              </a:rPr>
              <a:t> modification aisée du "look" d'un site</a:t>
            </a:r>
          </a:p>
          <a:p>
            <a:pPr marL="685800" lvl="1" indent="-228600">
              <a:lnSpc>
                <a:spcPct val="90000"/>
              </a:lnSpc>
              <a:spcBef>
                <a:spcPts val="750"/>
              </a:spcBef>
              <a:buClr>
                <a:schemeClr val="accent2">
                  <a:lumMod val="75000"/>
                </a:schemeClr>
              </a:buClr>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Feuille </a:t>
            </a:r>
            <a:r>
              <a:rPr lang="fr-FR" sz="2000" b="1" i="1" dirty="0">
                <a:solidFill>
                  <a:schemeClr val="accent2">
                    <a:lumMod val="60000"/>
                    <a:lumOff val="40000"/>
                  </a:schemeClr>
                </a:solidFill>
                <a:latin typeface="Tahoma" pitchFamily="34" charset="0"/>
                <a:ea typeface="Tahoma" pitchFamily="34" charset="0"/>
                <a:cs typeface="Tahoma" pitchFamily="34" charset="0"/>
              </a:rPr>
              <a:t>de styles </a:t>
            </a:r>
            <a:r>
              <a:rPr lang="fr-FR" sz="2000" b="1" i="1" dirty="0" smtClean="0">
                <a:solidFill>
                  <a:schemeClr val="accent2">
                    <a:lumMod val="60000"/>
                    <a:lumOff val="40000"/>
                  </a:schemeClr>
                </a:solidFill>
                <a:latin typeface="Tahoma" pitchFamily="34" charset="0"/>
                <a:ea typeface="Tahoma" pitchFamily="34" charset="0"/>
                <a:cs typeface="Tahoma" pitchFamily="34" charset="0"/>
              </a:rPr>
              <a:t>liées en HTML5</a:t>
            </a:r>
            <a:r>
              <a:rPr lang="fr-FR" sz="2000" b="1" dirty="0" smtClean="0">
                <a:solidFill>
                  <a:schemeClr val="accent2">
                    <a:lumMod val="60000"/>
                    <a:lumOff val="40000"/>
                  </a:schemeClr>
                </a:solidFill>
                <a:latin typeface="Tahoma" pitchFamily="34" charset="0"/>
                <a:ea typeface="Tahoma" pitchFamily="34" charset="0"/>
                <a:cs typeface="Tahoma" pitchFamily="34" charset="0"/>
              </a:rPr>
              <a:t> </a:t>
            </a:r>
            <a:endParaRPr lang="fr-FR" sz="2000" b="1" dirty="0">
              <a:solidFill>
                <a:schemeClr val="accent2">
                  <a:lumMod val="60000"/>
                  <a:lumOff val="40000"/>
                </a:schemeClr>
              </a:solidFill>
              <a:latin typeface="Tahoma" pitchFamily="34" charset="0"/>
              <a:ea typeface="Tahoma" pitchFamily="34" charset="0"/>
              <a:cs typeface="Tahoma" pitchFamily="34" charset="0"/>
            </a:endParaRP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rgbClr val="000000"/>
                </a:solidFill>
                <a:latin typeface="Tahoma" pitchFamily="34" charset="0"/>
                <a:ea typeface="Tahoma" pitchFamily="34" charset="0"/>
                <a:cs typeface="Tahoma" pitchFamily="34" charset="0"/>
              </a:rPr>
              <a:t>La balise &lt;</a:t>
            </a:r>
            <a:r>
              <a:rPr lang="fr-FR" b="1" i="1" dirty="0" err="1" smtClean="0">
                <a:solidFill>
                  <a:srgbClr val="000000"/>
                </a:solidFill>
                <a:latin typeface="Tahoma" pitchFamily="34" charset="0"/>
                <a:ea typeface="Tahoma" pitchFamily="34" charset="0"/>
                <a:cs typeface="Tahoma" pitchFamily="34" charset="0"/>
              </a:rPr>
              <a:t>link</a:t>
            </a:r>
            <a:r>
              <a:rPr lang="fr-FR" b="1" i="1" dirty="0" smtClean="0">
                <a:solidFill>
                  <a:srgbClr val="000000"/>
                </a:solidFill>
                <a:latin typeface="Tahoma" pitchFamily="34" charset="0"/>
                <a:ea typeface="Tahoma" pitchFamily="34" charset="0"/>
                <a:cs typeface="Tahoma" pitchFamily="34" charset="0"/>
              </a:rPr>
              <a:t>&gt;</a:t>
            </a:r>
            <a:r>
              <a:rPr lang="fr-FR" b="1" dirty="0" smtClean="0">
                <a:solidFill>
                  <a:srgbClr val="000000"/>
                </a:solidFill>
                <a:latin typeface="Tahoma" pitchFamily="34" charset="0"/>
                <a:ea typeface="Tahoma" pitchFamily="34" charset="0"/>
                <a:cs typeface="Tahoma" pitchFamily="34" charset="0"/>
              </a:rPr>
              <a:t> accepte en plus </a:t>
            </a:r>
            <a:r>
              <a:rPr lang="fr-FR" b="1" i="1" dirty="0" smtClean="0">
                <a:solidFill>
                  <a:schemeClr val="tx1"/>
                </a:solidFill>
                <a:latin typeface="Tahoma" pitchFamily="34" charset="0"/>
                <a:ea typeface="Tahoma" pitchFamily="34" charset="0"/>
                <a:cs typeface="Tahoma" pitchFamily="34" charset="0"/>
              </a:rPr>
              <a:t>l'</a:t>
            </a:r>
            <a:r>
              <a:rPr lang="fr-FR" b="1" i="1" dirty="0" smtClean="0">
                <a:solidFill>
                  <a:schemeClr val="accent2">
                    <a:lumMod val="60000"/>
                    <a:lumOff val="40000"/>
                  </a:schemeClr>
                </a:solidFill>
                <a:latin typeface="Tahoma" pitchFamily="34" charset="0"/>
                <a:ea typeface="Tahoma" pitchFamily="34" charset="0"/>
                <a:cs typeface="Tahoma" pitchFamily="34" charset="0"/>
              </a:rPr>
              <a:t>attribut media</a:t>
            </a:r>
            <a:r>
              <a:rPr lang="fr-FR" b="1" dirty="0" smtClean="0">
                <a:solidFill>
                  <a:schemeClr val="tx1"/>
                </a:solidFill>
                <a:latin typeface="Tahoma" pitchFamily="34" charset="0"/>
                <a:ea typeface="Tahoma" pitchFamily="34" charset="0"/>
                <a:cs typeface="Tahoma" pitchFamily="34" charset="0"/>
              </a:rPr>
              <a:t> qui </a:t>
            </a:r>
            <a:r>
              <a:rPr lang="fr-FR" b="1" i="1" dirty="0" smtClean="0">
                <a:solidFill>
                  <a:schemeClr val="accent2">
                    <a:lumMod val="60000"/>
                    <a:lumOff val="40000"/>
                  </a:schemeClr>
                </a:solidFill>
                <a:latin typeface="Tahoma" pitchFamily="34" charset="0"/>
                <a:ea typeface="Tahoma" pitchFamily="34" charset="0"/>
                <a:cs typeface="Tahoma" pitchFamily="34" charset="0"/>
              </a:rPr>
              <a:t>permet au navigateur de décider ou non</a:t>
            </a:r>
            <a:r>
              <a:rPr lang="fr-FR" b="1" dirty="0" smtClean="0">
                <a:solidFill>
                  <a:schemeClr val="tx1"/>
                </a:solidFill>
                <a:latin typeface="Tahoma" pitchFamily="34" charset="0"/>
                <a:ea typeface="Tahoma" pitchFamily="34" charset="0"/>
                <a:cs typeface="Tahoma" pitchFamily="34" charset="0"/>
              </a:rPr>
              <a:t> de télécharger et d'utiliser la feuille de styles spécifiée </a:t>
            </a:r>
            <a:r>
              <a:rPr lang="fr-FR" b="1" i="1" dirty="0" smtClean="0">
                <a:solidFill>
                  <a:schemeClr val="accent2">
                    <a:lumMod val="60000"/>
                    <a:lumOff val="40000"/>
                  </a:schemeClr>
                </a:solidFill>
                <a:latin typeface="Tahoma" pitchFamily="34" charset="0"/>
                <a:ea typeface="Tahoma" pitchFamily="34" charset="0"/>
                <a:cs typeface="Tahoma" pitchFamily="34" charset="0"/>
              </a:rPr>
              <a:t>en fonction des caractéristiques du périphérique</a:t>
            </a:r>
            <a:r>
              <a:rPr lang="fr-FR" b="1" dirty="0" smtClean="0">
                <a:solidFill>
                  <a:schemeClr val="accent2">
                    <a:lumMod val="60000"/>
                    <a:lumOff val="40000"/>
                  </a:schemeClr>
                </a:solidFill>
                <a:latin typeface="Tahoma" pitchFamily="34" charset="0"/>
                <a:ea typeface="Tahoma" pitchFamily="34" charset="0"/>
                <a:cs typeface="Tahoma" pitchFamily="34" charset="0"/>
              </a:rPr>
              <a:t> </a:t>
            </a:r>
            <a:r>
              <a:rPr lang="fr-FR" b="1" dirty="0" smtClean="0">
                <a:solidFill>
                  <a:schemeClr val="tx1"/>
                </a:solidFill>
                <a:latin typeface="Tahoma" pitchFamily="34" charset="0"/>
                <a:ea typeface="Tahoma" pitchFamily="34" charset="0"/>
                <a:cs typeface="Tahoma" pitchFamily="34" charset="0"/>
              </a:rPr>
              <a:t>qui joue la page :</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chemeClr val="tx1"/>
                </a:solidFill>
                <a:latin typeface="Tahoma" pitchFamily="34" charset="0"/>
                <a:ea typeface="Tahoma" pitchFamily="34" charset="0"/>
                <a:cs typeface="Tahoma" pitchFamily="34" charset="0"/>
              </a:rPr>
              <a:t>Utilise la syntaxe '</a:t>
            </a:r>
            <a:r>
              <a:rPr lang="fr-FR" b="1" i="1" dirty="0" smtClean="0">
                <a:solidFill>
                  <a:schemeClr val="accent2">
                    <a:lumMod val="60000"/>
                    <a:lumOff val="40000"/>
                  </a:schemeClr>
                </a:solidFill>
                <a:latin typeface="Tahoma" pitchFamily="34" charset="0"/>
                <a:ea typeface="Tahoma" pitchFamily="34" charset="0"/>
                <a:cs typeface="Tahoma" pitchFamily="34" charset="0"/>
              </a:rPr>
              <a:t>media </a:t>
            </a:r>
            <a:r>
              <a:rPr lang="fr-FR" b="1" i="1" dirty="0" err="1" smtClean="0">
                <a:solidFill>
                  <a:schemeClr val="accent2">
                    <a:lumMod val="60000"/>
                    <a:lumOff val="40000"/>
                  </a:schemeClr>
                </a:solidFill>
                <a:latin typeface="Tahoma" pitchFamily="34" charset="0"/>
                <a:ea typeface="Tahoma" pitchFamily="34" charset="0"/>
                <a:cs typeface="Tahoma" pitchFamily="34" charset="0"/>
              </a:rPr>
              <a:t>queries</a:t>
            </a:r>
            <a:r>
              <a:rPr lang="fr-FR" b="1" dirty="0" smtClean="0">
                <a:solidFill>
                  <a:schemeClr val="tx1"/>
                </a:solidFill>
                <a:latin typeface="Tahoma" pitchFamily="34" charset="0"/>
                <a:ea typeface="Tahoma" pitchFamily="34" charset="0"/>
                <a:cs typeface="Tahoma" pitchFamily="34" charset="0"/>
              </a:rPr>
              <a:t>' (voir plus loin)</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chemeClr val="tx1"/>
                </a:solidFill>
                <a:latin typeface="Tahoma" pitchFamily="34" charset="0"/>
                <a:ea typeface="Tahoma" pitchFamily="34" charset="0"/>
                <a:cs typeface="Tahoma" pitchFamily="34" charset="0"/>
              </a:rPr>
              <a:t>Exemple pour PC :</a:t>
            </a:r>
            <a:endParaRPr lang="fr-FR" b="1" dirty="0">
              <a:solidFill>
                <a:schemeClr val="tx1"/>
              </a:solidFill>
              <a:latin typeface="Tahoma" pitchFamily="34" charset="0"/>
              <a:ea typeface="Tahoma" pitchFamily="34" charset="0"/>
              <a:cs typeface="Tahoma" pitchFamily="34" charset="0"/>
            </a:endParaRPr>
          </a:p>
          <a:p>
            <a:pPr algn="ctr">
              <a:lnSpc>
                <a:spcPct val="90000"/>
              </a:lnSpc>
              <a:spcBef>
                <a:spcPts val="45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600" b="1" dirty="0" smtClean="0">
                <a:solidFill>
                  <a:schemeClr val="tx1"/>
                </a:solidFill>
                <a:latin typeface="Tahoma" pitchFamily="34" charset="0"/>
                <a:ea typeface="Tahoma" pitchFamily="34" charset="0"/>
                <a:cs typeface="Tahoma" pitchFamily="34" charset="0"/>
              </a:rPr>
              <a:t>&lt;</a:t>
            </a:r>
            <a:r>
              <a:rPr lang="fr-FR" sz="1600" b="1" dirty="0" err="1">
                <a:solidFill>
                  <a:schemeClr val="tx1"/>
                </a:solidFill>
                <a:latin typeface="Tahoma" pitchFamily="34" charset="0"/>
                <a:ea typeface="Tahoma" pitchFamily="34" charset="0"/>
                <a:cs typeface="Tahoma" pitchFamily="34" charset="0"/>
              </a:rPr>
              <a:t>link</a:t>
            </a:r>
            <a:r>
              <a:rPr lang="fr-FR" sz="1600" b="1" dirty="0">
                <a:solidFill>
                  <a:schemeClr val="tx1"/>
                </a:solidFill>
                <a:latin typeface="Tahoma" pitchFamily="34" charset="0"/>
                <a:ea typeface="Tahoma" pitchFamily="34" charset="0"/>
                <a:cs typeface="Tahoma" pitchFamily="34" charset="0"/>
              </a:rPr>
              <a:t> type="</a:t>
            </a:r>
            <a:r>
              <a:rPr lang="fr-FR" sz="1600" b="1" dirty="0" err="1">
                <a:solidFill>
                  <a:schemeClr val="tx1"/>
                </a:solidFill>
                <a:latin typeface="Tahoma" pitchFamily="34" charset="0"/>
                <a:ea typeface="Tahoma" pitchFamily="34" charset="0"/>
                <a:cs typeface="Tahoma" pitchFamily="34" charset="0"/>
              </a:rPr>
              <a:t>text</a:t>
            </a:r>
            <a:r>
              <a:rPr lang="fr-FR" sz="1600" b="1" dirty="0">
                <a:solidFill>
                  <a:schemeClr val="tx1"/>
                </a:solidFill>
                <a:latin typeface="Tahoma" pitchFamily="34" charset="0"/>
                <a:ea typeface="Tahoma" pitchFamily="34" charset="0"/>
                <a:cs typeface="Tahoma" pitchFamily="34" charset="0"/>
              </a:rPr>
              <a:t>/</a:t>
            </a:r>
            <a:r>
              <a:rPr lang="fr-FR" sz="1600" b="1" dirty="0" err="1">
                <a:solidFill>
                  <a:schemeClr val="tx1"/>
                </a:solidFill>
                <a:latin typeface="Tahoma" pitchFamily="34" charset="0"/>
                <a:ea typeface="Tahoma" pitchFamily="34" charset="0"/>
                <a:cs typeface="Tahoma" pitchFamily="34" charset="0"/>
              </a:rPr>
              <a:t>css</a:t>
            </a:r>
            <a:r>
              <a:rPr lang="fr-FR" sz="1600" b="1" dirty="0">
                <a:solidFill>
                  <a:schemeClr val="tx1"/>
                </a:solidFill>
                <a:latin typeface="Tahoma" pitchFamily="34" charset="0"/>
                <a:ea typeface="Tahoma" pitchFamily="34" charset="0"/>
                <a:cs typeface="Tahoma" pitchFamily="34" charset="0"/>
              </a:rPr>
              <a:t>" </a:t>
            </a:r>
            <a:r>
              <a:rPr lang="fr-FR" sz="1600" b="1" dirty="0" err="1">
                <a:solidFill>
                  <a:schemeClr val="tx1"/>
                </a:solidFill>
                <a:latin typeface="Tahoma" pitchFamily="34" charset="0"/>
                <a:ea typeface="Tahoma" pitchFamily="34" charset="0"/>
                <a:cs typeface="Tahoma" pitchFamily="34" charset="0"/>
              </a:rPr>
              <a:t>rel</a:t>
            </a:r>
            <a:r>
              <a:rPr lang="fr-FR" sz="1600" b="1" dirty="0">
                <a:solidFill>
                  <a:schemeClr val="tx1"/>
                </a:solidFill>
                <a:latin typeface="Tahoma" pitchFamily="34" charset="0"/>
                <a:ea typeface="Tahoma" pitchFamily="34" charset="0"/>
                <a:cs typeface="Tahoma" pitchFamily="34" charset="0"/>
              </a:rPr>
              <a:t>="</a:t>
            </a:r>
            <a:r>
              <a:rPr lang="fr-FR" sz="1600" b="1" dirty="0" err="1">
                <a:solidFill>
                  <a:schemeClr val="tx1"/>
                </a:solidFill>
                <a:latin typeface="Tahoma" pitchFamily="34" charset="0"/>
                <a:ea typeface="Tahoma" pitchFamily="34" charset="0"/>
                <a:cs typeface="Tahoma" pitchFamily="34" charset="0"/>
              </a:rPr>
              <a:t>stylesheet</a:t>
            </a:r>
            <a:r>
              <a:rPr lang="fr-FR" sz="1600" b="1" dirty="0">
                <a:solidFill>
                  <a:schemeClr val="tx1"/>
                </a:solidFill>
                <a:latin typeface="Tahoma" pitchFamily="34" charset="0"/>
                <a:ea typeface="Tahoma" pitchFamily="34" charset="0"/>
                <a:cs typeface="Tahoma" pitchFamily="34" charset="0"/>
              </a:rPr>
              <a:t>" </a:t>
            </a:r>
            <a:r>
              <a:rPr lang="fr-FR" sz="1600" b="1" dirty="0" err="1">
                <a:solidFill>
                  <a:schemeClr val="tx1"/>
                </a:solidFill>
                <a:latin typeface="Tahoma" pitchFamily="34" charset="0"/>
                <a:ea typeface="Tahoma" pitchFamily="34" charset="0"/>
                <a:cs typeface="Tahoma" pitchFamily="34" charset="0"/>
              </a:rPr>
              <a:t>href</a:t>
            </a:r>
            <a:r>
              <a:rPr lang="fr-FR" sz="1600" b="1" dirty="0" smtClean="0">
                <a:solidFill>
                  <a:schemeClr val="tx1"/>
                </a:solidFill>
                <a:latin typeface="Tahoma" pitchFamily="34" charset="0"/>
                <a:ea typeface="Tahoma" pitchFamily="34" charset="0"/>
                <a:cs typeface="Tahoma" pitchFamily="34" charset="0"/>
              </a:rPr>
              <a:t>="PC.css" </a:t>
            </a:r>
            <a:br>
              <a:rPr lang="fr-FR" sz="1600" b="1" dirty="0" smtClean="0">
                <a:solidFill>
                  <a:schemeClr val="tx1"/>
                </a:solidFill>
                <a:latin typeface="Tahoma" pitchFamily="34" charset="0"/>
                <a:ea typeface="Tahoma" pitchFamily="34" charset="0"/>
                <a:cs typeface="Tahoma" pitchFamily="34" charset="0"/>
              </a:rPr>
            </a:br>
            <a:r>
              <a:rPr lang="fr-FR" sz="1600" b="1" i="1" dirty="0" smtClean="0">
                <a:solidFill>
                  <a:srgbClr val="61BF1A"/>
                </a:solidFill>
                <a:latin typeface="Tahoma" pitchFamily="34" charset="0"/>
                <a:ea typeface="Tahoma" pitchFamily="34" charset="0"/>
                <a:cs typeface="Tahoma" pitchFamily="34" charset="0"/>
              </a:rPr>
              <a:t>media="</a:t>
            </a:r>
            <a:r>
              <a:rPr lang="en-US" sz="1600" b="1" i="1" dirty="0" smtClean="0">
                <a:solidFill>
                  <a:srgbClr val="61BF1A"/>
                </a:solidFill>
                <a:latin typeface="Tahoma" pitchFamily="34" charset="0"/>
                <a:ea typeface="Tahoma" pitchFamily="34" charset="0"/>
                <a:cs typeface="Tahoma" pitchFamily="34" charset="0"/>
              </a:rPr>
              <a:t>screen and (min-width:1000px)</a:t>
            </a:r>
            <a:r>
              <a:rPr lang="fr-FR" sz="1600" b="1" i="1" dirty="0" smtClean="0">
                <a:solidFill>
                  <a:srgbClr val="61BF1A"/>
                </a:solidFill>
                <a:latin typeface="Tahoma" pitchFamily="34" charset="0"/>
                <a:ea typeface="Tahoma" pitchFamily="34" charset="0"/>
                <a:cs typeface="Tahoma" pitchFamily="34" charset="0"/>
              </a:rPr>
              <a:t>"</a:t>
            </a:r>
            <a:r>
              <a:rPr lang="fr-FR" sz="1600" b="1" dirty="0" smtClean="0">
                <a:solidFill>
                  <a:schemeClr val="tx1"/>
                </a:solidFill>
                <a:latin typeface="Tahoma" pitchFamily="34" charset="0"/>
                <a:ea typeface="Tahoma" pitchFamily="34" charset="0"/>
                <a:cs typeface="Tahoma" pitchFamily="34" charset="0"/>
              </a:rPr>
              <a:t>/&gt;</a:t>
            </a:r>
            <a:r>
              <a:rPr lang="fr-FR" sz="1600" b="1" dirty="0" smtClean="0">
                <a:solidFill>
                  <a:srgbClr val="000000"/>
                </a:solidFill>
                <a:latin typeface="Tahoma" pitchFamily="34" charset="0"/>
                <a:ea typeface="Tahoma" pitchFamily="34" charset="0"/>
                <a:cs typeface="Tahoma" pitchFamily="34" charset="0"/>
              </a:rPr>
              <a:t> </a:t>
            </a:r>
            <a:endParaRPr lang="fr-FR" sz="1600" b="1" dirty="0">
              <a:solidFill>
                <a:srgbClr val="000000"/>
              </a:solidFill>
              <a:latin typeface="Tahoma" pitchFamily="34" charset="0"/>
              <a:ea typeface="Tahoma" pitchFamily="34" charset="0"/>
              <a:cs typeface="Tahoma" pitchFamily="34" charset="0"/>
            </a:endParaRP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rgbClr val="000000"/>
                </a:solidFill>
                <a:latin typeface="Tahoma" pitchFamily="34" charset="0"/>
                <a:ea typeface="Tahoma" pitchFamily="34" charset="0"/>
                <a:cs typeface="Tahoma" pitchFamily="34" charset="0"/>
              </a:rPr>
              <a:t>Exemple pour </a:t>
            </a:r>
            <a:r>
              <a:rPr lang="fr-FR" b="1" dirty="0" err="1" smtClean="0">
                <a:solidFill>
                  <a:srgbClr val="000000"/>
                </a:solidFill>
                <a:latin typeface="Tahoma" pitchFamily="34" charset="0"/>
                <a:ea typeface="Tahoma" pitchFamily="34" charset="0"/>
                <a:cs typeface="Tahoma" pitchFamily="34" charset="0"/>
              </a:rPr>
              <a:t>smartphone</a:t>
            </a:r>
            <a:r>
              <a:rPr lang="fr-FR" b="1" dirty="0" smtClean="0">
                <a:solidFill>
                  <a:srgbClr val="000000"/>
                </a:solidFill>
                <a:latin typeface="Tahoma" pitchFamily="34" charset="0"/>
                <a:ea typeface="Tahoma" pitchFamily="34" charset="0"/>
                <a:cs typeface="Tahoma" pitchFamily="34" charset="0"/>
              </a:rPr>
              <a:t>/tablette :</a:t>
            </a:r>
            <a:br>
              <a:rPr lang="fr-FR" b="1" dirty="0" smtClean="0">
                <a:solidFill>
                  <a:srgbClr val="000000"/>
                </a:solidFill>
                <a:latin typeface="Tahoma" pitchFamily="34" charset="0"/>
                <a:ea typeface="Tahoma" pitchFamily="34" charset="0"/>
                <a:cs typeface="Tahoma" pitchFamily="34" charset="0"/>
              </a:rPr>
            </a:br>
            <a:r>
              <a:rPr lang="fr-FR" b="1" dirty="0" smtClean="0">
                <a:solidFill>
                  <a:srgbClr val="000000"/>
                </a:solidFill>
                <a:latin typeface="Tahoma" pitchFamily="34" charset="0"/>
                <a:ea typeface="Tahoma" pitchFamily="34" charset="0"/>
                <a:cs typeface="Tahoma" pitchFamily="34" charset="0"/>
              </a:rPr>
              <a:t>  </a:t>
            </a:r>
            <a:r>
              <a:rPr lang="fr-FR" sz="1400" b="1" dirty="0" smtClean="0">
                <a:solidFill>
                  <a:schemeClr val="tx1"/>
                </a:solidFill>
                <a:latin typeface="Tahoma" pitchFamily="34" charset="0"/>
                <a:ea typeface="Tahoma" pitchFamily="34" charset="0"/>
                <a:cs typeface="Tahoma" pitchFamily="34" charset="0"/>
              </a:rPr>
              <a:t>&lt;</a:t>
            </a:r>
            <a:r>
              <a:rPr lang="fr-FR" sz="1400" b="1" dirty="0" err="1" smtClean="0">
                <a:solidFill>
                  <a:schemeClr val="tx1"/>
                </a:solidFill>
                <a:latin typeface="Tahoma" pitchFamily="34" charset="0"/>
                <a:ea typeface="Tahoma" pitchFamily="34" charset="0"/>
                <a:cs typeface="Tahoma" pitchFamily="34" charset="0"/>
              </a:rPr>
              <a:t>link</a:t>
            </a:r>
            <a:r>
              <a:rPr lang="fr-FR" sz="1400" b="1" dirty="0" smtClean="0">
                <a:solidFill>
                  <a:schemeClr val="tx1"/>
                </a:solidFill>
                <a:latin typeface="Tahoma" pitchFamily="34" charset="0"/>
                <a:ea typeface="Tahoma" pitchFamily="34" charset="0"/>
                <a:cs typeface="Tahoma" pitchFamily="34" charset="0"/>
              </a:rPr>
              <a:t> type="</a:t>
            </a:r>
            <a:r>
              <a:rPr lang="fr-FR" sz="1400" b="1" dirty="0" err="1" smtClean="0">
                <a:solidFill>
                  <a:schemeClr val="tx1"/>
                </a:solidFill>
                <a:latin typeface="Tahoma" pitchFamily="34" charset="0"/>
                <a:ea typeface="Tahoma" pitchFamily="34" charset="0"/>
                <a:cs typeface="Tahoma" pitchFamily="34" charset="0"/>
              </a:rPr>
              <a:t>text</a:t>
            </a:r>
            <a:r>
              <a:rPr lang="fr-FR" sz="1400" b="1" dirty="0" smtClean="0">
                <a:solidFill>
                  <a:schemeClr val="tx1"/>
                </a:solidFill>
                <a:latin typeface="Tahoma" pitchFamily="34" charset="0"/>
                <a:ea typeface="Tahoma" pitchFamily="34" charset="0"/>
                <a:cs typeface="Tahoma" pitchFamily="34" charset="0"/>
              </a:rPr>
              <a:t>/</a:t>
            </a:r>
            <a:r>
              <a:rPr lang="fr-FR" sz="1400" b="1" dirty="0" err="1" smtClean="0">
                <a:solidFill>
                  <a:schemeClr val="tx1"/>
                </a:solidFill>
                <a:latin typeface="Tahoma" pitchFamily="34" charset="0"/>
                <a:ea typeface="Tahoma" pitchFamily="34" charset="0"/>
                <a:cs typeface="Tahoma" pitchFamily="34" charset="0"/>
              </a:rPr>
              <a:t>css</a:t>
            </a:r>
            <a:r>
              <a:rPr lang="fr-FR" sz="1400" b="1" dirty="0" smtClean="0">
                <a:solidFill>
                  <a:schemeClr val="tx1"/>
                </a:solidFill>
                <a:latin typeface="Tahoma" pitchFamily="34" charset="0"/>
                <a:ea typeface="Tahoma" pitchFamily="34" charset="0"/>
                <a:cs typeface="Tahoma" pitchFamily="34" charset="0"/>
              </a:rPr>
              <a:t>" </a:t>
            </a:r>
            <a:r>
              <a:rPr lang="fr-FR" sz="1400" b="1" dirty="0" err="1" smtClean="0">
                <a:solidFill>
                  <a:schemeClr val="tx1"/>
                </a:solidFill>
                <a:latin typeface="Tahoma" pitchFamily="34" charset="0"/>
                <a:ea typeface="Tahoma" pitchFamily="34" charset="0"/>
                <a:cs typeface="Tahoma" pitchFamily="34" charset="0"/>
              </a:rPr>
              <a:t>rel</a:t>
            </a:r>
            <a:r>
              <a:rPr lang="fr-FR" sz="1400" b="1" dirty="0" smtClean="0">
                <a:solidFill>
                  <a:schemeClr val="tx1"/>
                </a:solidFill>
                <a:latin typeface="Tahoma" pitchFamily="34" charset="0"/>
                <a:ea typeface="Tahoma" pitchFamily="34" charset="0"/>
                <a:cs typeface="Tahoma" pitchFamily="34" charset="0"/>
              </a:rPr>
              <a:t>="</a:t>
            </a:r>
            <a:r>
              <a:rPr lang="fr-FR" sz="1400" b="1" dirty="0" err="1" smtClean="0">
                <a:solidFill>
                  <a:schemeClr val="tx1"/>
                </a:solidFill>
                <a:latin typeface="Tahoma" pitchFamily="34" charset="0"/>
                <a:ea typeface="Tahoma" pitchFamily="34" charset="0"/>
                <a:cs typeface="Tahoma" pitchFamily="34" charset="0"/>
              </a:rPr>
              <a:t>stylesheet</a:t>
            </a:r>
            <a:r>
              <a:rPr lang="fr-FR" sz="1400" b="1" dirty="0" smtClean="0">
                <a:solidFill>
                  <a:schemeClr val="tx1"/>
                </a:solidFill>
                <a:latin typeface="Tahoma" pitchFamily="34" charset="0"/>
                <a:ea typeface="Tahoma" pitchFamily="34" charset="0"/>
                <a:cs typeface="Tahoma" pitchFamily="34" charset="0"/>
              </a:rPr>
              <a:t>" </a:t>
            </a:r>
            <a:r>
              <a:rPr lang="fr-FR" sz="1400" b="1" dirty="0" err="1" smtClean="0">
                <a:solidFill>
                  <a:schemeClr val="tx1"/>
                </a:solidFill>
                <a:latin typeface="Tahoma" pitchFamily="34" charset="0"/>
                <a:ea typeface="Tahoma" pitchFamily="34" charset="0"/>
                <a:cs typeface="Tahoma" pitchFamily="34" charset="0"/>
              </a:rPr>
              <a:t>href</a:t>
            </a:r>
            <a:r>
              <a:rPr lang="fr-FR" sz="1400" b="1" dirty="0" smtClean="0">
                <a:solidFill>
                  <a:schemeClr val="tx1"/>
                </a:solidFill>
                <a:latin typeface="Tahoma" pitchFamily="34" charset="0"/>
                <a:ea typeface="Tahoma" pitchFamily="34" charset="0"/>
                <a:cs typeface="Tahoma" pitchFamily="34" charset="0"/>
              </a:rPr>
              <a:t>="Mob.css" </a:t>
            </a:r>
            <a:r>
              <a:rPr lang="fr-FR" sz="1400" b="1" i="1" dirty="0" smtClean="0">
                <a:solidFill>
                  <a:srgbClr val="61BF1A"/>
                </a:solidFill>
                <a:latin typeface="Tahoma" pitchFamily="34" charset="0"/>
                <a:ea typeface="Tahoma" pitchFamily="34" charset="0"/>
                <a:cs typeface="Tahoma" pitchFamily="34" charset="0"/>
              </a:rPr>
              <a:t>media="</a:t>
            </a:r>
            <a:r>
              <a:rPr lang="fr-FR" sz="1400" b="1" i="1" dirty="0" err="1" smtClean="0">
                <a:solidFill>
                  <a:srgbClr val="61BF1A"/>
                </a:solidFill>
                <a:latin typeface="Tahoma" pitchFamily="34" charset="0"/>
                <a:ea typeface="Tahoma" pitchFamily="34" charset="0"/>
                <a:cs typeface="Tahoma" pitchFamily="34" charset="0"/>
              </a:rPr>
              <a:t>handheld</a:t>
            </a:r>
            <a:r>
              <a:rPr lang="fr-FR" sz="1400" b="1" i="1" dirty="0" smtClean="0">
                <a:solidFill>
                  <a:srgbClr val="61BF1A"/>
                </a:solidFill>
                <a:latin typeface="Tahoma" pitchFamily="34" charset="0"/>
                <a:ea typeface="Tahoma" pitchFamily="34" charset="0"/>
                <a:cs typeface="Tahoma" pitchFamily="34" charset="0"/>
              </a:rPr>
              <a:t>"</a:t>
            </a:r>
            <a:r>
              <a:rPr lang="fr-FR" sz="1400" b="1" dirty="0" smtClean="0">
                <a:solidFill>
                  <a:schemeClr val="tx1"/>
                </a:solidFill>
                <a:latin typeface="Tahoma" pitchFamily="34" charset="0"/>
                <a:ea typeface="Tahoma" pitchFamily="34" charset="0"/>
                <a:cs typeface="Tahoma" pitchFamily="34" charset="0"/>
              </a:rPr>
              <a:t>/&gt; </a:t>
            </a:r>
            <a:endParaRPr lang="fr-FR" sz="1600" b="1" dirty="0" smtClean="0">
              <a:solidFill>
                <a:schemeClr val="tx1"/>
              </a:solidFill>
              <a:latin typeface="Tahoma" pitchFamily="34" charset="0"/>
              <a:ea typeface="Tahoma" pitchFamily="34" charset="0"/>
              <a:cs typeface="Tahoma" pitchFamily="34" charset="0"/>
            </a:endParaRPr>
          </a:p>
          <a:p>
            <a:pPr>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b="1" dirty="0">
              <a:solidFill>
                <a:srgbClr val="000000"/>
              </a:solidFill>
              <a:latin typeface="Tahoma" pitchFamily="34" charset="0"/>
              <a:ea typeface="Tahoma" pitchFamily="34" charset="0"/>
              <a:cs typeface="Tahoma" pitchFamily="34" charset="0"/>
            </a:endParaRPr>
          </a:p>
          <a:p>
            <a:pPr>
              <a:lnSpc>
                <a:spcPct val="90000"/>
              </a:lnSpc>
              <a:spcBef>
                <a:spcPts val="90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b="1" dirty="0">
              <a:solidFill>
                <a:srgbClr val="000000"/>
              </a:solidFill>
              <a:latin typeface="Tahoma" pitchFamily="34" charset="0"/>
              <a:ea typeface="Tahoma" pitchFamily="34" charset="0"/>
              <a:cs typeface="Tahoma" pitchFamily="34" charset="0"/>
            </a:endParaRPr>
          </a:p>
        </p:txBody>
      </p:sp>
      <p:sp>
        <p:nvSpPr>
          <p:cNvPr id="5" name="Titre 4"/>
          <p:cNvSpPr>
            <a:spLocks noGrp="1"/>
          </p:cNvSpPr>
          <p:nvPr>
            <p:ph type="title"/>
          </p:nvPr>
        </p:nvSpPr>
        <p:spPr/>
        <p:txBody>
          <a:bodyPr/>
          <a:lstStyle/>
          <a:p>
            <a:r>
              <a:rPr lang="fr-FR" dirty="0" smtClean="0"/>
              <a:t>Rappel : feuilles de styles CSS</a:t>
            </a:r>
            <a:endParaRPr lang="fr-F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sur écran large :</a:t>
            </a:r>
            <a:endParaRPr lang="fr-FR" dirty="0"/>
          </a:p>
        </p:txBody>
      </p:sp>
      <p:sp>
        <p:nvSpPr>
          <p:cNvPr id="3" name="Espace réservé du contenu 2"/>
          <p:cNvSpPr>
            <a:spLocks noGrp="1"/>
          </p:cNvSpPr>
          <p:nvPr>
            <p:ph idx="1"/>
          </p:nvPr>
        </p:nvSpPr>
        <p:spPr/>
        <p:txBody>
          <a:bodyPr/>
          <a:lstStyle/>
          <a:p>
            <a:r>
              <a:rPr lang="fr-FR" sz="1400" b="0" cap="none" dirty="0" smtClean="0">
                <a:solidFill>
                  <a:srgbClr val="00AE00"/>
                </a:solidFill>
              </a:rPr>
              <a:t>&lt;</a:t>
            </a:r>
            <a:r>
              <a:rPr lang="fr-FR" sz="1400" b="0" cap="none" dirty="0" err="1" smtClean="0">
                <a:solidFill>
                  <a:srgbClr val="00AE00"/>
                </a:solidFill>
              </a:rPr>
              <a:t>div</a:t>
            </a:r>
            <a:r>
              <a:rPr lang="fr-FR" sz="1400" b="0" cap="none" dirty="0" smtClean="0">
                <a:solidFill>
                  <a:srgbClr val="00AE00"/>
                </a:solidFill>
              </a:rPr>
              <a:t> class="menu"&gt;</a:t>
            </a:r>
          </a:p>
          <a:p>
            <a:r>
              <a:rPr lang="fr-FR" sz="1400" b="0" cap="none" dirty="0" smtClean="0">
                <a:solidFill>
                  <a:srgbClr val="00AE00"/>
                </a:solidFill>
              </a:rPr>
              <a:t>	&lt;h2&gt;Grille Responsive&lt;/h2&gt;	</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A&lt;/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B&lt;/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C&lt;/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D&lt;/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E&lt;/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Q&lt;/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	&lt;</a:t>
            </a:r>
            <a:r>
              <a:rPr lang="fr-FR" sz="1400" b="0" cap="none" dirty="0" err="1" smtClean="0">
                <a:solidFill>
                  <a:srgbClr val="00AE00"/>
                </a:solidFill>
              </a:rPr>
              <a:t>div</a:t>
            </a:r>
            <a:r>
              <a:rPr lang="fr-FR" sz="1400" b="0" cap="none" dirty="0" smtClean="0">
                <a:solidFill>
                  <a:srgbClr val="00AE00"/>
                </a:solidFill>
              </a:rPr>
              <a:t> class=" "&gt;Menu R&lt;/</a:t>
            </a:r>
            <a:r>
              <a:rPr lang="fr-FR" sz="1400" b="0" cap="none" dirty="0" err="1" smtClean="0">
                <a:solidFill>
                  <a:srgbClr val="00AE00"/>
                </a:solidFill>
              </a:rPr>
              <a:t>div</a:t>
            </a:r>
            <a:r>
              <a:rPr lang="fr-FR" sz="1400" b="0" cap="none" dirty="0" smtClean="0">
                <a:solidFill>
                  <a:srgbClr val="00AE00"/>
                </a:solidFill>
              </a:rPr>
              <a:t>&gt;</a:t>
            </a:r>
          </a:p>
          <a:p>
            <a:r>
              <a:rPr lang="fr-FR" sz="1400" b="0" cap="none" dirty="0" smtClean="0">
                <a:solidFill>
                  <a:srgbClr val="00AE00"/>
                </a:solidFill>
              </a:rPr>
              <a:t>&lt;/</a:t>
            </a:r>
            <a:r>
              <a:rPr lang="fr-FR" sz="1400" b="0" cap="none" dirty="0" err="1" smtClean="0">
                <a:solidFill>
                  <a:srgbClr val="00AE00"/>
                </a:solidFill>
              </a:rPr>
              <a:t>div</a:t>
            </a:r>
            <a:r>
              <a:rPr lang="fr-FR" sz="1400" b="0" cap="none" dirty="0" smtClean="0">
                <a:solidFill>
                  <a:srgbClr val="00AE00"/>
                </a:solidFill>
              </a:rPr>
              <a:t>&gt;</a:t>
            </a:r>
            <a:endParaRPr lang="fr-FR" sz="1400" b="0" cap="none" dirty="0">
              <a:solidFill>
                <a:srgbClr val="00AE00"/>
              </a:solidFill>
            </a:endParaRPr>
          </a:p>
        </p:txBody>
      </p:sp>
      <p:sp>
        <p:nvSpPr>
          <p:cNvPr id="4" name="Rectangle 3"/>
          <p:cNvSpPr/>
          <p:nvPr/>
        </p:nvSpPr>
        <p:spPr>
          <a:xfrm>
            <a:off x="1547664" y="2060848"/>
            <a:ext cx="6696744" cy="369332"/>
          </a:xfrm>
          <a:prstGeom prst="rect">
            <a:avLst/>
          </a:prstGeom>
          <a:solidFill>
            <a:schemeClr val="bg1"/>
          </a:solidFill>
          <a:ln>
            <a:solidFill>
              <a:schemeClr val="tx1"/>
            </a:solidFill>
          </a:ln>
        </p:spPr>
        <p:txBody>
          <a:bodyPr wrap="square">
            <a:spAutoFit/>
          </a:bodyPr>
          <a:lstStyle/>
          <a:p>
            <a:r>
              <a:rPr lang="fr-FR" sz="1800" b="1" dirty="0" smtClean="0">
                <a:solidFill>
                  <a:srgbClr val="000000"/>
                </a:solidFill>
                <a:latin typeface="Tahoma" pitchFamily="34" charset="0"/>
                <a:ea typeface="Tahoma" pitchFamily="34" charset="0"/>
                <a:cs typeface="Tahoma" pitchFamily="34" charset="0"/>
              </a:rPr>
              <a:t>&lt;</a:t>
            </a:r>
            <a:r>
              <a:rPr lang="fr-FR" sz="1800" b="1" dirty="0" err="1" smtClean="0">
                <a:solidFill>
                  <a:srgbClr val="000000"/>
                </a:solidFill>
                <a:latin typeface="Tahoma" pitchFamily="34" charset="0"/>
                <a:ea typeface="Tahoma" pitchFamily="34" charset="0"/>
                <a:cs typeface="Tahoma" pitchFamily="34" charset="0"/>
              </a:rPr>
              <a:t>div</a:t>
            </a:r>
            <a:r>
              <a:rPr lang="fr-FR" sz="1800" b="1" dirty="0" smtClean="0">
                <a:solidFill>
                  <a:srgbClr val="000000"/>
                </a:solidFill>
                <a:latin typeface="Tahoma" pitchFamily="34" charset="0"/>
                <a:ea typeface="Tahoma" pitchFamily="34" charset="0"/>
                <a:cs typeface="Tahoma" pitchFamily="34" charset="0"/>
              </a:rPr>
              <a:t> class=</a:t>
            </a:r>
            <a:r>
              <a:rPr lang="fr-FR" sz="1800" b="1" dirty="0" smtClean="0">
                <a:solidFill>
                  <a:srgbClr val="00AE00"/>
                </a:solidFill>
                <a:latin typeface="Tahoma" pitchFamily="34" charset="0"/>
                <a:ea typeface="Tahoma" pitchFamily="34" charset="0"/>
                <a:cs typeface="Tahoma" pitchFamily="34" charset="0"/>
              </a:rPr>
              <a:t>"col-</a:t>
            </a:r>
            <a:r>
              <a:rPr lang="fr-FR" sz="1800" b="1" dirty="0" err="1" smtClean="0">
                <a:solidFill>
                  <a:srgbClr val="00AE00"/>
                </a:solidFill>
                <a:latin typeface="Tahoma" pitchFamily="34" charset="0"/>
                <a:ea typeface="Tahoma" pitchFamily="34" charset="0"/>
                <a:cs typeface="Tahoma" pitchFamily="34" charset="0"/>
              </a:rPr>
              <a:t>xs</a:t>
            </a:r>
            <a:r>
              <a:rPr lang="fr-FR" sz="1800" b="1" dirty="0" smtClean="0">
                <a:solidFill>
                  <a:srgbClr val="00AE00"/>
                </a:solidFill>
                <a:latin typeface="Tahoma" pitchFamily="34" charset="0"/>
                <a:ea typeface="Tahoma" pitchFamily="34" charset="0"/>
                <a:cs typeface="Tahoma" pitchFamily="34" charset="0"/>
              </a:rPr>
              <a:t>-12 col-md-6 col-l-3</a:t>
            </a:r>
            <a:r>
              <a:rPr lang="fr-FR" sz="1800" b="1" dirty="0" smtClean="0">
                <a:solidFill>
                  <a:srgbClr val="000000"/>
                </a:solidFill>
                <a:latin typeface="Tahoma" pitchFamily="34" charset="0"/>
                <a:ea typeface="Tahoma" pitchFamily="34" charset="0"/>
                <a:cs typeface="Tahoma" pitchFamily="34" charset="0"/>
              </a:rPr>
              <a:t>"&gt;Menu A&lt;/</a:t>
            </a:r>
            <a:r>
              <a:rPr lang="fr-FR" sz="1800" b="1" dirty="0" err="1" smtClean="0">
                <a:solidFill>
                  <a:srgbClr val="000000"/>
                </a:solidFill>
                <a:latin typeface="Tahoma" pitchFamily="34" charset="0"/>
                <a:ea typeface="Tahoma" pitchFamily="34" charset="0"/>
                <a:cs typeface="Tahoma" pitchFamily="34" charset="0"/>
              </a:rPr>
              <a:t>div</a:t>
            </a:r>
            <a:r>
              <a:rPr lang="fr-FR" sz="1800" b="1" dirty="0" smtClean="0">
                <a:solidFill>
                  <a:srgbClr val="000000"/>
                </a:solidFill>
                <a:latin typeface="Tahoma" pitchFamily="34" charset="0"/>
                <a:ea typeface="Tahoma" pitchFamily="34" charset="0"/>
                <a:cs typeface="Tahoma" pitchFamily="34" charset="0"/>
              </a:rPr>
              <a:t>&gt;</a:t>
            </a:r>
          </a:p>
        </p:txBody>
      </p:sp>
      <p:sp>
        <p:nvSpPr>
          <p:cNvPr id="51201" name="Rectangle 1"/>
          <p:cNvSpPr>
            <a:spLocks noChangeArrowheads="1"/>
          </p:cNvSpPr>
          <p:nvPr/>
        </p:nvSpPr>
        <p:spPr bwMode="auto">
          <a:xfrm>
            <a:off x="2699792" y="2708920"/>
            <a:ext cx="4968552" cy="923330"/>
          </a:xfrm>
          <a:prstGeom prst="rect">
            <a:avLst/>
          </a:prstGeom>
          <a:solidFill>
            <a:srgbClr val="8CEA72"/>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algn="just" defTabSz="914400" eaLnBrk="1" hangingPunct="1">
              <a:buClrTx/>
              <a:buSzTx/>
            </a:pPr>
            <a:r>
              <a:rPr lang="fr-FR" sz="1800" b="1" dirty="0" smtClean="0">
                <a:solidFill>
                  <a:srgbClr val="00AE00"/>
                </a:solidFill>
                <a:latin typeface="+mj-lt"/>
                <a:ea typeface="Times New Roman" pitchFamily="18" charset="0"/>
                <a:cs typeface="Courier New" pitchFamily="49" charset="0"/>
              </a:rPr>
              <a:t>@media </a:t>
            </a:r>
            <a:r>
              <a:rPr lang="fr-FR" sz="1800" b="1" dirty="0" err="1" smtClean="0">
                <a:solidFill>
                  <a:srgbClr val="00AE00"/>
                </a:solidFill>
                <a:latin typeface="+mj-lt"/>
                <a:ea typeface="Times New Roman" pitchFamily="18" charset="0"/>
                <a:cs typeface="Courier New" pitchFamily="49" charset="0"/>
              </a:rPr>
              <a:t>screen</a:t>
            </a:r>
            <a:r>
              <a:rPr lang="fr-FR" sz="1800" b="1" dirty="0" smtClean="0">
                <a:solidFill>
                  <a:srgbClr val="00AE00"/>
                </a:solidFill>
                <a:latin typeface="+mj-lt"/>
                <a:ea typeface="Times New Roman" pitchFamily="18" charset="0"/>
                <a:cs typeface="Courier New" pitchFamily="49" charset="0"/>
              </a:rPr>
              <a:t> and (min-</a:t>
            </a:r>
            <a:r>
              <a:rPr lang="fr-FR" sz="1800" b="1" dirty="0" err="1" smtClean="0">
                <a:solidFill>
                  <a:srgbClr val="00AE00"/>
                </a:solidFill>
                <a:latin typeface="+mj-lt"/>
                <a:ea typeface="Times New Roman" pitchFamily="18" charset="0"/>
                <a:cs typeface="Courier New" pitchFamily="49" charset="0"/>
              </a:rPr>
              <a:t>width</a:t>
            </a:r>
            <a:r>
              <a:rPr lang="fr-FR" sz="1800" b="1" dirty="0" smtClean="0">
                <a:solidFill>
                  <a:srgbClr val="00AE00"/>
                </a:solidFill>
                <a:latin typeface="+mj-lt"/>
                <a:ea typeface="Times New Roman" pitchFamily="18" charset="0"/>
                <a:cs typeface="Courier New" pitchFamily="49" charset="0"/>
              </a:rPr>
              <a:t>:1025px) {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dirty="0" smtClean="0">
                <a:ln>
                  <a:noFill/>
                </a:ln>
                <a:solidFill>
                  <a:srgbClr val="00AE00"/>
                </a:solidFill>
                <a:effectLst/>
                <a:latin typeface="+mj-lt"/>
                <a:ea typeface="Times New Roman" pitchFamily="18" charset="0"/>
                <a:cs typeface="Courier New" pitchFamily="49" charset="0"/>
              </a:rPr>
              <a:t>	.col-l-3 {25%;}</a:t>
            </a:r>
          </a:p>
          <a:p>
            <a:pPr marL="0" marR="0" lvl="0" indent="0" algn="just" defTabSz="914400" rtl="0" eaLnBrk="1" fontAlgn="base" latinLnBrk="0" hangingPunct="1">
              <a:lnSpc>
                <a:spcPct val="100000"/>
              </a:lnSpc>
              <a:spcBef>
                <a:spcPct val="0"/>
              </a:spcBef>
              <a:spcAft>
                <a:spcPct val="0"/>
              </a:spcAft>
              <a:buClrTx/>
              <a:buSzTx/>
              <a:buFontTx/>
              <a:buNone/>
              <a:tabLst/>
            </a:pPr>
            <a:r>
              <a:rPr lang="fr-FR" sz="1800" b="1" dirty="0" smtClean="0">
                <a:solidFill>
                  <a:srgbClr val="00AE00"/>
                </a:solidFill>
                <a:latin typeface="+mj-lt"/>
                <a:cs typeface="Courier New" pitchFamily="49" charset="0"/>
              </a:rPr>
              <a:t>}</a:t>
            </a:r>
            <a:endParaRPr kumimoji="0" lang="fr-FR" sz="1800" b="0" i="0" u="none" strike="noStrike" cap="none" normalizeH="0" baseline="0" dirty="0" smtClean="0">
              <a:ln>
                <a:noFill/>
              </a:ln>
              <a:solidFill>
                <a:srgbClr val="00AE00"/>
              </a:solidFill>
              <a:effectLst/>
              <a:latin typeface="+mj-lt"/>
              <a:cs typeface="Arial" pitchFamily="34" charset="0"/>
            </a:endParaRPr>
          </a:p>
        </p:txBody>
      </p:sp>
      <p:grpSp>
        <p:nvGrpSpPr>
          <p:cNvPr id="5" name="Groupe 12"/>
          <p:cNvGrpSpPr/>
          <p:nvPr/>
        </p:nvGrpSpPr>
        <p:grpSpPr>
          <a:xfrm>
            <a:off x="467544" y="3717032"/>
            <a:ext cx="8281801" cy="720080"/>
            <a:chOff x="323528" y="4005064"/>
            <a:chExt cx="8281801" cy="720080"/>
          </a:xfrm>
        </p:grpSpPr>
        <p:grpSp>
          <p:nvGrpSpPr>
            <p:cNvPr id="6" name="Groupe 10"/>
            <p:cNvGrpSpPr/>
            <p:nvPr/>
          </p:nvGrpSpPr>
          <p:grpSpPr>
            <a:xfrm>
              <a:off x="323528" y="4077072"/>
              <a:ext cx="8281801" cy="591647"/>
              <a:chOff x="323528" y="4077072"/>
              <a:chExt cx="8281801" cy="591647"/>
            </a:xfrm>
          </p:grpSpPr>
          <p:pic>
            <p:nvPicPr>
              <p:cNvPr id="9" name="Image 8"/>
              <p:cNvPicPr/>
              <p:nvPr/>
            </p:nvPicPr>
            <p:blipFill>
              <a:blip r:embed="rId2" cstate="print"/>
              <a:srcRect t="23643" b="69056"/>
              <a:stretch>
                <a:fillRect/>
              </a:stretch>
            </p:blipFill>
            <p:spPr bwMode="auto">
              <a:xfrm>
                <a:off x="323528" y="4077072"/>
                <a:ext cx="8280920" cy="432048"/>
              </a:xfrm>
              <a:prstGeom prst="rect">
                <a:avLst/>
              </a:prstGeom>
              <a:noFill/>
              <a:ln w="9525">
                <a:noFill/>
                <a:miter lim="800000"/>
                <a:headEnd/>
                <a:tailEnd/>
              </a:ln>
            </p:spPr>
          </p:pic>
          <p:pic>
            <p:nvPicPr>
              <p:cNvPr id="10" name="Image 9"/>
              <p:cNvPicPr/>
              <p:nvPr/>
            </p:nvPicPr>
            <p:blipFill>
              <a:blip r:embed="rId2" cstate="print"/>
              <a:srcRect t="34595" b="61755"/>
              <a:stretch>
                <a:fillRect/>
              </a:stretch>
            </p:blipFill>
            <p:spPr bwMode="auto">
              <a:xfrm>
                <a:off x="324409" y="4452695"/>
                <a:ext cx="8280920" cy="216024"/>
              </a:xfrm>
              <a:prstGeom prst="rect">
                <a:avLst/>
              </a:prstGeom>
              <a:noFill/>
              <a:ln w="9525">
                <a:noFill/>
                <a:miter lim="800000"/>
                <a:headEnd/>
                <a:tailEnd/>
              </a:ln>
            </p:spPr>
          </p:pic>
        </p:grpSp>
        <p:sp>
          <p:nvSpPr>
            <p:cNvPr id="12" name="Rectangle 11"/>
            <p:cNvSpPr/>
            <p:nvPr/>
          </p:nvSpPr>
          <p:spPr bwMode="auto">
            <a:xfrm>
              <a:off x="323528" y="4005064"/>
              <a:ext cx="8280920"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fr-FR" sz="2400" b="0" i="0" u="none" strike="noStrike" cap="none" normalizeH="0" baseline="0" smtClean="0">
                <a:ln>
                  <a:noFill/>
                </a:ln>
                <a:solidFill>
                  <a:schemeClr val="bg1"/>
                </a:solidFill>
                <a:effectLst/>
                <a:latin typeface="Times New Roman" pitchFamily="16" charset="0"/>
              </a:endParaRPr>
            </a:p>
          </p:txBody>
        </p:sp>
      </p:grpSp>
      <p:cxnSp>
        <p:nvCxnSpPr>
          <p:cNvPr id="14" name="Connecteur droit avec flèche 13"/>
          <p:cNvCxnSpPr/>
          <p:nvPr/>
        </p:nvCxnSpPr>
        <p:spPr bwMode="auto">
          <a:xfrm flipH="1">
            <a:off x="5580112" y="2420888"/>
            <a:ext cx="144016" cy="288032"/>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51201"/>
                                        </p:tgtEl>
                                        <p:attrNameLst>
                                          <p:attrName>style.visibility</p:attrName>
                                        </p:attrNameLst>
                                      </p:cBhvr>
                                      <p:to>
                                        <p:strVal val="visible"/>
                                      </p:to>
                                    </p:set>
                                    <p:anim calcmode="lin" valueType="num">
                                      <p:cBhvr>
                                        <p:cTn id="11" dur="3000" fill="hold"/>
                                        <p:tgtEl>
                                          <p:spTgt spid="51201"/>
                                        </p:tgtEl>
                                        <p:attrNameLst>
                                          <p:attrName>ppt_w</p:attrName>
                                        </p:attrNameLst>
                                      </p:cBhvr>
                                      <p:tavLst>
                                        <p:tav tm="0">
                                          <p:val>
                                            <p:fltVal val="0"/>
                                          </p:val>
                                        </p:tav>
                                        <p:tav tm="100000">
                                          <p:val>
                                            <p:strVal val="#ppt_w"/>
                                          </p:val>
                                        </p:tav>
                                      </p:tavLst>
                                    </p:anim>
                                    <p:anim calcmode="lin" valueType="num">
                                      <p:cBhvr>
                                        <p:cTn id="12" dur="3000" fill="hold"/>
                                        <p:tgtEl>
                                          <p:spTgt spid="51201"/>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3000" fill="hold"/>
                                        <p:tgtEl>
                                          <p:spTgt spid="5"/>
                                        </p:tgtEl>
                                        <p:attrNameLst>
                                          <p:attrName>ppt_w</p:attrName>
                                        </p:attrNameLst>
                                      </p:cBhvr>
                                      <p:tavLst>
                                        <p:tav tm="0">
                                          <p:val>
                                            <p:fltVal val="0"/>
                                          </p:val>
                                        </p:tav>
                                        <p:tav tm="100000">
                                          <p:val>
                                            <p:strVal val="#ppt_w"/>
                                          </p:val>
                                        </p:tav>
                                      </p:tavLst>
                                    </p:anim>
                                    <p:anim calcmode="lin" valueType="num">
                                      <p:cBhvr>
                                        <p:cTn id="18" dur="30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467544" y="1052736"/>
            <a:ext cx="7900169" cy="5059139"/>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Rappels HTML et CSS</a:t>
            </a:r>
            <a:endParaRPr lang="fr-FR" sz="2000" b="1" dirty="0">
              <a:solidFill>
                <a:schemeClr val="tx1"/>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Processus de développement Responsive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 Media </a:t>
            </a:r>
            <a:r>
              <a:rPr lang="fr-FR" sz="2000" b="1" dirty="0" err="1" smtClean="0">
                <a:solidFill>
                  <a:srgbClr val="000000"/>
                </a:solidFill>
                <a:latin typeface="Tahoma" pitchFamily="34" charset="0"/>
                <a:ea typeface="Tahoma" pitchFamily="34" charset="0"/>
                <a:cs typeface="Tahoma" pitchFamily="34" charset="0"/>
              </a:rPr>
              <a:t>queries</a:t>
            </a:r>
            <a:endParaRPr lang="fr-FR" sz="2000" b="1" dirty="0" smtClean="0">
              <a:solidFill>
                <a:srgbClr val="000000"/>
              </a:solidFill>
              <a:latin typeface="Tahoma" pitchFamily="34" charset="0"/>
              <a:ea typeface="Tahoma" pitchFamily="34" charset="0"/>
              <a:cs typeface="Tahoma" pitchFamily="34" charset="0"/>
            </a:endParaRP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Bien structurer une page Web</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Bien utiliser les sélecteurs CSS </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Mise en page par un système de grille</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Frameworks</a:t>
            </a:r>
            <a:r>
              <a:rPr lang="fr-FR" sz="2000" b="1" i="1" dirty="0" smtClean="0">
                <a:solidFill>
                  <a:schemeClr val="accent2">
                    <a:lumMod val="60000"/>
                    <a:lumOff val="40000"/>
                  </a:schemeClr>
                </a:solidFill>
                <a:latin typeface="Tahoma" pitchFamily="34" charset="0"/>
                <a:ea typeface="Tahoma" pitchFamily="34" charset="0"/>
                <a:cs typeface="Tahoma" pitchFamily="34" charset="0"/>
              </a:rPr>
              <a:t> CSS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Sommaire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Frameworks</a:t>
            </a:r>
            <a:r>
              <a:rPr lang="fr-FR" dirty="0" smtClean="0"/>
              <a:t> CSS</a:t>
            </a:r>
            <a:endParaRPr lang="fr-FR" dirty="0"/>
          </a:p>
        </p:txBody>
      </p:sp>
      <p:sp>
        <p:nvSpPr>
          <p:cNvPr id="4" name="Text Box 2"/>
          <p:cNvSpPr txBox="1">
            <a:spLocks noChangeArrowheads="1"/>
          </p:cNvSpPr>
          <p:nvPr/>
        </p:nvSpPr>
        <p:spPr bwMode="auto">
          <a:xfrm>
            <a:off x="467544" y="1124744"/>
            <a:ext cx="7900169" cy="4987131"/>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Ensemble de classes de styles CSS prêtes à l'emploi</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Proposent un </a:t>
            </a:r>
            <a:r>
              <a:rPr lang="fr-FR" sz="2000" b="1" i="1" dirty="0" smtClean="0">
                <a:solidFill>
                  <a:schemeClr val="accent2">
                    <a:lumMod val="60000"/>
                    <a:lumOff val="40000"/>
                  </a:schemeClr>
                </a:solidFill>
                <a:latin typeface="Tahoma" pitchFamily="34" charset="0"/>
                <a:ea typeface="Tahoma" pitchFamily="34" charset="0"/>
                <a:cs typeface="Tahoma" pitchFamily="34" charset="0"/>
              </a:rPr>
              <a:t>système de grille CSS</a:t>
            </a:r>
            <a:r>
              <a:rPr lang="fr-FR" sz="2000" b="1" dirty="0" smtClean="0">
                <a:solidFill>
                  <a:srgbClr val="000000"/>
                </a:solidFill>
                <a:latin typeface="Tahoma" pitchFamily="34" charset="0"/>
                <a:ea typeface="Tahoma" pitchFamily="34" charset="0"/>
                <a:cs typeface="Tahoma" pitchFamily="34" charset="0"/>
              </a:rPr>
              <a:t> sur 12 colonnes et des media </a:t>
            </a:r>
            <a:r>
              <a:rPr lang="fr-FR" sz="2000" b="1" dirty="0" err="1" smtClean="0">
                <a:solidFill>
                  <a:srgbClr val="000000"/>
                </a:solidFill>
                <a:latin typeface="Tahoma" pitchFamily="34" charset="0"/>
                <a:ea typeface="Tahoma" pitchFamily="34" charset="0"/>
                <a:cs typeface="Tahoma" pitchFamily="34" charset="0"/>
              </a:rPr>
              <a:t>queries</a:t>
            </a:r>
            <a:r>
              <a:rPr lang="fr-FR" sz="2000" b="1" dirty="0" smtClean="0">
                <a:solidFill>
                  <a:srgbClr val="000000"/>
                </a:solidFill>
                <a:latin typeface="Tahoma" pitchFamily="34" charset="0"/>
                <a:ea typeface="Tahoma" pitchFamily="34" charset="0"/>
                <a:cs typeface="Tahoma" pitchFamily="34" charset="0"/>
              </a:rPr>
              <a:t> typiques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Proposent un ensemble d'autres classes :</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Associées aux éléments HTML standards</a:t>
            </a:r>
            <a:r>
              <a:rPr lang="fr-FR" sz="2000" b="1" dirty="0" smtClean="0">
                <a:solidFill>
                  <a:srgbClr val="000000"/>
                </a:solidFill>
                <a:latin typeface="Tahoma" pitchFamily="34" charset="0"/>
                <a:ea typeface="Tahoma" pitchFamily="34" charset="0"/>
                <a:cs typeface="Tahoma" pitchFamily="34" charset="0"/>
              </a:rPr>
              <a:t> (joli design automatique)</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Combinables et applicables</a:t>
            </a:r>
            <a:r>
              <a:rPr lang="fr-FR" sz="2000" b="1" dirty="0" smtClean="0">
                <a:solidFill>
                  <a:srgbClr val="000000"/>
                </a:solidFill>
                <a:latin typeface="Tahoma" pitchFamily="34" charset="0"/>
                <a:ea typeface="Tahoma" pitchFamily="34" charset="0"/>
                <a:cs typeface="Tahoma" pitchFamily="34" charset="0"/>
              </a:rPr>
              <a:t> à l'envie par les attributs HTML </a:t>
            </a:r>
            <a:r>
              <a:rPr lang="fr-FR" sz="2000" b="1" i="1" dirty="0" smtClean="0">
                <a:solidFill>
                  <a:schemeClr val="accent2">
                    <a:lumMod val="60000"/>
                    <a:lumOff val="40000"/>
                  </a:schemeClr>
                </a:solidFill>
                <a:latin typeface="Tahoma" pitchFamily="34" charset="0"/>
                <a:ea typeface="Tahoma" pitchFamily="34" charset="0"/>
                <a:cs typeface="Tahoma" pitchFamily="34" charset="0"/>
              </a:rPr>
              <a:t>class</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rgbClr val="000000"/>
                </a:solidFill>
                <a:latin typeface="Tahoma" pitchFamily="34" charset="0"/>
                <a:ea typeface="Tahoma" pitchFamily="34" charset="0"/>
                <a:cs typeface="Tahoma" pitchFamily="34" charset="0"/>
              </a:rPr>
              <a:t>Présentation personnalisable par ajout de feuilles de styles spécifiques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Bootstrap</a:t>
            </a:r>
            <a:r>
              <a:rPr lang="fr-FR" sz="2000" b="1" dirty="0" smtClean="0">
                <a:solidFill>
                  <a:srgbClr val="000000"/>
                </a:solidFill>
                <a:latin typeface="Tahoma" pitchFamily="34" charset="0"/>
                <a:ea typeface="Tahoma" pitchFamily="34" charset="0"/>
                <a:cs typeface="Tahoma" pitchFamily="34" charset="0"/>
              </a:rPr>
              <a:t> et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Foundation</a:t>
            </a:r>
            <a:endParaRPr lang="fr-FR" sz="2000" b="1" i="1" dirty="0" smtClean="0">
              <a:solidFill>
                <a:schemeClr val="accent2">
                  <a:lumMod val="60000"/>
                  <a:lumOff val="40000"/>
                </a:schemeClr>
              </a:solidFill>
              <a:latin typeface="Tahoma" pitchFamily="34" charset="0"/>
              <a:ea typeface="Tahoma" pitchFamily="34" charset="0"/>
              <a:cs typeface="Tahoma" pitchFamily="34" charset="0"/>
            </a:endParaRP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Préprocesseurs CSS</a:t>
            </a:r>
            <a:endParaRPr lang="fr-FR" dirty="0"/>
          </a:p>
        </p:txBody>
      </p:sp>
      <p:sp>
        <p:nvSpPr>
          <p:cNvPr id="4" name="Text Box 2"/>
          <p:cNvSpPr txBox="1">
            <a:spLocks noChangeArrowheads="1"/>
          </p:cNvSpPr>
          <p:nvPr/>
        </p:nvSpPr>
        <p:spPr bwMode="auto">
          <a:xfrm>
            <a:off x="395536" y="1124744"/>
            <a:ext cx="7972177" cy="4987131"/>
          </a:xfrm>
          <a:prstGeom prst="rect">
            <a:avLst/>
          </a:prstGeom>
          <a:noFill/>
          <a:ln w="9525">
            <a:noFill/>
            <a:round/>
            <a:headEnd/>
            <a:tailEnd/>
          </a:ln>
        </p:spPr>
        <p:txBody>
          <a:bodyPr lIns="92160" tIns="46080" rIns="92160" bIns="46080"/>
          <a:lstStyle/>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Systèmes </a:t>
            </a:r>
            <a:r>
              <a:rPr lang="fr-FR" sz="2000" b="1" i="1" dirty="0" smtClean="0">
                <a:solidFill>
                  <a:schemeClr val="accent2">
                    <a:lumMod val="60000"/>
                    <a:lumOff val="40000"/>
                  </a:schemeClr>
                </a:solidFill>
                <a:latin typeface="Tahoma" pitchFamily="34" charset="0"/>
                <a:ea typeface="Tahoma" pitchFamily="34" charset="0"/>
                <a:cs typeface="Tahoma" pitchFamily="34" charset="0"/>
              </a:rPr>
              <a:t>à destination des développeurs </a:t>
            </a:r>
            <a:r>
              <a:rPr lang="fr-FR" sz="2000" b="1" dirty="0" smtClean="0">
                <a:solidFill>
                  <a:schemeClr val="accent2"/>
                </a:solidFill>
                <a:latin typeface="Tahoma" pitchFamily="34" charset="0"/>
                <a:ea typeface="Tahoma" pitchFamily="34" charset="0"/>
                <a:cs typeface="Tahoma" pitchFamily="34" charset="0"/>
              </a:rPr>
              <a:t>pour </a:t>
            </a:r>
            <a:r>
              <a:rPr lang="fr-FR" sz="2000" b="1" i="1" dirty="0" smtClean="0">
                <a:solidFill>
                  <a:schemeClr val="accent2">
                    <a:lumMod val="60000"/>
                    <a:lumOff val="40000"/>
                  </a:schemeClr>
                </a:solidFill>
                <a:latin typeface="Tahoma" pitchFamily="34" charset="0"/>
                <a:ea typeface="Tahoma" pitchFamily="34" charset="0"/>
                <a:cs typeface="Tahoma" pitchFamily="34" charset="0"/>
              </a:rPr>
              <a:t>aider à l'écriture</a:t>
            </a:r>
            <a:r>
              <a:rPr lang="fr-FR" sz="2000" b="1" dirty="0" smtClean="0">
                <a:solidFill>
                  <a:schemeClr val="tx1"/>
                </a:solidFill>
                <a:latin typeface="Tahoma" pitchFamily="34" charset="0"/>
                <a:ea typeface="Tahoma" pitchFamily="34" charset="0"/>
                <a:cs typeface="Tahoma" pitchFamily="34" charset="0"/>
              </a:rPr>
              <a:t> des feuilles CSS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Evitent les répétitions dans le code CSS en ajoutant un langage de programmation supportent :</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les variables</a:t>
            </a:r>
          </a:p>
          <a:p>
            <a:pPr marL="1027113" lvl="1"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dirty="0" smtClean="0">
                <a:solidFill>
                  <a:schemeClr val="tx1"/>
                </a:solidFill>
                <a:latin typeface="Tahoma" pitchFamily="34" charset="0"/>
                <a:ea typeface="Tahoma" pitchFamily="34" charset="0"/>
                <a:cs typeface="Tahoma" pitchFamily="34" charset="0"/>
              </a:rPr>
              <a:t>les tests et boucles</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smtClean="0">
                <a:solidFill>
                  <a:schemeClr val="accent2">
                    <a:lumMod val="60000"/>
                    <a:lumOff val="40000"/>
                  </a:schemeClr>
                </a:solidFill>
                <a:latin typeface="Tahoma" pitchFamily="34" charset="0"/>
                <a:ea typeface="Tahoma" pitchFamily="34" charset="0"/>
                <a:cs typeface="Tahoma" pitchFamily="34" charset="0"/>
              </a:rPr>
              <a:t>Génèrent au final le code CSS à déployer</a:t>
            </a:r>
          </a:p>
          <a:p>
            <a:pPr marL="284163" indent="-284163">
              <a:lnSpc>
                <a:spcPct val="90000"/>
              </a:lnSpc>
              <a:spcBef>
                <a:spcPts val="900"/>
              </a:spcBef>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fr-FR" sz="2000" b="1" i="1" dirty="0" err="1" smtClean="0">
                <a:solidFill>
                  <a:schemeClr val="accent2">
                    <a:lumMod val="60000"/>
                    <a:lumOff val="40000"/>
                  </a:schemeClr>
                </a:solidFill>
                <a:latin typeface="Tahoma" pitchFamily="34" charset="0"/>
                <a:ea typeface="Tahoma" pitchFamily="34" charset="0"/>
                <a:cs typeface="Tahoma" pitchFamily="34" charset="0"/>
              </a:rPr>
              <a:t>Sass</a:t>
            </a:r>
            <a:r>
              <a:rPr lang="fr-FR" sz="2000" b="1" i="1" dirty="0" smtClean="0">
                <a:solidFill>
                  <a:schemeClr val="accent2">
                    <a:lumMod val="60000"/>
                    <a:lumOff val="40000"/>
                  </a:schemeClr>
                </a:solidFill>
                <a:latin typeface="Tahoma" pitchFamily="34" charset="0"/>
                <a:ea typeface="Tahoma" pitchFamily="34" charset="0"/>
                <a:cs typeface="Tahoma" pitchFamily="34" charset="0"/>
              </a:rPr>
              <a:t>/</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Compass</a:t>
            </a:r>
            <a:r>
              <a:rPr lang="fr-FR" sz="2000" b="1" dirty="0" smtClean="0">
                <a:solidFill>
                  <a:srgbClr val="000000"/>
                </a:solidFill>
                <a:latin typeface="Tahoma" pitchFamily="34" charset="0"/>
                <a:ea typeface="Tahoma" pitchFamily="34" charset="0"/>
                <a:cs typeface="Tahoma" pitchFamily="34" charset="0"/>
              </a:rPr>
              <a:t>, </a:t>
            </a:r>
            <a:r>
              <a:rPr lang="fr-FR" sz="2000" b="1" i="1" dirty="0" err="1" smtClean="0">
                <a:solidFill>
                  <a:schemeClr val="accent2">
                    <a:lumMod val="60000"/>
                    <a:lumOff val="40000"/>
                  </a:schemeClr>
                </a:solidFill>
                <a:latin typeface="Tahoma" pitchFamily="34" charset="0"/>
                <a:ea typeface="Tahoma" pitchFamily="34" charset="0"/>
                <a:cs typeface="Tahoma" pitchFamily="34" charset="0"/>
              </a:rPr>
              <a:t>Less</a:t>
            </a:r>
            <a:r>
              <a:rPr lang="fr-FR" sz="2000" b="1" dirty="0" smtClean="0">
                <a:solidFill>
                  <a:srgbClr val="000000"/>
                </a:solidFill>
                <a:latin typeface="Tahoma" pitchFamily="34" charset="0"/>
                <a:ea typeface="Tahoma" pitchFamily="34" charset="0"/>
                <a:cs typeface="Tahoma" pitchFamily="34" charset="0"/>
              </a:rPr>
              <a:t> et </a:t>
            </a:r>
            <a:r>
              <a:rPr lang="fr-FR" sz="2000" b="1" i="1" dirty="0" smtClean="0">
                <a:solidFill>
                  <a:schemeClr val="accent2">
                    <a:lumMod val="60000"/>
                    <a:lumOff val="40000"/>
                  </a:schemeClr>
                </a:solidFill>
                <a:latin typeface="Tahoma" pitchFamily="34" charset="0"/>
                <a:ea typeface="Tahoma" pitchFamily="34" charset="0"/>
                <a:cs typeface="Tahoma" pitchFamily="34" charset="0"/>
              </a:rPr>
              <a:t>Stylus</a:t>
            </a:r>
          </a:p>
          <a:p>
            <a:pPr marL="284163" indent="-284163">
              <a:lnSpc>
                <a:spcPct val="90000"/>
              </a:lnSpc>
              <a:spcBef>
                <a:spcPts val="900"/>
              </a:spcBef>
              <a:buClr>
                <a:srgbClr val="0033CC"/>
              </a:buClr>
              <a:buFont typeface="Wingdings" charset="2"/>
              <a:buChar char=""/>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endParaRPr lang="fr-FR" sz="2000" b="1" dirty="0">
              <a:solidFill>
                <a:srgbClr val="000000"/>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14288" y="0"/>
            <a:ext cx="8143875" cy="785813"/>
          </a:xfrm>
        </p:spPr>
        <p:txBody>
          <a:bodyPr/>
          <a:lstStyle/>
          <a:p>
            <a:r>
              <a:rPr lang="fr-FR" altLang="fr-FR" smtClean="0">
                <a:ea typeface="ＭＳ Ｐゴシック" pitchFamily="34" charset="-128"/>
              </a:rPr>
              <a:t> </a:t>
            </a:r>
          </a:p>
        </p:txBody>
      </p:sp>
      <p:sp>
        <p:nvSpPr>
          <p:cNvPr id="3" name="Espace réservé du contenu 2"/>
          <p:cNvSpPr>
            <a:spLocks noGrp="1"/>
          </p:cNvSpPr>
          <p:nvPr>
            <p:ph idx="1"/>
          </p:nvPr>
        </p:nvSpPr>
        <p:spPr>
          <a:xfrm>
            <a:off x="107950" y="933450"/>
            <a:ext cx="8567738" cy="3575050"/>
          </a:xfrm>
        </p:spPr>
        <p:txBody>
          <a:bodyPr/>
          <a:lstStyle/>
          <a:p>
            <a:pPr>
              <a:defRPr/>
            </a:pPr>
            <a:endParaRPr lang="fr-FR" b="0" dirty="0"/>
          </a:p>
          <a:p>
            <a:pPr algn="ctr">
              <a:defRPr/>
            </a:pPr>
            <a:r>
              <a:rPr lang="fr-FR" sz="1800" dirty="0"/>
              <a:t>CRÉDITS </a:t>
            </a:r>
            <a:endParaRPr lang="fr-FR" sz="1800" b="0" dirty="0"/>
          </a:p>
          <a:p>
            <a:pPr algn="ctr">
              <a:lnSpc>
                <a:spcPct val="100000"/>
              </a:lnSpc>
              <a:spcBef>
                <a:spcPts val="0"/>
              </a:spcBef>
              <a:defRPr/>
            </a:pPr>
            <a:r>
              <a:rPr lang="fr-FR" sz="1800" dirty="0"/>
              <a:t>OEUVRE COLLECTIVE DE L’AFPA </a:t>
            </a:r>
            <a:endParaRPr lang="fr-FR" sz="1800" b="0" dirty="0"/>
          </a:p>
          <a:p>
            <a:pPr algn="ctr">
              <a:lnSpc>
                <a:spcPct val="100000"/>
              </a:lnSpc>
              <a:spcBef>
                <a:spcPts val="0"/>
              </a:spcBef>
              <a:defRPr/>
            </a:pPr>
            <a:r>
              <a:rPr lang="fr-FR" sz="1400" b="0" cap="none" dirty="0"/>
              <a:t>Sous le pilotage de la DIIP </a:t>
            </a:r>
          </a:p>
          <a:p>
            <a:pPr algn="ctr">
              <a:lnSpc>
                <a:spcPct val="100000"/>
              </a:lnSpc>
              <a:spcBef>
                <a:spcPts val="0"/>
              </a:spcBef>
              <a:defRPr/>
            </a:pPr>
            <a:r>
              <a:rPr lang="fr-FR" sz="1400" b="0" cap="none" dirty="0"/>
              <a:t>et du centre sectoriel </a:t>
            </a:r>
            <a:r>
              <a:rPr lang="fr-FR" sz="1400" b="0" cap="none" dirty="0" smtClean="0"/>
              <a:t>Tertiaire </a:t>
            </a:r>
            <a:endParaRPr lang="fr-FR" sz="1400" b="0" cap="none" dirty="0"/>
          </a:p>
          <a:p>
            <a:pPr algn="ctr">
              <a:lnSpc>
                <a:spcPct val="100000"/>
              </a:lnSpc>
              <a:spcBef>
                <a:spcPts val="0"/>
              </a:spcBef>
              <a:defRPr/>
            </a:pPr>
            <a:endParaRPr lang="fr-FR" sz="1400" dirty="0" smtClean="0"/>
          </a:p>
          <a:p>
            <a:pPr algn="ctr">
              <a:lnSpc>
                <a:spcPct val="100000"/>
              </a:lnSpc>
              <a:spcBef>
                <a:spcPts val="0"/>
              </a:spcBef>
              <a:defRPr/>
            </a:pPr>
            <a:r>
              <a:rPr lang="fr-FR" sz="1800" dirty="0" smtClean="0"/>
              <a:t>EQUIPE </a:t>
            </a:r>
            <a:r>
              <a:rPr lang="fr-FR" sz="1800" dirty="0"/>
              <a:t>DE CONCEPTION </a:t>
            </a:r>
            <a:endParaRPr lang="fr-FR" sz="1800" b="0" dirty="0"/>
          </a:p>
          <a:p>
            <a:pPr algn="ctr">
              <a:lnSpc>
                <a:spcPct val="100000"/>
              </a:lnSpc>
              <a:spcBef>
                <a:spcPts val="0"/>
              </a:spcBef>
              <a:defRPr/>
            </a:pPr>
            <a:r>
              <a:rPr lang="fr-FR" sz="1400" b="0" cap="none" dirty="0" smtClean="0"/>
              <a:t>M. HEZARD Benoit(Formateur) </a:t>
            </a:r>
            <a:endParaRPr lang="fr-FR" sz="1400" b="0" cap="none" dirty="0"/>
          </a:p>
          <a:p>
            <a:pPr algn="ctr">
              <a:defRPr/>
            </a:pPr>
            <a:endParaRPr lang="fr-FR" sz="1400" b="0" dirty="0"/>
          </a:p>
          <a:p>
            <a:pPr algn="ctr">
              <a:lnSpc>
                <a:spcPct val="100000"/>
              </a:lnSpc>
              <a:spcBef>
                <a:spcPts val="0"/>
              </a:spcBef>
              <a:defRPr/>
            </a:pPr>
            <a:r>
              <a:rPr lang="fr-FR" sz="1400" b="0" cap="none" dirty="0"/>
              <a:t>Date de mise à jour : </a:t>
            </a:r>
            <a:r>
              <a:rPr lang="fr-FR" sz="1400" b="0" cap="none" dirty="0" err="1" smtClean="0"/>
              <a:t>jj</a:t>
            </a:r>
            <a:r>
              <a:rPr lang="fr-FR" sz="1400" b="0" cap="none" dirty="0" smtClean="0"/>
              <a:t>/mm/</a:t>
            </a:r>
            <a:r>
              <a:rPr lang="fr-FR" sz="1400" b="0" cap="none" dirty="0" err="1" smtClean="0"/>
              <a:t>aa</a:t>
            </a:r>
            <a:r>
              <a:rPr lang="fr-FR" sz="1400" b="0" cap="none" dirty="0" smtClean="0"/>
              <a:t> </a:t>
            </a:r>
            <a:endParaRPr lang="fr-FR" sz="1400" b="0" cap="none" dirty="0"/>
          </a:p>
          <a:p>
            <a:pPr algn="ctr">
              <a:lnSpc>
                <a:spcPct val="100000"/>
              </a:lnSpc>
              <a:spcBef>
                <a:spcPts val="0"/>
              </a:spcBef>
              <a:defRPr/>
            </a:pPr>
            <a:r>
              <a:rPr lang="fr-FR" sz="1400" b="0" cap="none" dirty="0"/>
              <a:t>Date de dépôt légal : </a:t>
            </a:r>
          </a:p>
          <a:p>
            <a:pPr algn="ctr">
              <a:defRPr/>
            </a:pPr>
            <a:r>
              <a:rPr lang="fr-FR" sz="1400" b="0" dirty="0"/>
              <a:t>---- </a:t>
            </a:r>
          </a:p>
        </p:txBody>
      </p:sp>
      <p:sp>
        <p:nvSpPr>
          <p:cNvPr id="3994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AA562B22-DC4B-49C4-8894-4F9F9AA51407}" type="datetime1">
              <a:rPr lang="fr-FR" altLang="fr-FR" sz="900">
                <a:latin typeface="Tahoma" pitchFamily="34" charset="0"/>
              </a:rPr>
              <a:pPr eaLnBrk="1" hangingPunct="1">
                <a:spcBef>
                  <a:spcPct val="0"/>
                </a:spcBef>
                <a:buFontTx/>
                <a:buNone/>
              </a:pPr>
              <a:t>16/09/2015</a:t>
            </a:fld>
            <a:endParaRPr lang="fr-FR" altLang="fr-FR" sz="900">
              <a:latin typeface="Tahoma" pitchFamily="34" charset="0"/>
            </a:endParaRPr>
          </a:p>
        </p:txBody>
      </p:sp>
      <p:sp>
        <p:nvSpPr>
          <p:cNvPr id="39941"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900" dirty="0">
                <a:latin typeface="Tahoma" pitchFamily="34" charset="0"/>
                <a:cs typeface="Tahoma" pitchFamily="34" charset="0"/>
              </a:rPr>
              <a:t>/ </a:t>
            </a:r>
            <a:r>
              <a:rPr lang="fr-FR" sz="900" dirty="0" smtClean="0">
                <a:ea typeface="Tahoma" pitchFamily="34" charset="0"/>
                <a:cs typeface="Tahoma" pitchFamily="34" charset="0"/>
              </a:rPr>
              <a:t>Les feuilles de style CSS3 et le Responsive Web Design</a:t>
            </a:r>
            <a:endParaRPr lang="fr-FR" altLang="fr-FR" sz="900" dirty="0">
              <a:latin typeface="Tahoma" pitchFamily="34" charset="0"/>
              <a:cs typeface="Tahoma" pitchFamily="34" charset="0"/>
            </a:endParaRPr>
          </a:p>
        </p:txBody>
      </p:sp>
      <p:sp>
        <p:nvSpPr>
          <p:cNvPr id="39942"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1FB5F52B-B83A-46FF-8CF5-CF588C3E85E3}" type="slidenum">
              <a:rPr lang="fr-FR" altLang="fr-FR" sz="900" smtClean="0">
                <a:latin typeface="Tahoma" pitchFamily="34" charset="0"/>
              </a:rPr>
              <a:pPr eaLnBrk="1" hangingPunct="1">
                <a:spcBef>
                  <a:spcPct val="0"/>
                </a:spcBef>
                <a:buFontTx/>
                <a:buNone/>
              </a:pPr>
              <a:t>64</a:t>
            </a:fld>
            <a:endParaRPr lang="fr-FR" altLang="fr-FR" sz="900" smtClean="0">
              <a:latin typeface="Tahoma" pitchFamily="34" charset="0"/>
            </a:endParaRPr>
          </a:p>
        </p:txBody>
      </p:sp>
      <p:sp>
        <p:nvSpPr>
          <p:cNvPr id="39943" name="ZoneTexte 1"/>
          <p:cNvSpPr txBox="1">
            <a:spLocks noChangeArrowheads="1"/>
          </p:cNvSpPr>
          <p:nvPr/>
        </p:nvSpPr>
        <p:spPr bwMode="auto">
          <a:xfrm>
            <a:off x="107950" y="4941888"/>
            <a:ext cx="62642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1000" b="1" dirty="0">
                <a:latin typeface="Arial" charset="0"/>
              </a:rPr>
              <a:t>© AFPA </a:t>
            </a:r>
            <a:r>
              <a:rPr lang="fr-FR" altLang="fr-FR" sz="1000" b="1" dirty="0" smtClean="0">
                <a:latin typeface="Arial" charset="0"/>
              </a:rPr>
              <a:t>2015 </a:t>
            </a:r>
            <a:endParaRPr lang="fr-FR" altLang="fr-FR" sz="1000" b="1" dirty="0">
              <a:latin typeface="Arial" charset="0"/>
            </a:endParaRPr>
          </a:p>
          <a:p>
            <a:pPr eaLnBrk="1" hangingPunct="1">
              <a:spcBef>
                <a:spcPct val="0"/>
              </a:spcBef>
              <a:buFontTx/>
              <a:buNone/>
            </a:pPr>
            <a:r>
              <a:rPr lang="fr-FR" altLang="fr-FR" sz="1000" b="1" dirty="0">
                <a:latin typeface="Arial" charset="0"/>
              </a:rPr>
              <a:t>Reproduction interdite </a:t>
            </a:r>
          </a:p>
          <a:p>
            <a:pPr eaLnBrk="1" hangingPunct="1">
              <a:spcBef>
                <a:spcPct val="0"/>
              </a:spcBef>
              <a:buFontTx/>
              <a:buNone/>
            </a:pPr>
            <a:r>
              <a:rPr lang="fr-FR" altLang="fr-FR" sz="1000" dirty="0">
                <a:latin typeface="Arial" charset="0"/>
              </a:rPr>
              <a:t>Article L 122-4 du code de la propriété intellectuelle. </a:t>
            </a:r>
          </a:p>
          <a:p>
            <a:pPr eaLnBrk="1" hangingPunct="1">
              <a:spcBef>
                <a:spcPct val="0"/>
              </a:spcBef>
              <a:buFontTx/>
              <a:buNone/>
            </a:pPr>
            <a:r>
              <a:rPr lang="fr-FR" altLang="fr-FR" sz="1000" dirty="0">
                <a:latin typeface="Arial" charset="0"/>
              </a:rPr>
              <a:t>« Toute représentation ou reproduction intégrale ou partielle faite sans le consentement de l’auteur ou de ses ayants droits ou ayants cause est illicite. Il en est de même pour la traduction, l’adaptation ou la reproduction par un art ou un procédé quelconques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611561" y="1143000"/>
            <a:ext cx="8227640" cy="5486400"/>
          </a:xfrm>
          <a:prstGeom prst="rect">
            <a:avLst/>
          </a:prstGeom>
          <a:noFill/>
          <a:ln w="9525">
            <a:noFill/>
            <a:round/>
            <a:headEnd/>
            <a:tailEnd/>
          </a:ln>
        </p:spPr>
        <p:txBody>
          <a:bodyPr lIns="92160" tIns="46080" rIns="92160" bIns="46080"/>
          <a:lstStyle/>
          <a:p>
            <a:pPr marL="685800" lvl="1" indent="-228600">
              <a:lnSpc>
                <a:spcPct val="90000"/>
              </a:lnSpc>
              <a:spcBef>
                <a:spcPts val="750"/>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400" b="1" i="1" dirty="0">
                <a:solidFill>
                  <a:schemeClr val="accent2">
                    <a:lumMod val="60000"/>
                    <a:lumOff val="40000"/>
                  </a:schemeClr>
                </a:solidFill>
                <a:latin typeface="Tahoma" pitchFamily="34" charset="0"/>
                <a:ea typeface="Tahoma" pitchFamily="34" charset="0"/>
                <a:cs typeface="Tahoma" pitchFamily="34" charset="0"/>
              </a:rPr>
              <a:t>Styles</a:t>
            </a:r>
            <a:r>
              <a:rPr lang="fr-FR" sz="2400" b="1" dirty="0">
                <a:solidFill>
                  <a:schemeClr val="accent2">
                    <a:lumMod val="60000"/>
                    <a:lumOff val="40000"/>
                  </a:schemeClr>
                </a:solidFill>
                <a:latin typeface="Tahoma" pitchFamily="34" charset="0"/>
                <a:ea typeface="Tahoma" pitchFamily="34" charset="0"/>
                <a:cs typeface="Tahoma" pitchFamily="34" charset="0"/>
              </a:rPr>
              <a:t> </a:t>
            </a:r>
            <a:r>
              <a:rPr lang="fr-FR" sz="2400" b="1" i="1" dirty="0">
                <a:solidFill>
                  <a:schemeClr val="accent2">
                    <a:lumMod val="60000"/>
                    <a:lumOff val="40000"/>
                  </a:schemeClr>
                </a:solidFill>
                <a:latin typeface="Tahoma" pitchFamily="34" charset="0"/>
                <a:ea typeface="Tahoma" pitchFamily="34" charset="0"/>
                <a:cs typeface="Tahoma" pitchFamily="34" charset="0"/>
              </a:rPr>
              <a:t>liés aux éléments HTML</a:t>
            </a:r>
          </a:p>
          <a:p>
            <a:pPr>
              <a:lnSpc>
                <a:spcPct val="90000"/>
              </a:lnSpc>
              <a:spcBef>
                <a:spcPts val="52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600" b="1" i="1" dirty="0">
                <a:solidFill>
                  <a:srgbClr val="00AE00"/>
                </a:solidFill>
                <a:latin typeface="Tahoma" pitchFamily="34" charset="0"/>
                <a:ea typeface="Tahoma" pitchFamily="34" charset="0"/>
                <a:cs typeface="Tahoma" pitchFamily="34" charset="0"/>
              </a:rPr>
              <a:t>	h1 { font-size: 12pt; </a:t>
            </a:r>
            <a:r>
              <a:rPr lang="fr-FR" sz="1600" b="1" i="1" dirty="0" err="1">
                <a:solidFill>
                  <a:srgbClr val="00AE00"/>
                </a:solidFill>
                <a:latin typeface="Tahoma" pitchFamily="34" charset="0"/>
                <a:ea typeface="Tahoma" pitchFamily="34" charset="0"/>
                <a:cs typeface="Tahoma" pitchFamily="34" charset="0"/>
              </a:rPr>
              <a:t>color</a:t>
            </a:r>
            <a:r>
              <a:rPr lang="fr-FR" sz="1600" b="1" i="1" dirty="0">
                <a:solidFill>
                  <a:srgbClr val="00AE00"/>
                </a:solidFill>
                <a:latin typeface="Tahoma" pitchFamily="34" charset="0"/>
                <a:ea typeface="Tahoma" pitchFamily="34" charset="0"/>
                <a:cs typeface="Tahoma" pitchFamily="34" charset="0"/>
              </a:rPr>
              <a:t>: green; </a:t>
            </a:r>
            <a:r>
              <a:rPr lang="fr-FR" sz="1600" b="1" i="1" dirty="0" err="1">
                <a:solidFill>
                  <a:srgbClr val="00AE00"/>
                </a:solidFill>
                <a:latin typeface="Tahoma" pitchFamily="34" charset="0"/>
                <a:ea typeface="Tahoma" pitchFamily="34" charset="0"/>
                <a:cs typeface="Tahoma" pitchFamily="34" charset="0"/>
              </a:rPr>
              <a:t>text</a:t>
            </a:r>
            <a:r>
              <a:rPr lang="fr-FR" sz="1600" b="1" i="1" dirty="0">
                <a:solidFill>
                  <a:srgbClr val="00AE00"/>
                </a:solidFill>
                <a:latin typeface="Tahoma" pitchFamily="34" charset="0"/>
                <a:ea typeface="Tahoma" pitchFamily="34" charset="0"/>
                <a:cs typeface="Tahoma" pitchFamily="34" charset="0"/>
              </a:rPr>
              <a:t>-</a:t>
            </a:r>
            <a:r>
              <a:rPr lang="fr-FR" sz="1600" b="1" i="1" dirty="0" err="1">
                <a:solidFill>
                  <a:srgbClr val="00AE00"/>
                </a:solidFill>
                <a:latin typeface="Tahoma" pitchFamily="34" charset="0"/>
                <a:ea typeface="Tahoma" pitchFamily="34" charset="0"/>
                <a:cs typeface="Tahoma" pitchFamily="34" charset="0"/>
              </a:rPr>
              <a:t>align</a:t>
            </a:r>
            <a:r>
              <a:rPr lang="fr-FR" sz="1600" b="1" i="1" dirty="0">
                <a:solidFill>
                  <a:srgbClr val="00AE00"/>
                </a:solidFill>
                <a:latin typeface="Tahoma" pitchFamily="34" charset="0"/>
                <a:ea typeface="Tahoma" pitchFamily="34" charset="0"/>
                <a:cs typeface="Tahoma" pitchFamily="34" charset="0"/>
              </a:rPr>
              <a:t>: center } </a:t>
            </a:r>
          </a:p>
          <a:p>
            <a:pPr>
              <a:lnSpc>
                <a:spcPct val="90000"/>
              </a:lnSpc>
              <a:spcBef>
                <a:spcPts val="52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sz="1600" b="1" i="1" dirty="0">
              <a:solidFill>
                <a:srgbClr val="00AE00"/>
              </a:solidFill>
              <a:latin typeface="Tahoma" pitchFamily="34" charset="0"/>
              <a:ea typeface="Tahoma" pitchFamily="34" charset="0"/>
              <a:cs typeface="Tahoma" pitchFamily="34" charset="0"/>
            </a:endParaRPr>
          </a:p>
          <a:p>
            <a:pPr marL="685800" lvl="1" indent="-228600">
              <a:lnSpc>
                <a:spcPct val="90000"/>
              </a:lnSpc>
              <a:spcBef>
                <a:spcPts val="750"/>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400" b="1" i="1" dirty="0">
                <a:solidFill>
                  <a:schemeClr val="accent2">
                    <a:lumMod val="60000"/>
                    <a:lumOff val="40000"/>
                  </a:schemeClr>
                </a:solidFill>
                <a:latin typeface="Tahoma" pitchFamily="34" charset="0"/>
                <a:ea typeface="Tahoma" pitchFamily="34" charset="0"/>
                <a:cs typeface="Tahoma" pitchFamily="34" charset="0"/>
              </a:rPr>
              <a:t>Variantes pour un même élément :</a:t>
            </a:r>
          </a:p>
          <a:p>
            <a:pPr>
              <a:lnSpc>
                <a:spcPct val="90000"/>
              </a:lnSpc>
              <a:spcBef>
                <a:spcPts val="45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400" b="1" i="1" dirty="0">
                <a:solidFill>
                  <a:srgbClr val="00AE00"/>
                </a:solidFill>
                <a:latin typeface="Tahoma" pitchFamily="34" charset="0"/>
                <a:ea typeface="Tahoma" pitchFamily="34" charset="0"/>
                <a:cs typeface="Tahoma" pitchFamily="34" charset="0"/>
              </a:rPr>
              <a:t>	</a:t>
            </a:r>
            <a:r>
              <a:rPr lang="fr-FR" sz="1600" b="1" i="1" dirty="0">
                <a:solidFill>
                  <a:srgbClr val="00AE00"/>
                </a:solidFill>
                <a:latin typeface="Tahoma" pitchFamily="34" charset="0"/>
                <a:ea typeface="Tahoma" pitchFamily="34" charset="0"/>
                <a:cs typeface="Tahoma" pitchFamily="34" charset="0"/>
              </a:rPr>
              <a:t>h1 { font-size: 12pt; </a:t>
            </a:r>
            <a:r>
              <a:rPr lang="fr-FR" sz="1600" b="1" i="1" dirty="0" err="1">
                <a:solidFill>
                  <a:srgbClr val="00AE00"/>
                </a:solidFill>
                <a:latin typeface="Tahoma" pitchFamily="34" charset="0"/>
                <a:ea typeface="Tahoma" pitchFamily="34" charset="0"/>
                <a:cs typeface="Tahoma" pitchFamily="34" charset="0"/>
              </a:rPr>
              <a:t>text</a:t>
            </a:r>
            <a:r>
              <a:rPr lang="fr-FR" sz="1600" b="1" i="1" dirty="0">
                <a:solidFill>
                  <a:srgbClr val="00AE00"/>
                </a:solidFill>
                <a:latin typeface="Tahoma" pitchFamily="34" charset="0"/>
                <a:ea typeface="Tahoma" pitchFamily="34" charset="0"/>
                <a:cs typeface="Tahoma" pitchFamily="34" charset="0"/>
              </a:rPr>
              <a:t>-</a:t>
            </a:r>
            <a:r>
              <a:rPr lang="fr-FR" sz="1600" b="1" i="1" dirty="0" err="1">
                <a:solidFill>
                  <a:srgbClr val="00AE00"/>
                </a:solidFill>
                <a:latin typeface="Tahoma" pitchFamily="34" charset="0"/>
                <a:ea typeface="Tahoma" pitchFamily="34" charset="0"/>
                <a:cs typeface="Tahoma" pitchFamily="34" charset="0"/>
              </a:rPr>
              <a:t>align</a:t>
            </a:r>
            <a:r>
              <a:rPr lang="fr-FR" sz="1600" b="1" i="1" dirty="0">
                <a:solidFill>
                  <a:srgbClr val="00AE00"/>
                </a:solidFill>
                <a:latin typeface="Tahoma" pitchFamily="34" charset="0"/>
                <a:ea typeface="Tahoma" pitchFamily="34" charset="0"/>
                <a:cs typeface="Tahoma" pitchFamily="34" charset="0"/>
              </a:rPr>
              <a:t>: center } </a:t>
            </a:r>
          </a:p>
          <a:p>
            <a:pPr>
              <a:lnSpc>
                <a:spcPct val="90000"/>
              </a:lnSpc>
              <a:spcBef>
                <a:spcPts val="45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600" b="1" i="1" dirty="0">
                <a:solidFill>
                  <a:srgbClr val="00AE00"/>
                </a:solidFill>
                <a:latin typeface="Tahoma" pitchFamily="34" charset="0"/>
                <a:ea typeface="Tahoma" pitchFamily="34" charset="0"/>
                <a:cs typeface="Tahoma" pitchFamily="34" charset="0"/>
              </a:rPr>
              <a:t>	h1.vert {</a:t>
            </a:r>
            <a:r>
              <a:rPr lang="fr-FR" sz="1600" b="1" i="1" dirty="0" err="1">
                <a:solidFill>
                  <a:srgbClr val="00AE00"/>
                </a:solidFill>
                <a:latin typeface="Tahoma" pitchFamily="34" charset="0"/>
                <a:ea typeface="Tahoma" pitchFamily="34" charset="0"/>
                <a:cs typeface="Tahoma" pitchFamily="34" charset="0"/>
              </a:rPr>
              <a:t>color</a:t>
            </a:r>
            <a:r>
              <a:rPr lang="fr-FR" sz="1600" b="1" i="1" dirty="0">
                <a:solidFill>
                  <a:srgbClr val="00AE00"/>
                </a:solidFill>
                <a:latin typeface="Tahoma" pitchFamily="34" charset="0"/>
                <a:ea typeface="Tahoma" pitchFamily="34" charset="0"/>
                <a:cs typeface="Tahoma" pitchFamily="34" charset="0"/>
              </a:rPr>
              <a:t>: green;}</a:t>
            </a:r>
          </a:p>
          <a:p>
            <a:pPr>
              <a:lnSpc>
                <a:spcPct val="90000"/>
              </a:lnSpc>
              <a:spcBef>
                <a:spcPts val="45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600" b="1" i="1" dirty="0">
                <a:solidFill>
                  <a:srgbClr val="00AE00"/>
                </a:solidFill>
                <a:latin typeface="Tahoma" pitchFamily="34" charset="0"/>
                <a:ea typeface="Tahoma" pitchFamily="34" charset="0"/>
                <a:cs typeface="Tahoma" pitchFamily="34" charset="0"/>
              </a:rPr>
              <a:t>	h1.rouge {</a:t>
            </a:r>
            <a:r>
              <a:rPr lang="fr-FR" sz="1600" b="1" i="1" dirty="0" err="1">
                <a:solidFill>
                  <a:srgbClr val="00AE00"/>
                </a:solidFill>
                <a:latin typeface="Tahoma" pitchFamily="34" charset="0"/>
                <a:ea typeface="Tahoma" pitchFamily="34" charset="0"/>
                <a:cs typeface="Tahoma" pitchFamily="34" charset="0"/>
              </a:rPr>
              <a:t>color</a:t>
            </a:r>
            <a:r>
              <a:rPr lang="fr-FR" sz="1600" b="1" i="1" dirty="0">
                <a:solidFill>
                  <a:srgbClr val="00AE00"/>
                </a:solidFill>
                <a:latin typeface="Tahoma" pitchFamily="34" charset="0"/>
                <a:ea typeface="Tahoma" pitchFamily="34" charset="0"/>
                <a:cs typeface="Tahoma" pitchFamily="34" charset="0"/>
              </a:rPr>
              <a:t>: </a:t>
            </a:r>
            <a:r>
              <a:rPr lang="fr-FR" sz="1600" b="1" i="1" dirty="0" err="1">
                <a:solidFill>
                  <a:srgbClr val="00AE00"/>
                </a:solidFill>
                <a:latin typeface="Tahoma" pitchFamily="34" charset="0"/>
                <a:ea typeface="Tahoma" pitchFamily="34" charset="0"/>
                <a:cs typeface="Tahoma" pitchFamily="34" charset="0"/>
              </a:rPr>
              <a:t>red</a:t>
            </a:r>
            <a:r>
              <a:rPr lang="fr-FR" sz="1600" b="1" i="1" dirty="0">
                <a:solidFill>
                  <a:srgbClr val="00AE00"/>
                </a:solidFill>
                <a:latin typeface="Tahoma" pitchFamily="34" charset="0"/>
                <a:ea typeface="Tahoma" pitchFamily="34" charset="0"/>
                <a:cs typeface="Tahoma" pitchFamily="34" charset="0"/>
              </a:rPr>
              <a:t>;}</a:t>
            </a:r>
          </a:p>
          <a:p>
            <a:pPr marL="803275"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000" b="1" dirty="0">
                <a:solidFill>
                  <a:srgbClr val="000000"/>
                </a:solidFill>
                <a:latin typeface="Tahoma" pitchFamily="34" charset="0"/>
                <a:ea typeface="Tahoma" pitchFamily="34" charset="0"/>
                <a:cs typeface="Tahoma" pitchFamily="34" charset="0"/>
              </a:rPr>
              <a:t>invocation par l’attribut HTML </a:t>
            </a:r>
            <a:r>
              <a:rPr lang="fr-FR" sz="2000" b="1" i="1" dirty="0">
                <a:solidFill>
                  <a:schemeClr val="accent2">
                    <a:lumMod val="60000"/>
                    <a:lumOff val="40000"/>
                  </a:schemeClr>
                </a:solidFill>
                <a:latin typeface="Tahoma" pitchFamily="34" charset="0"/>
                <a:ea typeface="Tahoma" pitchFamily="34" charset="0"/>
                <a:cs typeface="Tahoma" pitchFamily="34" charset="0"/>
              </a:rPr>
              <a:t>class</a:t>
            </a:r>
            <a:r>
              <a:rPr lang="fr-FR" sz="2000" b="1" dirty="0" smtClean="0">
                <a:solidFill>
                  <a:srgbClr val="000000"/>
                </a:solidFill>
                <a:latin typeface="Tahoma" pitchFamily="34" charset="0"/>
                <a:ea typeface="Tahoma" pitchFamily="34" charset="0"/>
                <a:cs typeface="Tahoma" pitchFamily="34" charset="0"/>
              </a:rPr>
              <a:t>=</a:t>
            </a:r>
            <a:endParaRPr lang="fr-FR" sz="2000" b="1" dirty="0">
              <a:solidFill>
                <a:srgbClr val="000000"/>
              </a:solidFill>
              <a:latin typeface="Tahoma" pitchFamily="34" charset="0"/>
              <a:ea typeface="Tahoma" pitchFamily="34" charset="0"/>
              <a:cs typeface="Tahoma" pitchFamily="34" charset="0"/>
            </a:endParaRPr>
          </a:p>
          <a:p>
            <a:pPr>
              <a:lnSpc>
                <a:spcPct val="90000"/>
              </a:lnSpc>
              <a:spcBef>
                <a:spcPts val="45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400" b="1" dirty="0">
                <a:solidFill>
                  <a:srgbClr val="000000"/>
                </a:solidFill>
                <a:latin typeface="Tahoma" pitchFamily="34" charset="0"/>
                <a:ea typeface="Tahoma" pitchFamily="34" charset="0"/>
                <a:cs typeface="Tahoma" pitchFamily="34" charset="0"/>
              </a:rPr>
              <a:t>	 </a:t>
            </a:r>
            <a:r>
              <a:rPr lang="fr-FR" sz="1600" b="1" dirty="0">
                <a:solidFill>
                  <a:srgbClr val="000000"/>
                </a:solidFill>
                <a:latin typeface="Tahoma" pitchFamily="34" charset="0"/>
                <a:ea typeface="Tahoma" pitchFamily="34" charset="0"/>
                <a:cs typeface="Tahoma" pitchFamily="34" charset="0"/>
              </a:rPr>
              <a:t> &lt;h1&gt;titre h1 ordinaire (couleur par défaut)&lt;/h1&gt;</a:t>
            </a:r>
          </a:p>
          <a:p>
            <a:pPr>
              <a:lnSpc>
                <a:spcPct val="90000"/>
              </a:lnSpc>
              <a:spcBef>
                <a:spcPts val="45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600" b="1" dirty="0">
                <a:solidFill>
                  <a:srgbClr val="000000"/>
                </a:solidFill>
                <a:latin typeface="Tahoma" pitchFamily="34" charset="0"/>
                <a:ea typeface="Tahoma" pitchFamily="34" charset="0"/>
                <a:cs typeface="Tahoma" pitchFamily="34" charset="0"/>
              </a:rPr>
              <a:t>	  &lt;h1 </a:t>
            </a:r>
            <a:r>
              <a:rPr lang="fr-FR" sz="1600" b="1" i="1" dirty="0">
                <a:solidFill>
                  <a:srgbClr val="00AE00"/>
                </a:solidFill>
                <a:latin typeface="Tahoma" pitchFamily="34" charset="0"/>
                <a:ea typeface="Tahoma" pitchFamily="34" charset="0"/>
                <a:cs typeface="Tahoma" pitchFamily="34" charset="0"/>
              </a:rPr>
              <a:t>class="vert"</a:t>
            </a:r>
            <a:r>
              <a:rPr lang="fr-FR" sz="1600" b="1" dirty="0">
                <a:solidFill>
                  <a:srgbClr val="000000"/>
                </a:solidFill>
                <a:latin typeface="Tahoma" pitchFamily="34" charset="0"/>
                <a:ea typeface="Tahoma" pitchFamily="34" charset="0"/>
                <a:cs typeface="Tahoma" pitchFamily="34" charset="0"/>
              </a:rPr>
              <a:t>&gt;titre h1 vert&lt;/h1&gt;</a:t>
            </a:r>
          </a:p>
          <a:p>
            <a:pPr>
              <a:lnSpc>
                <a:spcPct val="90000"/>
              </a:lnSpc>
              <a:spcBef>
                <a:spcPts val="45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sz="1400" b="1" dirty="0">
              <a:solidFill>
                <a:srgbClr val="000000"/>
              </a:solidFill>
              <a:latin typeface="Tahoma" pitchFamily="34" charset="0"/>
              <a:ea typeface="Tahoma" pitchFamily="34" charset="0"/>
              <a:cs typeface="Tahoma" pitchFamily="34" charset="0"/>
            </a:endParaRPr>
          </a:p>
        </p:txBody>
      </p:sp>
      <p:graphicFrame>
        <p:nvGraphicFramePr>
          <p:cNvPr id="11269" name="Object 5"/>
          <p:cNvGraphicFramePr>
            <a:graphicFrameLocks noChangeAspect="1"/>
          </p:cNvGraphicFramePr>
          <p:nvPr/>
        </p:nvGraphicFramePr>
        <p:xfrm>
          <a:off x="3312305" y="4509120"/>
          <a:ext cx="5171669" cy="1656184"/>
        </p:xfrm>
        <a:graphic>
          <a:graphicData uri="http://schemas.openxmlformats.org/presentationml/2006/ole">
            <mc:AlternateContent xmlns:mc="http://schemas.openxmlformats.org/markup-compatibility/2006">
              <mc:Choice xmlns:v="urn:schemas-microsoft-com:vml" Requires="v">
                <p:oleObj spid="_x0000_s122883" r:id="rId4" imgW="4219048" imgH="1352381" progId="PBrush">
                  <p:embed/>
                </p:oleObj>
              </mc:Choice>
              <mc:Fallback>
                <p:oleObj r:id="rId4" imgW="4219048" imgH="1352381" progId="PBrus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305" y="4509120"/>
                        <a:ext cx="5171669" cy="165618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 name="Titre 4"/>
          <p:cNvSpPr>
            <a:spLocks noGrp="1"/>
          </p:cNvSpPr>
          <p:nvPr>
            <p:ph type="title"/>
          </p:nvPr>
        </p:nvSpPr>
        <p:spPr/>
        <p:txBody>
          <a:bodyPr/>
          <a:lstStyle/>
          <a:p>
            <a:r>
              <a:rPr lang="fr-FR" dirty="0" smtClean="0"/>
              <a:t>Rappel : sur quoi portent les styles ?</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additive="repl">
                                        <p:cTn id="6" dur="1" fill="hold">
                                          <p:stCondLst>
                                            <p:cond delay="0"/>
                                          </p:stCondLst>
                                        </p:cTn>
                                        <p:tgtEl>
                                          <p:spTgt spid="11269"/>
                                        </p:tgtEl>
                                        <p:attrNameLst>
                                          <p:attrName>style.visibility</p:attrName>
                                        </p:attrNameLst>
                                      </p:cBhvr>
                                      <p:to>
                                        <p:strVal val="visible"/>
                                      </p:to>
                                    </p:set>
                                    <p:anim calcmode="lin" valueType="num">
                                      <p:cBhvr>
                                        <p:cTn id="7" dur="3000" fill="hold"/>
                                        <p:tgtEl>
                                          <p:spTgt spid="11269"/>
                                        </p:tgtEl>
                                        <p:attrNameLst>
                                          <p:attrName>ppt_x</p:attrName>
                                        </p:attrNameLst>
                                      </p:cBhvr>
                                      <p:tavLst>
                                        <p:tav tm="100000">
                                          <p:val>
                                            <p:strVal val="0-#ppt_w/2"/>
                                          </p:val>
                                        </p:tav>
                                        <p:tav>
                                          <p:val>
                                            <p:strVal val="#ppt_x"/>
                                          </p:val>
                                        </p:tav>
                                      </p:tavLst>
                                    </p:anim>
                                    <p:anim calcmode="lin" valueType="num">
                                      <p:cBhvr>
                                        <p:cTn id="8" dur="3000" fill="hold"/>
                                        <p:tgtEl>
                                          <p:spTgt spid="11269"/>
                                        </p:tgtEl>
                                        <p:attrNameLst>
                                          <p:attrName>ppt_y</p:attrName>
                                        </p:attrNameLst>
                                      </p:cBhvr>
                                      <p:tavLst>
                                        <p:tav tm="100000">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67545" y="1124744"/>
            <a:ext cx="8066856" cy="4985544"/>
          </a:xfrm>
          <a:prstGeom prst="rect">
            <a:avLst/>
          </a:prstGeom>
          <a:noFill/>
          <a:ln w="9525">
            <a:noFill/>
            <a:round/>
            <a:headEnd/>
            <a:tailEnd/>
          </a:ln>
        </p:spPr>
        <p:txBody>
          <a:bodyPr lIns="92160" tIns="46080" rIns="92160" bIns="46080"/>
          <a:lstStyle/>
          <a:p>
            <a:pPr marL="685800" lvl="1" indent="-228600">
              <a:lnSpc>
                <a:spcPct val="90000"/>
              </a:lnSpc>
              <a:spcBef>
                <a:spcPts val="750"/>
              </a:spcBef>
              <a:buClr>
                <a:schemeClr val="accent2">
                  <a:lumMod val="75000"/>
                </a:schemeClr>
              </a:buClr>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Styles</a:t>
            </a:r>
            <a:r>
              <a:rPr lang="fr-FR" sz="2000" b="1" dirty="0">
                <a:solidFill>
                  <a:schemeClr val="accent2">
                    <a:lumMod val="60000"/>
                    <a:lumOff val="40000"/>
                  </a:schemeClr>
                </a:solidFill>
                <a:latin typeface="Tahoma" pitchFamily="34" charset="0"/>
                <a:ea typeface="Tahoma" pitchFamily="34" charset="0"/>
                <a:cs typeface="Tahoma" pitchFamily="34" charset="0"/>
              </a:rPr>
              <a:t> </a:t>
            </a:r>
            <a:r>
              <a:rPr lang="fr-FR" sz="2000" b="1" i="1" dirty="0">
                <a:solidFill>
                  <a:schemeClr val="accent2">
                    <a:lumMod val="60000"/>
                    <a:lumOff val="40000"/>
                  </a:schemeClr>
                </a:solidFill>
                <a:latin typeface="Tahoma" pitchFamily="34" charset="0"/>
                <a:ea typeface="Tahoma" pitchFamily="34" charset="0"/>
                <a:cs typeface="Tahoma" pitchFamily="34" charset="0"/>
              </a:rPr>
              <a:t>indépendants des éléments HTML</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800" b="1" dirty="0">
                <a:solidFill>
                  <a:srgbClr val="000000"/>
                </a:solidFill>
                <a:latin typeface="Tahoma" pitchFamily="34" charset="0"/>
                <a:ea typeface="Tahoma" pitchFamily="34" charset="0"/>
                <a:cs typeface="Tahoma" pitchFamily="34" charset="0"/>
              </a:rPr>
              <a:t>invocation à l'aide de l’attribut HTML </a:t>
            </a:r>
            <a:r>
              <a:rPr lang="fr-FR" sz="1800" b="1" i="1" dirty="0">
                <a:solidFill>
                  <a:schemeClr val="accent2">
                    <a:lumMod val="60000"/>
                    <a:lumOff val="40000"/>
                  </a:schemeClr>
                </a:solidFill>
                <a:latin typeface="Tahoma" pitchFamily="34" charset="0"/>
                <a:ea typeface="Tahoma" pitchFamily="34" charset="0"/>
                <a:cs typeface="Tahoma" pitchFamily="34" charset="0"/>
              </a:rPr>
              <a:t>class</a:t>
            </a:r>
            <a:r>
              <a:rPr lang="fr-FR" sz="1800" b="1" dirty="0">
                <a:solidFill>
                  <a:srgbClr val="000000"/>
                </a:solidFill>
                <a:latin typeface="Tahoma" pitchFamily="34" charset="0"/>
                <a:ea typeface="Tahoma" pitchFamily="34" charset="0"/>
                <a:cs typeface="Tahoma" pitchFamily="34" charset="0"/>
              </a:rPr>
              <a:t>=…</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800" b="1" dirty="0">
                <a:solidFill>
                  <a:srgbClr val="000000"/>
                </a:solidFill>
                <a:latin typeface="Tahoma" pitchFamily="34" charset="0"/>
                <a:ea typeface="Tahoma" pitchFamily="34" charset="0"/>
                <a:cs typeface="Tahoma" pitchFamily="34" charset="0"/>
              </a:rPr>
              <a:t>Utilisable </a:t>
            </a:r>
            <a:r>
              <a:rPr lang="fr-FR" sz="1800" b="1" dirty="0" smtClean="0">
                <a:solidFill>
                  <a:srgbClr val="000000"/>
                </a:solidFill>
                <a:latin typeface="Tahoma" pitchFamily="34" charset="0"/>
                <a:ea typeface="Tahoma" pitchFamily="34" charset="0"/>
                <a:cs typeface="Tahoma" pitchFamily="34" charset="0"/>
              </a:rPr>
              <a:t>en particulier avec </a:t>
            </a:r>
            <a:r>
              <a:rPr lang="fr-FR" sz="1800" b="1" dirty="0">
                <a:solidFill>
                  <a:srgbClr val="000000"/>
                </a:solidFill>
                <a:latin typeface="Tahoma" pitchFamily="34" charset="0"/>
                <a:ea typeface="Tahoma" pitchFamily="34" charset="0"/>
                <a:cs typeface="Tahoma" pitchFamily="34" charset="0"/>
              </a:rPr>
              <a:t>des balises HTML &lt;</a:t>
            </a:r>
            <a:r>
              <a:rPr lang="fr-FR" sz="1800" b="1" dirty="0" err="1">
                <a:solidFill>
                  <a:srgbClr val="000000"/>
                </a:solidFill>
                <a:latin typeface="Tahoma" pitchFamily="34" charset="0"/>
                <a:ea typeface="Tahoma" pitchFamily="34" charset="0"/>
                <a:cs typeface="Tahoma" pitchFamily="34" charset="0"/>
              </a:rPr>
              <a:t>span</a:t>
            </a:r>
            <a:r>
              <a:rPr lang="fr-FR" sz="1800" b="1" dirty="0">
                <a:solidFill>
                  <a:srgbClr val="000000"/>
                </a:solidFill>
                <a:latin typeface="Tahoma" pitchFamily="34" charset="0"/>
                <a:ea typeface="Tahoma" pitchFamily="34" charset="0"/>
                <a:cs typeface="Tahoma" pitchFamily="34" charset="0"/>
              </a:rPr>
              <a:t>&gt; ou &lt;</a:t>
            </a:r>
            <a:r>
              <a:rPr lang="fr-FR" sz="1800" b="1" dirty="0" err="1">
                <a:solidFill>
                  <a:srgbClr val="000000"/>
                </a:solidFill>
                <a:latin typeface="Tahoma" pitchFamily="34" charset="0"/>
                <a:ea typeface="Tahoma" pitchFamily="34" charset="0"/>
                <a:cs typeface="Tahoma" pitchFamily="34" charset="0"/>
              </a:rPr>
              <a:t>div</a:t>
            </a:r>
            <a:r>
              <a:rPr lang="fr-FR" sz="1800" b="1" dirty="0" smtClean="0">
                <a:solidFill>
                  <a:srgbClr val="000000"/>
                </a:solidFill>
                <a:latin typeface="Tahoma" pitchFamily="34" charset="0"/>
                <a:ea typeface="Tahoma" pitchFamily="34" charset="0"/>
                <a:cs typeface="Tahoma" pitchFamily="34" charset="0"/>
              </a:rPr>
              <a:t>&gt; ou nouveaux éléments structurants HTML5 (&lt;header&gt; &lt;</a:t>
            </a:r>
            <a:r>
              <a:rPr lang="fr-FR" sz="1800" b="1" dirty="0" err="1" smtClean="0">
                <a:solidFill>
                  <a:srgbClr val="000000"/>
                </a:solidFill>
                <a:latin typeface="Tahoma" pitchFamily="34" charset="0"/>
                <a:ea typeface="Tahoma" pitchFamily="34" charset="0"/>
                <a:cs typeface="Tahoma" pitchFamily="34" charset="0"/>
              </a:rPr>
              <a:t>nav</a:t>
            </a:r>
            <a:r>
              <a:rPr lang="fr-FR" sz="1800" b="1" dirty="0" smtClean="0">
                <a:solidFill>
                  <a:srgbClr val="000000"/>
                </a:solidFill>
                <a:latin typeface="Tahoma" pitchFamily="34" charset="0"/>
                <a:ea typeface="Tahoma" pitchFamily="34" charset="0"/>
                <a:cs typeface="Tahoma" pitchFamily="34" charset="0"/>
              </a:rPr>
              <a:t>&gt;…)</a:t>
            </a:r>
            <a:endParaRPr lang="fr-FR" sz="1800" b="1" dirty="0">
              <a:solidFill>
                <a:srgbClr val="000000"/>
              </a:solidFill>
              <a:latin typeface="Tahoma" pitchFamily="34" charset="0"/>
              <a:ea typeface="Tahoma" pitchFamily="34" charset="0"/>
              <a:cs typeface="Tahoma" pitchFamily="34" charset="0"/>
            </a:endParaRP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800" b="1" dirty="0">
                <a:solidFill>
                  <a:srgbClr val="000000"/>
                </a:solidFill>
                <a:latin typeface="Tahoma" pitchFamily="34" charset="0"/>
                <a:ea typeface="Tahoma" pitchFamily="34" charset="0"/>
                <a:cs typeface="Tahoma" pitchFamily="34" charset="0"/>
              </a:rPr>
              <a:t>exemple :</a:t>
            </a: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000" b="1" i="1" dirty="0">
                <a:solidFill>
                  <a:srgbClr val="00AE00"/>
                </a:solidFill>
                <a:latin typeface="Tahoma" pitchFamily="34" charset="0"/>
                <a:ea typeface="Tahoma" pitchFamily="34" charset="0"/>
                <a:cs typeface="Tahoma" pitchFamily="34" charset="0"/>
              </a:rPr>
              <a:t>	</a:t>
            </a:r>
            <a:r>
              <a:rPr lang="fr-FR" b="1" i="1" dirty="0">
                <a:solidFill>
                  <a:srgbClr val="00AE00"/>
                </a:solidFill>
                <a:latin typeface="Tahoma" pitchFamily="34" charset="0"/>
                <a:ea typeface="Tahoma" pitchFamily="34" charset="0"/>
                <a:cs typeface="Tahoma" pitchFamily="34" charset="0"/>
              </a:rPr>
              <a:t>.petit { font-variant: </a:t>
            </a:r>
            <a:r>
              <a:rPr lang="fr-FR" b="1" i="1" dirty="0" err="1" smtClean="0">
                <a:solidFill>
                  <a:srgbClr val="00AE00"/>
                </a:solidFill>
                <a:latin typeface="Tahoma" pitchFamily="34" charset="0"/>
                <a:ea typeface="Tahoma" pitchFamily="34" charset="0"/>
                <a:cs typeface="Tahoma" pitchFamily="34" charset="0"/>
              </a:rPr>
              <a:t>small</a:t>
            </a:r>
            <a:r>
              <a:rPr lang="fr-FR" b="1" i="1" dirty="0" smtClean="0">
                <a:solidFill>
                  <a:srgbClr val="00AE00"/>
                </a:solidFill>
                <a:latin typeface="Tahoma" pitchFamily="34" charset="0"/>
                <a:ea typeface="Tahoma" pitchFamily="34" charset="0"/>
                <a:cs typeface="Tahoma" pitchFamily="34" charset="0"/>
              </a:rPr>
              <a:t>-caps; </a:t>
            </a:r>
            <a:r>
              <a:rPr lang="fr-FR" b="1" i="1" dirty="0">
                <a:solidFill>
                  <a:srgbClr val="00AE00"/>
                </a:solidFill>
                <a:latin typeface="Tahoma" pitchFamily="34" charset="0"/>
                <a:ea typeface="Tahoma" pitchFamily="34" charset="0"/>
                <a:cs typeface="Tahoma" pitchFamily="34" charset="0"/>
              </a:rPr>
              <a:t>}</a:t>
            </a:r>
            <a:endParaRPr lang="fr-FR" sz="2000" b="1" i="1" dirty="0">
              <a:solidFill>
                <a:srgbClr val="00AE00"/>
              </a:solidFill>
              <a:latin typeface="Tahoma" pitchFamily="34" charset="0"/>
              <a:ea typeface="Tahoma" pitchFamily="34" charset="0"/>
              <a:cs typeface="Tahoma" pitchFamily="34" charset="0"/>
            </a:endParaRP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sz="2000" b="1" i="1" dirty="0" smtClean="0">
              <a:solidFill>
                <a:srgbClr val="00AE00"/>
              </a:solidFill>
              <a:latin typeface="Tahoma" pitchFamily="34" charset="0"/>
              <a:ea typeface="Tahoma" pitchFamily="34" charset="0"/>
              <a:cs typeface="Tahoma" pitchFamily="34" charset="0"/>
            </a:endParaRP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rgbClr val="000000"/>
                </a:solidFill>
                <a:latin typeface="Tahoma" pitchFamily="34" charset="0"/>
                <a:ea typeface="Tahoma" pitchFamily="34" charset="0"/>
                <a:cs typeface="Tahoma" pitchFamily="34" charset="0"/>
              </a:rPr>
              <a:t>&lt;/</a:t>
            </a:r>
            <a:r>
              <a:rPr lang="fr-FR" b="1" dirty="0" err="1">
                <a:solidFill>
                  <a:srgbClr val="000000"/>
                </a:solidFill>
                <a:latin typeface="Tahoma" pitchFamily="34" charset="0"/>
                <a:ea typeface="Tahoma" pitchFamily="34" charset="0"/>
                <a:cs typeface="Tahoma" pitchFamily="34" charset="0"/>
              </a:rPr>
              <a:t>head</a:t>
            </a:r>
            <a:r>
              <a:rPr lang="fr-FR" b="1" dirty="0">
                <a:solidFill>
                  <a:srgbClr val="000000"/>
                </a:solidFill>
                <a:latin typeface="Tahoma" pitchFamily="34" charset="0"/>
                <a:ea typeface="Tahoma" pitchFamily="34" charset="0"/>
                <a:cs typeface="Tahoma" pitchFamily="34" charset="0"/>
              </a:rPr>
              <a:t>&gt; </a:t>
            </a: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a:solidFill>
                  <a:srgbClr val="000000"/>
                </a:solidFill>
                <a:latin typeface="Tahoma" pitchFamily="34" charset="0"/>
                <a:ea typeface="Tahoma" pitchFamily="34" charset="0"/>
                <a:cs typeface="Tahoma" pitchFamily="34" charset="0"/>
              </a:rPr>
              <a:t>&lt;body&gt;... &lt;p&gt;</a:t>
            </a:r>
            <a:r>
              <a:rPr lang="fr-FR" b="1" i="1" dirty="0">
                <a:solidFill>
                  <a:srgbClr val="00AE00"/>
                </a:solidFill>
                <a:latin typeface="Tahoma" pitchFamily="34" charset="0"/>
                <a:ea typeface="Tahoma" pitchFamily="34" charset="0"/>
                <a:cs typeface="Tahoma" pitchFamily="34" charset="0"/>
              </a:rPr>
              <a:t>&lt;</a:t>
            </a:r>
            <a:r>
              <a:rPr lang="fr-FR" b="1" i="1" dirty="0" err="1">
                <a:solidFill>
                  <a:srgbClr val="00AE00"/>
                </a:solidFill>
                <a:latin typeface="Tahoma" pitchFamily="34" charset="0"/>
                <a:ea typeface="Tahoma" pitchFamily="34" charset="0"/>
                <a:cs typeface="Tahoma" pitchFamily="34" charset="0"/>
              </a:rPr>
              <a:t>span</a:t>
            </a:r>
            <a:r>
              <a:rPr lang="fr-FR" b="1" i="1" dirty="0">
                <a:solidFill>
                  <a:srgbClr val="00AE00"/>
                </a:solidFill>
                <a:latin typeface="Tahoma" pitchFamily="34" charset="0"/>
                <a:ea typeface="Tahoma" pitchFamily="34" charset="0"/>
                <a:cs typeface="Tahoma" pitchFamily="34" charset="0"/>
              </a:rPr>
              <a:t> class="petit"&gt;</a:t>
            </a:r>
            <a:r>
              <a:rPr lang="fr-FR" b="1" dirty="0">
                <a:solidFill>
                  <a:srgbClr val="000000"/>
                </a:solidFill>
                <a:latin typeface="Tahoma" pitchFamily="34" charset="0"/>
                <a:ea typeface="Tahoma" pitchFamily="34" charset="0"/>
                <a:cs typeface="Tahoma" pitchFamily="34" charset="0"/>
              </a:rPr>
              <a:t>Les premiers mots</a:t>
            </a:r>
            <a:r>
              <a:rPr lang="fr-FR" b="1" i="1" dirty="0">
                <a:solidFill>
                  <a:srgbClr val="00AE00"/>
                </a:solidFill>
                <a:latin typeface="Tahoma" pitchFamily="34" charset="0"/>
                <a:ea typeface="Tahoma" pitchFamily="34" charset="0"/>
                <a:cs typeface="Tahoma" pitchFamily="34" charset="0"/>
              </a:rPr>
              <a:t>&lt;/</a:t>
            </a:r>
            <a:r>
              <a:rPr lang="fr-FR" b="1" i="1" dirty="0" err="1">
                <a:solidFill>
                  <a:srgbClr val="00AE00"/>
                </a:solidFill>
                <a:latin typeface="Tahoma" pitchFamily="34" charset="0"/>
                <a:ea typeface="Tahoma" pitchFamily="34" charset="0"/>
                <a:cs typeface="Tahoma" pitchFamily="34" charset="0"/>
              </a:rPr>
              <a:t>span</a:t>
            </a:r>
            <a:r>
              <a:rPr lang="fr-FR" b="1" i="1" dirty="0">
                <a:solidFill>
                  <a:srgbClr val="00AE00"/>
                </a:solidFill>
                <a:latin typeface="Tahoma" pitchFamily="34" charset="0"/>
                <a:ea typeface="Tahoma" pitchFamily="34" charset="0"/>
                <a:cs typeface="Tahoma" pitchFamily="34" charset="0"/>
              </a:rPr>
              <a:t>&gt; </a:t>
            </a:r>
            <a:r>
              <a:rPr lang="fr-FR" b="1" dirty="0">
                <a:solidFill>
                  <a:srgbClr val="000000"/>
                </a:solidFill>
                <a:latin typeface="Tahoma" pitchFamily="34" charset="0"/>
                <a:ea typeface="Tahoma" pitchFamily="34" charset="0"/>
                <a:cs typeface="Tahoma" pitchFamily="34" charset="0"/>
              </a:rPr>
              <a:t>sont en petites capitales…&lt;/p&gt;</a:t>
            </a:r>
          </a:p>
          <a:p>
            <a:pPr>
              <a:lnSpc>
                <a:spcPct val="90000"/>
              </a:lnSpc>
              <a:spcBef>
                <a:spcPts val="90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b="1" dirty="0">
              <a:solidFill>
                <a:srgbClr val="000000"/>
              </a:solidFill>
              <a:latin typeface="Tahoma" pitchFamily="34" charset="0"/>
              <a:ea typeface="Tahoma" pitchFamily="34" charset="0"/>
              <a:cs typeface="Tahoma" pitchFamily="34" charset="0"/>
            </a:endParaRPr>
          </a:p>
        </p:txBody>
      </p:sp>
      <p:sp>
        <p:nvSpPr>
          <p:cNvPr id="4" name="AutoShape 3"/>
          <p:cNvSpPr>
            <a:spLocks noChangeArrowheads="1"/>
          </p:cNvSpPr>
          <p:nvPr/>
        </p:nvSpPr>
        <p:spPr bwMode="auto">
          <a:xfrm>
            <a:off x="251520" y="5013176"/>
            <a:ext cx="2160240" cy="1295400"/>
          </a:xfrm>
          <a:prstGeom prst="wedgeRoundRectCallout">
            <a:avLst>
              <a:gd name="adj1" fmla="val 55266"/>
              <a:gd name="adj2" fmla="val -41905"/>
              <a:gd name="adj3" fmla="val 16667"/>
            </a:avLst>
          </a:prstGeom>
          <a:solidFill>
            <a:srgbClr val="618FFD"/>
          </a:solidFill>
          <a:ln w="12600">
            <a:solidFill>
              <a:srgbClr val="000000"/>
            </a:solidFill>
            <a:miter lim="800000"/>
            <a:headEnd/>
            <a:tailEnd/>
          </a:ln>
        </p:spPr>
        <p:txBody>
          <a:bodyPr wrap="none" lIns="90000" tIns="46800" rIns="90000" bIns="46800" anchor="ct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800" b="1" dirty="0" smtClean="0">
                <a:solidFill>
                  <a:srgbClr val="000000"/>
                </a:solidFill>
                <a:latin typeface="Arial" charset="0"/>
              </a:rPr>
              <a:t>Cette portion </a:t>
            </a:r>
            <a:br>
              <a:rPr lang="fr-FR" sz="1800" b="1" dirty="0" smtClean="0">
                <a:solidFill>
                  <a:srgbClr val="000000"/>
                </a:solidFill>
                <a:latin typeface="Arial" charset="0"/>
              </a:rPr>
            </a:br>
            <a:r>
              <a:rPr lang="fr-FR" sz="1800" b="1" dirty="0" smtClean="0">
                <a:solidFill>
                  <a:srgbClr val="000000"/>
                </a:solidFill>
                <a:latin typeface="Arial" charset="0"/>
              </a:rPr>
              <a:t>de texte est </a:t>
            </a:r>
            <a:br>
              <a:rPr lang="fr-FR" sz="1800" b="1" dirty="0" smtClean="0">
                <a:solidFill>
                  <a:srgbClr val="000000"/>
                </a:solidFill>
                <a:latin typeface="Arial" charset="0"/>
              </a:rPr>
            </a:br>
            <a:r>
              <a:rPr lang="fr-FR" sz="1800" b="1" dirty="0" smtClean="0">
                <a:solidFill>
                  <a:srgbClr val="000000"/>
                </a:solidFill>
                <a:latin typeface="Arial" charset="0"/>
              </a:rPr>
              <a:t>donc devenue </a:t>
            </a:r>
            <a:br>
              <a:rPr lang="fr-FR" sz="1800" b="1" dirty="0" smtClean="0">
                <a:solidFill>
                  <a:srgbClr val="000000"/>
                </a:solidFill>
                <a:latin typeface="Arial" charset="0"/>
              </a:rPr>
            </a:br>
            <a:r>
              <a:rPr lang="fr-FR" sz="1800" b="1" dirty="0" smtClean="0">
                <a:solidFill>
                  <a:srgbClr val="000000"/>
                </a:solidFill>
                <a:latin typeface="Arial" charset="0"/>
              </a:rPr>
              <a:t>un </a:t>
            </a:r>
            <a:r>
              <a:rPr lang="fr-FR" sz="1800" b="1" i="1" dirty="0" smtClean="0">
                <a:solidFill>
                  <a:srgbClr val="000000"/>
                </a:solidFill>
                <a:latin typeface="Arial" charset="0"/>
              </a:rPr>
              <a:t>élément</a:t>
            </a:r>
            <a:r>
              <a:rPr lang="fr-FR" sz="1800" b="1" dirty="0" smtClean="0">
                <a:solidFill>
                  <a:srgbClr val="000000"/>
                </a:solidFill>
                <a:latin typeface="Arial" charset="0"/>
              </a:rPr>
              <a:t> HTML</a:t>
            </a:r>
            <a:endParaRPr lang="fr-FR" sz="1800" b="1" i="1" dirty="0">
              <a:solidFill>
                <a:srgbClr val="000000"/>
              </a:solidFill>
              <a:latin typeface="Arial" charset="0"/>
            </a:endParaRPr>
          </a:p>
        </p:txBody>
      </p:sp>
      <p:sp>
        <p:nvSpPr>
          <p:cNvPr id="5" name="Titre 4"/>
          <p:cNvSpPr>
            <a:spLocks noGrp="1"/>
          </p:cNvSpPr>
          <p:nvPr>
            <p:ph type="title"/>
          </p:nvPr>
        </p:nvSpPr>
        <p:spPr/>
        <p:txBody>
          <a:bodyPr/>
          <a:lstStyle/>
          <a:p>
            <a:r>
              <a:rPr lang="fr-FR" dirty="0" smtClean="0"/>
              <a:t>Rappel : sur quoi portent les styles ? </a:t>
            </a:r>
            <a:r>
              <a:rPr lang="fr-FR" sz="2000" dirty="0" smtClean="0"/>
              <a:t>(suite)</a:t>
            </a:r>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395537" y="1124744"/>
            <a:ext cx="8138864" cy="4985544"/>
          </a:xfrm>
          <a:prstGeom prst="rect">
            <a:avLst/>
          </a:prstGeom>
          <a:noFill/>
          <a:ln w="9525">
            <a:noFill/>
            <a:round/>
            <a:headEnd/>
            <a:tailEnd/>
          </a:ln>
        </p:spPr>
        <p:txBody>
          <a:bodyPr lIns="92160" tIns="46080" rIns="92160" bIns="46080"/>
          <a:lstStyle/>
          <a:p>
            <a:pPr marL="685800" lvl="1" indent="-228600">
              <a:lnSpc>
                <a:spcPct val="90000"/>
              </a:lnSpc>
              <a:spcBef>
                <a:spcPts val="750"/>
              </a:spcBef>
              <a:buClr>
                <a:schemeClr val="accent2">
                  <a:lumMod val="75000"/>
                </a:schemeClr>
              </a:buClr>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2000" b="1" i="1" dirty="0">
                <a:solidFill>
                  <a:schemeClr val="accent2">
                    <a:lumMod val="60000"/>
                    <a:lumOff val="40000"/>
                  </a:schemeClr>
                </a:solidFill>
                <a:latin typeface="Tahoma" pitchFamily="34" charset="0"/>
                <a:ea typeface="Tahoma" pitchFamily="34" charset="0"/>
                <a:cs typeface="Tahoma" pitchFamily="34" charset="0"/>
              </a:rPr>
              <a:t>Un même éléments HTML peut recevoir plusieurs classes de styles CSS</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800" b="1" dirty="0">
                <a:solidFill>
                  <a:srgbClr val="000000"/>
                </a:solidFill>
                <a:latin typeface="Tahoma" pitchFamily="34" charset="0"/>
                <a:ea typeface="Tahoma" pitchFamily="34" charset="0"/>
                <a:cs typeface="Tahoma" pitchFamily="34" charset="0"/>
              </a:rPr>
              <a:t>Permet de définir des sous-ensemble réutilisables de présentation</a:t>
            </a: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800" b="1" dirty="0">
                <a:solidFill>
                  <a:srgbClr val="000000"/>
                </a:solidFill>
                <a:latin typeface="Tahoma" pitchFamily="34" charset="0"/>
                <a:ea typeface="Tahoma" pitchFamily="34" charset="0"/>
                <a:cs typeface="Tahoma" pitchFamily="34" charset="0"/>
              </a:rPr>
              <a:t>invocation à l'aide de l’attribut HTML </a:t>
            </a:r>
            <a:r>
              <a:rPr lang="fr-FR" sz="1800" b="1" i="1" dirty="0">
                <a:solidFill>
                  <a:schemeClr val="accent2">
                    <a:lumMod val="60000"/>
                    <a:lumOff val="40000"/>
                  </a:schemeClr>
                </a:solidFill>
                <a:latin typeface="Tahoma" pitchFamily="34" charset="0"/>
                <a:ea typeface="Tahoma" pitchFamily="34" charset="0"/>
                <a:cs typeface="Tahoma" pitchFamily="34" charset="0"/>
              </a:rPr>
              <a:t>class</a:t>
            </a:r>
            <a:r>
              <a:rPr lang="fr-FR" sz="1800" b="1" dirty="0">
                <a:solidFill>
                  <a:srgbClr val="000000"/>
                </a:solidFill>
                <a:latin typeface="Tahoma" pitchFamily="34" charset="0"/>
                <a:ea typeface="Tahoma" pitchFamily="34" charset="0"/>
                <a:cs typeface="Tahoma" pitchFamily="34" charset="0"/>
              </a:rPr>
              <a:t>=</a:t>
            </a:r>
            <a:r>
              <a:rPr lang="fr-FR" sz="1800" b="1" dirty="0">
                <a:solidFill>
                  <a:schemeClr val="tx1"/>
                </a:solidFill>
                <a:latin typeface="Tahoma" pitchFamily="34" charset="0"/>
                <a:ea typeface="Tahoma" pitchFamily="34" charset="0"/>
                <a:cs typeface="Tahoma" pitchFamily="34" charset="0"/>
              </a:rPr>
              <a:t>"…"</a:t>
            </a:r>
            <a:endParaRPr lang="fr-FR" sz="1800" b="1" dirty="0">
              <a:solidFill>
                <a:srgbClr val="000000"/>
              </a:solidFill>
              <a:latin typeface="Tahoma" pitchFamily="34" charset="0"/>
              <a:ea typeface="Tahoma" pitchFamily="34" charset="0"/>
              <a:cs typeface="Tahoma" pitchFamily="34" charset="0"/>
            </a:endParaRPr>
          </a:p>
          <a:p>
            <a:pPr marL="1103313" lvl="2">
              <a:lnSpc>
                <a:spcPct val="90000"/>
              </a:lnSpc>
              <a:spcBef>
                <a:spcPts val="675"/>
              </a:spcBef>
              <a:buFont typeface="Wingdings" charset="2"/>
              <a:buChar char=""/>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sz="1800" b="1" dirty="0">
                <a:solidFill>
                  <a:srgbClr val="000000"/>
                </a:solidFill>
                <a:latin typeface="Tahoma" pitchFamily="34" charset="0"/>
                <a:ea typeface="Tahoma" pitchFamily="34" charset="0"/>
                <a:cs typeface="Tahoma" pitchFamily="34" charset="0"/>
              </a:rPr>
              <a:t>exemple :</a:t>
            </a: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i="1" dirty="0">
                <a:solidFill>
                  <a:srgbClr val="00AE00"/>
                </a:solidFill>
                <a:latin typeface="Tahoma" pitchFamily="34" charset="0"/>
                <a:ea typeface="Tahoma" pitchFamily="34" charset="0"/>
                <a:cs typeface="Tahoma" pitchFamily="34" charset="0"/>
              </a:rPr>
              <a:t>	.petit { font-variant: </a:t>
            </a:r>
            <a:r>
              <a:rPr lang="fr-FR" b="1" i="1" dirty="0" err="1" smtClean="0">
                <a:solidFill>
                  <a:srgbClr val="00AE00"/>
                </a:solidFill>
                <a:latin typeface="Tahoma" pitchFamily="34" charset="0"/>
                <a:ea typeface="Tahoma" pitchFamily="34" charset="0"/>
                <a:cs typeface="Tahoma" pitchFamily="34" charset="0"/>
              </a:rPr>
              <a:t>small</a:t>
            </a:r>
            <a:r>
              <a:rPr lang="fr-FR" b="1" i="1" dirty="0" smtClean="0">
                <a:solidFill>
                  <a:srgbClr val="00AE00"/>
                </a:solidFill>
                <a:latin typeface="Tahoma" pitchFamily="34" charset="0"/>
                <a:ea typeface="Tahoma" pitchFamily="34" charset="0"/>
                <a:cs typeface="Tahoma" pitchFamily="34" charset="0"/>
              </a:rPr>
              <a:t>-caps; </a:t>
            </a:r>
            <a:r>
              <a:rPr lang="fr-FR" b="1" i="1" dirty="0">
                <a:solidFill>
                  <a:srgbClr val="00AE00"/>
                </a:solidFill>
                <a:latin typeface="Tahoma" pitchFamily="34" charset="0"/>
                <a:ea typeface="Tahoma" pitchFamily="34" charset="0"/>
                <a:cs typeface="Tahoma" pitchFamily="34" charset="0"/>
              </a:rPr>
              <a:t>}</a:t>
            </a: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i="1" dirty="0">
                <a:solidFill>
                  <a:srgbClr val="00AE00"/>
                </a:solidFill>
                <a:latin typeface="Tahoma" pitchFamily="34" charset="0"/>
                <a:ea typeface="Tahoma" pitchFamily="34" charset="0"/>
                <a:cs typeface="Tahoma" pitchFamily="34" charset="0"/>
              </a:rPr>
              <a:t> .gras { font-</a:t>
            </a:r>
            <a:r>
              <a:rPr lang="fr-FR" b="1" i="1" dirty="0" err="1">
                <a:solidFill>
                  <a:srgbClr val="00AE00"/>
                </a:solidFill>
                <a:latin typeface="Tahoma" pitchFamily="34" charset="0"/>
                <a:ea typeface="Tahoma" pitchFamily="34" charset="0"/>
                <a:cs typeface="Tahoma" pitchFamily="34" charset="0"/>
              </a:rPr>
              <a:t>weight</a:t>
            </a:r>
            <a:r>
              <a:rPr lang="fr-FR" b="1" i="1" dirty="0">
                <a:solidFill>
                  <a:srgbClr val="00AE00"/>
                </a:solidFill>
                <a:latin typeface="Tahoma" pitchFamily="34" charset="0"/>
                <a:ea typeface="Tahoma" pitchFamily="34" charset="0"/>
                <a:cs typeface="Tahoma" pitchFamily="34" charset="0"/>
              </a:rPr>
              <a:t>: </a:t>
            </a:r>
            <a:r>
              <a:rPr lang="fr-FR" b="1" i="1" dirty="0" smtClean="0">
                <a:solidFill>
                  <a:srgbClr val="00AE00"/>
                </a:solidFill>
                <a:latin typeface="Tahoma" pitchFamily="34" charset="0"/>
                <a:ea typeface="Tahoma" pitchFamily="34" charset="0"/>
                <a:cs typeface="Tahoma" pitchFamily="34" charset="0"/>
              </a:rPr>
              <a:t>bold; </a:t>
            </a:r>
            <a:r>
              <a:rPr lang="fr-FR" b="1" i="1" dirty="0">
                <a:solidFill>
                  <a:srgbClr val="00AE00"/>
                </a:solidFill>
                <a:latin typeface="Tahoma" pitchFamily="34" charset="0"/>
                <a:ea typeface="Tahoma" pitchFamily="34" charset="0"/>
                <a:cs typeface="Tahoma" pitchFamily="34" charset="0"/>
              </a:rPr>
              <a:t>}</a:t>
            </a: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sz="2000" b="1" i="1" dirty="0" smtClean="0">
              <a:solidFill>
                <a:srgbClr val="00AE00"/>
              </a:solidFill>
              <a:latin typeface="Tahoma" pitchFamily="34" charset="0"/>
              <a:ea typeface="Tahoma" pitchFamily="34" charset="0"/>
              <a:cs typeface="Tahoma" pitchFamily="34" charset="0"/>
            </a:endParaRP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smtClean="0">
                <a:solidFill>
                  <a:srgbClr val="000000"/>
                </a:solidFill>
                <a:latin typeface="Tahoma" pitchFamily="34" charset="0"/>
                <a:ea typeface="Tahoma" pitchFamily="34" charset="0"/>
                <a:cs typeface="Tahoma" pitchFamily="34" charset="0"/>
              </a:rPr>
              <a:t>&lt;/</a:t>
            </a:r>
            <a:r>
              <a:rPr lang="fr-FR" b="1" dirty="0" err="1">
                <a:solidFill>
                  <a:srgbClr val="000000"/>
                </a:solidFill>
                <a:latin typeface="Tahoma" pitchFamily="34" charset="0"/>
                <a:ea typeface="Tahoma" pitchFamily="34" charset="0"/>
                <a:cs typeface="Tahoma" pitchFamily="34" charset="0"/>
              </a:rPr>
              <a:t>head</a:t>
            </a:r>
            <a:r>
              <a:rPr lang="fr-FR" b="1" dirty="0">
                <a:solidFill>
                  <a:srgbClr val="000000"/>
                </a:solidFill>
                <a:latin typeface="Tahoma" pitchFamily="34" charset="0"/>
                <a:ea typeface="Tahoma" pitchFamily="34" charset="0"/>
                <a:cs typeface="Tahoma" pitchFamily="34" charset="0"/>
              </a:rPr>
              <a:t>&gt; </a:t>
            </a:r>
          </a:p>
          <a:p>
            <a:pPr lvl="3">
              <a:lnSpc>
                <a:spcPct val="90000"/>
              </a:lnSpc>
              <a:spcBef>
                <a:spcPts val="675"/>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fr-FR" b="1" dirty="0">
                <a:solidFill>
                  <a:srgbClr val="000000"/>
                </a:solidFill>
                <a:latin typeface="Tahoma" pitchFamily="34" charset="0"/>
                <a:ea typeface="Tahoma" pitchFamily="34" charset="0"/>
                <a:cs typeface="Tahoma" pitchFamily="34" charset="0"/>
              </a:rPr>
              <a:t>&lt;body&gt;... &lt;p&gt;</a:t>
            </a:r>
            <a:r>
              <a:rPr lang="fr-FR" b="1" i="1" dirty="0">
                <a:solidFill>
                  <a:srgbClr val="00AE00"/>
                </a:solidFill>
                <a:latin typeface="Tahoma" pitchFamily="34" charset="0"/>
                <a:ea typeface="Tahoma" pitchFamily="34" charset="0"/>
                <a:cs typeface="Tahoma" pitchFamily="34" charset="0"/>
              </a:rPr>
              <a:t>&lt;</a:t>
            </a:r>
            <a:r>
              <a:rPr lang="fr-FR" b="1" i="1" dirty="0" err="1">
                <a:solidFill>
                  <a:srgbClr val="00AE00"/>
                </a:solidFill>
                <a:latin typeface="Tahoma" pitchFamily="34" charset="0"/>
                <a:ea typeface="Tahoma" pitchFamily="34" charset="0"/>
                <a:cs typeface="Tahoma" pitchFamily="34" charset="0"/>
              </a:rPr>
              <a:t>span</a:t>
            </a:r>
            <a:r>
              <a:rPr lang="fr-FR" b="1" i="1" dirty="0">
                <a:solidFill>
                  <a:srgbClr val="00AE00"/>
                </a:solidFill>
                <a:latin typeface="Tahoma" pitchFamily="34" charset="0"/>
                <a:ea typeface="Tahoma" pitchFamily="34" charset="0"/>
                <a:cs typeface="Tahoma" pitchFamily="34" charset="0"/>
              </a:rPr>
              <a:t> class="petit gras"&gt;</a:t>
            </a:r>
            <a:r>
              <a:rPr lang="fr-FR" b="1" dirty="0">
                <a:solidFill>
                  <a:srgbClr val="000000"/>
                </a:solidFill>
                <a:latin typeface="Tahoma" pitchFamily="34" charset="0"/>
                <a:ea typeface="Tahoma" pitchFamily="34" charset="0"/>
                <a:cs typeface="Tahoma" pitchFamily="34" charset="0"/>
              </a:rPr>
              <a:t>Les premiers mots</a:t>
            </a:r>
            <a:r>
              <a:rPr lang="fr-FR" b="1" i="1" dirty="0">
                <a:solidFill>
                  <a:srgbClr val="00AE00"/>
                </a:solidFill>
                <a:latin typeface="Tahoma" pitchFamily="34" charset="0"/>
                <a:ea typeface="Tahoma" pitchFamily="34" charset="0"/>
                <a:cs typeface="Tahoma" pitchFamily="34" charset="0"/>
              </a:rPr>
              <a:t>&lt;/</a:t>
            </a:r>
            <a:r>
              <a:rPr lang="fr-FR" b="1" i="1" dirty="0" err="1">
                <a:solidFill>
                  <a:srgbClr val="00AE00"/>
                </a:solidFill>
                <a:latin typeface="Tahoma" pitchFamily="34" charset="0"/>
                <a:ea typeface="Tahoma" pitchFamily="34" charset="0"/>
                <a:cs typeface="Tahoma" pitchFamily="34" charset="0"/>
              </a:rPr>
              <a:t>span</a:t>
            </a:r>
            <a:r>
              <a:rPr lang="fr-FR" b="1" i="1" dirty="0">
                <a:solidFill>
                  <a:srgbClr val="00AE00"/>
                </a:solidFill>
                <a:latin typeface="Tahoma" pitchFamily="34" charset="0"/>
                <a:ea typeface="Tahoma" pitchFamily="34" charset="0"/>
                <a:cs typeface="Tahoma" pitchFamily="34" charset="0"/>
              </a:rPr>
              <a:t>&gt; </a:t>
            </a:r>
            <a:r>
              <a:rPr lang="fr-FR" b="1" dirty="0">
                <a:solidFill>
                  <a:srgbClr val="000000"/>
                </a:solidFill>
                <a:latin typeface="Tahoma" pitchFamily="34" charset="0"/>
                <a:ea typeface="Tahoma" pitchFamily="34" charset="0"/>
                <a:cs typeface="Tahoma" pitchFamily="34" charset="0"/>
              </a:rPr>
              <a:t>sont en gras et en petites capitales…&lt;/p&gt;</a:t>
            </a:r>
          </a:p>
          <a:p>
            <a:pPr>
              <a:lnSpc>
                <a:spcPct val="90000"/>
              </a:lnSpc>
              <a:spcBef>
                <a:spcPts val="900"/>
              </a:spcBef>
              <a:buClrTx/>
              <a:buSzTx/>
              <a:buFontTx/>
              <a:buNone/>
              <a:tabLst>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endParaRPr lang="fr-FR" b="1" dirty="0">
              <a:solidFill>
                <a:srgbClr val="000000"/>
              </a:solidFill>
              <a:latin typeface="Tahoma" pitchFamily="34" charset="0"/>
              <a:ea typeface="Tahoma" pitchFamily="34" charset="0"/>
              <a:cs typeface="Tahoma" pitchFamily="34" charset="0"/>
            </a:endParaRPr>
          </a:p>
        </p:txBody>
      </p:sp>
      <p:sp>
        <p:nvSpPr>
          <p:cNvPr id="4" name="Titre 3"/>
          <p:cNvSpPr>
            <a:spLocks noGrp="1"/>
          </p:cNvSpPr>
          <p:nvPr>
            <p:ph type="title"/>
          </p:nvPr>
        </p:nvSpPr>
        <p:spPr/>
        <p:txBody>
          <a:bodyPr/>
          <a:lstStyle/>
          <a:p>
            <a:r>
              <a:rPr lang="fr-FR" dirty="0" smtClean="0"/>
              <a:t>Rappel : plusieurs styles pour un même élément</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Personnalisée 5">
      <a:dk1>
        <a:sysClr val="windowText" lastClr="000000"/>
      </a:dk1>
      <a:lt1>
        <a:sysClr val="window" lastClr="FFFFFF"/>
      </a:lt1>
      <a:dk2>
        <a:srgbClr val="575256"/>
      </a:dk2>
      <a:lt2>
        <a:srgbClr val="D8C9BD"/>
      </a:lt2>
      <a:accent1>
        <a:srgbClr val="61BF1A"/>
      </a:accent1>
      <a:accent2>
        <a:srgbClr val="692170"/>
      </a:accent2>
      <a:accent3>
        <a:srgbClr val="768EAA"/>
      </a:accent3>
      <a:accent4>
        <a:srgbClr val="1FA22E"/>
      </a:accent4>
      <a:accent5>
        <a:srgbClr val="BB90BD"/>
      </a:accent5>
      <a:accent6>
        <a:srgbClr val="BA491A"/>
      </a:accent6>
      <a:hlink>
        <a:srgbClr val="F08A00"/>
      </a:hlink>
      <a:folHlink>
        <a:srgbClr val="FFDE1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Ressource simple" ma:contentTypeID="0x01010063CC4759A810D64AB831E8AE1042BD3D00D51B95DBFCFEC24F887D1A1D9B1B5AD3" ma:contentTypeVersion="29" ma:contentTypeDescription="" ma:contentTypeScope="" ma:versionID="b19077fa5b2582d3b5f5cab148434adb">
  <xsd:schema xmlns:xsd="http://www.w3.org/2001/XMLSchema" xmlns:xs="http://www.w3.org/2001/XMLSchema" xmlns:p="http://schemas.microsoft.com/office/2006/metadata/properties" xmlns:ns1="http://schemas.microsoft.com/sharepoint/v3" xmlns:ns2="668a61b8-fb9f-462f-b303-c258b07ed3af" targetNamespace="http://schemas.microsoft.com/office/2006/metadata/properties" ma:root="true" ma:fieldsID="30eb4df253f16c56d50fa56214f5a376" ns1:_="" ns2:_="">
    <xsd:import namespace="http://schemas.microsoft.com/sharepoint/v3"/>
    <xsd:import namespace="668a61b8-fb9f-462f-b303-c258b07ed3af"/>
    <xsd:element name="properties">
      <xsd:complexType>
        <xsd:sequence>
          <xsd:element name="documentManagement">
            <xsd:complexType>
              <xsd:all>
                <xsd:element ref="ns2:Contributeur" minOccurs="0"/>
                <xsd:element ref="ns1:Language" minOccurs="0"/>
                <xsd:element ref="ns2:Infos_x0020_de_x0020_publication" minOccurs="0"/>
                <xsd:element ref="ns2:ModePlay" minOccurs="0"/>
                <xsd:element ref="ns2:Publication" minOccurs="0"/>
                <xsd:element ref="ns2:a748770f74294d258b496d167148dbe2"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e" ma:default="Français (France)" ma:format="Dropdown" ma:internalName="Language">
      <xsd:simpleType>
        <xsd:union memberTypes="dms:Text">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668a61b8-fb9f-462f-b303-c258b07ed3af" elementFormDefault="qualified">
    <xsd:import namespace="http://schemas.microsoft.com/office/2006/documentManagement/types"/>
    <xsd:import namespace="http://schemas.microsoft.com/office/infopath/2007/PartnerControls"/>
    <xsd:element name="Contributeur" ma:index="2" nillable="true" ma:displayName="Contributeur" ma:default="Contribution collective AFPA" ma:internalName="Contributeur">
      <xsd:simpleType>
        <xsd:restriction base="dms:Text">
          <xsd:maxLength value="255"/>
        </xsd:restriction>
      </xsd:simpleType>
    </xsd:element>
    <xsd:element name="Infos_x0020_de_x0020_publication" ma:index="5" nillable="true" ma:displayName="Infos de publication" ma:internalName="Infos_x0020_de_x0020_publication">
      <xsd:simpleType>
        <xsd:restriction base="dms:Text">
          <xsd:maxLength value="255"/>
        </xsd:restriction>
      </xsd:simpleType>
    </xsd:element>
    <xsd:element name="ModePlay" ma:index="6" nillable="true" ma:displayName="ModePLAY" ma:internalName="ModePlay">
      <xsd:simpleType>
        <xsd:restriction base="dms:Text">
          <xsd:maxLength value="255"/>
        </xsd:restriction>
      </xsd:simpleType>
    </xsd:element>
    <xsd:element name="Publication" ma:index="7" nillable="true" ma:displayName="Publication" ma:default="0" ma:internalName="Publication">
      <xsd:simpleType>
        <xsd:restriction base="dms:Boolean"/>
      </xsd:simpleType>
    </xsd:element>
    <xsd:element name="a748770f74294d258b496d167148dbe2" ma:index="12" nillable="true" ma:taxonomy="true" ma:internalName="a748770f74294d258b496d167148dbe2" ma:taxonomyFieldName="S_x00e9_ance" ma:displayName="-" ma:default="" ma:fieldId="{a748770f-7429-4d25-8b49-6d167148dbe2}" ma:sspId="b63d366e-7468-4419-9614-c6ed98e60c10" ma:termSetId="00635404-0000-0000-0000-000000000000" ma:anchorId="00000000-0000-0000-0000-000000000000" ma:open="true" ma:isKeyword="false">
      <xsd:complexType>
        <xsd:sequence>
          <xsd:element ref="pc:Terms" minOccurs="0" maxOccurs="1"/>
        </xsd:sequence>
      </xsd:complexType>
    </xsd:element>
    <xsd:element name="TaxCatchAll" ma:index="13" nillable="true" ma:displayName="Taxonomy Catch All Column" ma:hidden="true" ma:list="{bfb8eb92-0ac6-488f-afb3-3aff108bf45a}" ma:internalName="TaxCatchAll" ma:showField="CatchAllData" ma:web="67ab4112-1a85-4217-b961-379f8a81b1b7">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bfb8eb92-0ac6-488f-afb3-3aff108bf45a}" ma:internalName="TaxCatchAllLabel" ma:readOnly="true" ma:showField="CatchAllDataLabel" ma:web="67ab4112-1a85-4217-b961-379f8a81b1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ype de contenu"/>
        <xsd:element ref="dc:title" minOccurs="0" maxOccurs="1" ma:index="1" ma:displayName="Séanc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b63d366e-7468-4419-9614-c6ed98e60c10" ContentTypeId="0x01010063CC4759A810D64AB831E8AE1042BD3D" PreviousValue="false"/>
</file>

<file path=customXml/item5.xml><?xml version="1.0" encoding="utf-8"?>
<p:properties xmlns:p="http://schemas.microsoft.com/office/2006/metadata/properties" xmlns:xsi="http://www.w3.org/2001/XMLSchema-instance" xmlns:pc="http://schemas.microsoft.com/office/infopath/2007/PartnerControls">
  <documentManagement>
    <Infos_x0020_de_x0020_publication xmlns="668a61b8-fb9f-462f-b303-c258b07ed3af">27/04/2016 18:12 Ok</Infos_x0020_de_x0020_publication>
    <Language xmlns="http://schemas.microsoft.com/sharepoint/v3">Français (France)</Language>
    <ModePlay xmlns="668a61b8-fb9f-462f-b303-c258b07ed3af" xsi:nil="true"/>
    <a748770f74294d258b496d167148dbe2 xmlns="668a61b8-fb9f-462f-b303-c258b07ed3af">
      <Terms xmlns="http://schemas.microsoft.com/office/infopath/2007/PartnerControls">
        <TermInfo xmlns="http://schemas.microsoft.com/office/infopath/2007/PartnerControls">
          <TermName xmlns="http://schemas.microsoft.com/office/infopath/2007/PartnerControls">SEA-021469-01 : Développer une page web statique - JO2013.2</TermName>
          <TermId xmlns="http://schemas.microsoft.com/office/infopath/2007/PartnerControls">b55d445f-87b1-40d9-abe9-810cd08ef0d8</TermId>
        </TermInfo>
      </Terms>
    </a748770f74294d258b496d167148dbe2>
    <Contributeur xmlns="668a61b8-fb9f-462f-b303-c258b07ed3af">Contribution collective AFPA</Contributeur>
    <Publication xmlns="668a61b8-fb9f-462f-b303-c258b07ed3af">false</Publication>
    <TaxCatchAll xmlns="668a61b8-fb9f-462f-b303-c258b07ed3af">
      <Value>6417</Value>
    </TaxCatchAll>
  </documentManagement>
</p:properties>
</file>

<file path=customXml/itemProps1.xml><?xml version="1.0" encoding="utf-8"?>
<ds:datastoreItem xmlns:ds="http://schemas.openxmlformats.org/officeDocument/2006/customXml" ds:itemID="{4BB2DF20-C373-462B-9FE8-7AB049F339C7}"/>
</file>

<file path=customXml/itemProps2.xml><?xml version="1.0" encoding="utf-8"?>
<ds:datastoreItem xmlns:ds="http://schemas.openxmlformats.org/officeDocument/2006/customXml" ds:itemID="{E0524240-0FC4-42B8-8C36-1D541317066A}"/>
</file>

<file path=customXml/itemProps3.xml><?xml version="1.0" encoding="utf-8"?>
<ds:datastoreItem xmlns:ds="http://schemas.openxmlformats.org/officeDocument/2006/customXml" ds:itemID="{33D08C02-1806-4797-9660-0AFA59EACD01}"/>
</file>

<file path=customXml/itemProps4.xml><?xml version="1.0" encoding="utf-8"?>
<ds:datastoreItem xmlns:ds="http://schemas.openxmlformats.org/officeDocument/2006/customXml" ds:itemID="{21C98993-5FF6-406F-A55B-2F6383FDF2E0}"/>
</file>

<file path=customXml/itemProps5.xml><?xml version="1.0" encoding="utf-8"?>
<ds:datastoreItem xmlns:ds="http://schemas.openxmlformats.org/officeDocument/2006/customXml" ds:itemID="{E11326F3-F990-4FB4-90F9-4A2C7D3D5D6F}"/>
</file>

<file path=docProps/app.xml><?xml version="1.0" encoding="utf-8"?>
<Properties xmlns="http://schemas.openxmlformats.org/officeDocument/2006/extended-properties" xmlns:vt="http://schemas.openxmlformats.org/officeDocument/2006/docPropsVTypes">
  <Template/>
  <TotalTime>1122</TotalTime>
  <Words>3573</Words>
  <Application>Microsoft Office PowerPoint</Application>
  <PresentationFormat>Affichage à l'écran (4:3)</PresentationFormat>
  <Paragraphs>709</Paragraphs>
  <Slides>64</Slides>
  <Notes>38</Notes>
  <HiddenSlides>0</HiddenSlides>
  <MMClips>0</MMClips>
  <ScaleCrop>false</ScaleCrop>
  <HeadingPairs>
    <vt:vector size="6" baseType="variant">
      <vt:variant>
        <vt:lpstr>Thème</vt:lpstr>
      </vt:variant>
      <vt:variant>
        <vt:i4>2</vt:i4>
      </vt:variant>
      <vt:variant>
        <vt:lpstr>Serveurs OLE incorporés</vt:lpstr>
      </vt:variant>
      <vt:variant>
        <vt:i4>1</vt:i4>
      </vt:variant>
      <vt:variant>
        <vt:lpstr>Titres des diapositives</vt:lpstr>
      </vt:variant>
      <vt:variant>
        <vt:i4>64</vt:i4>
      </vt:variant>
    </vt:vector>
  </HeadingPairs>
  <TitlesOfParts>
    <vt:vector size="67" baseType="lpstr">
      <vt:lpstr>Thème Office</vt:lpstr>
      <vt:lpstr>1_Thème Office</vt:lpstr>
      <vt:lpstr>Feuille Microsoft Excel 97-2003</vt:lpstr>
      <vt:lpstr>Les feuilles de style CSS3 et le Responsive Web Design </vt:lpstr>
      <vt:lpstr>Sommaire</vt:lpstr>
      <vt:lpstr>Rappel : pourquoi CSS ?</vt:lpstr>
      <vt:lpstr>Rappel : avantages et applications de CSS</vt:lpstr>
      <vt:lpstr>Rappel : principes CSS</vt:lpstr>
      <vt:lpstr>Rappel : feuilles de styles CSS</vt:lpstr>
      <vt:lpstr>Rappel : sur quoi portent les styles ?</vt:lpstr>
      <vt:lpstr>Rappel : sur quoi portent les styles ? (suite)</vt:lpstr>
      <vt:lpstr>Rappel : plusieurs styles pour un même élément</vt:lpstr>
      <vt:lpstr>Rappels sur les propriétés CSS</vt:lpstr>
      <vt:lpstr>Rappels sur les propriétés CSS (suite)</vt:lpstr>
      <vt:lpstr>Rappels sur les propriétés CSS (suite)</vt:lpstr>
      <vt:lpstr>Rappel : propriétés de dimensions</vt:lpstr>
      <vt:lpstr>Rappel : dimensions des boîtes</vt:lpstr>
      <vt:lpstr>Rappel : propriétés de dimensions (suite)</vt:lpstr>
      <vt:lpstr>Rappel : propriétés de marges externes</vt:lpstr>
      <vt:lpstr>Précisions sur les blocs CSS</vt:lpstr>
      <vt:lpstr>Fusion des marges externes</vt:lpstr>
      <vt:lpstr>Précisions sur les inline CSS</vt:lpstr>
      <vt:lpstr>Rappel : propriétés de marges internes</vt:lpstr>
      <vt:lpstr>Rappel : propriétés de bordure</vt:lpstr>
      <vt:lpstr>Rappel : propriétés de bordure (suite)</vt:lpstr>
      <vt:lpstr>Rappel : bordures arrondiées</vt:lpstr>
      <vt:lpstr>Rappel : ombrage de bloc</vt:lpstr>
      <vt:lpstr>Rappel : propriétés de couleurs</vt:lpstr>
      <vt:lpstr>Rappel : dégradés de couleurs</vt:lpstr>
      <vt:lpstr>Rappel : définir une couleur par CSS</vt:lpstr>
      <vt:lpstr>Rappel : propriétés de police et texte</vt:lpstr>
      <vt:lpstr>Rappel : propriétés de police et texte (suite)</vt:lpstr>
      <vt:lpstr>Rappel : propriétés de police et texte (suite)</vt:lpstr>
      <vt:lpstr>Rappel : propriétés de police et texte (fin)</vt:lpstr>
      <vt:lpstr>Rappel : propriétés de listes HTML</vt:lpstr>
      <vt:lpstr>Rappel : propriétés de listes HTML (suite)</vt:lpstr>
      <vt:lpstr>Rappel : propriétés de listes HTML (suite)</vt:lpstr>
      <vt:lpstr>Rappel : transparence</vt:lpstr>
      <vt:lpstr>Rappel : rendu graphique des éléments</vt:lpstr>
      <vt:lpstr>Rappel : positionnement des éléments</vt:lpstr>
      <vt:lpstr>Rappel : positionnement des éléments (suite)</vt:lpstr>
      <vt:lpstr>Rappel : positionnement des éléments (suite)</vt:lpstr>
      <vt:lpstr>Rappel : positionnement des éléments (fin)</vt:lpstr>
      <vt:lpstr>Sommaire</vt:lpstr>
      <vt:lpstr>Processus développement RWD</vt:lpstr>
      <vt:lpstr>Processus développement RWD</vt:lpstr>
      <vt:lpstr>sommaire</vt:lpstr>
      <vt:lpstr>Media queries</vt:lpstr>
      <vt:lpstr>Media queries (suite)</vt:lpstr>
      <vt:lpstr>Sommaire</vt:lpstr>
      <vt:lpstr>Bien structurer une page Web</vt:lpstr>
      <vt:lpstr>Application à la mise en page par HTML5/CSS3</vt:lpstr>
      <vt:lpstr>Quelques bonnes pratiques</vt:lpstr>
      <vt:lpstr>Sommaire</vt:lpstr>
      <vt:lpstr>Notion de sélecteur d’élément(s) HTML</vt:lpstr>
      <vt:lpstr>Notion de sélecteur d’élément(s) HTML</vt:lpstr>
      <vt:lpstr>Nouveaux sélecteurs CSS3</vt:lpstr>
      <vt:lpstr>Poids des sélecteurs CSS</vt:lpstr>
      <vt:lpstr>Sommaire</vt:lpstr>
      <vt:lpstr>Mise en page par système de grille CSS</vt:lpstr>
      <vt:lpstr>Exemple sur mobile :</vt:lpstr>
      <vt:lpstr>Exemple sur petit écran :</vt:lpstr>
      <vt:lpstr>Exemple sur écran large :</vt:lpstr>
      <vt:lpstr>Sommaire</vt:lpstr>
      <vt:lpstr>Frameworks CSS</vt:lpstr>
      <vt:lpstr>Préprocesseurs CSS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Agnès</dc:creator>
  <cp:lastModifiedBy>Fayolle Marc</cp:lastModifiedBy>
  <cp:revision>200</cp:revision>
  <cp:lastPrinted>2014-05-28T10:53:57Z</cp:lastPrinted>
  <dcterms:created xsi:type="dcterms:W3CDTF">2010-06-21T12:48:42Z</dcterms:created>
  <dcterms:modified xsi:type="dcterms:W3CDTF">2015-09-16T08:16:41Z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dlc_DocIdItemGuid">
    <vt:lpwstr>2b9370bb-ddf2-4fa6-85fa-e836311eff64</vt:lpwstr>
  </property>
  <property fmtid="{D5CDD505-2E9C-101B-9397-08002B2CF9AE}" pid="4" name="Séance">
    <vt:lpwstr>6417;#SEA-021469-01 : Développer une page web statique - JO2013.2|b55d445f-87b1-40d9-abe9-810cd08ef0d8</vt:lpwstr>
  </property>
</Properties>
</file>