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</p:sldIdLst>
  <p:sldSz cx="30175200" cy="42062400"/>
  <p:notesSz cx="6858000" cy="9144000"/>
  <p:defaultTextStyle>
    <a:defPPr>
      <a:defRPr lang="sv-SE"/>
    </a:defPPr>
    <a:lvl1pPr marL="0" algn="l" defTabSz="3467010" rtl="0" eaLnBrk="1" latinLnBrk="0" hangingPunct="1">
      <a:defRPr sz="6825" kern="1200">
        <a:solidFill>
          <a:schemeClr val="tx1"/>
        </a:solidFill>
        <a:latin typeface="+mn-lt"/>
        <a:ea typeface="+mn-ea"/>
        <a:cs typeface="+mn-cs"/>
      </a:defRPr>
    </a:lvl1pPr>
    <a:lvl2pPr marL="1733505" algn="l" defTabSz="3467010" rtl="0" eaLnBrk="1" latinLnBrk="0" hangingPunct="1">
      <a:defRPr sz="6825" kern="1200">
        <a:solidFill>
          <a:schemeClr val="tx1"/>
        </a:solidFill>
        <a:latin typeface="+mn-lt"/>
        <a:ea typeface="+mn-ea"/>
        <a:cs typeface="+mn-cs"/>
      </a:defRPr>
    </a:lvl2pPr>
    <a:lvl3pPr marL="3467010" algn="l" defTabSz="3467010" rtl="0" eaLnBrk="1" latinLnBrk="0" hangingPunct="1">
      <a:defRPr sz="6825" kern="1200">
        <a:solidFill>
          <a:schemeClr val="tx1"/>
        </a:solidFill>
        <a:latin typeface="+mn-lt"/>
        <a:ea typeface="+mn-ea"/>
        <a:cs typeface="+mn-cs"/>
      </a:defRPr>
    </a:lvl3pPr>
    <a:lvl4pPr marL="5200515" algn="l" defTabSz="3467010" rtl="0" eaLnBrk="1" latinLnBrk="0" hangingPunct="1">
      <a:defRPr sz="6825" kern="1200">
        <a:solidFill>
          <a:schemeClr val="tx1"/>
        </a:solidFill>
        <a:latin typeface="+mn-lt"/>
        <a:ea typeface="+mn-ea"/>
        <a:cs typeface="+mn-cs"/>
      </a:defRPr>
    </a:lvl4pPr>
    <a:lvl5pPr marL="6934019" algn="l" defTabSz="3467010" rtl="0" eaLnBrk="1" latinLnBrk="0" hangingPunct="1">
      <a:defRPr sz="6825" kern="1200">
        <a:solidFill>
          <a:schemeClr val="tx1"/>
        </a:solidFill>
        <a:latin typeface="+mn-lt"/>
        <a:ea typeface="+mn-ea"/>
        <a:cs typeface="+mn-cs"/>
      </a:defRPr>
    </a:lvl5pPr>
    <a:lvl6pPr marL="8667524" algn="l" defTabSz="3467010" rtl="0" eaLnBrk="1" latinLnBrk="0" hangingPunct="1">
      <a:defRPr sz="6825" kern="1200">
        <a:solidFill>
          <a:schemeClr val="tx1"/>
        </a:solidFill>
        <a:latin typeface="+mn-lt"/>
        <a:ea typeface="+mn-ea"/>
        <a:cs typeface="+mn-cs"/>
      </a:defRPr>
    </a:lvl6pPr>
    <a:lvl7pPr marL="10401030" algn="l" defTabSz="3467010" rtl="0" eaLnBrk="1" latinLnBrk="0" hangingPunct="1">
      <a:defRPr sz="6825" kern="1200">
        <a:solidFill>
          <a:schemeClr val="tx1"/>
        </a:solidFill>
        <a:latin typeface="+mn-lt"/>
        <a:ea typeface="+mn-ea"/>
        <a:cs typeface="+mn-cs"/>
      </a:defRPr>
    </a:lvl7pPr>
    <a:lvl8pPr marL="12134534" algn="l" defTabSz="3467010" rtl="0" eaLnBrk="1" latinLnBrk="0" hangingPunct="1">
      <a:defRPr sz="6825" kern="1200">
        <a:solidFill>
          <a:schemeClr val="tx1"/>
        </a:solidFill>
        <a:latin typeface="+mn-lt"/>
        <a:ea typeface="+mn-ea"/>
        <a:cs typeface="+mn-cs"/>
      </a:defRPr>
    </a:lvl8pPr>
    <a:lvl9pPr marL="13868039" algn="l" defTabSz="3467010" rtl="0" eaLnBrk="1" latinLnBrk="0" hangingPunct="1">
      <a:defRPr sz="68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49" userDrawn="1">
          <p15:clr>
            <a:srgbClr val="A4A3A4"/>
          </p15:clr>
        </p15:guide>
        <p15:guide id="2" pos="9504" userDrawn="1">
          <p15:clr>
            <a:srgbClr val="A4A3A4"/>
          </p15:clr>
        </p15:guide>
        <p15:guide id="3" pos="9609" userDrawn="1">
          <p15:clr>
            <a:srgbClr val="A4A3A4"/>
          </p15:clr>
        </p15:guide>
        <p15:guide id="4" orient="horz" pos="13247" userDrawn="1">
          <p15:clr>
            <a:srgbClr val="A4A3A4"/>
          </p15:clr>
        </p15:guide>
        <p15:guide id="5" orient="horz" pos="133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9ED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4" autoAdjust="0"/>
    <p:restoredTop sz="96279" autoAdjust="0"/>
  </p:normalViewPr>
  <p:slideViewPr>
    <p:cSldViewPr snapToObjects="1" showGuides="1">
      <p:cViewPr varScale="1">
        <p:scale>
          <a:sx n="18" d="100"/>
          <a:sy n="18" d="100"/>
        </p:scale>
        <p:origin x="2796" y="72"/>
      </p:cViewPr>
      <p:guideLst>
        <p:guide orient="horz" pos="13249"/>
        <p:guide pos="9504"/>
        <p:guide pos="9609"/>
        <p:guide orient="horz" pos="13247"/>
        <p:guide orient="horz" pos="13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40" y="6883826"/>
            <a:ext cx="25648920" cy="14643947"/>
          </a:xfrm>
        </p:spPr>
        <p:txBody>
          <a:bodyPr anchor="b"/>
          <a:lstStyle>
            <a:lvl1pPr algn="ctr">
              <a:defRPr sz="19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22092500"/>
            <a:ext cx="22631400" cy="10155340"/>
          </a:xfrm>
        </p:spPr>
        <p:txBody>
          <a:bodyPr/>
          <a:lstStyle>
            <a:lvl1pPr marL="0" indent="0" algn="ctr">
              <a:buNone/>
              <a:defRPr sz="7920"/>
            </a:lvl1pPr>
            <a:lvl2pPr marL="1508760" indent="0" algn="ctr">
              <a:buNone/>
              <a:defRPr sz="6600"/>
            </a:lvl2pPr>
            <a:lvl3pPr marL="3017520" indent="0" algn="ctr">
              <a:buNone/>
              <a:defRPr sz="5940"/>
            </a:lvl3pPr>
            <a:lvl4pPr marL="4526280" indent="0" algn="ctr">
              <a:buNone/>
              <a:defRPr sz="5280"/>
            </a:lvl4pPr>
            <a:lvl5pPr marL="6035040" indent="0" algn="ctr">
              <a:buNone/>
              <a:defRPr sz="5280"/>
            </a:lvl5pPr>
            <a:lvl6pPr marL="7543800" indent="0" algn="ctr">
              <a:buNone/>
              <a:defRPr sz="5280"/>
            </a:lvl6pPr>
            <a:lvl7pPr marL="9052560" indent="0" algn="ctr">
              <a:buNone/>
              <a:defRPr sz="5280"/>
            </a:lvl7pPr>
            <a:lvl8pPr marL="10561320" indent="0" algn="ctr">
              <a:buNone/>
              <a:defRPr sz="5280"/>
            </a:lvl8pPr>
            <a:lvl9pPr marL="12070080" indent="0" algn="ctr">
              <a:buNone/>
              <a:defRPr sz="5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5BF9-2DAB-2243-98E0-28F9AA27318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C69-E353-0C44-98BB-4B6CAA76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7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5BF9-2DAB-2243-98E0-28F9AA27318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C69-E353-0C44-98BB-4B6CAA76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8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9" y="2239433"/>
            <a:ext cx="6506528" cy="356459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6" y="2239433"/>
            <a:ext cx="19142393" cy="3564594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5BF9-2DAB-2243-98E0-28F9AA27318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C69-E353-0C44-98BB-4B6CAA76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5BF9-2DAB-2243-98E0-28F9AA27318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C69-E353-0C44-98BB-4B6CAA76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30" y="10486402"/>
            <a:ext cx="26026110" cy="17496787"/>
          </a:xfrm>
        </p:spPr>
        <p:txBody>
          <a:bodyPr anchor="b"/>
          <a:lstStyle>
            <a:lvl1pPr>
              <a:defRPr sz="19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30" y="28148716"/>
            <a:ext cx="26026110" cy="9201147"/>
          </a:xfrm>
        </p:spPr>
        <p:txBody>
          <a:bodyPr/>
          <a:lstStyle>
            <a:lvl1pPr marL="0" indent="0">
              <a:buNone/>
              <a:defRPr sz="7920">
                <a:solidFill>
                  <a:schemeClr val="tx1"/>
                </a:solidFill>
              </a:defRPr>
            </a:lvl1pPr>
            <a:lvl2pPr marL="15087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2pPr>
            <a:lvl3pPr marL="301752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3pPr>
            <a:lvl4pPr marL="452628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4pPr>
            <a:lvl5pPr marL="603504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5pPr>
            <a:lvl6pPr marL="754380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6pPr>
            <a:lvl7pPr marL="905256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7pPr>
            <a:lvl8pPr marL="1056132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8pPr>
            <a:lvl9pPr marL="1207008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5BF9-2DAB-2243-98E0-28F9AA27318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C69-E353-0C44-98BB-4B6CAA76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0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11197167"/>
            <a:ext cx="12824460" cy="266882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11197167"/>
            <a:ext cx="12824460" cy="266882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5BF9-2DAB-2243-98E0-28F9AA27318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C69-E353-0C44-98BB-4B6CAA76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7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2239442"/>
            <a:ext cx="26026110" cy="813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9" y="10311133"/>
            <a:ext cx="12765522" cy="5053327"/>
          </a:xfrm>
        </p:spPr>
        <p:txBody>
          <a:bodyPr anchor="b"/>
          <a:lstStyle>
            <a:lvl1pPr marL="0" indent="0">
              <a:buNone/>
              <a:defRPr sz="7920" b="1"/>
            </a:lvl1pPr>
            <a:lvl2pPr marL="1508760" indent="0">
              <a:buNone/>
              <a:defRPr sz="6600" b="1"/>
            </a:lvl2pPr>
            <a:lvl3pPr marL="3017520" indent="0">
              <a:buNone/>
              <a:defRPr sz="5940" b="1"/>
            </a:lvl3pPr>
            <a:lvl4pPr marL="4526280" indent="0">
              <a:buNone/>
              <a:defRPr sz="5280" b="1"/>
            </a:lvl4pPr>
            <a:lvl5pPr marL="6035040" indent="0">
              <a:buNone/>
              <a:defRPr sz="5280" b="1"/>
            </a:lvl5pPr>
            <a:lvl6pPr marL="7543800" indent="0">
              <a:buNone/>
              <a:defRPr sz="5280" b="1"/>
            </a:lvl6pPr>
            <a:lvl7pPr marL="9052560" indent="0">
              <a:buNone/>
              <a:defRPr sz="5280" b="1"/>
            </a:lvl7pPr>
            <a:lvl8pPr marL="10561320" indent="0">
              <a:buNone/>
              <a:defRPr sz="5280" b="1"/>
            </a:lvl8pPr>
            <a:lvl9pPr marL="12070080" indent="0">
              <a:buNone/>
              <a:defRPr sz="5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9" y="15364460"/>
            <a:ext cx="12765522" cy="225988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7" y="10311133"/>
            <a:ext cx="12828390" cy="5053327"/>
          </a:xfrm>
        </p:spPr>
        <p:txBody>
          <a:bodyPr anchor="b"/>
          <a:lstStyle>
            <a:lvl1pPr marL="0" indent="0">
              <a:buNone/>
              <a:defRPr sz="7920" b="1"/>
            </a:lvl1pPr>
            <a:lvl2pPr marL="1508760" indent="0">
              <a:buNone/>
              <a:defRPr sz="6600" b="1"/>
            </a:lvl2pPr>
            <a:lvl3pPr marL="3017520" indent="0">
              <a:buNone/>
              <a:defRPr sz="5940" b="1"/>
            </a:lvl3pPr>
            <a:lvl4pPr marL="4526280" indent="0">
              <a:buNone/>
              <a:defRPr sz="5280" b="1"/>
            </a:lvl4pPr>
            <a:lvl5pPr marL="6035040" indent="0">
              <a:buNone/>
              <a:defRPr sz="5280" b="1"/>
            </a:lvl5pPr>
            <a:lvl6pPr marL="7543800" indent="0">
              <a:buNone/>
              <a:defRPr sz="5280" b="1"/>
            </a:lvl6pPr>
            <a:lvl7pPr marL="9052560" indent="0">
              <a:buNone/>
              <a:defRPr sz="5280" b="1"/>
            </a:lvl7pPr>
            <a:lvl8pPr marL="10561320" indent="0">
              <a:buNone/>
              <a:defRPr sz="5280" b="1"/>
            </a:lvl8pPr>
            <a:lvl9pPr marL="12070080" indent="0">
              <a:buNone/>
              <a:defRPr sz="5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7" y="15364460"/>
            <a:ext cx="12828390" cy="225988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5BF9-2DAB-2243-98E0-28F9AA27318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C69-E353-0C44-98BB-4B6CAA76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0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5BF9-2DAB-2243-98E0-28F9AA27318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C69-E353-0C44-98BB-4B6CAA76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7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5BF9-2DAB-2243-98E0-28F9AA27318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C69-E353-0C44-98BB-4B6CAA76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2804160"/>
            <a:ext cx="9732287" cy="9814560"/>
          </a:xfrm>
        </p:spPr>
        <p:txBody>
          <a:bodyPr anchor="b"/>
          <a:lstStyle>
            <a:lvl1pPr>
              <a:defRPr sz="10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6056216"/>
            <a:ext cx="15276195" cy="29891567"/>
          </a:xfrm>
        </p:spPr>
        <p:txBody>
          <a:bodyPr/>
          <a:lstStyle>
            <a:lvl1pPr>
              <a:defRPr sz="10560"/>
            </a:lvl1pPr>
            <a:lvl2pPr>
              <a:defRPr sz="9240"/>
            </a:lvl2pPr>
            <a:lvl3pPr>
              <a:defRPr sz="792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12618720"/>
            <a:ext cx="9732287" cy="23377740"/>
          </a:xfrm>
        </p:spPr>
        <p:txBody>
          <a:bodyPr/>
          <a:lstStyle>
            <a:lvl1pPr marL="0" indent="0">
              <a:buNone/>
              <a:defRPr sz="5280"/>
            </a:lvl1pPr>
            <a:lvl2pPr marL="1508760" indent="0">
              <a:buNone/>
              <a:defRPr sz="4620"/>
            </a:lvl2pPr>
            <a:lvl3pPr marL="3017520" indent="0">
              <a:buNone/>
              <a:defRPr sz="3960"/>
            </a:lvl3pPr>
            <a:lvl4pPr marL="4526280" indent="0">
              <a:buNone/>
              <a:defRPr sz="3300"/>
            </a:lvl4pPr>
            <a:lvl5pPr marL="6035040" indent="0">
              <a:buNone/>
              <a:defRPr sz="3300"/>
            </a:lvl5pPr>
            <a:lvl6pPr marL="7543800" indent="0">
              <a:buNone/>
              <a:defRPr sz="3300"/>
            </a:lvl6pPr>
            <a:lvl7pPr marL="9052560" indent="0">
              <a:buNone/>
              <a:defRPr sz="3300"/>
            </a:lvl7pPr>
            <a:lvl8pPr marL="10561320" indent="0">
              <a:buNone/>
              <a:defRPr sz="3300"/>
            </a:lvl8pPr>
            <a:lvl9pPr marL="12070080" indent="0">
              <a:buNone/>
              <a:defRPr sz="33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5BF9-2DAB-2243-98E0-28F9AA27318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C69-E353-0C44-98BB-4B6CAA76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7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2804160"/>
            <a:ext cx="9732287" cy="9814560"/>
          </a:xfrm>
        </p:spPr>
        <p:txBody>
          <a:bodyPr anchor="b"/>
          <a:lstStyle>
            <a:lvl1pPr>
              <a:defRPr sz="10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6056216"/>
            <a:ext cx="15276195" cy="29891567"/>
          </a:xfrm>
        </p:spPr>
        <p:txBody>
          <a:bodyPr anchor="t"/>
          <a:lstStyle>
            <a:lvl1pPr marL="0" indent="0">
              <a:buNone/>
              <a:defRPr sz="10560"/>
            </a:lvl1pPr>
            <a:lvl2pPr marL="1508760" indent="0">
              <a:buNone/>
              <a:defRPr sz="9240"/>
            </a:lvl2pPr>
            <a:lvl3pPr marL="3017520" indent="0">
              <a:buNone/>
              <a:defRPr sz="7920"/>
            </a:lvl3pPr>
            <a:lvl4pPr marL="4526280" indent="0">
              <a:buNone/>
              <a:defRPr sz="6600"/>
            </a:lvl4pPr>
            <a:lvl5pPr marL="6035040" indent="0">
              <a:buNone/>
              <a:defRPr sz="6600"/>
            </a:lvl5pPr>
            <a:lvl6pPr marL="7543800" indent="0">
              <a:buNone/>
              <a:defRPr sz="6600"/>
            </a:lvl6pPr>
            <a:lvl7pPr marL="9052560" indent="0">
              <a:buNone/>
              <a:defRPr sz="6600"/>
            </a:lvl7pPr>
            <a:lvl8pPr marL="10561320" indent="0">
              <a:buNone/>
              <a:defRPr sz="6600"/>
            </a:lvl8pPr>
            <a:lvl9pPr marL="12070080" indent="0">
              <a:buNone/>
              <a:defRPr sz="6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12618720"/>
            <a:ext cx="9732287" cy="23377740"/>
          </a:xfrm>
        </p:spPr>
        <p:txBody>
          <a:bodyPr/>
          <a:lstStyle>
            <a:lvl1pPr marL="0" indent="0">
              <a:buNone/>
              <a:defRPr sz="5280"/>
            </a:lvl1pPr>
            <a:lvl2pPr marL="1508760" indent="0">
              <a:buNone/>
              <a:defRPr sz="4620"/>
            </a:lvl2pPr>
            <a:lvl3pPr marL="3017520" indent="0">
              <a:buNone/>
              <a:defRPr sz="3960"/>
            </a:lvl3pPr>
            <a:lvl4pPr marL="4526280" indent="0">
              <a:buNone/>
              <a:defRPr sz="3300"/>
            </a:lvl4pPr>
            <a:lvl5pPr marL="6035040" indent="0">
              <a:buNone/>
              <a:defRPr sz="3300"/>
            </a:lvl5pPr>
            <a:lvl6pPr marL="7543800" indent="0">
              <a:buNone/>
              <a:defRPr sz="3300"/>
            </a:lvl6pPr>
            <a:lvl7pPr marL="9052560" indent="0">
              <a:buNone/>
              <a:defRPr sz="3300"/>
            </a:lvl7pPr>
            <a:lvl8pPr marL="10561320" indent="0">
              <a:buNone/>
              <a:defRPr sz="3300"/>
            </a:lvl8pPr>
            <a:lvl9pPr marL="12070080" indent="0">
              <a:buNone/>
              <a:defRPr sz="33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5BF9-2DAB-2243-98E0-28F9AA27318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C69-E353-0C44-98BB-4B6CAA76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2239442"/>
            <a:ext cx="26026110" cy="813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11197167"/>
            <a:ext cx="26026110" cy="2668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38985623"/>
            <a:ext cx="678942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E5BF9-2DAB-2243-98E0-28F9AA27318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38985623"/>
            <a:ext cx="1018413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38985623"/>
            <a:ext cx="678942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BC69-E353-0C44-98BB-4B6CAA76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2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17520" rtl="0" eaLnBrk="1" latinLnBrk="0" hangingPunct="1">
        <a:lnSpc>
          <a:spcPct val="90000"/>
        </a:lnSpc>
        <a:spcBef>
          <a:spcPct val="0"/>
        </a:spcBef>
        <a:buNone/>
        <a:defRPr sz="14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4380" indent="-754380" algn="l" defTabSz="3017520" rtl="0" eaLnBrk="1" latinLnBrk="0" hangingPunct="1">
        <a:lnSpc>
          <a:spcPct val="90000"/>
        </a:lnSpc>
        <a:spcBef>
          <a:spcPts val="3300"/>
        </a:spcBef>
        <a:buFont typeface="Arial" panose="020B0604020202020204" pitchFamily="34" charset="0"/>
        <a:buChar char="•"/>
        <a:defRPr sz="924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4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377190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28066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4pPr>
      <a:lvl5pPr marL="678942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5pPr>
      <a:lvl6pPr marL="829818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6pPr>
      <a:lvl7pPr marL="980694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7pPr>
      <a:lvl8pPr marL="1131570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8pPr>
      <a:lvl9pPr marL="1282446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301752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3pPr>
      <a:lvl4pPr marL="452628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4pPr>
      <a:lvl5pPr marL="603504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6pPr>
      <a:lvl7pPr marL="905256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7pPr>
      <a:lvl8pPr marL="1056132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8pPr>
      <a:lvl9pPr marL="1207008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 8">
            <a:extLst>
              <a:ext uri="{FF2B5EF4-FFF2-40B4-BE49-F238E27FC236}">
                <a16:creationId xmlns:a16="http://schemas.microsoft.com/office/drawing/2014/main" id="{010D7AD5-53FC-C743-84BD-4C81C9B1465B}"/>
              </a:ext>
            </a:extLst>
          </p:cNvPr>
          <p:cNvGrpSpPr/>
          <p:nvPr/>
        </p:nvGrpSpPr>
        <p:grpSpPr>
          <a:xfrm>
            <a:off x="-10295" y="0"/>
            <a:ext cx="30175199" cy="6152559"/>
            <a:chOff x="0" y="0"/>
            <a:chExt cx="28800425" cy="5872250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541CBD5C-00EF-7943-B736-5272E287986C}"/>
                </a:ext>
              </a:extLst>
            </p:cNvPr>
            <p:cNvSpPr/>
            <p:nvPr/>
          </p:nvSpPr>
          <p:spPr>
            <a:xfrm>
              <a:off x="0" y="0"/>
              <a:ext cx="28800425" cy="58722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7485" dirty="0"/>
            </a:p>
          </p:txBody>
        </p:sp>
        <p:pic>
          <p:nvPicPr>
            <p:cNvPr id="5" name="Bildobjekt 4">
              <a:extLst>
                <a:ext uri="{FF2B5EF4-FFF2-40B4-BE49-F238E27FC236}">
                  <a16:creationId xmlns:a16="http://schemas.microsoft.com/office/drawing/2014/main" id="{E5988FC3-5D5F-244D-BF41-F7ED93779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36834" y="3109947"/>
              <a:ext cx="3370320" cy="261822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74032" y="-85151"/>
            <a:ext cx="282991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Moving Beyond </a:t>
            </a:r>
            <a:r>
              <a:rPr lang="en-US" sz="8800" dirty="0" smtClean="0">
                <a:solidFill>
                  <a:schemeClr val="bg1"/>
                </a:solidFill>
              </a:rPr>
              <a:t>Birthweight: Examining </a:t>
            </a:r>
            <a:r>
              <a:rPr lang="en-US" sz="8800" dirty="0">
                <a:solidFill>
                  <a:schemeClr val="bg1"/>
                </a:solidFill>
              </a:rPr>
              <a:t>Developmental Origins of Disease Using </a:t>
            </a:r>
            <a:r>
              <a:rPr lang="en-US" sz="8800" dirty="0" smtClean="0">
                <a:solidFill>
                  <a:schemeClr val="bg1"/>
                </a:solidFill>
              </a:rPr>
              <a:t>Dynamic Postnatal </a:t>
            </a:r>
            <a:r>
              <a:rPr lang="en-US" sz="8800" dirty="0">
                <a:solidFill>
                  <a:schemeClr val="bg1"/>
                </a:solidFill>
              </a:rPr>
              <a:t>Growth Indicators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588" b="63843" l="5788" r="527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27" t="24626" r="47023" b="34610"/>
          <a:stretch/>
        </p:blipFill>
        <p:spPr>
          <a:xfrm>
            <a:off x="81892" y="3054982"/>
            <a:ext cx="27432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99" t="30577" r="6921" b="32360"/>
          <a:stretch/>
        </p:blipFill>
        <p:spPr>
          <a:xfrm>
            <a:off x="141645" y="4745585"/>
            <a:ext cx="188595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74134" y="3023205"/>
            <a:ext cx="22180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Eva Tanner</a:t>
            </a:r>
            <a:r>
              <a:rPr lang="en-US" sz="7200" baseline="30000" dirty="0" smtClean="0">
                <a:solidFill>
                  <a:schemeClr val="bg1"/>
                </a:solidFill>
              </a:rPr>
              <a:t>1</a:t>
            </a:r>
            <a:r>
              <a:rPr lang="en-US" sz="7200" dirty="0" smtClean="0">
                <a:solidFill>
                  <a:schemeClr val="bg1"/>
                </a:solidFill>
              </a:rPr>
              <a:t>, Carl-Gustaf </a:t>
            </a:r>
            <a:r>
              <a:rPr lang="en-US" sz="7200" dirty="0">
                <a:solidFill>
                  <a:schemeClr val="bg1"/>
                </a:solidFill>
              </a:rPr>
              <a:t>Bornehag</a:t>
            </a:r>
            <a:r>
              <a:rPr lang="en-US" sz="7200" baseline="30000" dirty="0">
                <a:solidFill>
                  <a:schemeClr val="bg1"/>
                </a:solidFill>
              </a:rPr>
              <a:t>1,2</a:t>
            </a:r>
            <a:r>
              <a:rPr lang="en-US" sz="7200" dirty="0">
                <a:solidFill>
                  <a:schemeClr val="bg1"/>
                </a:solidFill>
              </a:rPr>
              <a:t>, Chris Gennings</a:t>
            </a:r>
            <a:r>
              <a:rPr lang="en-US" sz="7200" baseline="30000" dirty="0">
                <a:solidFill>
                  <a:schemeClr val="bg1"/>
                </a:solidFill>
              </a:rPr>
              <a:t>1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26567" y="4334016"/>
            <a:ext cx="12876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aseline="30000" dirty="0">
                <a:solidFill>
                  <a:schemeClr val="bg1"/>
                </a:solidFill>
              </a:rPr>
              <a:t>1</a:t>
            </a:r>
            <a:r>
              <a:rPr lang="en-US" sz="4800" dirty="0">
                <a:solidFill>
                  <a:schemeClr val="bg1"/>
                </a:solidFill>
              </a:rPr>
              <a:t>Icahn School of Medicine at Mount Sinai, NY, </a:t>
            </a:r>
            <a:r>
              <a:rPr lang="en-US" sz="4800" dirty="0" smtClean="0">
                <a:solidFill>
                  <a:schemeClr val="bg1"/>
                </a:solidFill>
              </a:rPr>
              <a:t>NY</a:t>
            </a:r>
          </a:p>
          <a:p>
            <a:pPr algn="ctr"/>
            <a:r>
              <a:rPr lang="en-US" sz="4800" baseline="30000" dirty="0" smtClean="0">
                <a:solidFill>
                  <a:schemeClr val="bg1"/>
                </a:solidFill>
              </a:rPr>
              <a:t>2</a:t>
            </a:r>
            <a:r>
              <a:rPr lang="en-US" sz="4800" dirty="0" smtClean="0">
                <a:solidFill>
                  <a:schemeClr val="bg1"/>
                </a:solidFill>
              </a:rPr>
              <a:t>Karlstad </a:t>
            </a:r>
            <a:r>
              <a:rPr lang="en-US" sz="4800" dirty="0">
                <a:solidFill>
                  <a:schemeClr val="bg1"/>
                </a:solidFill>
              </a:rPr>
              <a:t>University, Karlstad, </a:t>
            </a:r>
            <a:r>
              <a:rPr lang="en-US" sz="4800" dirty="0" smtClean="0">
                <a:solidFill>
                  <a:schemeClr val="bg1"/>
                </a:solidFill>
              </a:rPr>
              <a:t>Sweden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0296" y="7718126"/>
            <a:ext cx="301854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solidFill>
                  <a:schemeClr val="accent1">
                    <a:lumMod val="50000"/>
                  </a:schemeClr>
                </a:solidFill>
              </a:rPr>
              <a:t>NOVEL NONLINEAR MODEL APPLICATION </a:t>
            </a:r>
          </a:p>
          <a:p>
            <a:pPr algn="ctr"/>
            <a:r>
              <a:rPr lang="en-US" sz="12000" b="1" dirty="0" smtClean="0">
                <a:solidFill>
                  <a:schemeClr val="accent1">
                    <a:lumMod val="50000"/>
                  </a:schemeClr>
                </a:solidFill>
              </a:rPr>
              <a:t>EXPLAINS</a:t>
            </a:r>
            <a:r>
              <a:rPr lang="en-US" sz="12000" b="1" dirty="0" smtClean="0">
                <a:solidFill>
                  <a:schemeClr val="accent1">
                    <a:lumMod val="50000"/>
                  </a:schemeClr>
                </a:solidFill>
              </a:rPr>
              <a:t> SHIFTING </a:t>
            </a:r>
            <a:r>
              <a:rPr lang="en-US" sz="12000" b="1" dirty="0" smtClean="0">
                <a:solidFill>
                  <a:schemeClr val="accent1">
                    <a:lumMod val="50000"/>
                  </a:schemeClr>
                </a:solidFill>
              </a:rPr>
              <a:t>PFOA-INDUCED </a:t>
            </a:r>
          </a:p>
          <a:p>
            <a:pPr algn="ctr"/>
            <a:r>
              <a:rPr lang="en-US" sz="12000" b="1" dirty="0" smtClean="0">
                <a:solidFill>
                  <a:schemeClr val="accent1">
                    <a:lumMod val="50000"/>
                  </a:schemeClr>
                </a:solidFill>
              </a:rPr>
              <a:t>CHILD GROWTH PATTERNS</a:t>
            </a:r>
            <a:endParaRPr lang="en-US" sz="1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644" y="13579240"/>
            <a:ext cx="14729931" cy="1107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6400" y="17143043"/>
            <a:ext cx="14729928" cy="1107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Methods 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645" y="14771564"/>
            <a:ext cx="147299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Most prenatal exposure and growth studies use cumulative outcome measures (e.g. weight, BMI)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PFOA related to lower birthweight, but higher weight later on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-10295" y="20328930"/>
                <a:ext cx="14898102" cy="2054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d>
                        <m:dPr>
                          <m:ctrlPr>
                            <a:rPr lang="en-US" sz="6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6600" b="1" i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600" b="1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600" b="1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6600" b="1" i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sz="6600" b="1" i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6600" b="1" i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66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6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6600" b="1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6600" b="1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600" b="1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6600" b="1" i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66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66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6600" b="1" i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6600" b="1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600" b="1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𝜹</m:t>
                                      </m:r>
                                    </m:e>
                                    <m:sub>
                                      <m:r>
                                        <a:rPr lang="en-US" sz="6600" b="1" i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6600" b="1" i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6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6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6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sz="6600" b="1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66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6600" b="1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sz="6600" b="1" i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6600" b="1" i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66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6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6600" b="1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66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6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6600" b="1" i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66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66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6600" b="1" i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6600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600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𝜹</m:t>
                                      </m:r>
                                    </m:e>
                                    <m:sub>
                                      <m:r>
                                        <a:rPr lang="en-US" sz="6600" b="1" i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66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5" y="20328930"/>
                <a:ext cx="14898102" cy="20544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41645" y="6363766"/>
            <a:ext cx="29925536" cy="1107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00737" y="13579240"/>
            <a:ext cx="14866444" cy="1107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061685" y="37603504"/>
            <a:ext cx="15005495" cy="1107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1643" y="39240305"/>
            <a:ext cx="11653679" cy="1107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More Info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6399" y="18348243"/>
            <a:ext cx="147299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Modeled weight trajectory from birth to 5.5 years among 1334 children in the SELMA Study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6400" y="35461939"/>
            <a:ext cx="147896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Assessed prenatal PFOA exposure in relation to growth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Infant </a:t>
            </a:r>
            <a:r>
              <a:rPr lang="en-US" sz="4400" b="1" dirty="0" smtClean="0">
                <a:solidFill>
                  <a:srgbClr val="009ED6"/>
                </a:solidFill>
              </a:rPr>
              <a:t>PGV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Age at infant PGV (</a:t>
            </a:r>
            <a:r>
              <a:rPr lang="el-GR" sz="4400" b="1" dirty="0" smtClean="0">
                <a:solidFill>
                  <a:srgbClr val="CC0099"/>
                </a:solidFill>
              </a:rPr>
              <a:t>δ</a:t>
            </a:r>
            <a:r>
              <a:rPr lang="en-US" sz="4400" b="1" baseline="-25000" dirty="0" smtClean="0">
                <a:solidFill>
                  <a:srgbClr val="CC0099"/>
                </a:solidFill>
              </a:rPr>
              <a:t>1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Infant growth spurt length (</a:t>
            </a:r>
            <a:r>
              <a:rPr lang="en-US" sz="4400" b="1" dirty="0" smtClean="0">
                <a:solidFill>
                  <a:srgbClr val="009ED6"/>
                </a:solidFill>
              </a:rPr>
              <a:t>∆t</a:t>
            </a:r>
            <a:r>
              <a:rPr lang="en-US" sz="4400" b="1" baseline="-25000" dirty="0" smtClean="0">
                <a:solidFill>
                  <a:srgbClr val="009ED6"/>
                </a:solidFill>
              </a:rPr>
              <a:t>1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Post-spurt weight plateau (</a:t>
            </a:r>
            <a:r>
              <a:rPr lang="el-GR" sz="4400" b="1" dirty="0" smtClean="0">
                <a:solidFill>
                  <a:srgbClr val="CC0099"/>
                </a:solidFill>
              </a:rPr>
              <a:t>α</a:t>
            </a:r>
            <a:r>
              <a:rPr lang="en-US" sz="4400" b="1" baseline="-25000" dirty="0">
                <a:solidFill>
                  <a:srgbClr val="CC0099"/>
                </a:solidFill>
              </a:rPr>
              <a:t>1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7682" y="24931237"/>
            <a:ext cx="15601910" cy="10071574"/>
            <a:chOff x="0" y="23662743"/>
            <a:chExt cx="15601910" cy="10071574"/>
          </a:xfrm>
        </p:grpSpPr>
        <p:grpSp>
          <p:nvGrpSpPr>
            <p:cNvPr id="86" name="Group 85"/>
            <p:cNvGrpSpPr/>
            <p:nvPr/>
          </p:nvGrpSpPr>
          <p:grpSpPr>
            <a:xfrm>
              <a:off x="0" y="23662743"/>
              <a:ext cx="15601910" cy="10071574"/>
              <a:chOff x="130320" y="22757189"/>
              <a:chExt cx="15601910" cy="10071574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130320" y="22757189"/>
                <a:ext cx="15601910" cy="10071574"/>
                <a:chOff x="-636741" y="26922717"/>
                <a:chExt cx="15601910" cy="10071574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021"/>
                <a:stretch/>
              </p:blipFill>
              <p:spPr>
                <a:xfrm>
                  <a:off x="482011" y="26922717"/>
                  <a:ext cx="12803387" cy="9024372"/>
                </a:xfrm>
                <a:prstGeom prst="rect">
                  <a:avLst/>
                </a:prstGeom>
              </p:spPr>
            </p:pic>
            <p:sp>
              <p:nvSpPr>
                <p:cNvPr id="55" name="TextBox 54"/>
                <p:cNvSpPr txBox="1"/>
                <p:nvPr/>
              </p:nvSpPr>
              <p:spPr>
                <a:xfrm>
                  <a:off x="10942996" y="35884563"/>
                  <a:ext cx="170692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dirty="0" smtClean="0">
                      <a:cs typeface="Arial" panose="020B0604020202020204" pitchFamily="34" charset="0"/>
                    </a:rPr>
                    <a:t>Time</a:t>
                  </a:r>
                  <a:endParaRPr lang="en-US" sz="4800" dirty="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12375189" y="36246337"/>
                  <a:ext cx="646070" cy="108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>
                  <a:off x="1910137" y="31366417"/>
                  <a:ext cx="2814000" cy="3645515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3221972" y="33350688"/>
                  <a:ext cx="1871971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Arc 59"/>
                <p:cNvSpPr/>
                <p:nvPr/>
              </p:nvSpPr>
              <p:spPr>
                <a:xfrm>
                  <a:off x="3011594" y="32525444"/>
                  <a:ext cx="1201964" cy="1798024"/>
                </a:xfrm>
                <a:prstGeom prst="arc">
                  <a:avLst>
                    <a:gd name="adj1" fmla="val 17004619"/>
                    <a:gd name="adj2" fmla="val 21181062"/>
                  </a:avLst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127202" y="32247112"/>
                  <a:ext cx="87985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4800" b="1" dirty="0" smtClean="0">
                      <a:solidFill>
                        <a:srgbClr val="CC0099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β</a:t>
                  </a:r>
                  <a:r>
                    <a:rPr lang="en-US" sz="4800" b="1" baseline="-25000" dirty="0" smtClean="0">
                      <a:solidFill>
                        <a:srgbClr val="CC0099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US" sz="4800" b="1" dirty="0">
                    <a:solidFill>
                      <a:srgbClr val="CC009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-636741" y="28493206"/>
                  <a:ext cx="2951031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 smtClean="0">
                      <a:cs typeface="Arial" panose="020B0604020202020204" pitchFamily="34" charset="0"/>
                    </a:rPr>
                    <a:t>Inflection Point </a:t>
                  </a:r>
                </a:p>
                <a:p>
                  <a:pPr algn="ctr"/>
                  <a:r>
                    <a:rPr lang="en-US" sz="4800" dirty="0" smtClean="0">
                      <a:cs typeface="Arial" panose="020B0604020202020204" pitchFamily="34" charset="0"/>
                    </a:rPr>
                    <a:t>(</a:t>
                  </a:r>
                  <a:r>
                    <a:rPr lang="el-GR" sz="4800" dirty="0" smtClean="0">
                      <a:cs typeface="Arial" panose="020B0604020202020204" pitchFamily="34" charset="0"/>
                    </a:rPr>
                    <a:t>δ</a:t>
                  </a:r>
                  <a:r>
                    <a:rPr lang="en-US" sz="4800" baseline="-25000" dirty="0" smtClean="0">
                      <a:cs typeface="Arial" panose="020B0604020202020204" pitchFamily="34" charset="0"/>
                    </a:rPr>
                    <a:t>1</a:t>
                  </a:r>
                  <a:r>
                    <a:rPr lang="en-US" sz="4800" dirty="0" smtClean="0">
                      <a:cs typeface="Arial" panose="020B0604020202020204" pitchFamily="34" charset="0"/>
                    </a:rPr>
                    <a:t>,½</a:t>
                  </a:r>
                  <a:r>
                    <a:rPr lang="el-GR" sz="4800" dirty="0" smtClean="0">
                      <a:cs typeface="Arial" panose="020B0604020202020204" pitchFamily="34" charset="0"/>
                    </a:rPr>
                    <a:t>α</a:t>
                  </a:r>
                  <a:r>
                    <a:rPr lang="en-US" sz="4800" baseline="-25000" dirty="0" smtClean="0">
                      <a:cs typeface="Arial" panose="020B0604020202020204" pitchFamily="34" charset="0"/>
                    </a:rPr>
                    <a:t>1</a:t>
                  </a:r>
                  <a:r>
                    <a:rPr lang="en-US" sz="4800" dirty="0" smtClean="0">
                      <a:cs typeface="Arial" panose="020B0604020202020204" pitchFamily="34" charset="0"/>
                    </a:rPr>
                    <a:t>)</a:t>
                  </a:r>
                  <a:endParaRPr lang="en-US" sz="4800" dirty="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1260534" y="30850263"/>
                  <a:ext cx="1824541" cy="224270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4218550" y="27199686"/>
                  <a:ext cx="4572555" cy="304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 smtClean="0">
                      <a:solidFill>
                        <a:srgbClr val="009ED6"/>
                      </a:solidFill>
                      <a:cs typeface="Arial" panose="020B0604020202020204" pitchFamily="34" charset="0"/>
                    </a:rPr>
                    <a:t>Infant </a:t>
                  </a:r>
                </a:p>
                <a:p>
                  <a:pPr algn="ctr"/>
                  <a:r>
                    <a:rPr lang="en-US" sz="4800" b="1" dirty="0" smtClean="0">
                      <a:solidFill>
                        <a:srgbClr val="009ED6"/>
                      </a:solidFill>
                      <a:cs typeface="Arial" panose="020B0604020202020204" pitchFamily="34" charset="0"/>
                    </a:rPr>
                    <a:t>Peak Growth Velocity </a:t>
                  </a:r>
                </a:p>
                <a:p>
                  <a:pPr algn="ctr"/>
                  <a:r>
                    <a:rPr lang="en-US" sz="4800" b="1" dirty="0" smtClean="0">
                      <a:solidFill>
                        <a:srgbClr val="009ED6"/>
                      </a:solidFill>
                      <a:cs typeface="Arial" panose="020B0604020202020204" pitchFamily="34" charset="0"/>
                    </a:rPr>
                    <a:t>(PGV)</a:t>
                  </a:r>
                  <a:endParaRPr lang="en-US" sz="4800" b="1" dirty="0">
                    <a:solidFill>
                      <a:srgbClr val="009ED6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918000" y="36163294"/>
                  <a:ext cx="158093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4800" b="1" dirty="0" smtClean="0">
                      <a:solidFill>
                        <a:srgbClr val="009ED6"/>
                      </a:solidFill>
                      <a:cs typeface="Arial" panose="020B0604020202020204" pitchFamily="34" charset="0"/>
                    </a:rPr>
                    <a:t>∆</a:t>
                  </a:r>
                  <a:r>
                    <a:rPr lang="en-US" sz="4800" b="1" dirty="0" smtClean="0">
                      <a:solidFill>
                        <a:srgbClr val="009ED6"/>
                      </a:solidFill>
                      <a:cs typeface="Arial" panose="020B0604020202020204" pitchFamily="34" charset="0"/>
                    </a:rPr>
                    <a:t>t</a:t>
                  </a:r>
                  <a:r>
                    <a:rPr lang="en-US" sz="4800" b="1" baseline="-25000" dirty="0" smtClean="0">
                      <a:solidFill>
                        <a:srgbClr val="009ED6"/>
                      </a:solidFill>
                      <a:cs typeface="Arial" panose="020B0604020202020204" pitchFamily="34" charset="0"/>
                    </a:rPr>
                    <a:t>1</a:t>
                  </a:r>
                  <a:endParaRPr lang="en-US" sz="4800" b="1" baseline="-25000" dirty="0">
                    <a:solidFill>
                      <a:srgbClr val="009ED6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Left Brace 70"/>
                <p:cNvSpPr/>
                <p:nvPr/>
              </p:nvSpPr>
              <p:spPr>
                <a:xfrm rot="16200000">
                  <a:off x="3036477" y="34213458"/>
                  <a:ext cx="312527" cy="3628633"/>
                </a:xfrm>
                <a:prstGeom prst="leftBrace">
                  <a:avLst>
                    <a:gd name="adj1" fmla="val 45719"/>
                    <a:gd name="adj2" fmla="val 62198"/>
                  </a:avLst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4800"/>
                </a:p>
              </p:txBody>
            </p:sp>
            <p:cxnSp>
              <p:nvCxnSpPr>
                <p:cNvPr id="72" name="Straight Arrow Connector 71"/>
                <p:cNvCxnSpPr/>
                <p:nvPr/>
              </p:nvCxnSpPr>
              <p:spPr>
                <a:xfrm flipH="1" flipV="1">
                  <a:off x="3657949" y="27507262"/>
                  <a:ext cx="1636563" cy="309657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/>
                <p:cNvSpPr txBox="1"/>
                <p:nvPr/>
              </p:nvSpPr>
              <p:spPr>
                <a:xfrm>
                  <a:off x="12491853" y="30404147"/>
                  <a:ext cx="93882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4800" b="1" dirty="0" smtClean="0">
                      <a:solidFill>
                        <a:srgbClr val="CC0099"/>
                      </a:solidFill>
                      <a:cs typeface="Arial" panose="020B0604020202020204" pitchFamily="34" charset="0"/>
                    </a:rPr>
                    <a:t>α</a:t>
                  </a:r>
                  <a:r>
                    <a:rPr lang="en-US" sz="4800" b="1" baseline="-25000" dirty="0" smtClean="0">
                      <a:solidFill>
                        <a:srgbClr val="CC0099"/>
                      </a:solidFill>
                      <a:cs typeface="Arial" panose="020B0604020202020204" pitchFamily="34" charset="0"/>
                    </a:rPr>
                    <a:t>1</a:t>
                  </a:r>
                  <a:endParaRPr lang="en-US" sz="4800" b="1" baseline="-25000" dirty="0">
                    <a:solidFill>
                      <a:srgbClr val="CC0099"/>
                    </a:solidFill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6302624" y="30901485"/>
                  <a:ext cx="6185392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/>
                <p:cNvSpPr txBox="1"/>
                <p:nvPr/>
              </p:nvSpPr>
              <p:spPr>
                <a:xfrm rot="21180574">
                  <a:off x="9051903" y="33299813"/>
                  <a:ext cx="455421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/>
                  </a:prstTxWarp>
                  <a:spAutoFit/>
                </a:bodyPr>
                <a:lstStyle/>
                <a:p>
                  <a:r>
                    <a:rPr lang="en-US" sz="4800" dirty="0" smtClean="0">
                      <a:solidFill>
                        <a:schemeClr val="tx2">
                          <a:lumMod val="50000"/>
                        </a:schemeClr>
                      </a:solidFill>
                      <a:cs typeface="Arial" panose="020B0604020202020204" pitchFamily="34" charset="0"/>
                    </a:rPr>
                    <a:t>Weight Velocity</a:t>
                  </a:r>
                  <a:endParaRPr lang="en-US" sz="4800" dirty="0">
                    <a:solidFill>
                      <a:schemeClr val="tx2">
                        <a:lumMod val="50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 rot="19690499">
                  <a:off x="10410957" y="27333682"/>
                  <a:ext cx="455421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dirty="0" smtClean="0">
                      <a:solidFill>
                        <a:schemeClr val="tx2">
                          <a:lumMod val="50000"/>
                        </a:schemeClr>
                      </a:solidFill>
                      <a:cs typeface="Arial" panose="020B0604020202020204" pitchFamily="34" charset="0"/>
                    </a:rPr>
                    <a:t>Weight</a:t>
                  </a:r>
                  <a:endParaRPr lang="en-US" sz="4800" dirty="0">
                    <a:solidFill>
                      <a:schemeClr val="tx2">
                        <a:lumMod val="50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57" name="Straight Connector 56"/>
              <p:cNvCxnSpPr/>
              <p:nvPr/>
            </p:nvCxnSpPr>
            <p:spPr>
              <a:xfrm>
                <a:off x="3989033" y="23323783"/>
                <a:ext cx="0" cy="8364601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3875794" y="31721628"/>
              <a:ext cx="9388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b="1" dirty="0" smtClean="0">
                  <a:solidFill>
                    <a:srgbClr val="CC0099"/>
                  </a:solidFill>
                  <a:cs typeface="Arial" panose="020B0604020202020204" pitchFamily="34" charset="0"/>
                </a:rPr>
                <a:t>δ</a:t>
              </a:r>
              <a:r>
                <a:rPr lang="en-US" sz="4800" b="1" baseline="-25000" dirty="0" smtClean="0">
                  <a:solidFill>
                    <a:srgbClr val="CC0099"/>
                  </a:solidFill>
                  <a:cs typeface="Arial" panose="020B0604020202020204" pitchFamily="34" charset="0"/>
                </a:rPr>
                <a:t>1</a:t>
              </a:r>
              <a:endParaRPr lang="en-US" sz="4800" b="1" baseline="-25000" dirty="0">
                <a:solidFill>
                  <a:srgbClr val="CC0099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81892" y="40492740"/>
            <a:ext cx="147896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1013" indent="-481013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Eva.Tanner@mssm.edu</a:t>
            </a:r>
          </a:p>
          <a:p>
            <a:pPr marL="481013" indent="-481013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SELMASTUDIEN.SE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-15496" y="23944551"/>
            <a:ext cx="14863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</a:rPr>
              <a:t>Double Logistic Model</a:t>
            </a:r>
            <a:endParaRPr lang="en-US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5157778" y="15000590"/>
            <a:ext cx="14863223" cy="10429364"/>
            <a:chOff x="15149539" y="14622929"/>
            <a:chExt cx="14863223" cy="10429364"/>
          </a:xfrm>
        </p:grpSpPr>
        <p:pic>
          <p:nvPicPr>
            <p:cNvPr id="104" name="Picture 103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9" r="5510" b="11177"/>
            <a:stretch/>
          </p:blipFill>
          <p:spPr>
            <a:xfrm>
              <a:off x="16861454" y="15778588"/>
              <a:ext cx="11377264" cy="8529295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15149539" y="14622929"/>
              <a:ext cx="1486322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accent5">
                      <a:lumMod val="50000"/>
                    </a:schemeClr>
                  </a:solidFill>
                </a:rPr>
                <a:t>Observed vs. Predicted Weight &amp; Weight Velocity </a:t>
              </a:r>
            </a:p>
            <a:p>
              <a:pPr algn="ctr"/>
              <a:r>
                <a:rPr lang="en-US" sz="4800" b="1" dirty="0" smtClean="0">
                  <a:solidFill>
                    <a:schemeClr val="accent5">
                      <a:lumMod val="50000"/>
                    </a:schemeClr>
                  </a:solidFill>
                </a:rPr>
                <a:t>for an Average SELMA Child</a:t>
              </a:r>
              <a:endParaRPr lang="en-US" sz="4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 rot="16200000">
              <a:off x="13806503" y="19113843"/>
              <a:ext cx="50134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5">
                      <a:lumMod val="50000"/>
                    </a:schemeClr>
                  </a:solidFill>
                </a:rPr>
                <a:t>Weight (kg)</a:t>
              </a:r>
              <a:endParaRPr lang="en-US" sz="4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 rot="5400000">
              <a:off x="25100991" y="19546128"/>
              <a:ext cx="74168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5">
                      <a:lumMod val="50000"/>
                    </a:schemeClr>
                  </a:solidFill>
                </a:rPr>
                <a:t>Weight Velocity (kg/month)</a:t>
              </a:r>
              <a:endParaRPr lang="en-US" sz="4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0416192" y="24282852"/>
              <a:ext cx="50134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5">
                      <a:lumMod val="50000"/>
                    </a:schemeClr>
                  </a:solidFill>
                </a:rPr>
                <a:t>Age (months)</a:t>
              </a:r>
              <a:endParaRPr lang="en-US" sz="4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5506362" y="26268397"/>
            <a:ext cx="14863223" cy="10820599"/>
            <a:chOff x="15255962" y="24971213"/>
            <a:chExt cx="14863223" cy="10820599"/>
          </a:xfrm>
        </p:grpSpPr>
        <p:grpSp>
          <p:nvGrpSpPr>
            <p:cNvPr id="112" name="Group 111"/>
            <p:cNvGrpSpPr/>
            <p:nvPr/>
          </p:nvGrpSpPr>
          <p:grpSpPr>
            <a:xfrm>
              <a:off x="15255962" y="24971213"/>
              <a:ext cx="14863223" cy="10820599"/>
              <a:chOff x="15255962" y="24971213"/>
              <a:chExt cx="14863223" cy="10820599"/>
            </a:xfrm>
          </p:grpSpPr>
          <p:pic>
            <p:nvPicPr>
              <p:cNvPr id="106" name="Picture 105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85" r="5192" b="10525"/>
              <a:stretch/>
            </p:blipFill>
            <p:spPr>
              <a:xfrm>
                <a:off x="16839796" y="26412611"/>
                <a:ext cx="11449272" cy="8591844"/>
              </a:xfrm>
              <a:prstGeom prst="rect">
                <a:avLst/>
              </a:prstGeom>
            </p:spPr>
          </p:pic>
          <p:sp>
            <p:nvSpPr>
              <p:cNvPr id="107" name="TextBox 106"/>
              <p:cNvSpPr txBox="1"/>
              <p:nvPr/>
            </p:nvSpPr>
            <p:spPr>
              <a:xfrm rot="16200000">
                <a:off x="13767490" y="29853362"/>
                <a:ext cx="50134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Weight (kg)</a:t>
                </a:r>
                <a:endParaRPr lang="en-US" sz="4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 rot="5400000">
                <a:off x="25061978" y="30117293"/>
                <a:ext cx="741682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Weight Velocity (kg/month)</a:t>
                </a:r>
                <a:endParaRPr lang="en-US" sz="4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0377179" y="35022371"/>
                <a:ext cx="50134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Age (months)</a:t>
                </a:r>
                <a:endParaRPr lang="en-US" sz="4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5255962" y="24971213"/>
                <a:ext cx="1486322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Average Predicted Weight &amp; Weight Velocity Trajectories </a:t>
                </a:r>
              </a:p>
              <a:p>
                <a:pPr algn="ctr"/>
                <a:r>
                  <a:rPr lang="en-US" sz="4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for 10</a:t>
                </a:r>
                <a:r>
                  <a:rPr lang="en-US" sz="4800" b="1" baseline="30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th%</a:t>
                </a:r>
                <a:r>
                  <a:rPr lang="en-US" sz="4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vs. 90</a:t>
                </a:r>
                <a:r>
                  <a:rPr lang="en-US" sz="4800" b="1" baseline="30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</a:t>
                </a:r>
                <a:r>
                  <a:rPr lang="en-US" sz="4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% PFOA Levels</a:t>
                </a:r>
                <a:endParaRPr lang="en-US" sz="48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21169024" y="27315279"/>
              <a:ext cx="295103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rgbClr val="CC0099"/>
                  </a:solidFill>
                  <a:cs typeface="Arial" panose="020B0604020202020204" pitchFamily="34" charset="0"/>
                </a:rPr>
                <a:t>High </a:t>
              </a:r>
            </a:p>
            <a:p>
              <a:pPr algn="ctr"/>
              <a:r>
                <a:rPr lang="en-US" sz="4800" dirty="0" smtClean="0">
                  <a:solidFill>
                    <a:srgbClr val="CC0099"/>
                  </a:solidFill>
                  <a:cs typeface="Arial" panose="020B0604020202020204" pitchFamily="34" charset="0"/>
                </a:rPr>
                <a:t>PFOA</a:t>
              </a: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23486917" y="28822556"/>
              <a:ext cx="889715" cy="4794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20632217" y="28034571"/>
              <a:ext cx="1296143" cy="39738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17465161" y="29801574"/>
              <a:ext cx="295103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accent5">
                      <a:lumMod val="50000"/>
                    </a:schemeClr>
                  </a:solidFill>
                  <a:cs typeface="Arial" panose="020B0604020202020204" pitchFamily="34" charset="0"/>
                </a:rPr>
                <a:t>Low </a:t>
              </a:r>
            </a:p>
            <a:p>
              <a:pPr algn="ctr"/>
              <a:r>
                <a:rPr lang="en-US" sz="4800" dirty="0" smtClean="0">
                  <a:solidFill>
                    <a:schemeClr val="accent5">
                      <a:lumMod val="50000"/>
                    </a:schemeClr>
                  </a:solidFill>
                  <a:cs typeface="Arial" panose="020B0604020202020204" pitchFamily="34" charset="0"/>
                </a:rPr>
                <a:t>PFOA</a:t>
              </a:r>
            </a:p>
          </p:txBody>
        </p:sp>
        <p:cxnSp>
          <p:nvCxnSpPr>
            <p:cNvPr id="123" name="Straight Arrow Connector 122"/>
            <p:cNvCxnSpPr>
              <a:stCxn id="122" idx="2"/>
            </p:cNvCxnSpPr>
            <p:nvPr/>
          </p:nvCxnSpPr>
          <p:spPr>
            <a:xfrm>
              <a:off x="18940677" y="31371234"/>
              <a:ext cx="0" cy="69778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V="1">
              <a:off x="19548929" y="29272463"/>
              <a:ext cx="597334" cy="60507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15268994" y="38872623"/>
            <a:ext cx="147299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PFOA-induced low birthweight followed by delayed PGV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l-GR" sz="4400" b="1" dirty="0">
                <a:solidFill>
                  <a:srgbClr val="CC0099"/>
                </a:solidFill>
              </a:rPr>
              <a:t>δ</a:t>
            </a:r>
            <a:r>
              <a:rPr lang="en-US" sz="4400" b="1" baseline="-25000" dirty="0">
                <a:solidFill>
                  <a:srgbClr val="CC0099"/>
                </a:solidFill>
              </a:rPr>
              <a:t>1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),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longer infant growth spurt (</a:t>
            </a:r>
            <a:r>
              <a:rPr lang="en-US" sz="4400" b="1" dirty="0">
                <a:solidFill>
                  <a:srgbClr val="009ED6"/>
                </a:solidFill>
              </a:rPr>
              <a:t>∆t</a:t>
            </a:r>
            <a:r>
              <a:rPr lang="en-US" sz="4400" b="1" baseline="-25000" dirty="0">
                <a:solidFill>
                  <a:srgbClr val="009ED6"/>
                </a:solidFill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),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higher post-spurt weight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l-GR" sz="4400" b="1" dirty="0">
                <a:solidFill>
                  <a:srgbClr val="CC0099"/>
                </a:solidFill>
              </a:rPr>
              <a:t>α</a:t>
            </a:r>
            <a:r>
              <a:rPr lang="en-US" sz="4400" b="1" baseline="-25000" dirty="0">
                <a:solidFill>
                  <a:srgbClr val="CC0099"/>
                </a:solidFill>
              </a:rPr>
              <a:t>1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Nonlinear model useful to identify shifting growth patterns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Future studies can extract additional dynamic growth metrics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720" y="38942436"/>
            <a:ext cx="3119965" cy="31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3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Society for Environmental Epidemiology </a:t>
            </a:r>
            <a:br>
              <a:rPr lang="en-US" dirty="0" smtClean="0"/>
            </a:br>
            <a:r>
              <a:rPr lang="en-US" dirty="0" smtClean="0"/>
              <a:t>2019 Conference Poster</a:t>
            </a:r>
            <a:br>
              <a:rPr lang="en-US" dirty="0" smtClean="0"/>
            </a:br>
            <a:r>
              <a:rPr lang="en-US" sz="12100" dirty="0" smtClean="0"/>
              <a:t>Utrecht, Netherlands</a:t>
            </a:r>
            <a:endParaRPr lang="en-US" sz="12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References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Bock RD, </a:t>
            </a:r>
            <a:r>
              <a:rPr lang="en-US" dirty="0" err="1"/>
              <a:t>Wainer</a:t>
            </a:r>
            <a:r>
              <a:rPr lang="en-US" dirty="0"/>
              <a:t> H, Petersen A, </a:t>
            </a:r>
            <a:r>
              <a:rPr lang="en-US" dirty="0" err="1"/>
              <a:t>Thissen</a:t>
            </a:r>
            <a:r>
              <a:rPr lang="en-US" dirty="0"/>
              <a:t> D, Murray J, Roche A. 1973. A parameterization for individual human growth curves. Hum </a:t>
            </a:r>
            <a:r>
              <a:rPr lang="en-US" dirty="0" err="1"/>
              <a:t>Biol</a:t>
            </a:r>
            <a:r>
              <a:rPr lang="en-US" dirty="0"/>
              <a:t> 45: 63–80.</a:t>
            </a:r>
          </a:p>
          <a:p>
            <a:r>
              <a:rPr lang="en-US" dirty="0" err="1" smtClean="0"/>
              <a:t>Bornehag</a:t>
            </a:r>
            <a:r>
              <a:rPr lang="en-US" dirty="0" smtClean="0"/>
              <a:t> </a:t>
            </a:r>
            <a:r>
              <a:rPr lang="en-US" dirty="0"/>
              <a:t>C-G, </a:t>
            </a:r>
            <a:r>
              <a:rPr lang="en-US" dirty="0" err="1"/>
              <a:t>Moniruzzaman</a:t>
            </a:r>
            <a:r>
              <a:rPr lang="en-US" dirty="0"/>
              <a:t> S, Larsson M, </a:t>
            </a:r>
            <a:r>
              <a:rPr lang="en-US" dirty="0" err="1"/>
              <a:t>Lindström</a:t>
            </a:r>
            <a:r>
              <a:rPr lang="en-US" dirty="0"/>
              <a:t> CB, </a:t>
            </a:r>
            <a:r>
              <a:rPr lang="en-US" dirty="0" err="1"/>
              <a:t>Hasselgren</a:t>
            </a:r>
            <a:r>
              <a:rPr lang="en-US" dirty="0"/>
              <a:t> M, </a:t>
            </a:r>
            <a:r>
              <a:rPr lang="en-US" dirty="0" err="1"/>
              <a:t>Bodin</a:t>
            </a:r>
            <a:r>
              <a:rPr lang="en-US" dirty="0"/>
              <a:t> A, et al. 2012. The SELMA Study: A Birth Cohort Study in Sweden Following More Than 2000 Mother-Child Pairs. </a:t>
            </a:r>
            <a:r>
              <a:rPr lang="en-US" dirty="0" err="1"/>
              <a:t>Paediatr</a:t>
            </a:r>
            <a:r>
              <a:rPr lang="en-US" dirty="0"/>
              <a:t> Perinat </a:t>
            </a:r>
            <a:r>
              <a:rPr lang="en-US" dirty="0" err="1"/>
              <a:t>Epidemiol</a:t>
            </a:r>
            <a:r>
              <a:rPr lang="en-US" dirty="0"/>
              <a:t> 26:456–467; doi:10.1111/j.1365-3016.2012.01314.x</a:t>
            </a:r>
            <a:r>
              <a:rPr lang="en-US" dirty="0" smtClean="0"/>
              <a:t>.</a:t>
            </a:r>
          </a:p>
          <a:p>
            <a:r>
              <a:rPr lang="en-US" dirty="0"/>
              <a:t>Gyllenhammar I, </a:t>
            </a:r>
            <a:r>
              <a:rPr lang="en-US" dirty="0" err="1"/>
              <a:t>Diderholm</a:t>
            </a:r>
            <a:r>
              <a:rPr lang="en-US" dirty="0"/>
              <a:t> B, </a:t>
            </a:r>
            <a:r>
              <a:rPr lang="en-US" dirty="0" err="1"/>
              <a:t>Gustafsson</a:t>
            </a:r>
            <a:r>
              <a:rPr lang="en-US" dirty="0"/>
              <a:t> J, Berger U, </a:t>
            </a:r>
            <a:r>
              <a:rPr lang="en-US" dirty="0" err="1"/>
              <a:t>Ridefelt</a:t>
            </a:r>
            <a:r>
              <a:rPr lang="en-US" dirty="0"/>
              <a:t> P, </a:t>
            </a:r>
            <a:r>
              <a:rPr lang="en-US" dirty="0" err="1"/>
              <a:t>Benskin</a:t>
            </a:r>
            <a:r>
              <a:rPr lang="en-US" dirty="0"/>
              <a:t> JP, et al. 2018. </a:t>
            </a:r>
            <a:r>
              <a:rPr lang="en-US" dirty="0" err="1"/>
              <a:t>Perfluoroalkyl</a:t>
            </a:r>
            <a:r>
              <a:rPr lang="en-US" dirty="0"/>
              <a:t> acid levels in first-time mothers in relation to offspring weight gain and growth. Environ </a:t>
            </a:r>
            <a:r>
              <a:rPr lang="en-US" dirty="0" err="1"/>
              <a:t>Int</a:t>
            </a:r>
            <a:r>
              <a:rPr lang="en-US" dirty="0"/>
              <a:t> 111:191–199; doi:10.1016/j.envint.2017.12.002</a:t>
            </a:r>
            <a:r>
              <a:rPr lang="en-US" dirty="0" smtClean="0"/>
              <a:t>.</a:t>
            </a:r>
          </a:p>
          <a:p>
            <a:r>
              <a:rPr lang="en-US" dirty="0" err="1"/>
              <a:t>Høyer</a:t>
            </a:r>
            <a:r>
              <a:rPr lang="en-US" dirty="0"/>
              <a:t> BB, </a:t>
            </a:r>
            <a:r>
              <a:rPr lang="en-US" dirty="0" err="1"/>
              <a:t>Ramlau</a:t>
            </a:r>
            <a:r>
              <a:rPr lang="en-US" dirty="0"/>
              <a:t>-Hansen CH, </a:t>
            </a:r>
            <a:r>
              <a:rPr lang="en-US" dirty="0" err="1"/>
              <a:t>Vrijheid</a:t>
            </a:r>
            <a:r>
              <a:rPr lang="en-US" dirty="0"/>
              <a:t> M, </a:t>
            </a:r>
            <a:r>
              <a:rPr lang="en-US" dirty="0" err="1"/>
              <a:t>Valvi</a:t>
            </a:r>
            <a:r>
              <a:rPr lang="en-US" dirty="0"/>
              <a:t> D, Pedersen HS, </a:t>
            </a:r>
            <a:r>
              <a:rPr lang="en-US" dirty="0" err="1"/>
              <a:t>Zviezdai</a:t>
            </a:r>
            <a:r>
              <a:rPr lang="en-US" dirty="0"/>
              <a:t> V, et al. 2015. Anthropometry in 5- to 9-Year-Old Greenlandic and Ukrainian Children in Relation to Prenatal Exposure to </a:t>
            </a:r>
            <a:r>
              <a:rPr lang="en-US" dirty="0" err="1"/>
              <a:t>Perfluorinated</a:t>
            </a:r>
            <a:r>
              <a:rPr lang="en-US" dirty="0"/>
              <a:t> Alkyl Substances. Environ Health </a:t>
            </a:r>
            <a:r>
              <a:rPr lang="en-US" dirty="0" err="1"/>
              <a:t>Perspect</a:t>
            </a:r>
            <a:r>
              <a:rPr lang="en-US" dirty="0"/>
              <a:t> 123:841–846; doi:10.1289/ehp.1408881</a:t>
            </a:r>
            <a:r>
              <a:rPr lang="en-US" dirty="0" smtClean="0"/>
              <a:t>.</a:t>
            </a:r>
          </a:p>
          <a:p>
            <a:r>
              <a:rPr lang="en-US" dirty="0" err="1"/>
              <a:t>Lauritzen</a:t>
            </a:r>
            <a:r>
              <a:rPr lang="en-US" dirty="0"/>
              <a:t> HB, Larose TL, </a:t>
            </a:r>
            <a:r>
              <a:rPr lang="en-US" dirty="0" err="1"/>
              <a:t>Øien</a:t>
            </a:r>
            <a:r>
              <a:rPr lang="en-US" dirty="0"/>
              <a:t> T, </a:t>
            </a:r>
            <a:r>
              <a:rPr lang="en-US" dirty="0" err="1"/>
              <a:t>Sandanger</a:t>
            </a:r>
            <a:r>
              <a:rPr lang="en-US" dirty="0"/>
              <a:t> TM, Odland JO, Van De </a:t>
            </a:r>
            <a:r>
              <a:rPr lang="en-US" dirty="0" err="1"/>
              <a:t>Bor</a:t>
            </a:r>
            <a:r>
              <a:rPr lang="en-US" dirty="0"/>
              <a:t> M, et al. 2018. Prenatal exposure to persistent organic pollutants and child overweight/obesity at 5-year follow-up: A prospective cohort study. Environ Heal A Glob Access </a:t>
            </a:r>
            <a:r>
              <a:rPr lang="en-US" dirty="0" err="1"/>
              <a:t>Sci</a:t>
            </a:r>
            <a:r>
              <a:rPr lang="en-US" dirty="0"/>
              <a:t> Source 17:1–12; doi:10.1186/s12940-017-0338-x</a:t>
            </a:r>
            <a:r>
              <a:rPr lang="en-US" dirty="0" smtClean="0"/>
              <a:t>.</a:t>
            </a:r>
          </a:p>
          <a:p>
            <a:r>
              <a:rPr lang="en-US" dirty="0" err="1"/>
              <a:t>Maisonet</a:t>
            </a:r>
            <a:r>
              <a:rPr lang="en-US" dirty="0"/>
              <a:t> M, Terrell ML, </a:t>
            </a:r>
            <a:r>
              <a:rPr lang="en-US" dirty="0" err="1"/>
              <a:t>McGeehin</a:t>
            </a:r>
            <a:r>
              <a:rPr lang="en-US" dirty="0"/>
              <a:t> MA, Christensen KY, Holmes A, Calafat AM, et al. 2012. Maternal concentrations of </a:t>
            </a:r>
            <a:r>
              <a:rPr lang="en-US" dirty="0" err="1"/>
              <a:t>polyfluoroalkyl</a:t>
            </a:r>
            <a:r>
              <a:rPr lang="en-US" dirty="0"/>
              <a:t> compounds during pregnancy and fetal and postnatal growth in British girls. Environ Health </a:t>
            </a:r>
            <a:r>
              <a:rPr lang="en-US" dirty="0" err="1"/>
              <a:t>Perspect</a:t>
            </a:r>
            <a:r>
              <a:rPr lang="en-US" dirty="0"/>
              <a:t> 120:1432–7; doi:10.1289/ehp.1003096</a:t>
            </a:r>
            <a:r>
              <a:rPr lang="en-US" dirty="0" smtClean="0"/>
              <a:t>.</a:t>
            </a:r>
          </a:p>
          <a:p>
            <a:r>
              <a:rPr lang="en-US" dirty="0" err="1"/>
              <a:t>Negri</a:t>
            </a:r>
            <a:r>
              <a:rPr lang="en-US" dirty="0"/>
              <a:t> E, </a:t>
            </a:r>
            <a:r>
              <a:rPr lang="en-US" dirty="0" err="1"/>
              <a:t>Metruccio</a:t>
            </a:r>
            <a:r>
              <a:rPr lang="en-US" dirty="0"/>
              <a:t> F, Guercio V, </a:t>
            </a:r>
            <a:r>
              <a:rPr lang="en-US" dirty="0" err="1"/>
              <a:t>Tosti</a:t>
            </a:r>
            <a:r>
              <a:rPr lang="en-US" dirty="0"/>
              <a:t> L, </a:t>
            </a:r>
            <a:r>
              <a:rPr lang="en-US" dirty="0" err="1"/>
              <a:t>Benfenati</a:t>
            </a:r>
            <a:r>
              <a:rPr lang="en-US" dirty="0"/>
              <a:t> E, </a:t>
            </a:r>
            <a:r>
              <a:rPr lang="en-US" dirty="0" err="1"/>
              <a:t>Bonzi</a:t>
            </a:r>
            <a:r>
              <a:rPr lang="en-US" dirty="0"/>
              <a:t> R, et al. 2017. Exposure to PFOA and PFOS and fetal growth: a critical merging of toxicological and epidemiological data. </a:t>
            </a:r>
            <a:r>
              <a:rPr lang="en-US" dirty="0" err="1"/>
              <a:t>Crit</a:t>
            </a:r>
            <a:r>
              <a:rPr lang="en-US" dirty="0"/>
              <a:t> Rev </a:t>
            </a:r>
            <a:r>
              <a:rPr lang="en-US" dirty="0" err="1"/>
              <a:t>Toxicol</a:t>
            </a:r>
            <a:r>
              <a:rPr lang="en-US" dirty="0"/>
              <a:t> 47:482–508; doi:10.1080/10408444.2016.1271972.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8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9706</TotalTime>
  <Words>596</Words>
  <Application>Microsoft Office PowerPoint</Application>
  <PresentationFormat>Custom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Office-tema</vt:lpstr>
      <vt:lpstr>PowerPoint Presentation</vt:lpstr>
      <vt:lpstr>International Society for Environmental Epidemiology  2019 Conference Poster Utrecht, Netherlands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Katherine Svensson</dc:creator>
  <cp:lastModifiedBy>Tanner, Eva</cp:lastModifiedBy>
  <cp:revision>84</cp:revision>
  <dcterms:created xsi:type="dcterms:W3CDTF">2019-06-28T10:15:09Z</dcterms:created>
  <dcterms:modified xsi:type="dcterms:W3CDTF">2019-07-19T15:13:02Z</dcterms:modified>
</cp:coreProperties>
</file>