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677"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331922073" r:id="rId1"/>
  </p:sldLayoutIdLst>
  <p:txStyles>
    <p:titleStyle>
      <a:lvl1pPr algn="ctr">
        <a:defRPr sz="4400" kern="1200">
          <a:solidFill>
            <a:schemeClr val="lt1"/>
          </a:solidFill>
        </a:defRPr>
      </a:lvl1pPr>
      <a:extLst/>
    </p:titleStyle>
    <p:bodyStyle>
      <a:lvl1pPr indent="-324900" algn="ctr">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472" cy="4062651"/>
          </a:xfrm>
          <a:prstGeom prst="rect">
            <a:avLst/>
          </a:prstGeom>
          <a:noFill/>
        </p:spPr>
        <p:txBody>
          <a:bodyPr wrap="square">
            <a:spAutoFit/>
          </a:bodyPr>
          <a:lstStyle/>
          <a:p>
            <a:endParaRPr dirty="0"/>
          </a:p>
          <a:p>
            <a:pPr>
              <a:defRPr sz="2400">
                <a:solidFill>
                  <a:srgbClr val="FFFFFF"/>
                </a:solidFill>
                <a:latin typeface="Times New Roman"/>
              </a:defRPr>
            </a:pPr>
            <a:r>
              <a:rPr dirty="0"/>
              <a:t>I don't like the shop assistant.______ always persuades customers to buy his products.</a:t>
            </a:r>
            <a:br>
              <a:rPr dirty="0"/>
            </a:br>
            <a:br>
              <a:rPr dirty="0"/>
            </a:br>
            <a:r>
              <a:rPr dirty="0" err="1"/>
              <a:t>A．He</a:t>
            </a:r>
            <a:br>
              <a:rPr dirty="0"/>
            </a:br>
            <a:br>
              <a:rPr dirty="0"/>
            </a:br>
            <a:r>
              <a:rPr dirty="0" err="1"/>
              <a:t>B．His</a:t>
            </a:r>
            <a:br>
              <a:rPr dirty="0"/>
            </a:br>
            <a:br>
              <a:rPr dirty="0"/>
            </a:br>
            <a:r>
              <a:rPr dirty="0" err="1"/>
              <a:t>C．Himself</a:t>
            </a:r>
            <a:br>
              <a:rPr dirty="0"/>
            </a:br>
            <a:br>
              <a:rPr dirty="0"/>
            </a:br>
            <a:r>
              <a:rPr dirty="0" err="1"/>
              <a:t>D．Him</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6</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472" cy="4062651"/>
          </a:xfrm>
          <a:prstGeom prst="rect">
            <a:avLst/>
          </a:prstGeom>
          <a:noFill/>
        </p:spPr>
        <p:txBody>
          <a:bodyPr wrap="square">
            <a:spAutoFit/>
          </a:bodyPr>
          <a:lstStyle/>
          <a:p>
            <a:endParaRPr dirty="0"/>
          </a:p>
          <a:p>
            <a:pPr>
              <a:defRPr sz="2400">
                <a:solidFill>
                  <a:srgbClr val="FFFFFF"/>
                </a:solidFill>
                <a:latin typeface="Times New Roman"/>
              </a:defRPr>
            </a:pPr>
            <a:r>
              <a:rPr dirty="0"/>
              <a:t>I share my difficulties as well as happiness ______ my best friend, Linda.</a:t>
            </a:r>
            <a:br>
              <a:rPr dirty="0"/>
            </a:br>
            <a:br>
              <a:rPr dirty="0"/>
            </a:br>
            <a:r>
              <a:rPr dirty="0" err="1"/>
              <a:t>A．for</a:t>
            </a:r>
            <a:br>
              <a:rPr dirty="0"/>
            </a:br>
            <a:br>
              <a:rPr dirty="0"/>
            </a:br>
            <a:r>
              <a:rPr dirty="0" err="1"/>
              <a:t>B．to</a:t>
            </a:r>
            <a:br>
              <a:rPr dirty="0"/>
            </a:br>
            <a:br>
              <a:rPr dirty="0"/>
            </a:br>
            <a:r>
              <a:rPr dirty="0" err="1"/>
              <a:t>C．with</a:t>
            </a:r>
            <a:br>
              <a:rPr dirty="0"/>
            </a:br>
            <a:br>
              <a:rPr dirty="0"/>
            </a:br>
            <a:r>
              <a:rPr dirty="0" err="1"/>
              <a:t>D．at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7</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CECMQ2020T07</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Alice has read several books, but ______ of them has the information she is looking for.</a:t>
            </a:r>
            <a:br/>
            <a:br/>
            <a:r>
              <a:t>A．all</a:t>
            </a:r>
            <a:br/>
            <a:br/>
            <a:r>
              <a:t>B．both</a:t>
            </a:r>
            <a:br/>
            <a:br/>
            <a:r>
              <a:t>C．neither</a:t>
            </a:r>
            <a:br/>
            <a:br/>
            <a:r>
              <a:t>D．none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8</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028700"/>
          <a:chOff x="285750" y="666750"/>
          <a:chExt cx="7239000" cy="102870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The music sounds ______ .You should turn off the radio so as not to disturb others.</a:t>
            </a:r>
            <a:br/>
            <a:br/>
            <a:r>
              <a:t>A．loudly</a:t>
            </a:r>
            <a:br/>
            <a:br/>
            <a:r>
              <a:t>B．terrible</a:t>
            </a:r>
            <a:br/>
            <a:br/>
            <a:r>
              <a:t>C．gently</a:t>
            </a:r>
            <a:br/>
            <a:br/>
            <a:r>
              <a:t>D．wonderful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9</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At first, the virus (病毒) spread much ______ than people thought.</a:t>
            </a:r>
            <a:br/>
            <a:br/>
            <a:r>
              <a:t>A．fast</a:t>
            </a:r>
            <a:br/>
            <a:br/>
            <a:r>
              <a:t>B．faster</a:t>
            </a:r>
            <a:br/>
            <a:br/>
            <a:r>
              <a:t>C．fastest</a:t>
            </a:r>
            <a:br/>
            <a:br/>
            <a:r>
              <a:t>D．the fastest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10</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009650"/>
          <a:chOff x="285750" y="666750"/>
          <a:chExt cx="7239000" cy="100965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Which of the following underlined parts is different in pronunciation?</a:t>
            </a:r>
            <a:br/>
            <a:br/>
            <a:r>
              <a:t>A．ancient</a:t>
            </a:r>
            <a:br/>
            <a:br/>
            <a:r>
              <a:t>B．basic</a:t>
            </a:r>
            <a:br/>
            <a:br/>
            <a:r>
              <a:t>C．nature</a:t>
            </a:r>
            <a:br/>
            <a:br/>
            <a:r>
              <a:t>D．habit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The robot can serve customers in restaurants.______ quickly the technology develops!</a:t>
            </a:r>
            <a:br/>
            <a:br/>
            <a:r>
              <a:t>A．How</a:t>
            </a:r>
            <a:br/>
            <a:br/>
            <a:r>
              <a:t>B．What a</a:t>
            </a:r>
            <a:br/>
            <a:br/>
            <a:r>
              <a:t>C．What an</a:t>
            </a:r>
            <a:br/>
            <a:br/>
            <a:r>
              <a:t>D．What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11</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000125"/>
          <a:chOff x="285750" y="666750"/>
          <a:chExt cx="7239000" cy="1000125"/>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To keep safe, the doctors ______ take all the passengers' temperature at the entrance.</a:t>
            </a:r>
            <a:br/>
            <a:br/>
            <a:r>
              <a:t>A．must</a:t>
            </a:r>
            <a:br/>
            <a:br/>
            <a:r>
              <a:t>B．can</a:t>
            </a:r>
            <a:br/>
            <a:br/>
            <a:r>
              <a:t>C．may</a:t>
            </a:r>
            <a:br/>
            <a:br/>
            <a:r>
              <a:t>D．need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12</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The movie didn't attract many people at first, ________ it turned out to be a great success at last.</a:t>
            </a:r>
            <a:br/>
            <a:br/>
            <a:r>
              <a:t>A．so</a:t>
            </a:r>
            <a:br/>
            <a:br/>
            <a:r>
              <a:t>B．or</a:t>
            </a:r>
            <a:br/>
            <a:br/>
            <a:r>
              <a:t>C．but</a:t>
            </a:r>
            <a:br/>
            <a:br/>
            <a:r>
              <a:t>D．for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13</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Students from other schools can't borrow books in our library ______they fill in an application card.</a:t>
            </a:r>
            <a:br/>
            <a:br/>
            <a:r>
              <a:t>A．if</a:t>
            </a:r>
            <a:br/>
            <a:br/>
            <a:r>
              <a:t>B．unless</a:t>
            </a:r>
            <a:br/>
            <a:br/>
            <a:r>
              <a:t>C．now that</a:t>
            </a:r>
            <a:br/>
            <a:br/>
            <a:r>
              <a:t>D．as soon as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14</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The 10th China Flower Expo ______ in Chongming Island from March to July in 2021.</a:t>
            </a:r>
            <a:br/>
            <a:br/>
            <a:r>
              <a:t>A．was held</a:t>
            </a:r>
            <a:br/>
            <a:br/>
            <a:r>
              <a:t>B．will be held</a:t>
            </a:r>
            <a:br/>
            <a:br/>
            <a:r>
              <a:t>C．is held</a:t>
            </a:r>
            <a:br/>
            <a:br/>
            <a:r>
              <a:t>D．has been held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15</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Chris ______ his seat belt before his father asked him to do so.</a:t>
            </a:r>
            <a:br/>
            <a:br/>
            <a:r>
              <a:t>A．fastened</a:t>
            </a:r>
            <a:br/>
            <a:br/>
            <a:r>
              <a:t>B．fastens</a:t>
            </a:r>
            <a:br/>
            <a:br/>
            <a:r>
              <a:t>C．had fastened</a:t>
            </a:r>
            <a:br/>
            <a:br/>
            <a:r>
              <a:t>D．will fasten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16</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028700"/>
          <a:chOff x="285750" y="666750"/>
          <a:chExt cx="7239000" cy="102870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Kitty's mother often makes her ______ up early to walk the dog in their neighborhood.</a:t>
            </a:r>
            <a:br/>
            <a:br/>
            <a:r>
              <a:t>A．to get</a:t>
            </a:r>
            <a:br/>
            <a:br/>
            <a:r>
              <a:t>B．get</a:t>
            </a:r>
            <a:br/>
            <a:br/>
            <a:r>
              <a:t>C．getting</a:t>
            </a:r>
            <a:br/>
            <a:br/>
            <a:r>
              <a:t>D．got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17</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CECMQ2020T17</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028700"/>
          <a:chOff x="285750" y="666750"/>
          <a:chExt cx="7239000" cy="102870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I advised Joe to keep ______ regularly in order to lose weight.</a:t>
            </a:r>
            <a:br/>
            <a:br/>
            <a:r>
              <a:t>A．to exercise</a:t>
            </a:r>
            <a:br/>
            <a:br/>
            <a:r>
              <a:t>B．exercised</a:t>
            </a:r>
            <a:br/>
            <a:br/>
            <a:r>
              <a:t>C．exercises</a:t>
            </a:r>
            <a:br/>
            <a:br/>
            <a:r>
              <a:t>D．exercising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18</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CECMQ2020T18</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76375"/>
          <a:chOff x="285750" y="666750"/>
          <a:chExt cx="7239000" cy="1476375"/>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--______ did our class teacher praise John just now?</a:t>
            </a:r>
            <a:br/>
            <a:r>
              <a:t>--She praised him for his honesty. He found 500 yuan in the garden and handed it in.</a:t>
            </a:r>
            <a:br/>
            <a:br/>
            <a:r>
              <a:t>A. How </a:t>
            </a:r>
            <a:br/>
            <a:br/>
            <a:r>
              <a:t>B. What </a:t>
            </a:r>
            <a:br/>
            <a:br/>
            <a:r>
              <a:t>C. Where </a:t>
            </a:r>
            <a:br/>
            <a:br/>
            <a:r>
              <a:t>D. Why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19</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CECMQ2020T19</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85900"/>
          <a:chOff x="285750" y="666750"/>
          <a:chExt cx="7239000" cy="1485900"/>
        </a:xfrm>
      </p:grpSpPr>
      <p:sp>
        <p:nvSpPr>
          <p:cNvPr id="2" name="TextBox 1"/>
          <p:cNvSpPr txBox="1"/>
          <p:nvPr/>
        </p:nvSpPr>
        <p:spPr>
          <a:xfrm>
            <a:off x="360000" y="360000"/>
            <a:ext cx="8460000" cy="4680000"/>
          </a:xfrm>
          <a:prstGeom prst="rect">
            <a:avLst/>
          </a:prstGeom>
          <a:noFill/>
        </p:spPr>
        <p:txBody>
          <a:bodyPr wrap="none">
            <a:spAutoFit/>
          </a:bodyPr>
          <a:lstStyle/>
          <a:p>
            <a:endParaRPr dirty="0"/>
          </a:p>
          <a:p>
            <a:pPr>
              <a:defRPr sz="2400">
                <a:solidFill>
                  <a:srgbClr val="FFFFFF"/>
                </a:solidFill>
                <a:latin typeface="Times New Roman"/>
              </a:defRPr>
            </a:pPr>
            <a:r>
              <a:rPr dirty="0"/>
              <a:t>--Thank you for looking after my pet dog for a whole week.</a:t>
            </a:r>
            <a:br>
              <a:rPr dirty="0"/>
            </a:br>
            <a:r>
              <a:rPr dirty="0"/>
              <a:t>--______</a:t>
            </a:r>
            <a:br>
              <a:rPr dirty="0"/>
            </a:br>
            <a:br>
              <a:rPr dirty="0"/>
            </a:br>
            <a:r>
              <a:rPr dirty="0" err="1"/>
              <a:t>A．Not</a:t>
            </a:r>
            <a:r>
              <a:rPr dirty="0"/>
              <a:t> at all</a:t>
            </a:r>
            <a:br>
              <a:rPr dirty="0"/>
            </a:br>
            <a:br>
              <a:rPr dirty="0"/>
            </a:br>
            <a:r>
              <a:rPr dirty="0" err="1"/>
              <a:t>B．That</a:t>
            </a:r>
            <a:r>
              <a:rPr dirty="0"/>
              <a:t>' s very kind of you.</a:t>
            </a:r>
            <a:br>
              <a:rPr dirty="0"/>
            </a:br>
            <a:br>
              <a:rPr dirty="0"/>
            </a:br>
            <a:r>
              <a:rPr dirty="0" err="1"/>
              <a:t>C．No</a:t>
            </a:r>
            <a:r>
              <a:rPr dirty="0"/>
              <a:t>, thanks</a:t>
            </a:r>
            <a:br>
              <a:rPr dirty="0"/>
            </a:br>
            <a:br>
              <a:rPr dirty="0"/>
            </a:br>
            <a:r>
              <a:rPr dirty="0" err="1"/>
              <a:t>D．See</a:t>
            </a:r>
            <a:r>
              <a:rPr dirty="0"/>
              <a:t> you then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20</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062651"/>
          </a:xfrm>
          <a:prstGeom prst="rect">
            <a:avLst/>
          </a:prstGeom>
          <a:noFill/>
        </p:spPr>
        <p:txBody>
          <a:bodyPr wrap="square">
            <a:spAutoFit/>
          </a:bodyPr>
          <a:lstStyle/>
          <a:p>
            <a:endParaRPr dirty="0"/>
          </a:p>
          <a:p>
            <a:pPr>
              <a:defRPr sz="2400">
                <a:solidFill>
                  <a:srgbClr val="FFFFFF"/>
                </a:solidFill>
                <a:latin typeface="Times New Roman"/>
              </a:defRPr>
            </a:pPr>
            <a:r>
              <a:rPr dirty="0"/>
              <a:t>The genius boy, Laurent Simons, went to ______ college at the age of twelve.</a:t>
            </a:r>
            <a:br>
              <a:rPr dirty="0"/>
            </a:br>
            <a:br>
              <a:rPr dirty="0"/>
            </a:br>
            <a:r>
              <a:rPr dirty="0"/>
              <a:t>А. а </a:t>
            </a:r>
            <a:br>
              <a:rPr dirty="0"/>
            </a:br>
            <a:br>
              <a:rPr dirty="0"/>
            </a:br>
            <a:r>
              <a:rPr dirty="0"/>
              <a:t>B. the </a:t>
            </a:r>
            <a:br>
              <a:rPr dirty="0"/>
            </a:br>
            <a:br>
              <a:rPr dirty="0"/>
            </a:br>
            <a:r>
              <a:rPr dirty="0"/>
              <a:t>C. an </a:t>
            </a:r>
            <a:br>
              <a:rPr dirty="0"/>
            </a:br>
            <a:br>
              <a:rPr dirty="0"/>
            </a:br>
            <a:r>
              <a:rPr dirty="0"/>
              <a:t>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2190750"/>
          <a:chOff x="285750" y="666750"/>
          <a:chExt cx="7239000" cy="219075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--______</a:t>
            </a:r>
            <a:br/>
            <a:r>
              <a:t>--Come on! You can do a good job as long as you don't give up.</a:t>
            </a:r>
            <a:br/>
            <a:r>
              <a:t>A．I want to find a job in the company.</a:t>
            </a:r>
            <a:br/>
            <a:r>
              <a:t>B．I' m sorry I've made a mistake.</a:t>
            </a:r>
            <a:br/>
            <a:r>
              <a:t>C．I don' t think I can finish the work</a:t>
            </a:r>
            <a:br/>
            <a:r>
              <a:t>D．Can you tell me how to find a job?</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21</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9233297"/>
          </a:xfrm>
          <a:prstGeom prst="rect">
            <a:avLst/>
          </a:prstGeom>
          <a:noFill/>
        </p:spPr>
        <p:txBody>
          <a:bodyPr wrap="square">
            <a:spAutoFit/>
          </a:bodyPr>
          <a:lstStyle/>
          <a:p>
            <a:endParaRPr dirty="0"/>
          </a:p>
          <a:p>
            <a:pPr>
              <a:defRPr sz="2400">
                <a:solidFill>
                  <a:srgbClr val="FFFFFF"/>
                </a:solidFill>
                <a:latin typeface="Times New Roman"/>
              </a:defRPr>
            </a:pPr>
            <a:r>
              <a:rPr dirty="0"/>
              <a:t>Scientists have invented a font (</a:t>
            </a:r>
            <a:r>
              <a:rPr dirty="0" err="1"/>
              <a:t>字体</a:t>
            </a:r>
            <a:r>
              <a:rPr dirty="0"/>
              <a:t>) called Sans </a:t>
            </a:r>
            <a:r>
              <a:rPr dirty="0" err="1"/>
              <a:t>Forgetica</a:t>
            </a:r>
            <a:r>
              <a:rPr dirty="0"/>
              <a:t>. It is back-slanted (</a:t>
            </a:r>
            <a:r>
              <a:rPr dirty="0" err="1"/>
              <a:t>反斜的</a:t>
            </a:r>
            <a:r>
              <a:rPr dirty="0"/>
              <a:t>) and there are openings </a:t>
            </a:r>
            <a:r>
              <a:rPr dirty="0" err="1"/>
              <a:t>ineach</a:t>
            </a:r>
            <a:r>
              <a:rPr dirty="0"/>
              <a:t> letter. So what's the ___(01)____ of this reader--unfriendly font?</a:t>
            </a:r>
            <a:br>
              <a:rPr dirty="0"/>
            </a:br>
            <a:r>
              <a:rPr dirty="0"/>
              <a:t>In fact, Sans </a:t>
            </a:r>
            <a:r>
              <a:rPr dirty="0" err="1"/>
              <a:t>Forgetica</a:t>
            </a:r>
            <a:r>
              <a:rPr dirty="0"/>
              <a:t> is the first font which is ___(02)____to help people remember things. Its designer </a:t>
            </a:r>
            <a:r>
              <a:rPr dirty="0" err="1"/>
              <a:t>StevenBrian</a:t>
            </a:r>
            <a:r>
              <a:rPr dirty="0"/>
              <a:t> said, “The unexpected obstacles (</a:t>
            </a:r>
            <a:r>
              <a:rPr dirty="0" err="1"/>
              <a:t>障碍</a:t>
            </a:r>
            <a:r>
              <a:rPr dirty="0"/>
              <a:t>) slow your reading speed down. They make your brain work harder. It should be easier for you to remember what you are </a:t>
            </a:r>
            <a:r>
              <a:rPr dirty="0" err="1"/>
              <a:t>doing”Scientists</a:t>
            </a:r>
            <a:r>
              <a:rPr dirty="0"/>
              <a:t> have tested Sans </a:t>
            </a:r>
            <a:r>
              <a:rPr dirty="0" err="1"/>
              <a:t>Forgetica</a:t>
            </a:r>
            <a:r>
              <a:rPr dirty="0"/>
              <a:t> on 4,400 students in online ___(03)____.They said they were satisfied with the result.</a:t>
            </a:r>
            <a:br>
              <a:rPr dirty="0"/>
            </a:br>
            <a:r>
              <a:rPr dirty="0"/>
              <a:t>However. scientists say that teachers should not print all reading materials in the font. If students read everything </a:t>
            </a:r>
            <a:r>
              <a:rPr dirty="0" err="1"/>
              <a:t>inthis</a:t>
            </a:r>
            <a:r>
              <a:rPr dirty="0"/>
              <a:t> font, their brains will get too comfortable again. They will ___(04)____ignore the key points.</a:t>
            </a:r>
            <a:br>
              <a:rPr dirty="0"/>
            </a:br>
            <a:br>
              <a:rPr dirty="0"/>
            </a:br>
            <a:r>
              <a:rPr dirty="0"/>
              <a:t>A. experiments</a:t>
            </a:r>
            <a:br>
              <a:rPr dirty="0"/>
            </a:br>
            <a:br>
              <a:rPr dirty="0"/>
            </a:br>
            <a:r>
              <a:rPr dirty="0"/>
              <a:t>B. harmful</a:t>
            </a:r>
            <a:br>
              <a:rPr dirty="0"/>
            </a:br>
            <a:br>
              <a:rPr dirty="0"/>
            </a:br>
            <a:r>
              <a:rPr dirty="0"/>
              <a:t>C. value</a:t>
            </a:r>
            <a:br>
              <a:rPr dirty="0"/>
            </a:br>
            <a:br>
              <a:rPr dirty="0"/>
            </a:br>
            <a:r>
              <a:rPr dirty="0"/>
              <a:t>D. designed</a:t>
            </a:r>
            <a:br>
              <a:rPr dirty="0"/>
            </a:br>
            <a:br>
              <a:rPr dirty="0"/>
            </a:br>
            <a:r>
              <a:rPr dirty="0"/>
              <a:t>E. finally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22</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604488" cy="1107996"/>
          </a:xfrm>
          <a:prstGeom prst="rect">
            <a:avLst/>
          </a:prstGeom>
          <a:noFill/>
        </p:spPr>
        <p:txBody>
          <a:bodyPr wrap="square">
            <a:spAutoFit/>
          </a:bodyPr>
          <a:lstStyle/>
          <a:p>
            <a:endParaRPr/>
          </a:p>
          <a:p>
            <a:pPr>
              <a:defRPr sz="2400">
                <a:solidFill>
                  <a:srgbClr val="FFFFFF"/>
                </a:solidFill>
                <a:latin typeface="Times New Roman"/>
              </a:defRPr>
            </a:pPr>
            <a:r>
              <a:t>We need to throw away these ______ to make room for our new furniture. (box)</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23</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CECMQ2020T23</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This is the ______ time for me to teach you the grammar rules. (five)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24</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While travelling in Germany, Lucy happened to meet a classmate of ______. (she)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25</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CECMQ2020T03</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Jack was sick in hospital because of his ______ diet. (healthy)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26</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Success in study ______ depends on one's own efforts. (main)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27</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CECMQ2020T27</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During the discussion, Mrs. Brown's ______ voice deeply impressed me. (power)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28</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CECMQ2020T28</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We are trying to find a good ______ to deal with the environmental problems. (solve)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29</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CECMQ2020T29</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In the end, we all decided to ______ a charity sale for the sick people. (organization)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30</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CECMQ2020T2102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028700"/>
          <a:chOff x="285750" y="666750"/>
          <a:chExt cx="7239000" cy="102870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Sometimes people can use body language to express more _____.</a:t>
            </a:r>
            <a:br/>
            <a:br/>
            <a:r>
              <a:t>A．idea</a:t>
            </a:r>
            <a:br/>
            <a:br/>
            <a:r>
              <a:t>B．news</a:t>
            </a:r>
            <a:br/>
            <a:br/>
            <a:r>
              <a:t>C．information</a:t>
            </a:r>
            <a:br/>
            <a:br/>
            <a:r>
              <a:t>D．message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Emma is a life-size doll (木偶) created by a team of health experts. They think this is what an office worker might look like in 20 years. The model is based on a ________(1) of more than 3,000 office workers in France. Germany and theUK. Nearly 50% of them are ________(2) from backache, sore eves and weight gain. All the problems are the results of sitting at a desk and looking at a computer screen all day.</a:t>
            </a:r>
            <a:br/>
            <a:r>
              <a:t>“If we don't make changes, these bad habits are going to make us very sick,” said William, the leader of the study. So don't let Emma become waste. Take her as a warning. We should ________(3) our posture (姿势) at the desk, and haveshort breaks from time to time during the day. Otherwise, the world could be full of Emmas in 2040. That would be ________(4) .</a:t>
            </a:r>
            <a:br/>
            <a:br/>
            <a:r>
              <a:t>F. improve</a:t>
            </a:r>
            <a:br/>
            <a:br/>
            <a:r>
              <a:t>G. horrible</a:t>
            </a:r>
            <a:br/>
            <a:br/>
            <a:r>
              <a:t>H. survey</a:t>
            </a:r>
            <a:br/>
            <a:br/>
            <a:r>
              <a:t>I. attractive</a:t>
            </a:r>
            <a:br/>
            <a:br/>
            <a:r>
              <a:t>J. suffering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31</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CECMQ2020T30</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00175"/>
          <a:chOff x="285750" y="666750"/>
          <a:chExt cx="7239000" cy="1400175"/>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Mike does his homework at school every day. (改为否定句)</a:t>
            </a:r>
            <a:br/>
            <a:r>
              <a:t>Mike ______ ______his homework at school every day.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32</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CECMQ2020T31</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00175"/>
          <a:chOff x="285750" y="666750"/>
          <a:chExt cx="7239000" cy="1400175"/>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My friend Tim has made great progress in English writing. (改为反意疑问句)</a:t>
            </a:r>
            <a:br/>
            <a:r>
              <a:t>My friend Tim has made great progress in English writing, ______ ______?</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33</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CECMQ2020T32</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00175"/>
          <a:chOff x="285750" y="666750"/>
          <a:chExt cx="7239000" cy="1400175"/>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The first issue of our school newspaper will be published in two weeks. (对划线部分提问)</a:t>
            </a:r>
            <a:br/>
            <a:r>
              <a:t> ______ ______will the first issue of your school newspaper be published?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34</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CECMQ2020T33</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00175"/>
          <a:chOff x="285750" y="666750"/>
          <a:chExt cx="7239000" cy="1400175"/>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Jack was surprised to meet his relatives on a journey abroad. (保持句意不变)</a:t>
            </a:r>
            <a:br/>
            <a:r>
              <a:t>To______ ______, Jack met his relatives on a journey abroad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35</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4</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CECMQ2020T04</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066800"/>
          <a:chOff x="285750" y="666750"/>
          <a:chExt cx="7239000" cy="1066800"/>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Our country sent a medical team to Italy two months ago. (改成被动语态)</a:t>
            </a:r>
            <a:br/>
            <a:r>
              <a:t>A medical team________ ________ to Italy two months ago.</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36</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CECMQ2020T35</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00175"/>
          <a:chOff x="285750" y="666750"/>
          <a:chExt cx="7239000" cy="1400175"/>
        </a:xfrm>
      </p:grpSpPr>
      <p:sp>
        <p:nvSpPr>
          <p:cNvPr id="2" name="TextBox 1"/>
          <p:cNvSpPr txBox="1"/>
          <p:nvPr/>
        </p:nvSpPr>
        <p:spPr>
          <a:xfrm>
            <a:off x="360000" y="360000"/>
            <a:ext cx="8532480" cy="1846659"/>
          </a:xfrm>
          <a:prstGeom prst="rect">
            <a:avLst/>
          </a:prstGeom>
          <a:noFill/>
        </p:spPr>
        <p:txBody>
          <a:bodyPr wrap="square">
            <a:spAutoFit/>
          </a:bodyPr>
          <a:lstStyle/>
          <a:p>
            <a:endParaRPr/>
          </a:p>
          <a:p>
            <a:pPr>
              <a:defRPr sz="2400">
                <a:solidFill>
                  <a:srgbClr val="FFFFFF"/>
                </a:solidFill>
                <a:latin typeface="Times New Roman"/>
              </a:defRPr>
            </a:pPr>
            <a:r>
              <a:t>Mr. White asked us,“Who will be responsible for the broken window?”(改为间接引语)</a:t>
            </a:r>
            <a:br/>
            <a:r>
              <a:t>Mr. White asked us who _______ _______ responsible for the broken window.</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37</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CECMQ2020T36</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00175"/>
          <a:chOff x="285750" y="666750"/>
          <a:chExt cx="7239000" cy="1400175"/>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apologize to, the nice glass, you, for breaking, had better, him.(连词成句)</a:t>
            </a:r>
            <a:br/>
            <a:r>
              <a:t>________________________________________________</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38</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CECMQ2020T37</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1" y="360000"/>
            <a:ext cx="8783999" cy="37671851"/>
          </a:xfrm>
          <a:prstGeom prst="rect">
            <a:avLst/>
          </a:prstGeom>
          <a:noFill/>
        </p:spPr>
        <p:txBody>
          <a:bodyPr wrap="square">
            <a:spAutoFit/>
          </a:bodyPr>
          <a:lstStyle/>
          <a:p>
            <a:endParaRPr dirty="0"/>
          </a:p>
          <a:p>
            <a:pPr>
              <a:defRPr sz="2400">
                <a:solidFill>
                  <a:srgbClr val="FFFFFF"/>
                </a:solidFill>
                <a:latin typeface="Times New Roman"/>
              </a:defRPr>
            </a:pPr>
            <a:r>
              <a:rPr dirty="0"/>
              <a:t>Chloe Hawthorne, the owner of a famous restaurant, received a letter from her regular customer one day.</a:t>
            </a:r>
            <a:endParaRPr lang="en-US" dirty="0"/>
          </a:p>
          <a:p>
            <a:pPr>
              <a:defRPr sz="2400">
                <a:solidFill>
                  <a:srgbClr val="FFFFFF"/>
                </a:solidFill>
                <a:latin typeface="Times New Roman"/>
              </a:defRPr>
            </a:pPr>
            <a:br>
              <a:rPr lang="en-US" altLang="zh-CN" dirty="0"/>
            </a:br>
            <a:r>
              <a:rPr lang="en-US" altLang="zh-CN" dirty="0"/>
              <a:t>19th   January</a:t>
            </a:r>
            <a:br>
              <a:rPr lang="en-US" altLang="zh-CN" dirty="0"/>
            </a:br>
            <a:r>
              <a:rPr lang="en-US" altLang="zh-CN" dirty="0"/>
              <a:t>Dear Ms. </a:t>
            </a:r>
            <a:r>
              <a:rPr lang="en-US" altLang="zh-CN" dirty="0" err="1"/>
              <a:t>Hawthorme</a:t>
            </a:r>
            <a:br>
              <a:rPr lang="en-US" altLang="zh-CN" dirty="0"/>
            </a:br>
            <a:r>
              <a:rPr lang="en-US" altLang="zh-CN" dirty="0"/>
              <a:t>I'm writing to express my disappointment with the evening my wife and I   spent at </a:t>
            </a:r>
            <a:r>
              <a:rPr lang="en-US" altLang="zh-CN" dirty="0" err="1"/>
              <a:t>yourrestaurant</a:t>
            </a:r>
            <a:r>
              <a:rPr lang="en-US" altLang="zh-CN" dirty="0"/>
              <a:t> two nights ago. While the food was, as usual, very   good. I regret (</a:t>
            </a:r>
            <a:r>
              <a:rPr lang="zh-CN" altLang="en-US" dirty="0"/>
              <a:t>感到遗憾</a:t>
            </a:r>
            <a:r>
              <a:rPr lang="en-US" altLang="zh-CN" dirty="0"/>
              <a:t>) </a:t>
            </a:r>
            <a:r>
              <a:rPr lang="en-US" altLang="zh-CN" dirty="0" err="1"/>
              <a:t>toinform</a:t>
            </a:r>
            <a:r>
              <a:rPr lang="en-US" altLang="zh-CN" dirty="0"/>
              <a:t> you that the service from our waiter, Max, was most unsatisfactory.</a:t>
            </a:r>
          </a:p>
          <a:p>
            <a:pPr>
              <a:defRPr sz="2400">
                <a:solidFill>
                  <a:srgbClr val="FFFFFF"/>
                </a:solidFill>
                <a:latin typeface="Times New Roman"/>
              </a:defRPr>
            </a:pPr>
            <a:br>
              <a:rPr lang="en-US" altLang="zh-CN" dirty="0"/>
            </a:br>
            <a:r>
              <a:rPr lang="en-US" altLang="zh-CN" dirty="0"/>
              <a:t>First of all, when we arrived, we discovered our table overlooking the   garden had been </a:t>
            </a:r>
            <a:r>
              <a:rPr lang="en-US" altLang="zh-CN" b="1" u="sng" dirty="0"/>
              <a:t>allocated</a:t>
            </a:r>
            <a:r>
              <a:rPr lang="en-US" altLang="zh-CN" dirty="0"/>
              <a:t> to some other customers. The   new table we finally received was by the door and when I complained, Max just   laughed.</a:t>
            </a:r>
            <a:br>
              <a:rPr lang="en-US" altLang="zh-CN" dirty="0"/>
            </a:br>
            <a:r>
              <a:rPr lang="en-US" altLang="zh-CN" dirty="0"/>
              <a:t>Furthermore, as we were sitting down, he said too much to my wife, which   </a:t>
            </a:r>
            <a:r>
              <a:rPr lang="en-US" altLang="zh-CN" dirty="0" err="1"/>
              <a:t>deeplyembarrassed</a:t>
            </a:r>
            <a:r>
              <a:rPr lang="en-US" altLang="zh-CN" dirty="0"/>
              <a:t> her. When our meal came, he served the food carelessly and   at the end cleared the plates in an awful manner</a:t>
            </a:r>
            <a:br>
              <a:rPr lang="en-US" altLang="zh-CN" dirty="0"/>
            </a:br>
            <a:r>
              <a:rPr lang="en-US" altLang="zh-CN" dirty="0"/>
              <a:t>I look forward to hearing from you with a satisfactory reply</a:t>
            </a:r>
            <a:br>
              <a:rPr lang="en-US" altLang="zh-CN" dirty="0"/>
            </a:br>
            <a:r>
              <a:rPr lang="en-US" altLang="zh-CN" dirty="0"/>
              <a:t>Rupert Metcalf</a:t>
            </a:r>
            <a:br>
              <a:rPr lang="en-US" altLang="zh-CN" dirty="0"/>
            </a:br>
            <a:br>
              <a:rPr dirty="0"/>
            </a:br>
            <a:r>
              <a:rPr dirty="0"/>
              <a:t>After reading the letter, Ms. Hawthorne left a message to Max:</a:t>
            </a:r>
            <a:br>
              <a:rPr dirty="0"/>
            </a:br>
            <a:r>
              <a:rPr dirty="0"/>
              <a:t>Max, this is Chloe Hawthorne. I received a letter from Mr. Metcalf, one of our best</a:t>
            </a:r>
            <a:br>
              <a:rPr dirty="0"/>
            </a:br>
            <a:r>
              <a:rPr dirty="0"/>
              <a:t>customers. He complained about you in it.___(5)____</a:t>
            </a:r>
            <a:br>
              <a:rPr dirty="0"/>
            </a:br>
            <a:r>
              <a:rPr dirty="0"/>
              <a:t>Max wrote a letter to Ms. Hawthorne.</a:t>
            </a:r>
            <a:endParaRPr lang="en-US" dirty="0"/>
          </a:p>
          <a:p>
            <a:pPr>
              <a:defRPr sz="2400">
                <a:solidFill>
                  <a:srgbClr val="FFFFFF"/>
                </a:solidFill>
                <a:latin typeface="Times New Roman"/>
              </a:defRPr>
            </a:pPr>
            <a:endParaRPr lang="en-US" dirty="0"/>
          </a:p>
          <a:p>
            <a:pPr>
              <a:defRPr sz="2400">
                <a:solidFill>
                  <a:srgbClr val="FFFFFF"/>
                </a:solidFill>
                <a:latin typeface="Times New Roman"/>
              </a:defRPr>
            </a:pPr>
            <a:r>
              <a:rPr lang="en-US" altLang="zh-CN" dirty="0" err="1"/>
              <a:t>22ad</a:t>
            </a:r>
            <a:r>
              <a:rPr lang="en-US" altLang="zh-CN" dirty="0"/>
              <a:t>   January</a:t>
            </a:r>
            <a:br>
              <a:rPr lang="en-US" altLang="zh-CN" dirty="0"/>
            </a:br>
            <a:r>
              <a:rPr lang="en-US" altLang="zh-CN" dirty="0"/>
              <a:t>Dear Chloe</a:t>
            </a:r>
            <a:br>
              <a:rPr lang="en-US" altLang="zh-CN" dirty="0"/>
            </a:br>
            <a:r>
              <a:rPr lang="en-US" altLang="zh-CN" dirty="0"/>
              <a:t>I'm really thankful that you want to listen to my side of the story.</a:t>
            </a:r>
            <a:br>
              <a:rPr lang="en-US" altLang="zh-CN" dirty="0"/>
            </a:br>
            <a:r>
              <a:rPr lang="en-US" altLang="zh-CN" dirty="0"/>
              <a:t>To start with. When Mr. and Mrs. Metcalf finally turned up, they were at   least 45 </a:t>
            </a:r>
            <a:r>
              <a:rPr lang="en-US" altLang="zh-CN" dirty="0" err="1"/>
              <a:t>minuteslate</a:t>
            </a:r>
            <a:r>
              <a:rPr lang="en-US" altLang="zh-CN" dirty="0"/>
              <a:t>. That's why the table was allocated to some other   customers.</a:t>
            </a:r>
            <a:br>
              <a:rPr lang="en-US" altLang="zh-CN" dirty="0"/>
            </a:br>
            <a:r>
              <a:rPr lang="en-US" altLang="zh-CN" dirty="0"/>
              <a:t>As for the other table by the door, I went to a lot of trouble to set it   up. When they complained about it. I couldn't help laughing. But I have no reason to   laugh at my customer.</a:t>
            </a:r>
            <a:br>
              <a:rPr lang="en-US" altLang="zh-CN" dirty="0"/>
            </a:br>
            <a:r>
              <a:rPr lang="en-US" altLang="zh-CN" dirty="0"/>
              <a:t>Another thing, this business about his wife. I only complimented (</a:t>
            </a:r>
            <a:r>
              <a:rPr lang="zh-CN" altLang="en-US" dirty="0"/>
              <a:t>恭维</a:t>
            </a:r>
            <a:r>
              <a:rPr lang="en-US" altLang="zh-CN" dirty="0"/>
              <a:t>) her on   her </a:t>
            </a:r>
            <a:r>
              <a:rPr lang="en-US" altLang="zh-CN" dirty="0" err="1"/>
              <a:t>dress.She</a:t>
            </a:r>
            <a:r>
              <a:rPr lang="en-US" altLang="zh-CN" dirty="0"/>
              <a:t> didn't seem to mind.</a:t>
            </a:r>
            <a:br>
              <a:rPr lang="en-US" altLang="zh-CN" dirty="0"/>
            </a:br>
            <a:r>
              <a:rPr lang="en-US" altLang="zh-CN" dirty="0"/>
              <a:t>OK. I admit I forgot to clear the table the way I was supposed to</a:t>
            </a:r>
            <a:br>
              <a:rPr lang="en-US" altLang="zh-CN" dirty="0"/>
            </a:br>
            <a:r>
              <a:rPr lang="en-US" altLang="zh-CN" dirty="0"/>
              <a:t>I apologize if I have caused you problems, but I've been really popular   at the Café. </a:t>
            </a:r>
            <a:r>
              <a:rPr lang="en-US" altLang="zh-CN" dirty="0" err="1"/>
              <a:t>Hopeto</a:t>
            </a:r>
            <a:r>
              <a:rPr lang="en-US" altLang="zh-CN" dirty="0"/>
              <a:t> hear from you soon.</a:t>
            </a:r>
            <a:br>
              <a:rPr lang="en-US" altLang="zh-CN" dirty="0"/>
            </a:br>
            <a:r>
              <a:rPr lang="en-US" altLang="zh-CN" dirty="0"/>
              <a:t>All the best.</a:t>
            </a:r>
            <a:br>
              <a:rPr lang="en-US" altLang="zh-CN" dirty="0"/>
            </a:br>
            <a:r>
              <a:rPr lang="en-US" altLang="zh-CN" dirty="0"/>
              <a:t>Max</a:t>
            </a:r>
            <a:br>
              <a:rPr lang="en-US" altLang="zh-CN" dirty="0"/>
            </a:br>
            <a:br>
              <a:rPr dirty="0"/>
            </a:br>
            <a:r>
              <a:rPr dirty="0"/>
              <a:t>1. Mr. and Mrs. Metcalf went to have dinner at Ms. Hawthorne's restaurant on</a:t>
            </a:r>
            <a:endParaRPr lang="en-US" dirty="0"/>
          </a:p>
          <a:p>
            <a:pPr>
              <a:defRPr sz="2400">
                <a:solidFill>
                  <a:srgbClr val="FFFFFF"/>
                </a:solidFill>
                <a:latin typeface="Times New Roman"/>
              </a:defRPr>
            </a:pPr>
            <a:br>
              <a:rPr lang="en-US" altLang="zh-CN" dirty="0"/>
            </a:br>
            <a:r>
              <a:rPr lang="en-US" altLang="zh-CN" dirty="0"/>
              <a:t>A. January 17th</a:t>
            </a:r>
            <a:br>
              <a:rPr lang="en-US" altLang="zh-CN" dirty="0"/>
            </a:br>
            <a:br>
              <a:rPr lang="en-US" altLang="zh-CN" dirty="0"/>
            </a:br>
            <a:r>
              <a:rPr lang="en-US" altLang="zh-CN" dirty="0"/>
              <a:t>B. January 18th</a:t>
            </a:r>
            <a:br>
              <a:rPr lang="en-US" altLang="zh-CN" dirty="0"/>
            </a:br>
            <a:br>
              <a:rPr lang="en-US" altLang="zh-CN" dirty="0"/>
            </a:br>
            <a:r>
              <a:rPr lang="en-US" altLang="zh-CN" dirty="0"/>
              <a:t>C. January 19th</a:t>
            </a:r>
            <a:br>
              <a:rPr lang="en-US" altLang="zh-CN" dirty="0"/>
            </a:br>
            <a:br>
              <a:rPr lang="en-US" altLang="zh-CN" dirty="0"/>
            </a:br>
            <a:r>
              <a:rPr lang="en-US" altLang="zh-CN" dirty="0"/>
              <a:t>D. January 22nd</a:t>
            </a:r>
            <a:br>
              <a:rPr lang="en-US" altLang="zh-CN" dirty="0"/>
            </a:br>
            <a:br>
              <a:rPr dirty="0"/>
            </a:br>
            <a:r>
              <a:rPr dirty="0"/>
              <a:t>2. The underlined word “allocated” in Mr. Metcalf's letter probably mean “______” </a:t>
            </a:r>
            <a:endParaRPr lang="en-US" dirty="0"/>
          </a:p>
          <a:p>
            <a:pPr>
              <a:defRPr sz="2400">
                <a:solidFill>
                  <a:srgbClr val="FFFFFF"/>
                </a:solidFill>
                <a:latin typeface="Times New Roman"/>
              </a:defRPr>
            </a:pPr>
            <a:endParaRPr lang="en-US" dirty="0"/>
          </a:p>
          <a:p>
            <a:pPr>
              <a:defRPr sz="2400">
                <a:solidFill>
                  <a:srgbClr val="FFFFFF"/>
                </a:solidFill>
                <a:latin typeface="Times New Roman"/>
              </a:defRPr>
            </a:pPr>
            <a:r>
              <a:rPr lang="en-US" altLang="zh-CN" dirty="0"/>
              <a:t>A. booked </a:t>
            </a:r>
            <a:br>
              <a:rPr lang="en-US" altLang="zh-CN" dirty="0"/>
            </a:br>
            <a:br>
              <a:rPr lang="en-US" altLang="zh-CN" dirty="0"/>
            </a:br>
            <a:r>
              <a:rPr lang="en-US" altLang="zh-CN" dirty="0"/>
              <a:t>B. given </a:t>
            </a:r>
            <a:br>
              <a:rPr lang="en-US" altLang="zh-CN" dirty="0"/>
            </a:br>
            <a:br>
              <a:rPr lang="en-US" altLang="zh-CN" dirty="0"/>
            </a:br>
            <a:r>
              <a:rPr lang="en-US" altLang="zh-CN" dirty="0"/>
              <a:t>C. cancelled </a:t>
            </a:r>
            <a:br>
              <a:rPr lang="en-US" altLang="zh-CN" dirty="0"/>
            </a:br>
            <a:br>
              <a:rPr lang="en-US" altLang="zh-CN" dirty="0"/>
            </a:br>
            <a:r>
              <a:rPr lang="en-US" altLang="zh-CN" dirty="0"/>
              <a:t>D. divided</a:t>
            </a:r>
            <a:br>
              <a:rPr lang="en-US" altLang="zh-CN" dirty="0"/>
            </a:br>
            <a:br>
              <a:rPr lang="en-US" altLang="zh-CN" dirty="0"/>
            </a:br>
            <a:br>
              <a:rPr dirty="0"/>
            </a:br>
            <a:r>
              <a:rPr dirty="0"/>
              <a:t>3. Which of the following complaints is NOT mentioned (</a:t>
            </a:r>
            <a:r>
              <a:rPr dirty="0" err="1"/>
              <a:t>提到</a:t>
            </a:r>
            <a:r>
              <a:rPr dirty="0"/>
              <a:t>) in Mr. Metcalf's letter?</a:t>
            </a:r>
            <a:br>
              <a:rPr dirty="0"/>
            </a:br>
            <a:r>
              <a:rPr dirty="0"/>
              <a:t>A. Max didn't clear the table at all</a:t>
            </a:r>
            <a:br>
              <a:rPr dirty="0"/>
            </a:br>
            <a:r>
              <a:rPr dirty="0"/>
              <a:t>B. Max didn't serve the food carefully.</a:t>
            </a:r>
            <a:br>
              <a:rPr dirty="0"/>
            </a:br>
            <a:r>
              <a:rPr dirty="0"/>
              <a:t>C. Max talked too much to his wife</a:t>
            </a:r>
            <a:br>
              <a:rPr dirty="0"/>
            </a:br>
            <a:r>
              <a:rPr dirty="0"/>
              <a:t>D. He and his wife had to sit by the door.</a:t>
            </a:r>
            <a:endParaRPr lang="en-US" dirty="0"/>
          </a:p>
          <a:p>
            <a:pPr>
              <a:defRPr sz="2400">
                <a:solidFill>
                  <a:srgbClr val="FFFFFF"/>
                </a:solidFill>
                <a:latin typeface="Times New Roman"/>
              </a:defRPr>
            </a:pPr>
            <a:br>
              <a:rPr dirty="0"/>
            </a:br>
            <a:r>
              <a:rPr dirty="0"/>
              <a:t>4. In Mr. Metcalf's opinion, Max was a _______ waiter.</a:t>
            </a:r>
            <a:endParaRPr lang="en-US" dirty="0"/>
          </a:p>
          <a:p>
            <a:pPr>
              <a:defRPr sz="2400">
                <a:solidFill>
                  <a:srgbClr val="FFFFFF"/>
                </a:solidFill>
                <a:latin typeface="Times New Roman"/>
              </a:defRPr>
            </a:pPr>
            <a:r>
              <a:rPr lang="en-US" altLang="zh-CN" dirty="0"/>
              <a:t>A. hardworking </a:t>
            </a:r>
            <a:br>
              <a:rPr lang="en-US" altLang="zh-CN" dirty="0"/>
            </a:br>
            <a:r>
              <a:rPr lang="en-US" altLang="zh-CN" dirty="0"/>
              <a:t>B. generous </a:t>
            </a:r>
            <a:br>
              <a:rPr lang="en-US" altLang="zh-CN" dirty="0"/>
            </a:br>
            <a:br>
              <a:rPr lang="en-US" altLang="zh-CN" dirty="0"/>
            </a:br>
            <a:r>
              <a:rPr lang="en-US" altLang="zh-CN" dirty="0"/>
              <a:t>C. responsible </a:t>
            </a:r>
            <a:br>
              <a:rPr lang="en-US" altLang="zh-CN" dirty="0"/>
            </a:br>
            <a:br>
              <a:rPr lang="en-US" altLang="zh-CN" dirty="0"/>
            </a:br>
            <a:r>
              <a:rPr lang="en-US" altLang="zh-CN" dirty="0"/>
              <a:t>D. rude</a:t>
            </a:r>
          </a:p>
          <a:p>
            <a:pPr>
              <a:defRPr sz="2400">
                <a:solidFill>
                  <a:srgbClr val="FFFFFF"/>
                </a:solidFill>
                <a:latin typeface="Times New Roman"/>
              </a:defRPr>
            </a:pPr>
            <a:br>
              <a:rPr dirty="0"/>
            </a:br>
            <a:r>
              <a:rPr dirty="0"/>
              <a:t>5. What might Ms. Hawthorne say to Max in the message?</a:t>
            </a:r>
            <a:br>
              <a:rPr dirty="0"/>
            </a:br>
            <a:r>
              <a:rPr dirty="0"/>
              <a:t>A. I'm really angry with you. I don't want you to work here any </a:t>
            </a:r>
            <a:r>
              <a:rPr dirty="0" err="1"/>
              <a:t>1onger</a:t>
            </a:r>
            <a:br>
              <a:rPr dirty="0"/>
            </a:br>
            <a:r>
              <a:rPr dirty="0"/>
              <a:t>B. I'm really surprised at the complaint. I don't want to trust what you say.</a:t>
            </a:r>
            <a:br>
              <a:rPr dirty="0"/>
            </a:br>
            <a:r>
              <a:rPr dirty="0"/>
              <a:t>C. I'm really worried about the complaint. Tell me what happened on that night.</a:t>
            </a:r>
            <a:br>
              <a:rPr dirty="0"/>
            </a:br>
            <a:r>
              <a:rPr dirty="0"/>
              <a:t>D. I'm really pleased with your work. You are very popular among customers.</a:t>
            </a:r>
            <a:br>
              <a:rPr dirty="0"/>
            </a:br>
            <a:r>
              <a:rPr dirty="0"/>
              <a:t>6. According to Max's letter, which of the following is NOT true?</a:t>
            </a:r>
            <a:br>
              <a:rPr dirty="0"/>
            </a:br>
            <a:r>
              <a:rPr dirty="0"/>
              <a:t>A. Max didn't clean the table as carefully as before</a:t>
            </a:r>
            <a:br>
              <a:rPr dirty="0"/>
            </a:br>
            <a:r>
              <a:rPr dirty="0"/>
              <a:t>B. Max didn't think he had caused Mrs. Metcalf to feel embarrassed.</a:t>
            </a:r>
            <a:br>
              <a:rPr dirty="0"/>
            </a:br>
            <a:r>
              <a:rPr dirty="0"/>
              <a:t>C. Mr. and Mrs. Metcalf was too late to have their table reserved (</a:t>
            </a:r>
            <a:r>
              <a:rPr dirty="0" err="1"/>
              <a:t>预定的</a:t>
            </a:r>
            <a:r>
              <a:rPr dirty="0"/>
              <a:t>)</a:t>
            </a:r>
            <a:br>
              <a:rPr dirty="0"/>
            </a:br>
            <a:r>
              <a:rPr dirty="0"/>
              <a:t>D. Max won't work in the restaurant after he apologized to Ms. Hawthorne.</a:t>
            </a:r>
            <a:br>
              <a:rPr dirty="0"/>
            </a:br>
            <a:br>
              <a:rPr dirty="0"/>
            </a:br>
            <a:endParaRP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39</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CECMQ2020T38</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316456" cy="33239869"/>
          </a:xfrm>
          <a:prstGeom prst="rect">
            <a:avLst/>
          </a:prstGeom>
          <a:noFill/>
        </p:spPr>
        <p:txBody>
          <a:bodyPr wrap="square">
            <a:spAutoFit/>
          </a:bodyPr>
          <a:lstStyle/>
          <a:p>
            <a:endParaRPr dirty="0"/>
          </a:p>
          <a:p>
            <a:pPr>
              <a:defRPr sz="2400">
                <a:solidFill>
                  <a:srgbClr val="FFFFFF"/>
                </a:solidFill>
                <a:latin typeface="Times New Roman"/>
              </a:defRPr>
            </a:pPr>
            <a:r>
              <a:rPr dirty="0"/>
              <a:t>Perhaps you have heard of Peter Dinklage from the roles he </a:t>
            </a:r>
            <a:r>
              <a:rPr dirty="0" err="1"/>
              <a:t>hasplayed</a:t>
            </a:r>
            <a:r>
              <a:rPr dirty="0"/>
              <a:t> in popular TV series such as Game </a:t>
            </a:r>
            <a:r>
              <a:rPr dirty="0" err="1"/>
              <a:t>ofThrones</a:t>
            </a:r>
            <a:r>
              <a:rPr dirty="0"/>
              <a:t> (《</a:t>
            </a:r>
            <a:r>
              <a:rPr dirty="0" err="1"/>
              <a:t>权利的游戏</a:t>
            </a:r>
            <a:r>
              <a:rPr dirty="0"/>
              <a:t>》).But few know of the man behind the character and his story. His life___(1)____that a </a:t>
            </a:r>
            <a:r>
              <a:rPr dirty="0" err="1"/>
              <a:t>littie</a:t>
            </a:r>
            <a:r>
              <a:rPr dirty="0"/>
              <a:t> body can have huge energy.</a:t>
            </a:r>
            <a:br>
              <a:rPr dirty="0"/>
            </a:br>
            <a:r>
              <a:rPr dirty="0"/>
              <a:t>The famous actor, who earned three Emmy awards and a </a:t>
            </a:r>
            <a:r>
              <a:rPr dirty="0" err="1"/>
              <a:t>GoldenGlobe</a:t>
            </a:r>
            <a:r>
              <a:rPr dirty="0"/>
              <a:t> award, is just 135 cm tall. His father, mother and brother </a:t>
            </a:r>
            <a:r>
              <a:rPr dirty="0" err="1"/>
              <a:t>looklike</a:t>
            </a:r>
            <a:r>
              <a:rPr dirty="0"/>
              <a:t> ___(2)____ people. But Dinklage has been different from the </a:t>
            </a:r>
            <a:r>
              <a:rPr dirty="0" err="1"/>
              <a:t>otherssince</a:t>
            </a:r>
            <a:r>
              <a:rPr dirty="0"/>
              <a:t> his childhood. The boy was born with a common form of dwarfism (</a:t>
            </a:r>
            <a:r>
              <a:rPr dirty="0" err="1"/>
              <a:t>侏儒症</a:t>
            </a:r>
            <a:r>
              <a:rPr dirty="0"/>
              <a:t>). As a result, Peter's legs and arms stopped growing, while his head continued becoming bigger.</a:t>
            </a:r>
            <a:br>
              <a:rPr dirty="0"/>
            </a:br>
            <a:r>
              <a:rPr dirty="0"/>
              <a:t>There's no doubt that Dinklage's look was a source of trouble at first. The boy was___(3)____and bullied (</a:t>
            </a:r>
            <a:r>
              <a:rPr dirty="0" err="1"/>
              <a:t>欺负</a:t>
            </a:r>
            <a:r>
              <a:rPr dirty="0"/>
              <a:t>) by other kids. He felt lonely but he didn't look down upon himself. When </a:t>
            </a:r>
            <a:r>
              <a:rPr dirty="0" err="1"/>
              <a:t>hewas</a:t>
            </a:r>
            <a:r>
              <a:rPr dirty="0"/>
              <a:t> in the sixth grade, he played his first role in a school play. He was pleased by the audience's___(4)____ to the show. So he decided to become an actor in the future.</a:t>
            </a:r>
            <a:br>
              <a:rPr dirty="0"/>
            </a:br>
            <a:r>
              <a:rPr dirty="0"/>
              <a:t>After he graduated from high school, Dinklage entered Bennington College, where he </a:t>
            </a:r>
            <a:r>
              <a:rPr dirty="0" err="1"/>
              <a:t>studiedperforming</a:t>
            </a:r>
            <a:r>
              <a:rPr dirty="0"/>
              <a:t> arts. He ___(5)____ met several special teachers and friends who managed to help </a:t>
            </a:r>
            <a:r>
              <a:rPr dirty="0" err="1"/>
              <a:t>himturn</a:t>
            </a:r>
            <a:r>
              <a:rPr dirty="0"/>
              <a:t> his unusual look into advantage there, which made him unique (</a:t>
            </a:r>
            <a:r>
              <a:rPr dirty="0" err="1"/>
              <a:t>独特的</a:t>
            </a:r>
            <a:r>
              <a:rPr dirty="0"/>
              <a:t>). Since then, he </a:t>
            </a:r>
            <a:r>
              <a:rPr dirty="0" err="1"/>
              <a:t>hasacted</a:t>
            </a:r>
            <a:r>
              <a:rPr dirty="0"/>
              <a:t> in lots of famous films and TV series.</a:t>
            </a:r>
            <a:br>
              <a:rPr dirty="0"/>
            </a:br>
            <a:r>
              <a:rPr dirty="0" err="1"/>
              <a:t>Dinktlage</a:t>
            </a:r>
            <a:r>
              <a:rPr dirty="0"/>
              <a:t> has been looked as a rote model for people with dwarfism. When </a:t>
            </a:r>
            <a:r>
              <a:rPr dirty="0" err="1"/>
              <a:t>Dinktage</a:t>
            </a:r>
            <a:r>
              <a:rPr dirty="0"/>
              <a:t> </a:t>
            </a:r>
            <a:r>
              <a:rPr dirty="0" err="1"/>
              <a:t>wasasked</a:t>
            </a:r>
            <a:r>
              <a:rPr dirty="0"/>
              <a:t> in 2012 whether he saw himself as </a:t>
            </a:r>
            <a:r>
              <a:rPr dirty="0" err="1"/>
              <a:t>aspokesman</a:t>
            </a:r>
            <a:r>
              <a:rPr dirty="0"/>
              <a:t> (</a:t>
            </a:r>
            <a:r>
              <a:rPr dirty="0" err="1"/>
              <a:t>代言人</a:t>
            </a:r>
            <a:r>
              <a:rPr dirty="0"/>
              <a:t>) for the___(6)____of little </a:t>
            </a:r>
            <a:r>
              <a:rPr dirty="0" err="1"/>
              <a:t>people,he</a:t>
            </a:r>
            <a:r>
              <a:rPr dirty="0"/>
              <a:t> said, “Everyone's different. Every person's size has a different life, a different history, </a:t>
            </a:r>
            <a:r>
              <a:rPr dirty="0" err="1"/>
              <a:t>anddifferent</a:t>
            </a:r>
            <a:r>
              <a:rPr dirty="0"/>
              <a:t> ways of dealing with it. My size doesn't define (</a:t>
            </a:r>
            <a:r>
              <a:rPr dirty="0" err="1"/>
              <a:t>下定义</a:t>
            </a:r>
            <a:r>
              <a:rPr dirty="0"/>
              <a:t>) me. It's just part of who I am.”</a:t>
            </a:r>
            <a:br>
              <a:rPr dirty="0"/>
            </a:br>
            <a:br>
              <a:rPr dirty="0"/>
            </a:br>
            <a:r>
              <a:rPr dirty="0"/>
              <a:t>1.</a:t>
            </a:r>
            <a:br>
              <a:rPr lang="zh-CN" altLang="en-US" dirty="0"/>
            </a:br>
            <a:br>
              <a:rPr dirty="0"/>
            </a:br>
            <a:r>
              <a:rPr dirty="0"/>
              <a:t>A. notices</a:t>
            </a:r>
            <a:br>
              <a:rPr dirty="0"/>
            </a:br>
            <a:br>
              <a:rPr dirty="0"/>
            </a:br>
            <a:r>
              <a:rPr dirty="0"/>
              <a:t>B. discovers</a:t>
            </a:r>
            <a:br>
              <a:rPr dirty="0"/>
            </a:br>
            <a:br>
              <a:rPr dirty="0"/>
            </a:br>
            <a:r>
              <a:rPr dirty="0"/>
              <a:t>C. reports</a:t>
            </a:r>
            <a:br>
              <a:rPr dirty="0"/>
            </a:br>
            <a:br>
              <a:rPr dirty="0"/>
            </a:br>
            <a:r>
              <a:rPr dirty="0"/>
              <a:t>D. proves</a:t>
            </a:r>
            <a:br>
              <a:rPr dirty="0"/>
            </a:br>
            <a:br>
              <a:rPr dirty="0"/>
            </a:br>
            <a:r>
              <a:rPr dirty="0"/>
              <a:t>2.</a:t>
            </a:r>
            <a:br>
              <a:rPr dirty="0"/>
            </a:br>
            <a:br>
              <a:rPr dirty="0"/>
            </a:br>
            <a:r>
              <a:rPr dirty="0"/>
              <a:t>A. unusual</a:t>
            </a:r>
            <a:br>
              <a:rPr dirty="0"/>
            </a:br>
            <a:br>
              <a:rPr dirty="0"/>
            </a:br>
            <a:r>
              <a:rPr dirty="0"/>
              <a:t>B. ordinary</a:t>
            </a:r>
            <a:br>
              <a:rPr dirty="0"/>
            </a:br>
            <a:br>
              <a:rPr dirty="0"/>
            </a:br>
            <a:r>
              <a:rPr dirty="0"/>
              <a:t>C. rich</a:t>
            </a:r>
            <a:br>
              <a:rPr dirty="0"/>
            </a:br>
            <a:br>
              <a:rPr dirty="0"/>
            </a:br>
            <a:r>
              <a:rPr dirty="0"/>
              <a:t>D. stupid</a:t>
            </a:r>
            <a:br>
              <a:rPr dirty="0"/>
            </a:br>
            <a:br>
              <a:rPr dirty="0"/>
            </a:br>
            <a:r>
              <a:rPr dirty="0"/>
              <a:t>3.</a:t>
            </a:r>
            <a:br>
              <a:rPr dirty="0"/>
            </a:br>
            <a:br>
              <a:rPr dirty="0"/>
            </a:br>
            <a:r>
              <a:rPr dirty="0"/>
              <a:t>A. laughed at </a:t>
            </a:r>
            <a:br>
              <a:rPr dirty="0"/>
            </a:br>
            <a:br>
              <a:rPr dirty="0"/>
            </a:br>
            <a:r>
              <a:rPr dirty="0"/>
              <a:t>B. showed off</a:t>
            </a:r>
            <a:br>
              <a:rPr dirty="0"/>
            </a:br>
            <a:br>
              <a:rPr dirty="0"/>
            </a:br>
            <a:r>
              <a:rPr dirty="0"/>
              <a:t>C. picked out</a:t>
            </a:r>
            <a:br>
              <a:rPr dirty="0"/>
            </a:br>
            <a:br>
              <a:rPr dirty="0"/>
            </a:br>
            <a:r>
              <a:rPr dirty="0"/>
              <a:t>D. looked after</a:t>
            </a:r>
            <a:br>
              <a:rPr dirty="0"/>
            </a:br>
            <a:br>
              <a:rPr dirty="0"/>
            </a:br>
            <a:r>
              <a:rPr dirty="0"/>
              <a:t>4.</a:t>
            </a:r>
            <a:br>
              <a:rPr dirty="0"/>
            </a:br>
            <a:br>
              <a:rPr dirty="0"/>
            </a:br>
            <a:r>
              <a:rPr dirty="0"/>
              <a:t>A. duty</a:t>
            </a:r>
            <a:br>
              <a:rPr dirty="0"/>
            </a:br>
            <a:br>
              <a:rPr dirty="0"/>
            </a:br>
            <a:r>
              <a:rPr dirty="0"/>
              <a:t>B. response</a:t>
            </a:r>
            <a:br>
              <a:rPr dirty="0"/>
            </a:br>
            <a:br>
              <a:rPr dirty="0"/>
            </a:br>
            <a:r>
              <a:rPr dirty="0"/>
              <a:t>C. excuse</a:t>
            </a:r>
            <a:br>
              <a:rPr dirty="0"/>
            </a:br>
            <a:br>
              <a:rPr dirty="0"/>
            </a:br>
            <a:r>
              <a:rPr dirty="0"/>
              <a:t>D. stress</a:t>
            </a:r>
            <a:br>
              <a:rPr dirty="0"/>
            </a:br>
            <a:br>
              <a:rPr dirty="0"/>
            </a:br>
            <a:r>
              <a:rPr dirty="0"/>
              <a:t>5.</a:t>
            </a:r>
            <a:br>
              <a:rPr dirty="0"/>
            </a:br>
            <a:br>
              <a:rPr dirty="0"/>
            </a:br>
            <a:r>
              <a:rPr dirty="0"/>
              <a:t>A. luckily</a:t>
            </a:r>
            <a:br>
              <a:rPr dirty="0"/>
            </a:br>
            <a:br>
              <a:rPr dirty="0"/>
            </a:br>
            <a:r>
              <a:rPr dirty="0"/>
              <a:t>B. seriously</a:t>
            </a:r>
            <a:br>
              <a:rPr dirty="0"/>
            </a:br>
            <a:br>
              <a:rPr dirty="0"/>
            </a:br>
            <a:r>
              <a:rPr dirty="0"/>
              <a:t>C. quietly</a:t>
            </a:r>
            <a:br>
              <a:rPr dirty="0"/>
            </a:br>
            <a:br>
              <a:rPr dirty="0"/>
            </a:br>
            <a:r>
              <a:rPr dirty="0"/>
              <a:t>D. rarely</a:t>
            </a:r>
            <a:br>
              <a:rPr dirty="0"/>
            </a:br>
            <a:br>
              <a:rPr dirty="0"/>
            </a:br>
            <a:r>
              <a:rPr dirty="0"/>
              <a:t>6.</a:t>
            </a:r>
            <a:br>
              <a:rPr dirty="0"/>
            </a:br>
            <a:br>
              <a:rPr dirty="0"/>
            </a:br>
            <a:r>
              <a:rPr dirty="0"/>
              <a:t>80. A. disadvantages</a:t>
            </a:r>
            <a:br>
              <a:rPr dirty="0"/>
            </a:br>
            <a:br>
              <a:rPr dirty="0"/>
            </a:br>
            <a:r>
              <a:rPr dirty="0"/>
              <a:t> B. hobbies</a:t>
            </a:r>
            <a:br>
              <a:rPr dirty="0"/>
            </a:br>
            <a:br>
              <a:rPr dirty="0"/>
            </a:br>
            <a:r>
              <a:rPr dirty="0"/>
              <a:t>C. rights</a:t>
            </a:r>
            <a:br>
              <a:rPr dirty="0"/>
            </a:br>
            <a:br>
              <a:rPr dirty="0"/>
            </a:br>
            <a:r>
              <a:rPr dirty="0"/>
              <a:t>D. challenges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40</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247775"/>
          <a:chOff x="285750" y="666750"/>
          <a:chExt cx="7239000" cy="1247775"/>
        </a:xfrm>
      </p:grpSpPr>
      <p:sp>
        <p:nvSpPr>
          <p:cNvPr id="2" name="TextBox 1"/>
          <p:cNvSpPr txBox="1"/>
          <p:nvPr/>
        </p:nvSpPr>
        <p:spPr>
          <a:xfrm>
            <a:off x="360000" y="360000"/>
            <a:ext cx="8460000" cy="4680000"/>
          </a:xfrm>
          <a:prstGeom prst="rect">
            <a:avLst/>
          </a:prstGeom>
          <a:noFill/>
        </p:spPr>
        <p:txBody>
          <a:bodyPr wrap="none">
            <a:spAutoFit/>
          </a:bodyPr>
          <a:lstStyle/>
          <a:p>
            <a:endParaRPr/>
          </a:p>
          <a:p>
            <a:pPr>
              <a:defRPr sz="2400">
                <a:solidFill>
                  <a:srgbClr val="FFFFFF"/>
                </a:solidFill>
                <a:latin typeface="Times New Roman"/>
              </a:defRPr>
            </a:pPr>
            <a:r>
              <a:t>According to experts, the first case of novel coronavinus (新冠病毒) occurred______ December 2019.</a:t>
            </a:r>
            <a:br/>
            <a:br/>
            <a:r>
              <a:t>A．in</a:t>
            </a:r>
            <a:br/>
            <a:br/>
            <a:r>
              <a:t>B．by</a:t>
            </a:r>
            <a:br/>
            <a:br/>
            <a:r>
              <a:t>C．at</a:t>
            </a:r>
            <a:br/>
            <a:br/>
            <a:r>
              <a:t>D．on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4362450" cy="4476750"/>
          <a:chOff x="285750" y="666750"/>
          <a:chExt cx="4362450" cy="4476750"/>
        </a:xfrm>
      </p:grpSpPr>
      <p:sp>
        <p:nvSpPr>
          <p:cNvPr id="2" name="TextBox 1"/>
          <p:cNvSpPr txBox="1"/>
          <p:nvPr/>
        </p:nvSpPr>
        <p:spPr>
          <a:xfrm>
            <a:off x="360000" y="360000"/>
            <a:ext cx="8460472" cy="11818620"/>
          </a:xfrm>
          <a:prstGeom prst="rect">
            <a:avLst/>
          </a:prstGeom>
          <a:noFill/>
        </p:spPr>
        <p:txBody>
          <a:bodyPr wrap="square">
            <a:spAutoFit/>
          </a:bodyPr>
          <a:lstStyle/>
          <a:p>
            <a:endParaRPr dirty="0"/>
          </a:p>
          <a:p>
            <a:pPr>
              <a:defRPr sz="2400">
                <a:solidFill>
                  <a:srgbClr val="FFFFFF"/>
                </a:solidFill>
                <a:latin typeface="Times New Roman"/>
              </a:defRPr>
            </a:pPr>
            <a:r>
              <a:rPr dirty="0"/>
              <a:t>The Dong People(</a:t>
            </a:r>
            <a:r>
              <a:rPr dirty="0" err="1"/>
              <a:t>侗族人</a:t>
            </a:r>
            <a:r>
              <a:rPr dirty="0"/>
              <a:t>) and Their Indigo cloth(</a:t>
            </a:r>
            <a:r>
              <a:rPr dirty="0" err="1"/>
              <a:t>靛蓝色布</a:t>
            </a:r>
            <a:r>
              <a:rPr dirty="0"/>
              <a:t>)</a:t>
            </a:r>
            <a:br>
              <a:rPr dirty="0"/>
            </a:br>
            <a:r>
              <a:rPr dirty="0"/>
              <a:t>Yang </a:t>
            </a:r>
            <a:r>
              <a:rPr dirty="0" err="1"/>
              <a:t>Xiuying</a:t>
            </a:r>
            <a:r>
              <a:rPr dirty="0"/>
              <a:t>, 74, sits at wooden loom (</a:t>
            </a:r>
            <a:r>
              <a:rPr dirty="0" err="1"/>
              <a:t>织布机</a:t>
            </a:r>
            <a:r>
              <a:rPr dirty="0"/>
              <a:t>). As her fingers pass the shuttle (</a:t>
            </a:r>
            <a:r>
              <a:rPr dirty="0" err="1"/>
              <a:t>梭子</a:t>
            </a:r>
            <a:r>
              <a:rPr dirty="0"/>
              <a:t>) back and forth through the cotton threads, the old machine comes to life.</a:t>
            </a:r>
            <a:br>
              <a:rPr dirty="0"/>
            </a:br>
            <a:r>
              <a:rPr dirty="0"/>
              <a:t>Ever since she was a young girl, Yang has been making indigo cloth. “This type of handmade cloth is extremely rare. You h________(1) buy it at the </a:t>
            </a:r>
            <a:r>
              <a:rPr dirty="0" err="1"/>
              <a:t>market,”she</a:t>
            </a:r>
            <a:r>
              <a:rPr dirty="0"/>
              <a:t> said.</a:t>
            </a:r>
            <a:br>
              <a:rPr dirty="0"/>
            </a:br>
            <a:r>
              <a:rPr dirty="0"/>
              <a:t>For the Dong people in Guizhou, making indigo cloth has a long tradition. The s________(2) _has been passed down from mother to daughter over generations. Nearly every family makes its own cloth.</a:t>
            </a:r>
            <a:br>
              <a:rPr dirty="0"/>
            </a:br>
            <a:r>
              <a:rPr dirty="0"/>
              <a:t>This traditional way of making indigo cloth, unfortunately, is now in danger. It will disappear slowly in the modern industry society. Young people show little interest in it. Some of them have m________(3) _to big cities to find better jobs.</a:t>
            </a:r>
            <a:br>
              <a:rPr dirty="0"/>
            </a:br>
            <a:r>
              <a:rPr dirty="0"/>
              <a:t>Local officials want to save the tradition. They are trying to change young people's a________(4) _towards it. One program has set up several cloth-making factories in Guizhou. After learning how to make indigo cloth, young Dong people can find jobs easily. They can also work closer to home.</a:t>
            </a:r>
            <a:br>
              <a:rPr dirty="0"/>
            </a:br>
            <a:r>
              <a:rPr dirty="0"/>
              <a:t>The Dong people consider indigo cloth as i________(5) _as rice. Many Dong women spend countless hours making the cloth. They rise and start working very early in the morning. To make the cloth shiny, it must be rubbed (搓) and beaten hard. The noise of cloth being beaten often w________(6) _ the whole village up.</a:t>
            </a:r>
            <a:br>
              <a:rPr dirty="0"/>
            </a:br>
            <a:r>
              <a:rPr dirty="0"/>
              <a:t>Almost every Dong women over 40 has a tub for indigo dye (</a:t>
            </a:r>
            <a:r>
              <a:rPr dirty="0" err="1"/>
              <a:t>染料</a:t>
            </a:r>
            <a:r>
              <a:rPr dirty="0"/>
              <a:t>). The cloth has to be put in the dye for many rounds to gain the rich color. The p________(7) of coloring usually takes two weeks.</a:t>
            </a:r>
            <a:br>
              <a:rPr dirty="0"/>
            </a:br>
            <a:r>
              <a:rPr dirty="0"/>
              <a:t>Yang holds out her purple and wrinkled (</a:t>
            </a:r>
            <a:r>
              <a:rPr dirty="0" err="1"/>
              <a:t>有皱纹的</a:t>
            </a:r>
            <a:r>
              <a:rPr dirty="0"/>
              <a:t>) hands. “They say she who has the darkest hands makes the best </a:t>
            </a:r>
            <a:r>
              <a:rPr dirty="0" err="1"/>
              <a:t>cloth,”she</a:t>
            </a:r>
            <a:r>
              <a:rPr dirty="0"/>
              <a:t> says proudly.</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41</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CECMQ2020T40</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95536" y="411510"/>
            <a:ext cx="7740392" cy="15881271"/>
          </a:xfrm>
          <a:prstGeom prst="rect">
            <a:avLst/>
          </a:prstGeom>
          <a:noFill/>
        </p:spPr>
        <p:txBody>
          <a:bodyPr wrap="square">
            <a:spAutoFit/>
          </a:bodyPr>
          <a:lstStyle/>
          <a:p>
            <a:endParaRPr dirty="0"/>
          </a:p>
          <a:p>
            <a:pPr>
              <a:defRPr sz="2400">
                <a:solidFill>
                  <a:srgbClr val="FFFFFF"/>
                </a:solidFill>
                <a:latin typeface="Times New Roman"/>
              </a:defRPr>
            </a:pPr>
            <a:r>
              <a:rPr dirty="0"/>
              <a:t>Andrew Bennett talked for the first time about the night his wife was killed. The judge thought it was he who killed his wife. Now he wrote to a magazine from the prison about what happened on the night of November 23.1995.</a:t>
            </a:r>
            <a:br>
              <a:rPr dirty="0"/>
            </a:br>
            <a:r>
              <a:rPr dirty="0"/>
              <a:t>“I had to stay late at the hospital that night to do an operation. I left at about 11 p.m. I drove home slowly because the weather was terrible. The wind was blowing and it was raining heavily. I was turning into our road when a man suddenly ran in front of my car. I almost hit him but I stopped just in time. I was frightened and the men looked frightened, too. I got out of the car but he ran away before I could ask if he was all right. It was very strange. When I got home, the lights were on but it was very quiet. I called to my wife but there was no answer. Then I remembered that she was out at a concert.”</a:t>
            </a:r>
            <a:br>
              <a:rPr dirty="0"/>
            </a:br>
            <a:r>
              <a:rPr dirty="0"/>
              <a:t>“I was still very upset about what happened on the road. So I went to have a bath. Then I saw that the window in the bathroom was open. This was strange because my wife always locked the doors and windows before she went out. She was afraid of burglars. When I went to close it, I found Ellen lying there, blood everywhere. I rushed over and felt for her pulse but she was dead. I sat on the floor beside her body and was too frightened to do anything.”</a:t>
            </a:r>
            <a:br>
              <a:rPr dirty="0"/>
            </a:br>
            <a:r>
              <a:rPr dirty="0"/>
              <a:t>“The next thing I knew was the sky was getting bright. I can't remember a thing about that</a:t>
            </a:r>
            <a:br>
              <a:rPr dirty="0"/>
            </a:br>
            <a:r>
              <a:rPr dirty="0"/>
              <a:t>night. In the morning I phoned the police. They arrived half an hour after I phoned them. But it seemed like a few hours. During that time I tried hard to remember anything I could about the night before. I couldn't stop thinking about the man in the road. What was he doing on that night in our quiet neighborhood? Why did he look so frightened? Why did he run away?”</a:t>
            </a:r>
            <a:br>
              <a:rPr dirty="0"/>
            </a:br>
            <a:r>
              <a:rPr dirty="0"/>
              <a:t>1. Did Andrew Bennett write the letter at home?</a:t>
            </a:r>
            <a:br>
              <a:rPr dirty="0"/>
            </a:br>
            <a:r>
              <a:rPr dirty="0"/>
              <a:t>2. How did Andrew Bennett succeed in avoiding (</a:t>
            </a:r>
            <a:r>
              <a:rPr dirty="0" err="1"/>
              <a:t>避免</a:t>
            </a:r>
            <a:r>
              <a:rPr dirty="0"/>
              <a:t>) a traffic accident that nearly happened?</a:t>
            </a:r>
            <a:br>
              <a:rPr dirty="0"/>
            </a:br>
            <a:r>
              <a:rPr dirty="0"/>
              <a:t>3. What </a:t>
            </a:r>
            <a:r>
              <a:rPr dirty="0" err="1"/>
              <a:t>didAndrew</a:t>
            </a:r>
            <a:r>
              <a:rPr dirty="0"/>
              <a:t> Bennett's wife want to do that night?</a:t>
            </a:r>
            <a:br>
              <a:rPr dirty="0"/>
            </a:br>
            <a:r>
              <a:rPr dirty="0"/>
              <a:t>4. What were the two strange things that Andrew Bennett mentioned (</a:t>
            </a:r>
            <a:r>
              <a:rPr dirty="0" err="1"/>
              <a:t>提到</a:t>
            </a:r>
            <a:r>
              <a:rPr dirty="0"/>
              <a:t>)?</a:t>
            </a:r>
            <a:br>
              <a:rPr dirty="0"/>
            </a:br>
            <a:r>
              <a:rPr dirty="0"/>
              <a:t>5. How long did it take the police to get to Andrew Bennett's house?</a:t>
            </a:r>
            <a:br>
              <a:rPr dirty="0"/>
            </a:br>
            <a:r>
              <a:rPr dirty="0"/>
              <a:t>6. Who do you think might be the murderer (</a:t>
            </a:r>
            <a:r>
              <a:rPr dirty="0" err="1"/>
              <a:t>杀人犯</a:t>
            </a:r>
            <a:r>
              <a:rPr dirty="0"/>
              <a:t>)? Give at least two reasons.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42</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CECMQ2020T41</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23528" y="339502"/>
            <a:ext cx="8316456" cy="2954655"/>
          </a:xfrm>
          <a:prstGeom prst="rect">
            <a:avLst/>
          </a:prstGeom>
          <a:noFill/>
        </p:spPr>
        <p:txBody>
          <a:bodyPr wrap="square">
            <a:spAutoFit/>
          </a:bodyPr>
          <a:lstStyle/>
          <a:p>
            <a:endParaRPr dirty="0"/>
          </a:p>
          <a:p>
            <a:pPr>
              <a:defRPr sz="2400">
                <a:solidFill>
                  <a:srgbClr val="FFFFFF"/>
                </a:solidFill>
                <a:latin typeface="Times New Roman"/>
              </a:defRPr>
            </a:pPr>
            <a:r>
              <a:rPr dirty="0"/>
              <a:t>Write a passage of at least 60 words on the topic “Online learning”(</a:t>
            </a:r>
            <a:r>
              <a:rPr dirty="0" err="1"/>
              <a:t>请以“在线学习”为题,写一篇不少于60个词的短文,标点符号不占格</a:t>
            </a:r>
            <a:r>
              <a:rPr dirty="0"/>
              <a:t>。)</a:t>
            </a:r>
            <a:br>
              <a:rPr dirty="0"/>
            </a:br>
            <a:r>
              <a:rPr dirty="0" err="1"/>
              <a:t>提示:由于新冠病毒</a:t>
            </a:r>
            <a:r>
              <a:rPr dirty="0"/>
              <a:t>(novel coronavirus),前段时间我们只能在家里通过网络进行学习,有人认为很新鲜效果好,也有人觉得效果一般。请从以上两个观点中,选择一个角度,并结合自己网络学习的经历,谈谈你对“在线学习”的体会或看法，并给出理由。</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5</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CECMQ2020T05</a:t>
            </a:r>
          </a:p>
        </p:txBody>
      </p:sp>
    </p:spTree>
  </p:cSld>
  <p:clrMapOvr>
    <a:masterClrMapping/>
  </p:clrMapOvr>
</p:sld>
</file>

<file path=ppt/theme/theme1.xml><?xml version="1.0" encoding="utf-8"?>
<a:theme xmlns:a="http://schemas.openxmlformats.org/drawingml/2006/main" name="Theme68">
  <a:themeElements>
    <a:clrScheme name="Theme6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68">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6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3783</Words>
  <Application>Microsoft Office PowerPoint</Application>
  <PresentationFormat>全屏显示(16:9)</PresentationFormat>
  <Paragraphs>178</Paragraphs>
  <Slides>84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84</vt:i4>
      </vt:variant>
    </vt:vector>
  </HeadingPairs>
  <TitlesOfParts>
    <vt:vector size="87" baseType="lpstr">
      <vt:lpstr>Calibri</vt:lpstr>
      <vt:lpstr>Times New Roman</vt:lpstr>
      <vt:lpstr>Theme68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01 Title</dc:title>
  <dc:subject>Sample 01 Subject</dc:subject>
  <dc:creator>PHPOffice</dc:creator>
  <cp:keywords>office 2007 openxml libreoffice odt php</cp:keywords>
  <dc:description>Sample 01 Description</dc:description>
  <cp:lastModifiedBy>陈 双娣</cp:lastModifiedBy>
  <cp:revision>3</cp:revision>
  <dcterms:created xsi:type="dcterms:W3CDTF">2022-01-23T02:43:14Z</dcterms:created>
  <dcterms:modified xsi:type="dcterms:W3CDTF">2022-01-23T03:15:59Z</dcterms:modified>
  <cp:category>Sample Category</cp:category>
</cp:coreProperties>
</file>