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5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F2F9-31FD-40C1-A060-C70745184C4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3215-44DD-432C-B366-D46A039D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950"/>
            <a:ext cx="9144000" cy="109728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Regression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2422"/>
            <a:ext cx="9144000" cy="3545378"/>
          </a:xfrm>
        </p:spPr>
        <p:txBody>
          <a:bodyPr/>
          <a:lstStyle/>
          <a:p>
            <a:pPr>
              <a:defRPr/>
            </a:pPr>
            <a:endParaRPr lang="en-US" altLang="en-US" b="1" dirty="0" smtClean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ECON </a:t>
            </a:r>
            <a:r>
              <a:rPr lang="en-US" altLang="en-US" b="1" dirty="0">
                <a:ea typeface="ＭＳ Ｐゴシック" panose="020B0600070205080204" pitchFamily="34" charset="-128"/>
              </a:rPr>
              <a:t>6010 Statistical Methods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b="1" dirty="0">
                <a:ea typeface="ＭＳ Ｐゴシック" panose="020B0600070205080204" pitchFamily="34" charset="-128"/>
              </a:rPr>
              <a:t>Dr. Fadi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Fawaz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b="1" dirty="0">
                <a:ea typeface="ＭＳ Ｐゴシック" panose="020B0600070205080204" pitchFamily="34" charset="-128"/>
              </a:rPr>
              <a:t>Department of Economics and Finance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b="1" dirty="0">
                <a:ea typeface="ＭＳ Ｐゴシック" panose="020B0600070205080204" pitchFamily="34" charset="-128"/>
              </a:rPr>
              <a:t>Tennessee State University©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2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Detecting Unusual and Influential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Outliers: </a:t>
            </a:r>
            <a:r>
              <a:rPr lang="en-US" dirty="0"/>
              <a:t>In linear regression, an outlier is </a:t>
            </a:r>
            <a:r>
              <a:rPr lang="en-US" dirty="0" smtClean="0"/>
              <a:t>an observation </a:t>
            </a:r>
            <a:r>
              <a:rPr lang="en-US" dirty="0"/>
              <a:t>with </a:t>
            </a:r>
            <a:r>
              <a:rPr lang="en-US" b="1" dirty="0"/>
              <a:t>large residual</a:t>
            </a:r>
            <a:r>
              <a:rPr lang="en-US" dirty="0"/>
              <a:t>. In other words, it is </a:t>
            </a:r>
            <a:r>
              <a:rPr lang="en-US" dirty="0" smtClean="0"/>
              <a:t>an observation </a:t>
            </a:r>
            <a:r>
              <a:rPr lang="en-US" dirty="0"/>
              <a:t>whose dependent-variable value is </a:t>
            </a:r>
            <a:r>
              <a:rPr lang="en-US" dirty="0" smtClean="0"/>
              <a:t>unusual given </a:t>
            </a:r>
            <a:r>
              <a:rPr lang="en-US" dirty="0"/>
              <a:t>its values on the predictor variables. An </a:t>
            </a:r>
            <a:r>
              <a:rPr lang="en-US" dirty="0" smtClean="0"/>
              <a:t>outlier may </a:t>
            </a:r>
            <a:r>
              <a:rPr lang="en-US" dirty="0"/>
              <a:t>indicate a sample peculiarity or may indicate a </a:t>
            </a:r>
            <a:r>
              <a:rPr lang="en-US" dirty="0" smtClean="0"/>
              <a:t>data entry </a:t>
            </a:r>
            <a:r>
              <a:rPr lang="en-US" dirty="0"/>
              <a:t>error or other problem.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Leverage: </a:t>
            </a:r>
            <a:r>
              <a:rPr lang="en-US" dirty="0"/>
              <a:t>An observation with an </a:t>
            </a:r>
            <a:r>
              <a:rPr lang="en-US" b="1" dirty="0"/>
              <a:t>extreme value on </a:t>
            </a:r>
            <a:r>
              <a:rPr lang="en-US" b="1" dirty="0" smtClean="0"/>
              <a:t>a predictor </a:t>
            </a:r>
            <a:r>
              <a:rPr lang="en-US" b="1" dirty="0"/>
              <a:t>variable </a:t>
            </a:r>
            <a:r>
              <a:rPr lang="en-US" dirty="0"/>
              <a:t>is called a point </a:t>
            </a:r>
            <a:r>
              <a:rPr lang="en-US" dirty="0" smtClean="0"/>
              <a:t>with high leverage. Leverage </a:t>
            </a:r>
            <a:r>
              <a:rPr lang="en-US" dirty="0"/>
              <a:t>is a measure of how far an </a:t>
            </a:r>
            <a:r>
              <a:rPr lang="en-US" dirty="0" smtClean="0"/>
              <a:t>independent variable </a:t>
            </a:r>
            <a:r>
              <a:rPr lang="en-US" dirty="0"/>
              <a:t>deviates from its mean. These leverage </a:t>
            </a:r>
            <a:r>
              <a:rPr lang="en-US" dirty="0" smtClean="0"/>
              <a:t>points can </a:t>
            </a:r>
            <a:r>
              <a:rPr lang="en-US" dirty="0"/>
              <a:t>have an effect on </a:t>
            </a:r>
            <a:r>
              <a:rPr lang="en-US" dirty="0" smtClean="0"/>
              <a:t>the estimate </a:t>
            </a:r>
            <a:r>
              <a:rPr lang="en-US" dirty="0"/>
              <a:t>of </a:t>
            </a:r>
            <a:r>
              <a:rPr lang="en-US" dirty="0" smtClean="0"/>
              <a:t>regression coefficients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Influence: </a:t>
            </a:r>
            <a:r>
              <a:rPr lang="en-US" dirty="0"/>
              <a:t>An observation is said to be influential </a:t>
            </a:r>
            <a:r>
              <a:rPr lang="en-US" b="1" dirty="0" smtClean="0"/>
              <a:t>if removing the observation </a:t>
            </a:r>
            <a:r>
              <a:rPr lang="en-US" b="1" dirty="0"/>
              <a:t>substantially changes </a:t>
            </a:r>
            <a:r>
              <a:rPr lang="en-US" b="1" dirty="0" smtClean="0"/>
              <a:t>the estimate </a:t>
            </a:r>
            <a:r>
              <a:rPr lang="en-US" b="1" dirty="0"/>
              <a:t>of coefficients</a:t>
            </a:r>
            <a:r>
              <a:rPr lang="en-US" dirty="0"/>
              <a:t>. </a:t>
            </a:r>
            <a:r>
              <a:rPr lang="en-US" dirty="0" smtClean="0"/>
              <a:t>Influence can </a:t>
            </a:r>
            <a:r>
              <a:rPr lang="en-US" dirty="0"/>
              <a:t>be thought of </a:t>
            </a:r>
            <a:r>
              <a:rPr lang="en-US" dirty="0" smtClean="0"/>
              <a:t>as the </a:t>
            </a:r>
            <a:r>
              <a:rPr lang="en-US" dirty="0"/>
              <a:t>product of leverage and </a:t>
            </a:r>
            <a:r>
              <a:rPr lang="en-US" dirty="0" err="1"/>
              <a:t>outlierness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63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Detecting Unusual and Influential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predict command with the </a:t>
            </a:r>
            <a:r>
              <a:rPr lang="en-US" dirty="0" err="1" smtClean="0"/>
              <a:t>rvar</a:t>
            </a:r>
            <a:r>
              <a:rPr lang="en-US" dirty="0" smtClean="0"/>
              <a:t> option </a:t>
            </a:r>
            <a:r>
              <a:rPr lang="en-US" dirty="0"/>
              <a:t>to </a:t>
            </a:r>
            <a:r>
              <a:rPr lang="en-US" dirty="0" smtClean="0"/>
              <a:t>generate </a:t>
            </a:r>
            <a:r>
              <a:rPr lang="en-US" dirty="0" err="1" smtClean="0"/>
              <a:t>var</a:t>
            </a:r>
            <a:r>
              <a:rPr lang="en-US" dirty="0" smtClean="0"/>
              <a:t> residuals </a:t>
            </a:r>
            <a:r>
              <a:rPr lang="en-US" dirty="0"/>
              <a:t>and </a:t>
            </a:r>
            <a:r>
              <a:rPr lang="en-US" dirty="0" smtClean="0"/>
              <a:t>we name </a:t>
            </a:r>
            <a:r>
              <a:rPr lang="en-US" dirty="0"/>
              <a:t>the residuals r. </a:t>
            </a:r>
            <a:r>
              <a:rPr lang="en-US" dirty="0" err="1" smtClean="0"/>
              <a:t>var</a:t>
            </a:r>
            <a:r>
              <a:rPr lang="en-US" dirty="0" smtClean="0"/>
              <a:t> residuals are a </a:t>
            </a:r>
            <a:r>
              <a:rPr lang="en-US" dirty="0"/>
              <a:t>type of standardized residual that can be </a:t>
            </a:r>
            <a:r>
              <a:rPr lang="en-US" dirty="0" smtClean="0"/>
              <a:t>used to </a:t>
            </a:r>
            <a:r>
              <a:rPr lang="en-US" dirty="0"/>
              <a:t>identify outliers</a:t>
            </a:r>
            <a:r>
              <a:rPr lang="en-US" dirty="0" smtClean="0"/>
              <a:t>.</a:t>
            </a:r>
          </a:p>
          <a:p>
            <a:r>
              <a:rPr lang="en-US" dirty="0"/>
              <a:t>predict r, </a:t>
            </a:r>
            <a:r>
              <a:rPr lang="en-US" dirty="0" err="1" smtClean="0"/>
              <a:t>rvar</a:t>
            </a:r>
            <a:endParaRPr lang="en-US" dirty="0" smtClean="0"/>
          </a:p>
          <a:p>
            <a:r>
              <a:rPr lang="en-US" dirty="0"/>
              <a:t>stem </a:t>
            </a:r>
            <a:r>
              <a:rPr lang="en-US" dirty="0" smtClean="0"/>
              <a:t>r</a:t>
            </a:r>
          </a:p>
          <a:p>
            <a:r>
              <a:rPr lang="en-US" dirty="0" smtClean="0"/>
              <a:t>sort r</a:t>
            </a:r>
          </a:p>
          <a:p>
            <a:r>
              <a:rPr lang="en-US" dirty="0" smtClean="0"/>
              <a:t>List r if r&gt;or&lt;</a:t>
            </a:r>
          </a:p>
          <a:p>
            <a:r>
              <a:rPr lang="en-US" dirty="0"/>
              <a:t>We should </a:t>
            </a:r>
            <a:r>
              <a:rPr lang="en-US" dirty="0" smtClean="0"/>
              <a:t>pay attention to </a:t>
            </a:r>
            <a:r>
              <a:rPr lang="en-US" dirty="0" err="1" smtClean="0"/>
              <a:t>var</a:t>
            </a:r>
            <a:r>
              <a:rPr lang="en-US" dirty="0" smtClean="0"/>
              <a:t> residuals that exceed </a:t>
            </a:r>
            <a:r>
              <a:rPr lang="en-US" b="1" dirty="0"/>
              <a:t>+2 or </a:t>
            </a:r>
            <a:r>
              <a:rPr lang="en-US" b="1" dirty="0" smtClean="0"/>
              <a:t>- 2</a:t>
            </a:r>
            <a:r>
              <a:rPr lang="en-US" dirty="0"/>
              <a:t>, and get </a:t>
            </a:r>
            <a:r>
              <a:rPr lang="en-US" dirty="0" smtClean="0"/>
              <a:t>even more concerned about residuals that exceed </a:t>
            </a:r>
            <a:r>
              <a:rPr lang="en-US" b="1" dirty="0" smtClean="0"/>
              <a:t>+2.5 </a:t>
            </a:r>
            <a:r>
              <a:rPr lang="en-US" b="1" dirty="0"/>
              <a:t>or -2.5 </a:t>
            </a:r>
            <a:r>
              <a:rPr lang="en-US" dirty="0" smtClean="0"/>
              <a:t>and even </a:t>
            </a:r>
            <a:r>
              <a:rPr lang="en-US" dirty="0"/>
              <a:t>yet </a:t>
            </a:r>
            <a:r>
              <a:rPr lang="en-US" dirty="0" smtClean="0"/>
              <a:t>more concerned about residuals that </a:t>
            </a:r>
            <a:r>
              <a:rPr lang="en-US" dirty="0"/>
              <a:t>exceed </a:t>
            </a:r>
            <a:r>
              <a:rPr lang="en-US" b="1" dirty="0"/>
              <a:t>+</a:t>
            </a:r>
            <a:r>
              <a:rPr lang="en-US" b="1" dirty="0" smtClean="0"/>
              <a:t>3 or </a:t>
            </a:r>
            <a:r>
              <a:rPr lang="en-US" b="1" dirty="0"/>
              <a:t>-3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76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Detecting Unusual and Influential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Leverage points, we use the </a:t>
            </a:r>
            <a:r>
              <a:rPr lang="en-US" dirty="0" smtClean="0"/>
              <a:t>predict command </a:t>
            </a:r>
            <a:r>
              <a:rPr lang="en-US" dirty="0"/>
              <a:t>with the </a:t>
            </a:r>
            <a:r>
              <a:rPr lang="en-US" dirty="0" smtClean="0"/>
              <a:t>leverage option </a:t>
            </a:r>
            <a:r>
              <a:rPr lang="en-US" dirty="0"/>
              <a:t>and we </a:t>
            </a:r>
            <a:r>
              <a:rPr lang="en-US" dirty="0" smtClean="0"/>
              <a:t>name them lev (</a:t>
            </a:r>
            <a:r>
              <a:rPr lang="en-US" b="1" dirty="0" smtClean="0"/>
              <a:t>predict </a:t>
            </a:r>
            <a:r>
              <a:rPr lang="en-US" b="1" dirty="0"/>
              <a:t>lev, </a:t>
            </a:r>
            <a:r>
              <a:rPr lang="en-US" b="1" dirty="0" smtClean="0"/>
              <a:t>leverage)</a:t>
            </a:r>
          </a:p>
          <a:p>
            <a:r>
              <a:rPr lang="en-US" dirty="0"/>
              <a:t>Cook's D and DFITS measures both </a:t>
            </a:r>
            <a:r>
              <a:rPr lang="en-US" dirty="0" smtClean="0"/>
              <a:t>combine information </a:t>
            </a:r>
            <a:r>
              <a:rPr lang="en-US" dirty="0"/>
              <a:t>on </a:t>
            </a:r>
            <a:r>
              <a:rPr lang="en-US" dirty="0" smtClean="0"/>
              <a:t>the residual </a:t>
            </a:r>
            <a:r>
              <a:rPr lang="en-US" dirty="0"/>
              <a:t>and </a:t>
            </a:r>
            <a:r>
              <a:rPr lang="en-US" dirty="0" smtClean="0"/>
              <a:t>leverage. Cook's </a:t>
            </a:r>
            <a:r>
              <a:rPr lang="en-US" dirty="0"/>
              <a:t>D and DFITS are very similar except </a:t>
            </a:r>
            <a:r>
              <a:rPr lang="en-US" dirty="0" smtClean="0"/>
              <a:t>that they </a:t>
            </a:r>
            <a:r>
              <a:rPr lang="en-US" dirty="0"/>
              <a:t>scale differently but they give us </a:t>
            </a:r>
            <a:r>
              <a:rPr lang="en-US" dirty="0" smtClean="0"/>
              <a:t>similar answers (</a:t>
            </a:r>
            <a:r>
              <a:rPr lang="en-US" b="1" dirty="0"/>
              <a:t>predict d, </a:t>
            </a:r>
            <a:r>
              <a:rPr lang="en-US" b="1" dirty="0" err="1" smtClean="0"/>
              <a:t>cooksd</a:t>
            </a:r>
            <a:r>
              <a:rPr lang="en-US" b="1" dirty="0" smtClean="0"/>
              <a:t>) </a:t>
            </a:r>
          </a:p>
          <a:p>
            <a:r>
              <a:rPr lang="en-US" b="1" dirty="0"/>
              <a:t>list </a:t>
            </a:r>
            <a:r>
              <a:rPr lang="en-US" b="1" dirty="0" smtClean="0"/>
              <a:t>var1 d </a:t>
            </a:r>
            <a:r>
              <a:rPr lang="en-US" b="1" dirty="0"/>
              <a:t>if </a:t>
            </a:r>
            <a:r>
              <a:rPr lang="en-US" b="1" dirty="0" smtClean="0"/>
              <a:t>d&gt;or&lt;</a:t>
            </a:r>
          </a:p>
          <a:p>
            <a:r>
              <a:rPr lang="en-US" b="1" dirty="0"/>
              <a:t>predict </a:t>
            </a:r>
            <a:r>
              <a:rPr lang="en-US" b="1" dirty="0" err="1"/>
              <a:t>dfit</a:t>
            </a:r>
            <a:r>
              <a:rPr lang="en-US" b="1" dirty="0"/>
              <a:t>, </a:t>
            </a:r>
            <a:r>
              <a:rPr lang="en-US" b="1" dirty="0" err="1" smtClean="0"/>
              <a:t>dfits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046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Detecting Unusual and Influential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also several graphs that can </a:t>
            </a:r>
            <a:r>
              <a:rPr lang="en-US" dirty="0" smtClean="0"/>
              <a:t>be used </a:t>
            </a:r>
            <a:r>
              <a:rPr lang="en-US" dirty="0"/>
              <a:t>to search for </a:t>
            </a:r>
            <a:r>
              <a:rPr lang="en-US" dirty="0" smtClean="0"/>
              <a:t>unusual and influential observations.</a:t>
            </a:r>
          </a:p>
          <a:p>
            <a:r>
              <a:rPr lang="en-US" dirty="0" smtClean="0"/>
              <a:t>The </a:t>
            </a:r>
            <a:r>
              <a:rPr lang="en-US" dirty="0" err="1"/>
              <a:t>avplot</a:t>
            </a:r>
            <a:r>
              <a:rPr lang="en-US" dirty="0"/>
              <a:t> command </a:t>
            </a:r>
            <a:r>
              <a:rPr lang="en-US" dirty="0" smtClean="0"/>
              <a:t>graphs an </a:t>
            </a:r>
            <a:r>
              <a:rPr lang="en-US" dirty="0" err="1" smtClean="0"/>
              <a:t>addedvariable</a:t>
            </a:r>
            <a:r>
              <a:rPr lang="en-US" dirty="0" smtClean="0"/>
              <a:t> plot.</a:t>
            </a:r>
            <a:endParaRPr lang="en-US" dirty="0"/>
          </a:p>
          <a:p>
            <a:r>
              <a:rPr lang="en-US" dirty="0" err="1"/>
              <a:t>avplot</a:t>
            </a:r>
            <a:r>
              <a:rPr lang="en-US" dirty="0"/>
              <a:t> command not only works for </a:t>
            </a:r>
            <a:r>
              <a:rPr lang="en-US" dirty="0" smtClean="0"/>
              <a:t>the variables </a:t>
            </a:r>
            <a:r>
              <a:rPr lang="en-US" dirty="0"/>
              <a:t>in the model, it </a:t>
            </a:r>
            <a:r>
              <a:rPr lang="en-US" dirty="0" smtClean="0"/>
              <a:t>also works for variables </a:t>
            </a:r>
            <a:r>
              <a:rPr lang="en-US" dirty="0"/>
              <a:t>that are not in the model, </a:t>
            </a:r>
            <a:r>
              <a:rPr lang="en-US" dirty="0" smtClean="0"/>
              <a:t>which is </a:t>
            </a:r>
            <a:r>
              <a:rPr lang="en-US" dirty="0"/>
              <a:t>why it is called added-variable plot</a:t>
            </a:r>
            <a:r>
              <a:rPr lang="en-US" dirty="0" smtClean="0"/>
              <a:t>. (</a:t>
            </a:r>
            <a:r>
              <a:rPr lang="en-US" b="1" dirty="0" err="1"/>
              <a:t>avplot</a:t>
            </a:r>
            <a:r>
              <a:rPr lang="en-US" b="1" dirty="0"/>
              <a:t> </a:t>
            </a:r>
            <a:r>
              <a:rPr lang="en-US" b="1" dirty="0" err="1" smtClean="0"/>
              <a:t>var</a:t>
            </a:r>
            <a:r>
              <a:rPr lang="en-US" b="1" dirty="0" smtClean="0"/>
              <a:t>)</a:t>
            </a:r>
          </a:p>
          <a:p>
            <a:r>
              <a:rPr lang="en-US" dirty="0" err="1"/>
              <a:t>rvpplot</a:t>
            </a:r>
            <a:r>
              <a:rPr lang="en-US" dirty="0"/>
              <a:t> is another convenience </a:t>
            </a:r>
            <a:r>
              <a:rPr lang="en-US" dirty="0" smtClean="0"/>
              <a:t>command which </a:t>
            </a:r>
            <a:r>
              <a:rPr lang="en-US" dirty="0"/>
              <a:t>produces a plot of </a:t>
            </a:r>
            <a:r>
              <a:rPr lang="en-US" dirty="0" smtClean="0"/>
              <a:t>the </a:t>
            </a:r>
            <a:r>
              <a:rPr lang="en-US" b="1" dirty="0" smtClean="0"/>
              <a:t>residual Versus a </a:t>
            </a:r>
            <a:r>
              <a:rPr lang="en-US" b="1" dirty="0"/>
              <a:t>specified </a:t>
            </a:r>
            <a:r>
              <a:rPr lang="en-US" b="1" dirty="0" smtClean="0"/>
              <a:t>predictor </a:t>
            </a:r>
            <a:r>
              <a:rPr lang="en-US" dirty="0" smtClean="0"/>
              <a:t>and </a:t>
            </a:r>
            <a:r>
              <a:rPr lang="en-US" dirty="0"/>
              <a:t>it is also used after regress or </a:t>
            </a:r>
            <a:r>
              <a:rPr lang="en-US" dirty="0" err="1"/>
              <a:t>anova</a:t>
            </a:r>
            <a:r>
              <a:rPr lang="en-US" dirty="0" smtClean="0"/>
              <a:t>. (</a:t>
            </a:r>
            <a:r>
              <a:rPr lang="en-US" b="1" dirty="0" err="1"/>
              <a:t>rvpplot</a:t>
            </a:r>
            <a:r>
              <a:rPr lang="en-US" b="1" dirty="0"/>
              <a:t> </a:t>
            </a:r>
            <a:r>
              <a:rPr lang="en-US" b="1" dirty="0" err="1" smtClean="0"/>
              <a:t>var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Tests for </a:t>
            </a:r>
            <a:r>
              <a:rPr lang="en-US" b="1" dirty="0" smtClean="0"/>
              <a:t>Model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specification error can occur when one or </a:t>
            </a:r>
            <a:r>
              <a:rPr lang="en-US" dirty="0" smtClean="0"/>
              <a:t>more relevant </a:t>
            </a:r>
            <a:r>
              <a:rPr lang="en-US" dirty="0"/>
              <a:t>variables are omitted from the model or one </a:t>
            </a:r>
            <a:r>
              <a:rPr lang="en-US" dirty="0" smtClean="0"/>
              <a:t>or more </a:t>
            </a:r>
            <a:r>
              <a:rPr lang="en-US" dirty="0"/>
              <a:t>irrelevant variables </a:t>
            </a:r>
            <a:r>
              <a:rPr lang="en-US" dirty="0" smtClean="0"/>
              <a:t>are included in the model.</a:t>
            </a:r>
          </a:p>
          <a:p>
            <a:r>
              <a:rPr lang="en-US" dirty="0"/>
              <a:t>There are several methods to </a:t>
            </a:r>
            <a:r>
              <a:rPr lang="en-US" dirty="0" smtClean="0"/>
              <a:t>detect specification </a:t>
            </a:r>
            <a:r>
              <a:rPr lang="en-US" dirty="0"/>
              <a:t>errors.</a:t>
            </a:r>
          </a:p>
          <a:p>
            <a:r>
              <a:rPr lang="en-US" dirty="0"/>
              <a:t>The </a:t>
            </a:r>
            <a:r>
              <a:rPr lang="en-US" dirty="0" err="1"/>
              <a:t>linktest</a:t>
            </a:r>
            <a:r>
              <a:rPr lang="en-US" dirty="0"/>
              <a:t> command performs a </a:t>
            </a:r>
            <a:r>
              <a:rPr lang="en-US" dirty="0" smtClean="0"/>
              <a:t>model specification </a:t>
            </a:r>
            <a:r>
              <a:rPr lang="en-US" dirty="0"/>
              <a:t>link test for single-equation </a:t>
            </a:r>
            <a:r>
              <a:rPr lang="en-US" dirty="0" smtClean="0"/>
              <a:t>models.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ovtest</a:t>
            </a:r>
            <a:r>
              <a:rPr lang="en-US" dirty="0"/>
              <a:t> command performs </a:t>
            </a:r>
            <a:r>
              <a:rPr lang="en-US" dirty="0" err="1"/>
              <a:t>performs</a:t>
            </a:r>
            <a:r>
              <a:rPr lang="en-US" dirty="0"/>
              <a:t> </a:t>
            </a:r>
            <a:r>
              <a:rPr lang="en-US" dirty="0" smtClean="0"/>
              <a:t>a regression specification error </a:t>
            </a:r>
            <a:r>
              <a:rPr lang="en-US" dirty="0"/>
              <a:t>test (RESET) </a:t>
            </a:r>
            <a:r>
              <a:rPr lang="en-US" dirty="0" smtClean="0"/>
              <a:t>for omitted </a:t>
            </a:r>
            <a:r>
              <a:rPr lang="en-US" dirty="0"/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299766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Tests </a:t>
            </a:r>
            <a:r>
              <a:rPr lang="en-US" b="1" dirty="0"/>
              <a:t>for Normality of Residuals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Tests </a:t>
            </a:r>
            <a:r>
              <a:rPr lang="en-US" b="1" dirty="0"/>
              <a:t>for Heteroscedasticity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Tests </a:t>
            </a:r>
            <a:r>
              <a:rPr lang="en-US" b="1" dirty="0"/>
              <a:t>for </a:t>
            </a:r>
            <a:r>
              <a:rPr lang="en-US" b="1" dirty="0" err="1" smtClean="0"/>
              <a:t>Multicollinearity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Tests </a:t>
            </a:r>
            <a:r>
              <a:rPr lang="en-US" b="1" dirty="0"/>
              <a:t>for Autocorrelation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Detecting </a:t>
            </a:r>
            <a:r>
              <a:rPr lang="en-US" b="1" dirty="0"/>
              <a:t>Unusual and Influential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Tests </a:t>
            </a:r>
            <a:r>
              <a:rPr lang="en-US" b="1" dirty="0"/>
              <a:t>for Model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Tests for Normality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pnorm</a:t>
            </a:r>
            <a:r>
              <a:rPr lang="en-US" dirty="0"/>
              <a:t> command produces </a:t>
            </a:r>
            <a:r>
              <a:rPr lang="en-US" dirty="0" smtClean="0"/>
              <a:t>a </a:t>
            </a:r>
            <a:r>
              <a:rPr lang="en-US" b="1" dirty="0" smtClean="0"/>
              <a:t>normal </a:t>
            </a:r>
            <a:r>
              <a:rPr lang="en-US" b="1" dirty="0"/>
              <a:t>probability plot </a:t>
            </a:r>
            <a:r>
              <a:rPr lang="en-US" dirty="0" smtClean="0"/>
              <a:t>and it </a:t>
            </a:r>
            <a:r>
              <a:rPr lang="en-US" dirty="0"/>
              <a:t>is another method </a:t>
            </a:r>
            <a:r>
              <a:rPr lang="en-US" dirty="0" smtClean="0"/>
              <a:t>of testing </a:t>
            </a:r>
            <a:r>
              <a:rPr lang="en-US" dirty="0"/>
              <a:t>whether </a:t>
            </a:r>
            <a:r>
              <a:rPr lang="en-US" dirty="0" smtClean="0"/>
              <a:t>the residuals </a:t>
            </a:r>
            <a:r>
              <a:rPr lang="en-US" dirty="0"/>
              <a:t>from the regression are </a:t>
            </a:r>
            <a:r>
              <a:rPr lang="en-US" dirty="0" smtClean="0"/>
              <a:t>normally distributed. (</a:t>
            </a:r>
            <a:r>
              <a:rPr lang="en-US" b="1" dirty="0" err="1"/>
              <a:t>pnorm</a:t>
            </a:r>
            <a:r>
              <a:rPr lang="en-US" b="1" dirty="0"/>
              <a:t> </a:t>
            </a:r>
            <a:r>
              <a:rPr lang="en-US" b="1" dirty="0" smtClean="0"/>
              <a:t>r)</a:t>
            </a:r>
          </a:p>
          <a:p>
            <a:r>
              <a:rPr lang="en-US" dirty="0"/>
              <a:t>The </a:t>
            </a:r>
            <a:r>
              <a:rPr lang="en-US" dirty="0" err="1"/>
              <a:t>qnorm</a:t>
            </a:r>
            <a:r>
              <a:rPr lang="en-US" dirty="0"/>
              <a:t> command produces </a:t>
            </a:r>
            <a:r>
              <a:rPr lang="en-US" dirty="0" smtClean="0"/>
              <a:t>a </a:t>
            </a:r>
            <a:r>
              <a:rPr lang="en-US" b="1" dirty="0" smtClean="0"/>
              <a:t>normal </a:t>
            </a:r>
            <a:r>
              <a:rPr lang="en-US" b="1" dirty="0"/>
              <a:t>quantile </a:t>
            </a:r>
            <a:r>
              <a:rPr lang="en-US" b="1" dirty="0" smtClean="0"/>
              <a:t>plot</a:t>
            </a:r>
            <a:r>
              <a:rPr lang="en-US" dirty="0" smtClean="0"/>
              <a:t>. It </a:t>
            </a:r>
            <a:r>
              <a:rPr lang="en-US" dirty="0"/>
              <a:t>is yet another method for testing if </a:t>
            </a:r>
            <a:r>
              <a:rPr lang="en-US" dirty="0" smtClean="0"/>
              <a:t>the residuals </a:t>
            </a:r>
            <a:r>
              <a:rPr lang="en-US" dirty="0"/>
              <a:t>are normally distributed</a:t>
            </a:r>
            <a:r>
              <a:rPr lang="en-US" dirty="0" smtClean="0"/>
              <a:t>. (</a:t>
            </a:r>
            <a:r>
              <a:rPr lang="en-US" b="1" dirty="0" err="1"/>
              <a:t>qnorm</a:t>
            </a:r>
            <a:r>
              <a:rPr lang="en-US" b="1" dirty="0"/>
              <a:t> </a:t>
            </a:r>
            <a:r>
              <a:rPr lang="en-US" b="1" dirty="0" smtClean="0"/>
              <a:t>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Tests for Normality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swilk</a:t>
            </a:r>
            <a:r>
              <a:rPr lang="en-US" dirty="0" smtClean="0"/>
              <a:t> </a:t>
            </a:r>
            <a:r>
              <a:rPr lang="en-US" dirty="0"/>
              <a:t>performs the Shapiro-Wilk W test </a:t>
            </a:r>
            <a:r>
              <a:rPr lang="en-US" dirty="0" smtClean="0"/>
              <a:t>for normality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kdensity</a:t>
            </a:r>
            <a:r>
              <a:rPr lang="en-US" dirty="0"/>
              <a:t> produces kernel density plot with </a:t>
            </a:r>
            <a:r>
              <a:rPr lang="en-US" dirty="0" smtClean="0"/>
              <a:t>normal distribution </a:t>
            </a:r>
            <a:r>
              <a:rPr lang="en-US" dirty="0" err="1"/>
              <a:t>overlayed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pnorm</a:t>
            </a:r>
            <a:r>
              <a:rPr lang="en-US" dirty="0" smtClean="0"/>
              <a:t> </a:t>
            </a:r>
            <a:r>
              <a:rPr lang="en-US" dirty="0"/>
              <a:t>graphs a standardized normal </a:t>
            </a:r>
            <a:r>
              <a:rPr lang="en-US" dirty="0" smtClean="0"/>
              <a:t>probability (P-P</a:t>
            </a:r>
            <a:r>
              <a:rPr lang="en-US" dirty="0"/>
              <a:t>) plot.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qnorm</a:t>
            </a:r>
            <a:r>
              <a:rPr lang="en-US" dirty="0"/>
              <a:t> plots the quantiles of </a:t>
            </a:r>
            <a:r>
              <a:rPr lang="en-US" dirty="0" err="1"/>
              <a:t>varname</a:t>
            </a:r>
            <a:r>
              <a:rPr lang="en-US" dirty="0"/>
              <a:t> against </a:t>
            </a:r>
            <a:r>
              <a:rPr lang="en-US" dirty="0" smtClean="0"/>
              <a:t>the quantiles </a:t>
            </a:r>
            <a:r>
              <a:rPr lang="en-US" dirty="0"/>
              <a:t>of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16417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Tests </a:t>
            </a:r>
            <a:r>
              <a:rPr lang="en-US" b="1" dirty="0" smtClean="0"/>
              <a:t>for Heteroscedasticity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basic assumptions for the </a:t>
            </a:r>
            <a:r>
              <a:rPr lang="en-US" dirty="0" smtClean="0"/>
              <a:t>ordinary least </a:t>
            </a:r>
            <a:r>
              <a:rPr lang="en-US" dirty="0"/>
              <a:t>squares regression is the homogeneity </a:t>
            </a:r>
            <a:r>
              <a:rPr lang="en-US" dirty="0" smtClean="0"/>
              <a:t>of variance </a:t>
            </a:r>
            <a:r>
              <a:rPr lang="en-US" dirty="0"/>
              <a:t>of the residuals.</a:t>
            </a:r>
          </a:p>
          <a:p>
            <a:r>
              <a:rPr lang="en-US" dirty="0"/>
              <a:t>There are graphical and non-graphical </a:t>
            </a:r>
            <a:r>
              <a:rPr lang="en-US" dirty="0" smtClean="0"/>
              <a:t>methods for </a:t>
            </a:r>
            <a:r>
              <a:rPr lang="en-US" dirty="0"/>
              <a:t>detecting heteroscedasticity</a:t>
            </a:r>
            <a:r>
              <a:rPr lang="en-US" dirty="0" smtClean="0"/>
              <a:t>.</a:t>
            </a:r>
          </a:p>
          <a:p>
            <a:r>
              <a:rPr lang="en-US" dirty="0"/>
              <a:t>Cook-Weisberg test for </a:t>
            </a:r>
            <a:r>
              <a:rPr lang="en-US" dirty="0" smtClean="0"/>
              <a:t>heteroscedasticity (</a:t>
            </a:r>
            <a:r>
              <a:rPr lang="en-US" dirty="0" err="1" smtClean="0"/>
              <a:t>hettest</a:t>
            </a:r>
            <a:r>
              <a:rPr lang="en-US" dirty="0" smtClean="0"/>
              <a:t>)</a:t>
            </a:r>
          </a:p>
          <a:p>
            <a:r>
              <a:rPr lang="en-US" dirty="0"/>
              <a:t>we use the </a:t>
            </a:r>
            <a:r>
              <a:rPr lang="en-US" dirty="0" err="1"/>
              <a:t>rvfplot</a:t>
            </a:r>
            <a:r>
              <a:rPr lang="en-US" dirty="0"/>
              <a:t> command with the </a:t>
            </a:r>
            <a:r>
              <a:rPr lang="en-US" dirty="0" err="1" smtClean="0"/>
              <a:t>yline</a:t>
            </a:r>
            <a:r>
              <a:rPr lang="en-US" dirty="0" smtClean="0"/>
              <a:t>(0) option </a:t>
            </a:r>
            <a:r>
              <a:rPr lang="en-US" dirty="0"/>
              <a:t>to put a reference line at y=0.</a:t>
            </a:r>
          </a:p>
        </p:txBody>
      </p:sp>
    </p:spTree>
    <p:extLst>
      <p:ext uri="{BB962C8B-B14F-4D97-AF65-F5344CB8AC3E}">
        <p14:creationId xmlns:p14="http://schemas.microsoft.com/office/powerpoint/2010/main" val="99499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of Tests for Heteroscedasticity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hettest</a:t>
            </a:r>
            <a:r>
              <a:rPr lang="en-US" dirty="0" smtClean="0"/>
              <a:t> </a:t>
            </a:r>
            <a:r>
              <a:rPr lang="en-US" dirty="0"/>
              <a:t>performs Cook and Weisberg test</a:t>
            </a:r>
          </a:p>
          <a:p>
            <a:r>
              <a:rPr lang="en-US" dirty="0" err="1"/>
              <a:t>rvfplot</a:t>
            </a:r>
            <a:r>
              <a:rPr lang="en-US" dirty="0"/>
              <a:t> graphs residual-versus-fitted plot.</a:t>
            </a:r>
          </a:p>
        </p:txBody>
      </p:sp>
    </p:spTree>
    <p:extLst>
      <p:ext uri="{BB962C8B-B14F-4D97-AF65-F5344CB8AC3E}">
        <p14:creationId xmlns:p14="http://schemas.microsoft.com/office/powerpoint/2010/main" val="115979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Tests </a:t>
            </a:r>
            <a:r>
              <a:rPr lang="en-US" b="1" dirty="0" smtClean="0"/>
              <a:t>for </a:t>
            </a:r>
            <a:r>
              <a:rPr lang="en-US" b="1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Multicollinearity</a:t>
            </a:r>
            <a:r>
              <a:rPr lang="en-US" dirty="0"/>
              <a:t> is a concern for </a:t>
            </a:r>
            <a:r>
              <a:rPr lang="en-US" dirty="0" smtClean="0"/>
              <a:t>multiple regression</a:t>
            </a:r>
            <a:r>
              <a:rPr lang="en-US" dirty="0"/>
              <a:t>, not for its existence, but for </a:t>
            </a:r>
            <a:r>
              <a:rPr lang="en-US" dirty="0" smtClean="0"/>
              <a:t>its degree</a:t>
            </a:r>
            <a:r>
              <a:rPr lang="en-US" dirty="0"/>
              <a:t>.</a:t>
            </a:r>
          </a:p>
          <a:p>
            <a:r>
              <a:rPr lang="en-US" dirty="0"/>
              <a:t>For severe degree of </a:t>
            </a:r>
            <a:r>
              <a:rPr lang="en-US" dirty="0" err="1"/>
              <a:t>multicollinearity</a:t>
            </a:r>
            <a:r>
              <a:rPr lang="en-US" dirty="0"/>
              <a:t>, </a:t>
            </a:r>
            <a:r>
              <a:rPr lang="en-US" dirty="0" smtClean="0"/>
              <a:t>the regression model estimates </a:t>
            </a:r>
            <a:r>
              <a:rPr lang="en-US" dirty="0"/>
              <a:t>of the coefficients become </a:t>
            </a:r>
            <a:r>
              <a:rPr lang="en-US" dirty="0" smtClean="0"/>
              <a:t>unstable and the </a:t>
            </a:r>
            <a:r>
              <a:rPr lang="en-US" dirty="0"/>
              <a:t>standard errors for the coefficients can </a:t>
            </a:r>
            <a:r>
              <a:rPr lang="en-US" dirty="0" smtClean="0"/>
              <a:t>get wildly </a:t>
            </a:r>
            <a:r>
              <a:rPr lang="en-US" dirty="0"/>
              <a:t>inflated</a:t>
            </a:r>
            <a:r>
              <a:rPr lang="en-US" dirty="0" smtClean="0"/>
              <a:t>.</a:t>
            </a:r>
          </a:p>
          <a:p>
            <a:r>
              <a:rPr lang="en-US" dirty="0"/>
              <a:t>We can use the </a:t>
            </a:r>
            <a:r>
              <a:rPr lang="en-US" dirty="0" err="1"/>
              <a:t>vif</a:t>
            </a:r>
            <a:r>
              <a:rPr lang="en-US" dirty="0"/>
              <a:t> command after the regression </a:t>
            </a:r>
            <a:r>
              <a:rPr lang="en-US" dirty="0" smtClean="0"/>
              <a:t>to check </a:t>
            </a:r>
            <a:r>
              <a:rPr lang="en-US" dirty="0"/>
              <a:t>for </a:t>
            </a:r>
            <a:r>
              <a:rPr lang="en-US" dirty="0" err="1" smtClean="0"/>
              <a:t>multicollinearity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vif</a:t>
            </a:r>
            <a:r>
              <a:rPr lang="en-US" dirty="0" smtClean="0"/>
              <a:t> </a:t>
            </a:r>
            <a:r>
              <a:rPr lang="en-US" dirty="0"/>
              <a:t>stands for variance inflation factor</a:t>
            </a:r>
          </a:p>
        </p:txBody>
      </p:sp>
    </p:spTree>
    <p:extLst>
      <p:ext uri="{BB962C8B-B14F-4D97-AF65-F5344CB8AC3E}">
        <p14:creationId xmlns:p14="http://schemas.microsoft.com/office/powerpoint/2010/main" val="193092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Tests for </a:t>
            </a:r>
            <a:r>
              <a:rPr lang="en-US" b="1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</a:t>
            </a:r>
            <a:r>
              <a:rPr lang="en-US" dirty="0" smtClean="0"/>
              <a:t>whose VIF </a:t>
            </a:r>
            <a:r>
              <a:rPr lang="en-US" dirty="0"/>
              <a:t>values </a:t>
            </a:r>
            <a:r>
              <a:rPr lang="en-US" dirty="0" smtClean="0"/>
              <a:t>are greater </a:t>
            </a:r>
            <a:r>
              <a:rPr lang="en-US" dirty="0"/>
              <a:t>than 10 </a:t>
            </a:r>
            <a:r>
              <a:rPr lang="en-US" dirty="0" smtClean="0"/>
              <a:t>may merit further investigation</a:t>
            </a:r>
            <a:r>
              <a:rPr lang="en-US" dirty="0"/>
              <a:t>.</a:t>
            </a:r>
          </a:p>
          <a:p>
            <a:r>
              <a:rPr lang="en-US" dirty="0"/>
              <a:t>Tolerance= 1/VIF, </a:t>
            </a:r>
            <a:r>
              <a:rPr lang="en-US" dirty="0" smtClean="0"/>
              <a:t>is used </a:t>
            </a:r>
            <a:r>
              <a:rPr lang="en-US" dirty="0"/>
              <a:t>to check </a:t>
            </a:r>
            <a:r>
              <a:rPr lang="en-US" dirty="0" smtClean="0"/>
              <a:t>on the </a:t>
            </a:r>
            <a:r>
              <a:rPr lang="en-US" dirty="0"/>
              <a:t>degree </a:t>
            </a:r>
            <a:r>
              <a:rPr lang="en-US" dirty="0" smtClean="0"/>
              <a:t>of collinearity</a:t>
            </a:r>
            <a:r>
              <a:rPr lang="en-US" dirty="0"/>
              <a:t>. </a:t>
            </a:r>
            <a:r>
              <a:rPr lang="en-US" dirty="0" smtClean="0"/>
              <a:t>A tolerance value lower </a:t>
            </a:r>
            <a:r>
              <a:rPr lang="en-US" dirty="0"/>
              <a:t>than 0.1 </a:t>
            </a:r>
            <a:r>
              <a:rPr lang="en-US" dirty="0" smtClean="0"/>
              <a:t>is comparable </a:t>
            </a:r>
            <a:r>
              <a:rPr lang="en-US" dirty="0"/>
              <a:t>to a </a:t>
            </a:r>
            <a:r>
              <a:rPr lang="en-US" dirty="0" smtClean="0"/>
              <a:t>VIF of </a:t>
            </a:r>
            <a:r>
              <a:rPr lang="en-US" dirty="0"/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194809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Tests </a:t>
            </a:r>
            <a:r>
              <a:rPr lang="en-US" b="1" dirty="0" smtClean="0"/>
              <a:t>for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Durbin-Watson </a:t>
            </a:r>
            <a:r>
              <a:rPr lang="en-US" b="1" dirty="0" smtClean="0"/>
              <a:t>d-statistic (</a:t>
            </a:r>
            <a:r>
              <a:rPr lang="en-US" b="1" dirty="0" err="1" smtClean="0"/>
              <a:t>dwstat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9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840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Theme</vt:lpstr>
      <vt:lpstr>Regression Analysis</vt:lpstr>
      <vt:lpstr>Regression Analysis</vt:lpstr>
      <vt:lpstr>Tests for Normality of Residuals</vt:lpstr>
      <vt:lpstr>Summary of Tests for Normality of Residuals</vt:lpstr>
      <vt:lpstr>Tests for Heteroscedasticity</vt:lpstr>
      <vt:lpstr>Summary of Tests for Heteroscedasticity</vt:lpstr>
      <vt:lpstr>Tests for Multicollinearity</vt:lpstr>
      <vt:lpstr>Tests for Multicollinearity</vt:lpstr>
      <vt:lpstr>Tests for Autocorrelation</vt:lpstr>
      <vt:lpstr>Detecting Unusual and Influential Data</vt:lpstr>
      <vt:lpstr>Detecting Unusual and Influential Data</vt:lpstr>
      <vt:lpstr>Detecting Unusual and Influential Data</vt:lpstr>
      <vt:lpstr>Detecting Unusual and Influential Data</vt:lpstr>
      <vt:lpstr>Tests for Model Specification</vt:lpstr>
    </vt:vector>
  </TitlesOfParts>
  <Company>Tennessee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Fawaz, Fadi</dc:creator>
  <cp:lastModifiedBy>Fawaz, Fadi</cp:lastModifiedBy>
  <cp:revision>4</cp:revision>
  <dcterms:created xsi:type="dcterms:W3CDTF">2018-10-04T16:01:25Z</dcterms:created>
  <dcterms:modified xsi:type="dcterms:W3CDTF">2018-10-04T17:01:28Z</dcterms:modified>
</cp:coreProperties>
</file>