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notesMasterIdLst>
    <p:notesMasterId r:id="rId22"/>
  </p:notesMasterIdLst>
  <p:sldIdLst>
    <p:sldId id="256" r:id="rId2"/>
    <p:sldId id="258" r:id="rId3"/>
    <p:sldId id="268" r:id="rId4"/>
    <p:sldId id="263" r:id="rId5"/>
    <p:sldId id="280" r:id="rId6"/>
    <p:sldId id="269" r:id="rId7"/>
    <p:sldId id="260" r:id="rId8"/>
    <p:sldId id="261" r:id="rId9"/>
    <p:sldId id="262" r:id="rId10"/>
    <p:sldId id="265" r:id="rId11"/>
    <p:sldId id="281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9"/>
    <p:restoredTop sz="94650"/>
  </p:normalViewPr>
  <p:slideViewPr>
    <p:cSldViewPr snapToGrid="0" snapToObjects="1">
      <p:cViewPr varScale="1">
        <p:scale>
          <a:sx n="109" d="100"/>
          <a:sy n="109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5E522-4999-4B06-B162-46049429ECE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D10FD2-CD56-4C63-BE85-216797AB048C}">
      <dgm:prSet custT="1"/>
      <dgm:spPr/>
      <dgm:t>
        <a:bodyPr/>
        <a:lstStyle/>
        <a:p>
          <a:r>
            <a:rPr lang="en-US" sz="2400" b="1" dirty="0"/>
            <a:t>This study aims to answer the following research questions</a:t>
          </a:r>
          <a:r>
            <a:rPr lang="en-US" sz="2400" dirty="0"/>
            <a:t>:</a:t>
          </a:r>
        </a:p>
      </dgm:t>
    </dgm:pt>
    <dgm:pt modelId="{1600E86F-4CDE-4326-8FB5-96888900DD22}" type="parTrans" cxnId="{6D728CB9-B30A-4134-A4E5-55A48B62B809}">
      <dgm:prSet/>
      <dgm:spPr/>
      <dgm:t>
        <a:bodyPr/>
        <a:lstStyle/>
        <a:p>
          <a:endParaRPr lang="en-US"/>
        </a:p>
      </dgm:t>
    </dgm:pt>
    <dgm:pt modelId="{7D3B868C-AA38-4EF7-8F0E-9C81EB047DBE}" type="sibTrans" cxnId="{6D728CB9-B30A-4134-A4E5-55A48B62B809}">
      <dgm:prSet/>
      <dgm:spPr/>
      <dgm:t>
        <a:bodyPr/>
        <a:lstStyle/>
        <a:p>
          <a:endParaRPr lang="en-US"/>
        </a:p>
      </dgm:t>
    </dgm:pt>
    <dgm:pt modelId="{0EAFF897-6E8F-4A44-A681-53B02AB2B16C}">
      <dgm:prSet/>
      <dgm:spPr/>
      <dgm:t>
        <a:bodyPr/>
        <a:lstStyle/>
        <a:p>
          <a:r>
            <a:rPr lang="en-US"/>
            <a:t>What is the relationship between per-pupil funding and students’ test scores on state standardized tests (TCAP) in Tennessee? </a:t>
          </a:r>
        </a:p>
      </dgm:t>
    </dgm:pt>
    <dgm:pt modelId="{9E737C74-5A8B-4D99-A516-72316FE399B0}" type="parTrans" cxnId="{8EFFF209-0238-4BA0-ADD2-B31E67827975}">
      <dgm:prSet/>
      <dgm:spPr/>
      <dgm:t>
        <a:bodyPr/>
        <a:lstStyle/>
        <a:p>
          <a:endParaRPr lang="en-US"/>
        </a:p>
      </dgm:t>
    </dgm:pt>
    <dgm:pt modelId="{160A54EC-0667-4338-A85F-707C62641903}" type="sibTrans" cxnId="{8EFFF209-0238-4BA0-ADD2-B31E67827975}">
      <dgm:prSet/>
      <dgm:spPr/>
      <dgm:t>
        <a:bodyPr/>
        <a:lstStyle/>
        <a:p>
          <a:endParaRPr lang="en-US"/>
        </a:p>
      </dgm:t>
    </dgm:pt>
    <dgm:pt modelId="{0CDC3242-6825-4772-97D8-DD78D0712316}">
      <dgm:prSet/>
      <dgm:spPr/>
      <dgm:t>
        <a:bodyPr/>
        <a:lstStyle/>
        <a:p>
          <a:r>
            <a:rPr lang="en-US"/>
            <a:t>How does per-pupil funding relate to improvements in performance on TCAP? </a:t>
          </a:r>
        </a:p>
      </dgm:t>
    </dgm:pt>
    <dgm:pt modelId="{9B1AABA6-704E-44AD-94A9-487C22BB9F14}" type="parTrans" cxnId="{7CF4E675-5425-4584-A11D-4DECA0780588}">
      <dgm:prSet/>
      <dgm:spPr/>
      <dgm:t>
        <a:bodyPr/>
        <a:lstStyle/>
        <a:p>
          <a:endParaRPr lang="en-US"/>
        </a:p>
      </dgm:t>
    </dgm:pt>
    <dgm:pt modelId="{9495CE46-C8DE-450A-A91A-2585C2E4FC05}" type="sibTrans" cxnId="{7CF4E675-5425-4584-A11D-4DECA0780588}">
      <dgm:prSet/>
      <dgm:spPr/>
      <dgm:t>
        <a:bodyPr/>
        <a:lstStyle/>
        <a:p>
          <a:endParaRPr lang="en-US"/>
        </a:p>
      </dgm:t>
    </dgm:pt>
    <dgm:pt modelId="{D613C23B-F919-40E6-8666-223739F97A14}">
      <dgm:prSet/>
      <dgm:spPr/>
      <dgm:t>
        <a:bodyPr/>
        <a:lstStyle/>
        <a:p>
          <a:r>
            <a:rPr lang="en-US"/>
            <a:t>What is the relationship between student demographics and district size and TCAP results? </a:t>
          </a:r>
        </a:p>
      </dgm:t>
    </dgm:pt>
    <dgm:pt modelId="{CC985762-F2A0-41FF-9FFB-1EF3F32B8F58}" type="parTrans" cxnId="{D965E9C1-4E0E-43D5-9B66-A4C6FF9E964F}">
      <dgm:prSet/>
      <dgm:spPr/>
      <dgm:t>
        <a:bodyPr/>
        <a:lstStyle/>
        <a:p>
          <a:endParaRPr lang="en-US"/>
        </a:p>
      </dgm:t>
    </dgm:pt>
    <dgm:pt modelId="{6076A1B8-D014-4B27-A75F-00F6F27E66D7}" type="sibTrans" cxnId="{D965E9C1-4E0E-43D5-9B66-A4C6FF9E964F}">
      <dgm:prSet/>
      <dgm:spPr/>
      <dgm:t>
        <a:bodyPr/>
        <a:lstStyle/>
        <a:p>
          <a:endParaRPr lang="en-US"/>
        </a:p>
      </dgm:t>
    </dgm:pt>
    <dgm:pt modelId="{51F0ACDE-769E-48D9-B570-03BC9D112EB0}">
      <dgm:prSet/>
      <dgm:spPr/>
      <dgm:t>
        <a:bodyPr/>
        <a:lstStyle/>
        <a:p>
          <a:r>
            <a:rPr lang="en-US"/>
            <a:t>How do student demographics relate to improvements in performance on TCAP?</a:t>
          </a:r>
        </a:p>
      </dgm:t>
    </dgm:pt>
    <dgm:pt modelId="{8A6DE313-0E92-4E43-80B5-A02F86FE219E}" type="parTrans" cxnId="{E5EAC323-044C-46AE-88FF-77AD091A23FF}">
      <dgm:prSet/>
      <dgm:spPr/>
      <dgm:t>
        <a:bodyPr/>
        <a:lstStyle/>
        <a:p>
          <a:endParaRPr lang="en-US"/>
        </a:p>
      </dgm:t>
    </dgm:pt>
    <dgm:pt modelId="{3B998A14-3A34-49D9-B891-F99CBF22467B}" type="sibTrans" cxnId="{E5EAC323-044C-46AE-88FF-77AD091A23FF}">
      <dgm:prSet/>
      <dgm:spPr/>
      <dgm:t>
        <a:bodyPr/>
        <a:lstStyle/>
        <a:p>
          <a:endParaRPr lang="en-US"/>
        </a:p>
      </dgm:t>
    </dgm:pt>
    <dgm:pt modelId="{EB7A29E7-EEAD-40AB-B418-BB8826356E28}">
      <dgm:prSet/>
      <dgm:spPr/>
      <dgm:t>
        <a:bodyPr/>
        <a:lstStyle/>
        <a:p>
          <a:r>
            <a:rPr lang="en-US"/>
            <a:t>To what degree are county-level factors (e.g., crime rates, housing prices, higher education attainment levels) related to TCAP performance and improvement in TCAP performance ?</a:t>
          </a:r>
        </a:p>
      </dgm:t>
    </dgm:pt>
    <dgm:pt modelId="{8E6C102F-6EEF-43DB-8E79-969156950CC8}" type="parTrans" cxnId="{91F26FB3-17DF-4590-B235-F3763C04B4DA}">
      <dgm:prSet/>
      <dgm:spPr/>
      <dgm:t>
        <a:bodyPr/>
        <a:lstStyle/>
        <a:p>
          <a:endParaRPr lang="en-US"/>
        </a:p>
      </dgm:t>
    </dgm:pt>
    <dgm:pt modelId="{63D35351-2347-4177-A938-9769510DB313}" type="sibTrans" cxnId="{91F26FB3-17DF-4590-B235-F3763C04B4DA}">
      <dgm:prSet/>
      <dgm:spPr/>
      <dgm:t>
        <a:bodyPr/>
        <a:lstStyle/>
        <a:p>
          <a:endParaRPr lang="en-US"/>
        </a:p>
      </dgm:t>
    </dgm:pt>
    <dgm:pt modelId="{36EEDEE8-33B4-0A47-B719-FA566C94C882}" type="pres">
      <dgm:prSet presAssocID="{E1C5E522-4999-4B06-B162-46049429ECE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31141E5-1835-DF42-8BF4-60F2FA847055}" type="pres">
      <dgm:prSet presAssocID="{69D10FD2-CD56-4C63-BE85-216797AB048C}" presName="thickLine" presStyleLbl="alignNode1" presStyleIdx="0" presStyleCnt="6"/>
      <dgm:spPr/>
    </dgm:pt>
    <dgm:pt modelId="{B2E56305-D911-4447-873E-6B119F8823F8}" type="pres">
      <dgm:prSet presAssocID="{69D10FD2-CD56-4C63-BE85-216797AB048C}" presName="horz1" presStyleCnt="0"/>
      <dgm:spPr/>
    </dgm:pt>
    <dgm:pt modelId="{840D1F27-50CD-B245-8FF8-A0412609AF88}" type="pres">
      <dgm:prSet presAssocID="{69D10FD2-CD56-4C63-BE85-216797AB048C}" presName="tx1" presStyleLbl="revTx" presStyleIdx="0" presStyleCnt="6"/>
      <dgm:spPr/>
      <dgm:t>
        <a:bodyPr/>
        <a:lstStyle/>
        <a:p>
          <a:endParaRPr lang="en-US"/>
        </a:p>
      </dgm:t>
    </dgm:pt>
    <dgm:pt modelId="{3057476A-A1BB-9B49-90D6-1E97E23C3A07}" type="pres">
      <dgm:prSet presAssocID="{69D10FD2-CD56-4C63-BE85-216797AB048C}" presName="vert1" presStyleCnt="0"/>
      <dgm:spPr/>
    </dgm:pt>
    <dgm:pt modelId="{F27573FB-4988-CB43-BBF3-8AE5E22905D8}" type="pres">
      <dgm:prSet presAssocID="{0EAFF897-6E8F-4A44-A681-53B02AB2B16C}" presName="thickLine" presStyleLbl="alignNode1" presStyleIdx="1" presStyleCnt="6"/>
      <dgm:spPr/>
    </dgm:pt>
    <dgm:pt modelId="{76A6D001-9ABB-014E-94DD-7C6225161BAD}" type="pres">
      <dgm:prSet presAssocID="{0EAFF897-6E8F-4A44-A681-53B02AB2B16C}" presName="horz1" presStyleCnt="0"/>
      <dgm:spPr/>
    </dgm:pt>
    <dgm:pt modelId="{3EE393ED-D905-B542-9D92-214B054BA698}" type="pres">
      <dgm:prSet presAssocID="{0EAFF897-6E8F-4A44-A681-53B02AB2B16C}" presName="tx1" presStyleLbl="revTx" presStyleIdx="1" presStyleCnt="6"/>
      <dgm:spPr/>
      <dgm:t>
        <a:bodyPr/>
        <a:lstStyle/>
        <a:p>
          <a:endParaRPr lang="en-US"/>
        </a:p>
      </dgm:t>
    </dgm:pt>
    <dgm:pt modelId="{3AE225FF-46BA-EC49-94A7-5E641405C73A}" type="pres">
      <dgm:prSet presAssocID="{0EAFF897-6E8F-4A44-A681-53B02AB2B16C}" presName="vert1" presStyleCnt="0"/>
      <dgm:spPr/>
    </dgm:pt>
    <dgm:pt modelId="{D591F3B0-A651-E941-A64D-DD3243CD4653}" type="pres">
      <dgm:prSet presAssocID="{0CDC3242-6825-4772-97D8-DD78D0712316}" presName="thickLine" presStyleLbl="alignNode1" presStyleIdx="2" presStyleCnt="6"/>
      <dgm:spPr/>
    </dgm:pt>
    <dgm:pt modelId="{3587EBFD-03DC-0543-A2DD-D8D7728528A4}" type="pres">
      <dgm:prSet presAssocID="{0CDC3242-6825-4772-97D8-DD78D0712316}" presName="horz1" presStyleCnt="0"/>
      <dgm:spPr/>
    </dgm:pt>
    <dgm:pt modelId="{95A9F1B2-A1F0-6849-94EC-4A2B7EEC8BA1}" type="pres">
      <dgm:prSet presAssocID="{0CDC3242-6825-4772-97D8-DD78D0712316}" presName="tx1" presStyleLbl="revTx" presStyleIdx="2" presStyleCnt="6"/>
      <dgm:spPr/>
      <dgm:t>
        <a:bodyPr/>
        <a:lstStyle/>
        <a:p>
          <a:endParaRPr lang="en-US"/>
        </a:p>
      </dgm:t>
    </dgm:pt>
    <dgm:pt modelId="{B2743FD4-B430-A440-AC8E-495C593F8753}" type="pres">
      <dgm:prSet presAssocID="{0CDC3242-6825-4772-97D8-DD78D0712316}" presName="vert1" presStyleCnt="0"/>
      <dgm:spPr/>
    </dgm:pt>
    <dgm:pt modelId="{9A51E47B-E52D-A446-9B7B-BE8D9DB6D8E6}" type="pres">
      <dgm:prSet presAssocID="{D613C23B-F919-40E6-8666-223739F97A14}" presName="thickLine" presStyleLbl="alignNode1" presStyleIdx="3" presStyleCnt="6"/>
      <dgm:spPr/>
    </dgm:pt>
    <dgm:pt modelId="{CA3D29EE-4461-B84F-9398-1C7063EF6CC8}" type="pres">
      <dgm:prSet presAssocID="{D613C23B-F919-40E6-8666-223739F97A14}" presName="horz1" presStyleCnt="0"/>
      <dgm:spPr/>
    </dgm:pt>
    <dgm:pt modelId="{CE6E351B-869F-B447-B079-58F10CA3123F}" type="pres">
      <dgm:prSet presAssocID="{D613C23B-F919-40E6-8666-223739F97A14}" presName="tx1" presStyleLbl="revTx" presStyleIdx="3" presStyleCnt="6"/>
      <dgm:spPr/>
      <dgm:t>
        <a:bodyPr/>
        <a:lstStyle/>
        <a:p>
          <a:endParaRPr lang="en-US"/>
        </a:p>
      </dgm:t>
    </dgm:pt>
    <dgm:pt modelId="{2547A2A8-23D2-9B4A-BE13-41FCB546010A}" type="pres">
      <dgm:prSet presAssocID="{D613C23B-F919-40E6-8666-223739F97A14}" presName="vert1" presStyleCnt="0"/>
      <dgm:spPr/>
    </dgm:pt>
    <dgm:pt modelId="{361C8C76-1A22-0546-B737-7D80B0C41024}" type="pres">
      <dgm:prSet presAssocID="{51F0ACDE-769E-48D9-B570-03BC9D112EB0}" presName="thickLine" presStyleLbl="alignNode1" presStyleIdx="4" presStyleCnt="6"/>
      <dgm:spPr/>
    </dgm:pt>
    <dgm:pt modelId="{1CDBA925-6B1A-2A49-B9A7-34F7FA377D26}" type="pres">
      <dgm:prSet presAssocID="{51F0ACDE-769E-48D9-B570-03BC9D112EB0}" presName="horz1" presStyleCnt="0"/>
      <dgm:spPr/>
    </dgm:pt>
    <dgm:pt modelId="{B407F70F-F7AF-D047-B476-7B82E087092E}" type="pres">
      <dgm:prSet presAssocID="{51F0ACDE-769E-48D9-B570-03BC9D112EB0}" presName="tx1" presStyleLbl="revTx" presStyleIdx="4" presStyleCnt="6"/>
      <dgm:spPr/>
      <dgm:t>
        <a:bodyPr/>
        <a:lstStyle/>
        <a:p>
          <a:endParaRPr lang="en-US"/>
        </a:p>
      </dgm:t>
    </dgm:pt>
    <dgm:pt modelId="{609C3D19-1537-5544-8239-8A967EC91B90}" type="pres">
      <dgm:prSet presAssocID="{51F0ACDE-769E-48D9-B570-03BC9D112EB0}" presName="vert1" presStyleCnt="0"/>
      <dgm:spPr/>
    </dgm:pt>
    <dgm:pt modelId="{93B02D9D-15EF-D04C-89EA-97BDD14CF16E}" type="pres">
      <dgm:prSet presAssocID="{EB7A29E7-EEAD-40AB-B418-BB8826356E28}" presName="thickLine" presStyleLbl="alignNode1" presStyleIdx="5" presStyleCnt="6"/>
      <dgm:spPr/>
    </dgm:pt>
    <dgm:pt modelId="{1A3BA1A9-5A88-574D-AF83-9C91D6F63BE5}" type="pres">
      <dgm:prSet presAssocID="{EB7A29E7-EEAD-40AB-B418-BB8826356E28}" presName="horz1" presStyleCnt="0"/>
      <dgm:spPr/>
    </dgm:pt>
    <dgm:pt modelId="{85382928-6D19-2946-8980-297271B64417}" type="pres">
      <dgm:prSet presAssocID="{EB7A29E7-EEAD-40AB-B418-BB8826356E28}" presName="tx1" presStyleLbl="revTx" presStyleIdx="5" presStyleCnt="6"/>
      <dgm:spPr/>
      <dgm:t>
        <a:bodyPr/>
        <a:lstStyle/>
        <a:p>
          <a:endParaRPr lang="en-US"/>
        </a:p>
      </dgm:t>
    </dgm:pt>
    <dgm:pt modelId="{112D5543-7ACE-DD4F-850D-5EFEB4B709A2}" type="pres">
      <dgm:prSet presAssocID="{EB7A29E7-EEAD-40AB-B418-BB8826356E28}" presName="vert1" presStyleCnt="0"/>
      <dgm:spPr/>
    </dgm:pt>
  </dgm:ptLst>
  <dgm:cxnLst>
    <dgm:cxn modelId="{1D421C18-769C-3E4C-8976-D6687856E5F5}" type="presOf" srcId="{EB7A29E7-EEAD-40AB-B418-BB8826356E28}" destId="{85382928-6D19-2946-8980-297271B64417}" srcOrd="0" destOrd="0" presId="urn:microsoft.com/office/officeart/2008/layout/LinedList"/>
    <dgm:cxn modelId="{6D728CB9-B30A-4134-A4E5-55A48B62B809}" srcId="{E1C5E522-4999-4B06-B162-46049429ECE2}" destId="{69D10FD2-CD56-4C63-BE85-216797AB048C}" srcOrd="0" destOrd="0" parTransId="{1600E86F-4CDE-4326-8FB5-96888900DD22}" sibTransId="{7D3B868C-AA38-4EF7-8F0E-9C81EB047DBE}"/>
    <dgm:cxn modelId="{0D49D9A9-E668-CB43-AC32-F437B55255A6}" type="presOf" srcId="{D613C23B-F919-40E6-8666-223739F97A14}" destId="{CE6E351B-869F-B447-B079-58F10CA3123F}" srcOrd="0" destOrd="0" presId="urn:microsoft.com/office/officeart/2008/layout/LinedList"/>
    <dgm:cxn modelId="{8EFFF209-0238-4BA0-ADD2-B31E67827975}" srcId="{E1C5E522-4999-4B06-B162-46049429ECE2}" destId="{0EAFF897-6E8F-4A44-A681-53B02AB2B16C}" srcOrd="1" destOrd="0" parTransId="{9E737C74-5A8B-4D99-A516-72316FE399B0}" sibTransId="{160A54EC-0667-4338-A85F-707C62641903}"/>
    <dgm:cxn modelId="{ED9A6016-782A-3D4D-A442-90904ECEAB2F}" type="presOf" srcId="{E1C5E522-4999-4B06-B162-46049429ECE2}" destId="{36EEDEE8-33B4-0A47-B719-FA566C94C882}" srcOrd="0" destOrd="0" presId="urn:microsoft.com/office/officeart/2008/layout/LinedList"/>
    <dgm:cxn modelId="{B0709749-48C6-1744-88BA-EE9E1D79419E}" type="presOf" srcId="{69D10FD2-CD56-4C63-BE85-216797AB048C}" destId="{840D1F27-50CD-B245-8FF8-A0412609AF88}" srcOrd="0" destOrd="0" presId="urn:microsoft.com/office/officeart/2008/layout/LinedList"/>
    <dgm:cxn modelId="{07D75AAA-DA29-144A-BA27-4C55CF717C14}" type="presOf" srcId="{51F0ACDE-769E-48D9-B570-03BC9D112EB0}" destId="{B407F70F-F7AF-D047-B476-7B82E087092E}" srcOrd="0" destOrd="0" presId="urn:microsoft.com/office/officeart/2008/layout/LinedList"/>
    <dgm:cxn modelId="{91F26FB3-17DF-4590-B235-F3763C04B4DA}" srcId="{E1C5E522-4999-4B06-B162-46049429ECE2}" destId="{EB7A29E7-EEAD-40AB-B418-BB8826356E28}" srcOrd="5" destOrd="0" parTransId="{8E6C102F-6EEF-43DB-8E79-969156950CC8}" sibTransId="{63D35351-2347-4177-A938-9769510DB313}"/>
    <dgm:cxn modelId="{7EDCCFE0-367E-0945-A4F1-78526AF5560B}" type="presOf" srcId="{0CDC3242-6825-4772-97D8-DD78D0712316}" destId="{95A9F1B2-A1F0-6849-94EC-4A2B7EEC8BA1}" srcOrd="0" destOrd="0" presId="urn:microsoft.com/office/officeart/2008/layout/LinedList"/>
    <dgm:cxn modelId="{7CF4E675-5425-4584-A11D-4DECA0780588}" srcId="{E1C5E522-4999-4B06-B162-46049429ECE2}" destId="{0CDC3242-6825-4772-97D8-DD78D0712316}" srcOrd="2" destOrd="0" parTransId="{9B1AABA6-704E-44AD-94A9-487C22BB9F14}" sibTransId="{9495CE46-C8DE-450A-A91A-2585C2E4FC05}"/>
    <dgm:cxn modelId="{4E73C46F-1561-9E4D-B259-E37DF888827D}" type="presOf" srcId="{0EAFF897-6E8F-4A44-A681-53B02AB2B16C}" destId="{3EE393ED-D905-B542-9D92-214B054BA698}" srcOrd="0" destOrd="0" presId="urn:microsoft.com/office/officeart/2008/layout/LinedList"/>
    <dgm:cxn modelId="{D965E9C1-4E0E-43D5-9B66-A4C6FF9E964F}" srcId="{E1C5E522-4999-4B06-B162-46049429ECE2}" destId="{D613C23B-F919-40E6-8666-223739F97A14}" srcOrd="3" destOrd="0" parTransId="{CC985762-F2A0-41FF-9FFB-1EF3F32B8F58}" sibTransId="{6076A1B8-D014-4B27-A75F-00F6F27E66D7}"/>
    <dgm:cxn modelId="{E5EAC323-044C-46AE-88FF-77AD091A23FF}" srcId="{E1C5E522-4999-4B06-B162-46049429ECE2}" destId="{51F0ACDE-769E-48D9-B570-03BC9D112EB0}" srcOrd="4" destOrd="0" parTransId="{8A6DE313-0E92-4E43-80B5-A02F86FE219E}" sibTransId="{3B998A14-3A34-49D9-B891-F99CBF22467B}"/>
    <dgm:cxn modelId="{C83ECFBC-0718-434D-8318-419C96D88CE9}" type="presParOf" srcId="{36EEDEE8-33B4-0A47-B719-FA566C94C882}" destId="{A31141E5-1835-DF42-8BF4-60F2FA847055}" srcOrd="0" destOrd="0" presId="urn:microsoft.com/office/officeart/2008/layout/LinedList"/>
    <dgm:cxn modelId="{0D43DF6A-29A6-044D-B84A-A3E48E6CDF55}" type="presParOf" srcId="{36EEDEE8-33B4-0A47-B719-FA566C94C882}" destId="{B2E56305-D911-4447-873E-6B119F8823F8}" srcOrd="1" destOrd="0" presId="urn:microsoft.com/office/officeart/2008/layout/LinedList"/>
    <dgm:cxn modelId="{7980CA89-50C7-9647-B5CC-D5C8B85996B3}" type="presParOf" srcId="{B2E56305-D911-4447-873E-6B119F8823F8}" destId="{840D1F27-50CD-B245-8FF8-A0412609AF88}" srcOrd="0" destOrd="0" presId="urn:microsoft.com/office/officeart/2008/layout/LinedList"/>
    <dgm:cxn modelId="{C49DC0DB-89E2-6343-8956-87A7D1BCA6E5}" type="presParOf" srcId="{B2E56305-D911-4447-873E-6B119F8823F8}" destId="{3057476A-A1BB-9B49-90D6-1E97E23C3A07}" srcOrd="1" destOrd="0" presId="urn:microsoft.com/office/officeart/2008/layout/LinedList"/>
    <dgm:cxn modelId="{DD0CB0F0-516C-3F46-A48B-120A5B612424}" type="presParOf" srcId="{36EEDEE8-33B4-0A47-B719-FA566C94C882}" destId="{F27573FB-4988-CB43-BBF3-8AE5E22905D8}" srcOrd="2" destOrd="0" presId="urn:microsoft.com/office/officeart/2008/layout/LinedList"/>
    <dgm:cxn modelId="{90ADE2A0-50C5-BA48-B07D-6F5C9CBCD833}" type="presParOf" srcId="{36EEDEE8-33B4-0A47-B719-FA566C94C882}" destId="{76A6D001-9ABB-014E-94DD-7C6225161BAD}" srcOrd="3" destOrd="0" presId="urn:microsoft.com/office/officeart/2008/layout/LinedList"/>
    <dgm:cxn modelId="{2720548B-FE18-1445-9115-9729A440BB58}" type="presParOf" srcId="{76A6D001-9ABB-014E-94DD-7C6225161BAD}" destId="{3EE393ED-D905-B542-9D92-214B054BA698}" srcOrd="0" destOrd="0" presId="urn:microsoft.com/office/officeart/2008/layout/LinedList"/>
    <dgm:cxn modelId="{726A25F9-6395-394E-A3A9-7D1D5400C465}" type="presParOf" srcId="{76A6D001-9ABB-014E-94DD-7C6225161BAD}" destId="{3AE225FF-46BA-EC49-94A7-5E641405C73A}" srcOrd="1" destOrd="0" presId="urn:microsoft.com/office/officeart/2008/layout/LinedList"/>
    <dgm:cxn modelId="{705FB6DA-74C2-F94B-86D3-C825C19267D5}" type="presParOf" srcId="{36EEDEE8-33B4-0A47-B719-FA566C94C882}" destId="{D591F3B0-A651-E941-A64D-DD3243CD4653}" srcOrd="4" destOrd="0" presId="urn:microsoft.com/office/officeart/2008/layout/LinedList"/>
    <dgm:cxn modelId="{CF8CDD4E-5CF8-2745-B7EE-0D2BFABD383A}" type="presParOf" srcId="{36EEDEE8-33B4-0A47-B719-FA566C94C882}" destId="{3587EBFD-03DC-0543-A2DD-D8D7728528A4}" srcOrd="5" destOrd="0" presId="urn:microsoft.com/office/officeart/2008/layout/LinedList"/>
    <dgm:cxn modelId="{C406EDFC-92C1-D34E-8E23-1FC6664AFD17}" type="presParOf" srcId="{3587EBFD-03DC-0543-A2DD-D8D7728528A4}" destId="{95A9F1B2-A1F0-6849-94EC-4A2B7EEC8BA1}" srcOrd="0" destOrd="0" presId="urn:microsoft.com/office/officeart/2008/layout/LinedList"/>
    <dgm:cxn modelId="{BDDFEF42-6B7C-014A-9F4D-8C149CDBBE5F}" type="presParOf" srcId="{3587EBFD-03DC-0543-A2DD-D8D7728528A4}" destId="{B2743FD4-B430-A440-AC8E-495C593F8753}" srcOrd="1" destOrd="0" presId="urn:microsoft.com/office/officeart/2008/layout/LinedList"/>
    <dgm:cxn modelId="{B1936844-D296-CC4D-BA30-29AD394E5131}" type="presParOf" srcId="{36EEDEE8-33B4-0A47-B719-FA566C94C882}" destId="{9A51E47B-E52D-A446-9B7B-BE8D9DB6D8E6}" srcOrd="6" destOrd="0" presId="urn:microsoft.com/office/officeart/2008/layout/LinedList"/>
    <dgm:cxn modelId="{8C5DCCBA-E53A-EC4E-A48E-2688656EF097}" type="presParOf" srcId="{36EEDEE8-33B4-0A47-B719-FA566C94C882}" destId="{CA3D29EE-4461-B84F-9398-1C7063EF6CC8}" srcOrd="7" destOrd="0" presId="urn:microsoft.com/office/officeart/2008/layout/LinedList"/>
    <dgm:cxn modelId="{EC76B743-9F0B-1E43-8DBC-23B81F50A293}" type="presParOf" srcId="{CA3D29EE-4461-B84F-9398-1C7063EF6CC8}" destId="{CE6E351B-869F-B447-B079-58F10CA3123F}" srcOrd="0" destOrd="0" presId="urn:microsoft.com/office/officeart/2008/layout/LinedList"/>
    <dgm:cxn modelId="{702B8F30-A352-604B-B886-6EE65090DC2E}" type="presParOf" srcId="{CA3D29EE-4461-B84F-9398-1C7063EF6CC8}" destId="{2547A2A8-23D2-9B4A-BE13-41FCB546010A}" srcOrd="1" destOrd="0" presId="urn:microsoft.com/office/officeart/2008/layout/LinedList"/>
    <dgm:cxn modelId="{8BC29CBC-7EB9-1941-B161-4167C681A62E}" type="presParOf" srcId="{36EEDEE8-33B4-0A47-B719-FA566C94C882}" destId="{361C8C76-1A22-0546-B737-7D80B0C41024}" srcOrd="8" destOrd="0" presId="urn:microsoft.com/office/officeart/2008/layout/LinedList"/>
    <dgm:cxn modelId="{F13E3882-0BFA-5E41-BAEF-A7188C66DB95}" type="presParOf" srcId="{36EEDEE8-33B4-0A47-B719-FA566C94C882}" destId="{1CDBA925-6B1A-2A49-B9A7-34F7FA377D26}" srcOrd="9" destOrd="0" presId="urn:microsoft.com/office/officeart/2008/layout/LinedList"/>
    <dgm:cxn modelId="{D22E5053-4379-4F44-A269-A3E09506AEBE}" type="presParOf" srcId="{1CDBA925-6B1A-2A49-B9A7-34F7FA377D26}" destId="{B407F70F-F7AF-D047-B476-7B82E087092E}" srcOrd="0" destOrd="0" presId="urn:microsoft.com/office/officeart/2008/layout/LinedList"/>
    <dgm:cxn modelId="{3B6B573F-BA64-5342-BD82-090A35E78CCB}" type="presParOf" srcId="{1CDBA925-6B1A-2A49-B9A7-34F7FA377D26}" destId="{609C3D19-1537-5544-8239-8A967EC91B90}" srcOrd="1" destOrd="0" presId="urn:microsoft.com/office/officeart/2008/layout/LinedList"/>
    <dgm:cxn modelId="{7E79AC01-0A0C-6741-A4F7-D851261C8E2E}" type="presParOf" srcId="{36EEDEE8-33B4-0A47-B719-FA566C94C882}" destId="{93B02D9D-15EF-D04C-89EA-97BDD14CF16E}" srcOrd="10" destOrd="0" presId="urn:microsoft.com/office/officeart/2008/layout/LinedList"/>
    <dgm:cxn modelId="{00697BE5-1188-E94A-8BC7-73532A63FBC6}" type="presParOf" srcId="{36EEDEE8-33B4-0A47-B719-FA566C94C882}" destId="{1A3BA1A9-5A88-574D-AF83-9C91D6F63BE5}" srcOrd="11" destOrd="0" presId="urn:microsoft.com/office/officeart/2008/layout/LinedList"/>
    <dgm:cxn modelId="{29DE547C-075A-3B4D-8659-1F6E9F418B08}" type="presParOf" srcId="{1A3BA1A9-5A88-574D-AF83-9C91D6F63BE5}" destId="{85382928-6D19-2946-8980-297271B64417}" srcOrd="0" destOrd="0" presId="urn:microsoft.com/office/officeart/2008/layout/LinedList"/>
    <dgm:cxn modelId="{4B52EA75-1098-B041-A8A2-5C02FA859AFD}" type="presParOf" srcId="{1A3BA1A9-5A88-574D-AF83-9C91D6F63BE5}" destId="{112D5543-7ACE-DD4F-850D-5EFEB4B709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599BC-0014-44A8-9EC3-AD5136B50B8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8B6188-3054-4349-814E-0509A1434FD5}">
      <dgm:prSet custT="1"/>
      <dgm:spPr/>
      <dgm:t>
        <a:bodyPr/>
        <a:lstStyle/>
        <a:p>
          <a:r>
            <a:rPr lang="en-US" sz="1600" dirty="0"/>
            <a:t>District-level data on test scores, value-added performance, school and district size, student demographics, and per-pupil funding.</a:t>
          </a:r>
        </a:p>
      </dgm:t>
    </dgm:pt>
    <dgm:pt modelId="{52BFE761-1AED-48B3-AF8F-6FD0E04CFD5B}" type="parTrans" cxnId="{EBCC8FFD-D268-4F86-BBEF-3E7BE0D75B65}">
      <dgm:prSet/>
      <dgm:spPr/>
      <dgm:t>
        <a:bodyPr/>
        <a:lstStyle/>
        <a:p>
          <a:endParaRPr lang="en-US"/>
        </a:p>
      </dgm:t>
    </dgm:pt>
    <dgm:pt modelId="{F7CE37EA-5451-449A-A0AF-F08A6165C80A}" type="sibTrans" cxnId="{EBCC8FFD-D268-4F86-BBEF-3E7BE0D75B65}">
      <dgm:prSet/>
      <dgm:spPr/>
      <dgm:t>
        <a:bodyPr/>
        <a:lstStyle/>
        <a:p>
          <a:endParaRPr lang="en-US"/>
        </a:p>
      </dgm:t>
    </dgm:pt>
    <dgm:pt modelId="{08791689-2895-46FA-BDBE-9259FB5E105A}">
      <dgm:prSet custT="1"/>
      <dgm:spPr/>
      <dgm:t>
        <a:bodyPr/>
        <a:lstStyle/>
        <a:p>
          <a:r>
            <a:rPr lang="en-US" sz="1600" dirty="0"/>
            <a:t>County-level crime rate information from Tennessee Bureau of Investigation. Median home sales prices and numbers of homes sold from county-level data collected from the Tennessee Housing Development</a:t>
          </a:r>
        </a:p>
      </dgm:t>
    </dgm:pt>
    <dgm:pt modelId="{D4F22625-D782-4AD8-9245-695D790F782F}" type="parTrans" cxnId="{84BD1533-FC15-4EA6-96FD-B7A676D815A4}">
      <dgm:prSet/>
      <dgm:spPr/>
      <dgm:t>
        <a:bodyPr/>
        <a:lstStyle/>
        <a:p>
          <a:endParaRPr lang="en-US"/>
        </a:p>
      </dgm:t>
    </dgm:pt>
    <dgm:pt modelId="{1CA26920-A915-4ECF-8693-BF184F1B2435}" type="sibTrans" cxnId="{84BD1533-FC15-4EA6-96FD-B7A676D815A4}">
      <dgm:prSet/>
      <dgm:spPr/>
      <dgm:t>
        <a:bodyPr/>
        <a:lstStyle/>
        <a:p>
          <a:endParaRPr lang="en-US"/>
        </a:p>
      </dgm:t>
    </dgm:pt>
    <dgm:pt modelId="{3E77B405-F0A2-4134-B165-255D58BC20C8}" type="pres">
      <dgm:prSet presAssocID="{469599BC-0014-44A8-9EC3-AD5136B50B8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34D855-A125-4174-8317-B64E84714C18}" type="pres">
      <dgm:prSet presAssocID="{988B6188-3054-4349-814E-0509A1434FD5}" presName="compNode" presStyleCnt="0"/>
      <dgm:spPr/>
    </dgm:pt>
    <dgm:pt modelId="{DFA23EC4-9600-4BF1-978C-DC486D8EA468}" type="pres">
      <dgm:prSet presAssocID="{988B6188-3054-4349-814E-0509A1434F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DA54C7-AE5E-481F-BF3D-818E28D610C6}" type="pres">
      <dgm:prSet presAssocID="{988B6188-3054-4349-814E-0509A1434FD5}" presName="spaceRect" presStyleCnt="0"/>
      <dgm:spPr/>
    </dgm:pt>
    <dgm:pt modelId="{08C7F8A0-B984-4966-81A5-7D40B55523C7}" type="pres">
      <dgm:prSet presAssocID="{988B6188-3054-4349-814E-0509A1434FD5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1F57700-E75F-4797-8401-52E76AB0D1FE}" type="pres">
      <dgm:prSet presAssocID="{F7CE37EA-5451-449A-A0AF-F08A6165C80A}" presName="sibTrans" presStyleCnt="0"/>
      <dgm:spPr/>
    </dgm:pt>
    <dgm:pt modelId="{AFF7F0EC-55FE-4FEF-9DA9-0BAFFE9B73B7}" type="pres">
      <dgm:prSet presAssocID="{08791689-2895-46FA-BDBE-9259FB5E105A}" presName="compNode" presStyleCnt="0"/>
      <dgm:spPr/>
    </dgm:pt>
    <dgm:pt modelId="{57BA7F6D-EF05-4666-8EDF-36458AD7798C}" type="pres">
      <dgm:prSet presAssocID="{08791689-2895-46FA-BDBE-9259FB5E10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004AB43-B691-4953-9CDF-32068D13920E}" type="pres">
      <dgm:prSet presAssocID="{08791689-2895-46FA-BDBE-9259FB5E105A}" presName="spaceRect" presStyleCnt="0"/>
      <dgm:spPr/>
    </dgm:pt>
    <dgm:pt modelId="{F18C5AD1-61C3-44A0-8012-4105CB999595}" type="pres">
      <dgm:prSet presAssocID="{08791689-2895-46FA-BDBE-9259FB5E105A}" presName="textRect" presStyleLbl="revTx" presStyleIdx="1" presStyleCnt="2" custScaleX="11750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CC8FFD-D268-4F86-BBEF-3E7BE0D75B65}" srcId="{469599BC-0014-44A8-9EC3-AD5136B50B88}" destId="{988B6188-3054-4349-814E-0509A1434FD5}" srcOrd="0" destOrd="0" parTransId="{52BFE761-1AED-48B3-AF8F-6FD0E04CFD5B}" sibTransId="{F7CE37EA-5451-449A-A0AF-F08A6165C80A}"/>
    <dgm:cxn modelId="{AE284A25-644B-48E7-B59B-A92D484C9F7A}" type="presOf" srcId="{08791689-2895-46FA-BDBE-9259FB5E105A}" destId="{F18C5AD1-61C3-44A0-8012-4105CB999595}" srcOrd="0" destOrd="0" presId="urn:microsoft.com/office/officeart/2018/2/layout/IconLabelList"/>
    <dgm:cxn modelId="{84BD1533-FC15-4EA6-96FD-B7A676D815A4}" srcId="{469599BC-0014-44A8-9EC3-AD5136B50B88}" destId="{08791689-2895-46FA-BDBE-9259FB5E105A}" srcOrd="1" destOrd="0" parTransId="{D4F22625-D782-4AD8-9245-695D790F782F}" sibTransId="{1CA26920-A915-4ECF-8693-BF184F1B2435}"/>
    <dgm:cxn modelId="{286BCF60-4BC2-47BC-B5C2-03E69FA53C1B}" type="presOf" srcId="{988B6188-3054-4349-814E-0509A1434FD5}" destId="{08C7F8A0-B984-4966-81A5-7D40B55523C7}" srcOrd="0" destOrd="0" presId="urn:microsoft.com/office/officeart/2018/2/layout/IconLabelList"/>
    <dgm:cxn modelId="{FCEE02F0-F4A4-48F7-928A-BAF464391D5C}" type="presOf" srcId="{469599BC-0014-44A8-9EC3-AD5136B50B88}" destId="{3E77B405-F0A2-4134-B165-255D58BC20C8}" srcOrd="0" destOrd="0" presId="urn:microsoft.com/office/officeart/2018/2/layout/IconLabelList"/>
    <dgm:cxn modelId="{ACA13323-DE55-4AF0-8827-764AE5232E0C}" type="presParOf" srcId="{3E77B405-F0A2-4134-B165-255D58BC20C8}" destId="{AA34D855-A125-4174-8317-B64E84714C18}" srcOrd="0" destOrd="0" presId="urn:microsoft.com/office/officeart/2018/2/layout/IconLabelList"/>
    <dgm:cxn modelId="{233C3CBB-3545-4C24-AEA9-F5FE7C4F5A1A}" type="presParOf" srcId="{AA34D855-A125-4174-8317-B64E84714C18}" destId="{DFA23EC4-9600-4BF1-978C-DC486D8EA468}" srcOrd="0" destOrd="0" presId="urn:microsoft.com/office/officeart/2018/2/layout/IconLabelList"/>
    <dgm:cxn modelId="{BB4E4D16-4806-44B2-8FA7-D99ED91025E2}" type="presParOf" srcId="{AA34D855-A125-4174-8317-B64E84714C18}" destId="{BBDA54C7-AE5E-481F-BF3D-818E28D610C6}" srcOrd="1" destOrd="0" presId="urn:microsoft.com/office/officeart/2018/2/layout/IconLabelList"/>
    <dgm:cxn modelId="{4699B010-0C6A-4EE0-A5EA-D3DE8504BF11}" type="presParOf" srcId="{AA34D855-A125-4174-8317-B64E84714C18}" destId="{08C7F8A0-B984-4966-81A5-7D40B55523C7}" srcOrd="2" destOrd="0" presId="urn:microsoft.com/office/officeart/2018/2/layout/IconLabelList"/>
    <dgm:cxn modelId="{9A846065-A0A5-4762-B73A-74FD7676F3FE}" type="presParOf" srcId="{3E77B405-F0A2-4134-B165-255D58BC20C8}" destId="{A1F57700-E75F-4797-8401-52E76AB0D1FE}" srcOrd="1" destOrd="0" presId="urn:microsoft.com/office/officeart/2018/2/layout/IconLabelList"/>
    <dgm:cxn modelId="{08848463-C1A2-4171-AF8F-6A38E57E19A6}" type="presParOf" srcId="{3E77B405-F0A2-4134-B165-255D58BC20C8}" destId="{AFF7F0EC-55FE-4FEF-9DA9-0BAFFE9B73B7}" srcOrd="2" destOrd="0" presId="urn:microsoft.com/office/officeart/2018/2/layout/IconLabelList"/>
    <dgm:cxn modelId="{B316945D-26CA-4EE8-85BF-65789436FC70}" type="presParOf" srcId="{AFF7F0EC-55FE-4FEF-9DA9-0BAFFE9B73B7}" destId="{57BA7F6D-EF05-4666-8EDF-36458AD7798C}" srcOrd="0" destOrd="0" presId="urn:microsoft.com/office/officeart/2018/2/layout/IconLabelList"/>
    <dgm:cxn modelId="{145C3A86-9F08-4A01-9ECE-88330C59EC5D}" type="presParOf" srcId="{AFF7F0EC-55FE-4FEF-9DA9-0BAFFE9B73B7}" destId="{D004AB43-B691-4953-9CDF-32068D13920E}" srcOrd="1" destOrd="0" presId="urn:microsoft.com/office/officeart/2018/2/layout/IconLabelList"/>
    <dgm:cxn modelId="{5E6E6EBA-F74C-48AA-8953-B09D3E1E5B9D}" type="presParOf" srcId="{AFF7F0EC-55FE-4FEF-9DA9-0BAFFE9B73B7}" destId="{F18C5AD1-61C3-44A0-8012-4105CB9995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141E5-1835-DF42-8BF4-60F2FA847055}">
      <dsp:nvSpPr>
        <dsp:cNvPr id="0" name=""/>
        <dsp:cNvSpPr/>
      </dsp:nvSpPr>
      <dsp:spPr>
        <a:xfrm>
          <a:off x="0" y="2873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D1F27-50CD-B245-8FF8-A0412609AF88}">
      <dsp:nvSpPr>
        <dsp:cNvPr id="0" name=""/>
        <dsp:cNvSpPr/>
      </dsp:nvSpPr>
      <dsp:spPr>
        <a:xfrm>
          <a:off x="0" y="287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/>
            <a:t>This study aims to answer the following research questions</a:t>
          </a:r>
          <a:r>
            <a:rPr lang="en-US" sz="2400" kern="1200" dirty="0"/>
            <a:t>:</a:t>
          </a:r>
        </a:p>
      </dsp:txBody>
      <dsp:txXfrm>
        <a:off x="0" y="2873"/>
        <a:ext cx="6513603" cy="979946"/>
      </dsp:txXfrm>
    </dsp:sp>
    <dsp:sp modelId="{F27573FB-4988-CB43-BBF3-8AE5E22905D8}">
      <dsp:nvSpPr>
        <dsp:cNvPr id="0" name=""/>
        <dsp:cNvSpPr/>
      </dsp:nvSpPr>
      <dsp:spPr>
        <a:xfrm>
          <a:off x="0" y="982820"/>
          <a:ext cx="6513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93ED-D905-B542-9D92-214B054BA698}">
      <dsp:nvSpPr>
        <dsp:cNvPr id="0" name=""/>
        <dsp:cNvSpPr/>
      </dsp:nvSpPr>
      <dsp:spPr>
        <a:xfrm>
          <a:off x="0" y="982820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What is the relationship between per-pupil funding and students’ test scores on state standardized tests (TCAP) in Tennessee? </a:t>
          </a:r>
        </a:p>
      </dsp:txBody>
      <dsp:txXfrm>
        <a:off x="0" y="982820"/>
        <a:ext cx="6513603" cy="979946"/>
      </dsp:txXfrm>
    </dsp:sp>
    <dsp:sp modelId="{D591F3B0-A651-E941-A64D-DD3243CD4653}">
      <dsp:nvSpPr>
        <dsp:cNvPr id="0" name=""/>
        <dsp:cNvSpPr/>
      </dsp:nvSpPr>
      <dsp:spPr>
        <a:xfrm>
          <a:off x="0" y="1962766"/>
          <a:ext cx="651360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9F1B2-A1F0-6849-94EC-4A2B7EEC8BA1}">
      <dsp:nvSpPr>
        <dsp:cNvPr id="0" name=""/>
        <dsp:cNvSpPr/>
      </dsp:nvSpPr>
      <dsp:spPr>
        <a:xfrm>
          <a:off x="0" y="1962766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How does per-pupil funding relate to improvements in performance on TCAP? </a:t>
          </a:r>
        </a:p>
      </dsp:txBody>
      <dsp:txXfrm>
        <a:off x="0" y="1962766"/>
        <a:ext cx="6513603" cy="979946"/>
      </dsp:txXfrm>
    </dsp:sp>
    <dsp:sp modelId="{9A51E47B-E52D-A446-9B7B-BE8D9DB6D8E6}">
      <dsp:nvSpPr>
        <dsp:cNvPr id="0" name=""/>
        <dsp:cNvSpPr/>
      </dsp:nvSpPr>
      <dsp:spPr>
        <a:xfrm>
          <a:off x="0" y="2942713"/>
          <a:ext cx="65136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E351B-869F-B447-B079-58F10CA3123F}">
      <dsp:nvSpPr>
        <dsp:cNvPr id="0" name=""/>
        <dsp:cNvSpPr/>
      </dsp:nvSpPr>
      <dsp:spPr>
        <a:xfrm>
          <a:off x="0" y="2942713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What is the relationship between student demographics and district size and TCAP results? </a:t>
          </a:r>
        </a:p>
      </dsp:txBody>
      <dsp:txXfrm>
        <a:off x="0" y="2942713"/>
        <a:ext cx="6513603" cy="979946"/>
      </dsp:txXfrm>
    </dsp:sp>
    <dsp:sp modelId="{361C8C76-1A22-0546-B737-7D80B0C41024}">
      <dsp:nvSpPr>
        <dsp:cNvPr id="0" name=""/>
        <dsp:cNvSpPr/>
      </dsp:nvSpPr>
      <dsp:spPr>
        <a:xfrm>
          <a:off x="0" y="3922659"/>
          <a:ext cx="651360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7F70F-F7AF-D047-B476-7B82E087092E}">
      <dsp:nvSpPr>
        <dsp:cNvPr id="0" name=""/>
        <dsp:cNvSpPr/>
      </dsp:nvSpPr>
      <dsp:spPr>
        <a:xfrm>
          <a:off x="0" y="3922659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How do student demographics relate to improvements in performance on TCAP?</a:t>
          </a:r>
        </a:p>
      </dsp:txBody>
      <dsp:txXfrm>
        <a:off x="0" y="3922659"/>
        <a:ext cx="6513603" cy="979946"/>
      </dsp:txXfrm>
    </dsp:sp>
    <dsp:sp modelId="{93B02D9D-15EF-D04C-89EA-97BDD14CF16E}">
      <dsp:nvSpPr>
        <dsp:cNvPr id="0" name=""/>
        <dsp:cNvSpPr/>
      </dsp:nvSpPr>
      <dsp:spPr>
        <a:xfrm>
          <a:off x="0" y="4902605"/>
          <a:ext cx="65136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82928-6D19-2946-8980-297271B64417}">
      <dsp:nvSpPr>
        <dsp:cNvPr id="0" name=""/>
        <dsp:cNvSpPr/>
      </dsp:nvSpPr>
      <dsp:spPr>
        <a:xfrm>
          <a:off x="0" y="4902605"/>
          <a:ext cx="6513603" cy="97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To what degree are county-level factors (e.g., crime rates, housing prices, higher education attainment levels) related to TCAP performance and improvement in TCAP performance ?</a:t>
          </a:r>
        </a:p>
      </dsp:txBody>
      <dsp:txXfrm>
        <a:off x="0" y="4902605"/>
        <a:ext cx="6513603" cy="979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23EC4-9600-4BF1-978C-DC486D8EA468}">
      <dsp:nvSpPr>
        <dsp:cNvPr id="0" name=""/>
        <dsp:cNvSpPr/>
      </dsp:nvSpPr>
      <dsp:spPr>
        <a:xfrm>
          <a:off x="1207125" y="18891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7F8A0-B984-4966-81A5-7D40B55523C7}">
      <dsp:nvSpPr>
        <dsp:cNvPr id="0" name=""/>
        <dsp:cNvSpPr/>
      </dsp:nvSpPr>
      <dsp:spPr>
        <a:xfrm>
          <a:off x="19125" y="2618929"/>
          <a:ext cx="4320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District-level data on test scores, value-added performance, school and district size, student demographics, and per-pupil funding.</a:t>
          </a:r>
        </a:p>
      </dsp:txBody>
      <dsp:txXfrm>
        <a:off x="19125" y="2618929"/>
        <a:ext cx="4320000" cy="810000"/>
      </dsp:txXfrm>
    </dsp:sp>
    <dsp:sp modelId="{57BA7F6D-EF05-4666-8EDF-36458AD7798C}">
      <dsp:nvSpPr>
        <dsp:cNvPr id="0" name=""/>
        <dsp:cNvSpPr/>
      </dsp:nvSpPr>
      <dsp:spPr>
        <a:xfrm>
          <a:off x="6661126" y="18891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5AD1-61C3-44A0-8012-4105CB999595}">
      <dsp:nvSpPr>
        <dsp:cNvPr id="0" name=""/>
        <dsp:cNvSpPr/>
      </dsp:nvSpPr>
      <dsp:spPr>
        <a:xfrm>
          <a:off x="5095126" y="2618929"/>
          <a:ext cx="50760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County-level crime rate information from Tennessee Bureau of Investigation. Median home sales prices and numbers of homes sold from county-level data collected from the Tennessee Housing Development</a:t>
          </a:r>
        </a:p>
      </dsp:txBody>
      <dsp:txXfrm>
        <a:off x="5095126" y="2618929"/>
        <a:ext cx="507600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6093-CBCD-4E40-9111-751C35198CBA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4701D-A581-3843-B63F-06C8D4947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4701D-A581-3843-B63F-06C8D49470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7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6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8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464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6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3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6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833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7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6FFCD-2834-E842-AFE5-E2DC04E06293}" type="datetimeFigureOut">
              <a:rPr lang="en-US" smtClean="0"/>
              <a:t>4/29/2019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2FBC-F5E2-3A4F-8140-0E19B1620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3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E50A-6E8A-6C41-AFBC-8BCFD94B9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Return </a:t>
            </a:r>
            <a:r>
              <a:rPr lang="en-US" sz="5400" dirty="0"/>
              <a:t>on Education Investment in Tennessee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86B84-6D25-6C49-B00D-86CCA194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02038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/>
              <a:t>Sarah Pham, Evan Kramer and Desiree Robertson</a:t>
            </a:r>
          </a:p>
        </p:txBody>
      </p:sp>
    </p:spTree>
    <p:extLst>
      <p:ext uri="{BB962C8B-B14F-4D97-AF65-F5344CB8AC3E}">
        <p14:creationId xmlns:p14="http://schemas.microsoft.com/office/powerpoint/2010/main" val="370438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77E-AE19-DC4F-9CCE-8B3B5303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 dirty="0">
                <a:solidFill>
                  <a:srgbClr val="FFFFFF"/>
                </a:solidFill>
              </a:rPr>
              <a:t>Model 1: OLS with TCAP Proficiency Rates</a:t>
            </a:r>
            <a:r>
              <a:rPr lang="en-US" sz="2500" dirty="0">
                <a:solidFill>
                  <a:srgbClr val="FFFFFF"/>
                </a:solidFill>
              </a:rPr>
              <a:t/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AEEA-1518-EE4F-BEA5-44BFF70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245360"/>
            <a:ext cx="2779954" cy="3820159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County-level funding and demographics on TCAP performance</a:t>
            </a:r>
          </a:p>
          <a:p>
            <a:r>
              <a:rPr lang="en-US" sz="1800" i="1" dirty="0" err="1"/>
              <a:t>proficiency_rate</a:t>
            </a:r>
            <a:r>
              <a:rPr lang="en-US" sz="1800" i="1" dirty="0"/>
              <a:t> = β</a:t>
            </a:r>
            <a:r>
              <a:rPr lang="en-US" sz="1800" i="1" baseline="-25000" dirty="0"/>
              <a:t>0</a:t>
            </a:r>
            <a:r>
              <a:rPr lang="en-US" sz="1800" i="1" dirty="0"/>
              <a:t> + β</a:t>
            </a:r>
            <a:r>
              <a:rPr lang="en-US" sz="1800" i="1" baseline="-25000" dirty="0"/>
              <a:t>1</a:t>
            </a:r>
            <a:r>
              <a:rPr lang="en-US" sz="1800" i="1" dirty="0"/>
              <a:t>adm + β</a:t>
            </a:r>
            <a:r>
              <a:rPr lang="en-US" sz="1800" i="1" baseline="-25000" dirty="0"/>
              <a:t>2</a:t>
            </a:r>
            <a:r>
              <a:rPr lang="en-US" sz="1800" i="1" dirty="0"/>
              <a:t>number_of_schools + β</a:t>
            </a:r>
            <a:r>
              <a:rPr lang="en-US" sz="1800" i="1" baseline="-25000" dirty="0"/>
              <a:t>3</a:t>
            </a:r>
            <a:r>
              <a:rPr lang="en-US" sz="1800" i="1" dirty="0"/>
              <a:t>per_pupil_funding + β</a:t>
            </a:r>
            <a:r>
              <a:rPr lang="en-US" sz="1800" i="1" baseline="-25000" dirty="0"/>
              <a:t>4</a:t>
            </a:r>
            <a:r>
              <a:rPr lang="en-US" sz="1800" i="1" dirty="0"/>
              <a:t>pct_swd + β</a:t>
            </a:r>
            <a:r>
              <a:rPr lang="en-US" sz="1800" i="1" baseline="-25000" dirty="0"/>
              <a:t>5</a:t>
            </a:r>
            <a:r>
              <a:rPr lang="en-US" sz="1800" i="1" dirty="0"/>
              <a:t>pct_ed + β</a:t>
            </a:r>
            <a:r>
              <a:rPr lang="en-US" sz="1800" i="1" baseline="-25000" dirty="0"/>
              <a:t>6</a:t>
            </a:r>
            <a:r>
              <a:rPr lang="en-US" sz="1800" i="1" dirty="0"/>
              <a:t>pct_with_bachelors + β</a:t>
            </a:r>
            <a:r>
              <a:rPr lang="en-US" sz="1800" i="1" baseline="-25000" dirty="0"/>
              <a:t>7</a:t>
            </a:r>
            <a:r>
              <a:rPr lang="en-US" sz="1800" i="1" dirty="0"/>
              <a:t>crime_rate + β</a:t>
            </a:r>
            <a:r>
              <a:rPr lang="en-US" sz="1800" i="1" baseline="-25000" dirty="0"/>
              <a:t>8</a:t>
            </a:r>
            <a:r>
              <a:rPr lang="en-US" sz="1800" i="1" dirty="0"/>
              <a:t>median_home_sale_price + ε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Content Placeholder 3" descr="A black and silver text on a screen&#10;&#10;Description automatically generated">
            <a:extLst>
              <a:ext uri="{FF2B5EF4-FFF2-40B4-BE49-F238E27FC236}">
                <a16:creationId xmlns:a16="http://schemas.microsoft.com/office/drawing/2014/main" id="{DD377308-F5E0-FE42-88E9-7A5CD6465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2763520"/>
            <a:ext cx="6691698" cy="2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77E-AE19-DC4F-9CCE-8B3B5303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 dirty="0"/>
              <a:t>Model 2: OLS with TVAAS Composites</a:t>
            </a:r>
            <a:r>
              <a:rPr lang="en-US" sz="2500" dirty="0">
                <a:solidFill>
                  <a:srgbClr val="FFFFFF"/>
                </a:solidFill>
              </a:rPr>
              <a:t/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AEEA-1518-EE4F-BEA5-44BFF70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245360"/>
            <a:ext cx="3071709" cy="3992880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/>
              <a:t>Used same predictor variables </a:t>
            </a:r>
          </a:p>
          <a:p>
            <a:r>
              <a:rPr lang="en-US" sz="1700" dirty="0"/>
              <a:t>Academic growth than was expected based on their prior testing histories.</a:t>
            </a:r>
          </a:p>
          <a:p>
            <a:r>
              <a:rPr lang="en-US" sz="1700" dirty="0"/>
              <a:t>Value-added estimates are uncorrelated with student poverty.</a:t>
            </a:r>
          </a:p>
          <a:p>
            <a:r>
              <a:rPr lang="en-US" sz="1700" dirty="0"/>
              <a:t>Significant but some of the coefficient estimates are no longer significant (e.g., per-pupil funding and percent of economically disadvantaged students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995515EC-E3D0-4078-A39A-AAE3C3D9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666" y="2514643"/>
            <a:ext cx="6387693" cy="256535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84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A7FC-0FC7-2744-A8C9-0D4DDCEC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 dirty="0">
                <a:solidFill>
                  <a:srgbClr val="FFFFFF"/>
                </a:solidFill>
              </a:rPr>
              <a:t>Model 3: Fixed-Effects Model with TCAP Proficiency Rates</a:t>
            </a:r>
            <a:r>
              <a:rPr lang="en-US" sz="2500" dirty="0">
                <a:solidFill>
                  <a:srgbClr val="FFFFFF"/>
                </a:solidFill>
              </a:rPr>
              <a:t/>
            </a:r>
            <a:br>
              <a:rPr lang="en-US" sz="2500" dirty="0">
                <a:solidFill>
                  <a:srgbClr val="FFFFFF"/>
                </a:solidFill>
              </a:rPr>
            </a:br>
            <a:endParaRPr lang="en-US" sz="2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51D8-148C-2D44-A87E-2B4E5DE5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225040"/>
            <a:ext cx="2779954" cy="3557423"/>
          </a:xfrm>
        </p:spPr>
        <p:txBody>
          <a:bodyPr>
            <a:noAutofit/>
          </a:bodyPr>
          <a:lstStyle/>
          <a:p>
            <a:r>
              <a:rPr lang="en-US" sz="2000" dirty="0"/>
              <a:t>Fixed-effects models to account for any between-district variation not adequately captured in OLS models.</a:t>
            </a:r>
          </a:p>
          <a:p>
            <a:r>
              <a:rPr lang="en-US" sz="2000" dirty="0"/>
              <a:t>Significant effects of per-pupil funding and the percent of students economically disadvantaged</a:t>
            </a:r>
          </a:p>
          <a:p>
            <a:endParaRPr lang="en-US" sz="2000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C750A785-83EE-3D4E-A158-06DA9A7F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3" y="2458720"/>
            <a:ext cx="6691698" cy="32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9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4E25-2CF9-BB48-8153-729CC0F5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2500" i="1">
                <a:solidFill>
                  <a:srgbClr val="FFFFFF"/>
                </a:solidFill>
              </a:rPr>
              <a:t>Model 4: Fixed-Effects Model with TVAAS Composites</a:t>
            </a:r>
            <a:r>
              <a:rPr lang="en-US" sz="2500">
                <a:solidFill>
                  <a:srgbClr val="FFFFFF"/>
                </a:solidFill>
              </a:rPr>
              <a:t/>
            </a:r>
            <a:br>
              <a:rPr lang="en-US" sz="2500">
                <a:solidFill>
                  <a:srgbClr val="FFFFFF"/>
                </a:solidFill>
              </a:rPr>
            </a:b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1BED053-37DA-4DD5-9BF0-66049D6F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448560"/>
            <a:ext cx="2779954" cy="33339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little of the variation.</a:t>
            </a:r>
          </a:p>
          <a:p>
            <a:r>
              <a:rPr lang="en-US" dirty="0"/>
              <a:t>Increases in per-pupil funding are associated with higher levels of academic improvement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9" name="Content Placeholder 4" descr="A blue and white text&#10;&#10;Description automatically generated">
            <a:extLst>
              <a:ext uri="{FF2B5EF4-FFF2-40B4-BE49-F238E27FC236}">
                <a16:creationId xmlns:a16="http://schemas.microsoft.com/office/drawing/2014/main" id="{8C31B29C-E5AD-F249-AFCB-933CEAD2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891692"/>
            <a:ext cx="6949766" cy="190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D282-84A0-1F44-9FC0-EE44116D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85529" cy="1478570"/>
          </a:xfrm>
        </p:spPr>
        <p:txBody>
          <a:bodyPr>
            <a:normAutofit/>
          </a:bodyPr>
          <a:lstStyle/>
          <a:p>
            <a:r>
              <a:rPr lang="en-US" sz="3300" i="1" dirty="0"/>
              <a:t>Model Specification Tests</a:t>
            </a: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DD4F-364F-CF4F-967E-77B2D9AE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80650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 Plotted the residuals of each model to confirm that the residuals are evenly distributed around a mean of 0.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83E6-0915-4F56-84F9-F2E7793E5D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75A6D6C-925A-CD4E-90D1-F17FBA18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50" y="946881"/>
            <a:ext cx="2364317" cy="1489519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4D5337-E656-49B1-89D7-79C950372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041" y="3383280"/>
            <a:ext cx="6096002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36E8A2-C9D2-4A76-AA8D-53878763F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5322" y="0"/>
            <a:ext cx="914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E7C6481-913B-694E-B8AC-B169329F8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817" y="988257"/>
            <a:ext cx="2364317" cy="1406768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09249707-F0CA-5E46-B2A0-0EE7581AB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950" y="4474796"/>
            <a:ext cx="2364317" cy="1383125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CE85F72-1B25-6740-A732-83982EFD8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817" y="4495484"/>
            <a:ext cx="2364317" cy="13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1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52E-9121-1D4B-8848-AB3D56D0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286934"/>
            <a:ext cx="9618132" cy="790147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500" i="1">
                <a:solidFill>
                  <a:schemeClr val="bg1"/>
                </a:solidFill>
              </a:rPr>
              <a:t>Relationship between Per-Pupil Funding and Academic Performance </a:t>
            </a:r>
            <a:r>
              <a:rPr lang="en-US" sz="2500">
                <a:solidFill>
                  <a:schemeClr val="bg1"/>
                </a:solidFill>
              </a:rPr>
              <a:t/>
            </a:r>
            <a:br>
              <a:rPr lang="en-US" sz="2500">
                <a:solidFill>
                  <a:schemeClr val="bg1"/>
                </a:solidFill>
              </a:rPr>
            </a:br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40EE-6BBB-B546-8DE5-CE4D2263F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365002"/>
            <a:ext cx="9618132" cy="1536382"/>
          </a:xfrm>
        </p:spPr>
        <p:txBody>
          <a:bodyPr>
            <a:normAutofit/>
          </a:bodyPr>
          <a:lstStyle/>
          <a:p>
            <a:r>
              <a:rPr lang="en-US" sz="1500" dirty="0"/>
              <a:t>Under models 1 and 3, a 10% decrease in per-pupil funding would be associated with a decrease in proficiency rates of between 7.6 and 9.6 percent.</a:t>
            </a:r>
          </a:p>
          <a:p>
            <a:r>
              <a:rPr lang="en-US" sz="1500" dirty="0"/>
              <a:t>Flipped in the fixed-effects model 4, 10% decrease in per-pupil expenditures then 37% increase in proficiency rates.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2DF8A4A9-B479-B14E-8407-BC13D251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58" y="3901384"/>
            <a:ext cx="7635471" cy="1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8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0557-4C5A-D240-8830-113B48C6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31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459836D4-F064-714A-A787-D6484F0F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80" y="1127760"/>
            <a:ext cx="7061200" cy="46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3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4CA1-ABCE-7343-876C-9A21F3EB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 </a:t>
            </a:r>
            <a:br>
              <a:rPr lang="en-US" sz="3100" dirty="0"/>
            </a:br>
            <a:r>
              <a:rPr lang="en-US" sz="3100" i="1" dirty="0"/>
              <a:t>Student Demographics, District Size, and Academic Performance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FAAC-45B7-7242-A76F-78C351D2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759"/>
            <a:ext cx="10515600" cy="34767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models - 10% increase in district average daily membership corresponds to between 2% and 11% increase in academic performance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model -10 % increase in average daily membership caused 49% decrease in proficiency rates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A155FE0-FEBE-4E43-A9CA-F1DB2CBF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4571585"/>
            <a:ext cx="7843838" cy="15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9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82275B1B-B4AB-D147-AF32-80EA693E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80996"/>
            <a:ext cx="5196840" cy="3057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51B3E-9CB3-D048-BC37-1CEAE70AE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074" y="3483771"/>
            <a:ext cx="5336276" cy="30547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FFEEA6-24DD-1C42-9EF0-B8D88810CAB8}"/>
              </a:ext>
            </a:extLst>
          </p:cNvPr>
          <p:cNvSpPr/>
          <p:nvPr/>
        </p:nvSpPr>
        <p:spPr>
          <a:xfrm>
            <a:off x="838200" y="459217"/>
            <a:ext cx="66497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in poverty has different effects on proficiency rates and academic improvement in the different models we used. </a:t>
            </a:r>
            <a:endParaRPr lang="en-US" sz="20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2FF6204-9021-44E9-B758-1F0AF67C2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988502" y="1473201"/>
            <a:ext cx="7686675" cy="16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9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45D-41FF-084E-A424-2F5C5640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 fontScale="90000"/>
          </a:bodyPr>
          <a:lstStyle/>
          <a:p>
            <a:r>
              <a:rPr lang="en-US" sz="4000" i="1"/>
              <a:t>County-Level Factors</a:t>
            </a:r>
            <a:r>
              <a:rPr lang="en-US" sz="4000"/>
              <a:t/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2A30-FF4D-4C49-BF81-5C395FD8C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Interestingly, across all four models, county-level factors such as crime rates and median home prices appeared not to have a significant influence either on proficiency rates or academic improvement. </a:t>
            </a:r>
          </a:p>
          <a:p>
            <a:r>
              <a:rPr lang="en-US" dirty="0"/>
              <a:t>Only fixed-effects model in which proficiency rates served as the outcome variable resulted in a significant coefficient. </a:t>
            </a:r>
            <a:endParaRPr lang="en-US" sz="24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B451DBF5-93E4-AE44-AC41-D43EF846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49" y="2286000"/>
            <a:ext cx="5261662" cy="1890065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8BB264A-9003-1449-A151-7128A7CE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49" y="4340303"/>
            <a:ext cx="5261662" cy="2041854"/>
          </a:xfrm>
          <a:prstGeom prst="rect">
            <a:avLst/>
          </a:prstGeom>
        </p:spPr>
      </p:pic>
      <p:pic>
        <p:nvPicPr>
          <p:cNvPr id="5" name="Picture 4" descr="A blue and white text&#10;&#10;Description automatically generated">
            <a:extLst>
              <a:ext uri="{FF2B5EF4-FFF2-40B4-BE49-F238E27FC236}">
                <a16:creationId xmlns:a16="http://schemas.microsoft.com/office/drawing/2014/main" id="{0D656404-344B-694D-97E7-6867EF474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49" y="609517"/>
            <a:ext cx="5433229" cy="151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4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EA70-B0FC-9742-967B-65447BBD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2519361-C472-5047-93B5-42A64B94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Funding for the state’s Basic Education Program (BEP) - $175 million investment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Ongoing lawsuit between the State of Tennessee and the two largest school districts (Metro and Shelby County). Underfunding urban school systems</a:t>
            </a:r>
          </a:p>
          <a:p>
            <a:endParaRPr lang="en-US" sz="2400" dirty="0"/>
          </a:p>
          <a:p>
            <a:r>
              <a:rPr lang="en-US" dirty="0"/>
              <a:t>Bill to create a Tennessee Public Charter Commission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Governor Lee’s education savings account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61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FD2B-5F03-4F44-9AA0-201B116B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/>
              <a:t>Conclusions and Limitations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FF20855-B439-4A47-81B2-458025E2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Spend money on poverty reduction rather than crime reduction </a:t>
            </a:r>
          </a:p>
          <a:p>
            <a:r>
              <a:rPr lang="en-US" dirty="0"/>
              <a:t>More study needed to determine impact of average daily membership and per-pupil funding </a:t>
            </a:r>
          </a:p>
          <a:p>
            <a:r>
              <a:rPr lang="en-US" dirty="0"/>
              <a:t>Advocate for recalculation of the BEP formula</a:t>
            </a:r>
          </a:p>
          <a:p>
            <a:endParaRPr lang="en-US" sz="1800" dirty="0"/>
          </a:p>
        </p:txBody>
      </p:sp>
      <p:pic>
        <p:nvPicPr>
          <p:cNvPr id="7" name="Graphic 6" descr="Coins">
            <a:extLst>
              <a:ext uri="{FF2B5EF4-FFF2-40B4-BE49-F238E27FC236}">
                <a16:creationId xmlns:a16="http://schemas.microsoft.com/office/drawing/2014/main" id="{1987339A-0949-45A7-8312-2855DBBB3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8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3DF8-2E99-A944-A457-EF1E59F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30DA-1155-A343-BCF6-45261928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education-focused agenda inspired us to tackle assumptions on how certain criteria affect children’s education performance. Specifically, this paper will explore how factors such as per-pupil expenditures, student demographics, and crime rates affect student proficiency and academic improvement.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88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3DAF-CC82-E542-8841-C5C1B8DA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Research Questions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69C553C-08F7-4291-B97E-527559DEB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552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33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8C23-B021-3040-BB03-0F680288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outcome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AE7-F751-874A-B103-4CE8C9A7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Tennessee Comprehensive Assessment Program (TCAP) – standardized testing program used in public schools in Tennessee.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Tennessee Value-Added Assessment System or TVAAS - statistical measure that compares the average predicted scale scores of students in a given district to their actual scale scores. </a:t>
            </a:r>
          </a:p>
        </p:txBody>
      </p:sp>
    </p:spTree>
    <p:extLst>
      <p:ext uri="{BB962C8B-B14F-4D97-AF65-F5344CB8AC3E}">
        <p14:creationId xmlns:p14="http://schemas.microsoft.com/office/powerpoint/2010/main" val="132714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8C23-B021-3040-BB03-0F680288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Predictor Variables</a:t>
            </a:r>
            <a:r>
              <a:rPr lang="en-US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8AE7-F751-874A-B103-4CE8C9A7C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/>
              <a:t>Average daily membership</a:t>
            </a:r>
          </a:p>
          <a:p>
            <a:pPr lvl="0"/>
            <a:r>
              <a:rPr lang="en-US" sz="2400"/>
              <a:t>Number of schools in the district</a:t>
            </a:r>
          </a:p>
          <a:p>
            <a:pPr lvl="0"/>
            <a:r>
              <a:rPr lang="en-US" sz="2400"/>
              <a:t>Amount of per-pupil funding</a:t>
            </a:r>
          </a:p>
          <a:p>
            <a:pPr lvl="0"/>
            <a:r>
              <a:rPr lang="en-US" sz="2400"/>
              <a:t>Proportion of students in the district identified as economically disadvantaged</a:t>
            </a:r>
          </a:p>
          <a:p>
            <a:pPr lvl="0"/>
            <a:r>
              <a:rPr lang="en-US" sz="2400"/>
              <a:t>Proportion of students in the district identified as having a disability</a:t>
            </a:r>
          </a:p>
          <a:p>
            <a:pPr lvl="0"/>
            <a:r>
              <a:rPr lang="en-US" sz="2400"/>
              <a:t>Proportion of county residents with a bachelor’s degree</a:t>
            </a:r>
          </a:p>
          <a:p>
            <a:pPr lvl="0"/>
            <a:r>
              <a:rPr lang="en-US" sz="2400"/>
              <a:t>Crime rate per 1000 residents</a:t>
            </a:r>
          </a:p>
          <a:p>
            <a:pPr lvl="0"/>
            <a:r>
              <a:rPr lang="en-US" sz="2400"/>
              <a:t>Median home sale price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7985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5BC-3D94-0240-BBFD-42D43E8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8E15-A6A9-B74B-A178-3394A835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Assumption is that an increase in per-pupil funding would increase TCAP/TVAAS, negative county-level factors like high crime rates would be correlated with lower TCAP/TVAAS, while higher county-level factors like higher median home prices and higher education attainment levels would correspond to lower TCAP/TVAAS.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5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B55C-210C-A94B-9653-1D3794CB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and Methods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8976959-26E9-42B1-9405-FC7799E58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111016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073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5B21-D2D0-E740-8760-F3295F4D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B049-35D1-4A46-8C8E-9B001BA6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dirty="0"/>
              <a:t>Ordinary least squares regressions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Fixed-effects models that account for unobserved variation between districts.</a:t>
            </a:r>
          </a:p>
          <a:p>
            <a:endParaRPr lang="en-US" dirty="0"/>
          </a:p>
          <a:p>
            <a:r>
              <a:rPr lang="en-US" dirty="0"/>
              <a:t>The results differ slightly between models.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78264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</TotalTime>
  <Words>813</Words>
  <Application>Microsoft Office PowerPoint</Application>
  <PresentationFormat>Widescreen</PresentationFormat>
  <Paragraphs>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Tw Cen MT</vt:lpstr>
      <vt:lpstr>Circuit</vt:lpstr>
      <vt:lpstr>Return on Education Investment in Tennessee</vt:lpstr>
      <vt:lpstr>INTRODUCTION </vt:lpstr>
      <vt:lpstr>Intro continued </vt:lpstr>
      <vt:lpstr>Research Questions </vt:lpstr>
      <vt:lpstr>outcome variables </vt:lpstr>
      <vt:lpstr>Predictor Variables </vt:lpstr>
      <vt:lpstr>Hypothesis</vt:lpstr>
      <vt:lpstr>Data and Methods </vt:lpstr>
      <vt:lpstr>Methods</vt:lpstr>
      <vt:lpstr>Model 1: OLS with TCAP Proficiency Rates </vt:lpstr>
      <vt:lpstr>Model 2: OLS with TVAAS Composites </vt:lpstr>
      <vt:lpstr>Model 3: Fixed-Effects Model with TCAP Proficiency Rates </vt:lpstr>
      <vt:lpstr>Model 4: Fixed-Effects Model with TVAAS Composites </vt:lpstr>
      <vt:lpstr>Model Specification Tests </vt:lpstr>
      <vt:lpstr>Relationship between Per-Pupil Funding and Academic Performance  </vt:lpstr>
      <vt:lpstr> </vt:lpstr>
      <vt:lpstr>  Student Demographics, District Size, and Academic Performance </vt:lpstr>
      <vt:lpstr>PowerPoint Presentation</vt:lpstr>
      <vt:lpstr>County-Level Factors </vt:lpstr>
      <vt:lpstr>Conclusions and Limitations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Return on Education Investment in Tennessee</dc:title>
  <dc:creator>Sarah Pham</dc:creator>
  <cp:lastModifiedBy>Evan Kramer</cp:lastModifiedBy>
  <cp:revision>11</cp:revision>
  <dcterms:created xsi:type="dcterms:W3CDTF">2019-04-29T01:10:29Z</dcterms:created>
  <dcterms:modified xsi:type="dcterms:W3CDTF">2019-04-29T13:48:20Z</dcterms:modified>
</cp:coreProperties>
</file>